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9" r:id="rId5"/>
    <p:sldId id="270" r:id="rId6"/>
    <p:sldId id="267" r:id="rId7"/>
    <p:sldId id="261" r:id="rId8"/>
    <p:sldId id="273" r:id="rId9"/>
    <p:sldId id="263" r:id="rId10"/>
    <p:sldId id="262" r:id="rId11"/>
    <p:sldId id="271" r:id="rId12"/>
    <p:sldId id="274" r:id="rId13"/>
    <p:sldId id="275" r:id="rId14"/>
    <p:sldId id="272" r:id="rId15"/>
    <p:sldId id="276" r:id="rId16"/>
    <p:sldId id="277" r:id="rId17"/>
    <p:sldId id="268" r:id="rId18"/>
    <p:sldId id="258" r:id="rId19"/>
    <p:sldId id="278" r:id="rId20"/>
    <p:sldId id="266" r:id="rId21"/>
    <p:sldId id="279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 custT="1"/>
      <dgm:spPr/>
      <dgm:t>
        <a:bodyPr rtlCol="0"/>
        <a:lstStyle/>
        <a:p>
          <a:pPr rtl="0"/>
          <a:r>
            <a:rPr lang="zh-CN" altLang="en-US" sz="2400" b="1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类变量</a:t>
          </a:r>
          <a:endParaRPr lang="en-US" sz="2400" b="1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class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随着类的加载而加载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 custT="1"/>
      <dgm:spPr/>
      <dgm:t>
        <a:bodyPr rtlCol="0"/>
        <a:lstStyle/>
        <a:p>
          <a:pPr rtl="0"/>
          <a:r>
            <a:rPr lang="zh-CN" altLang="en-US" sz="2400" b="1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类方法</a:t>
          </a:r>
          <a:endParaRPr lang="zh-cn" sz="2400" b="1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@</a:t>
          </a:r>
          <a:r>
            <a:rPr lang="en-US" b="1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classmethod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类名</a:t>
          </a:r>
          <a:r>
            <a: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</a:t>
          </a:r>
          <a:r>
            <a: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 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 custT="1"/>
      <dgm:spPr/>
      <dgm:t>
        <a:bodyPr rtlCol="0"/>
        <a:lstStyle/>
        <a:p>
          <a:pPr rtl="0"/>
          <a:r>
            <a:rPr lang="zh-CN" altLang="en-US" sz="2400" b="1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静态方法</a:t>
          </a:r>
          <a:endParaRPr lang="zh-cn" sz="2400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@</a:t>
          </a:r>
          <a:r>
            <a:rPr lang="en-US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staticmethod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6A6D9E09-67A5-4498-A56D-9BF3294618FD}">
      <dgm:prSet phldrT="[Text]"/>
      <dgm:spPr/>
      <dgm:t>
        <a:bodyPr rtlCol="0"/>
        <a:lstStyle/>
        <a:p>
          <a:pPr rtl="0"/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调用：类名</a:t>
          </a:r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CC8329-34B6-4F71-BE3E-D5D45FCCED0E}" type="parTrans" cxnId="{12E0EF22-F012-474D-8BC4-2E3359D769E0}">
      <dgm:prSet/>
      <dgm:spPr/>
      <dgm:t>
        <a:bodyPr/>
        <a:lstStyle/>
        <a:p>
          <a:endParaRPr lang="zh-CN" altLang="en-US"/>
        </a:p>
      </dgm:t>
    </dgm:pt>
    <dgm:pt modelId="{AD7F0197-7A3E-410F-AA11-68610931717F}" type="sibTrans" cxnId="{12E0EF22-F012-474D-8BC4-2E3359D769E0}">
      <dgm:prSet/>
      <dgm:spPr/>
      <dgm:t>
        <a:bodyPr/>
        <a:lstStyle/>
        <a:p>
          <a:endParaRPr lang="zh-CN" altLang="en-US"/>
        </a:p>
      </dgm:t>
    </dgm:pt>
    <dgm:pt modelId="{9B1AF821-7F96-43F9-995F-F53A14A05950}">
      <dgm:prSet/>
      <dgm:spPr/>
      <dgm:t>
        <a:bodyPr/>
        <a:lstStyle/>
        <a:p>
          <a:pPr rtl="0"/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def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方法名称</a:t>
          </a:r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(cls,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):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C1B6B2B-704D-42AC-A991-6F64FA66041F}" type="parTrans" cxnId="{4F4C7104-53E7-41F2-B651-03CB8D45EBB3}">
      <dgm:prSet/>
      <dgm:spPr/>
      <dgm:t>
        <a:bodyPr/>
        <a:lstStyle/>
        <a:p>
          <a:endParaRPr lang="zh-CN" altLang="en-US"/>
        </a:p>
      </dgm:t>
    </dgm:pt>
    <dgm:pt modelId="{7230E72E-926D-4615-9300-C82209B613C2}" type="sibTrans" cxnId="{4F4C7104-53E7-41F2-B651-03CB8D45EBB3}">
      <dgm:prSet/>
      <dgm:spPr/>
      <dgm:t>
        <a:bodyPr/>
        <a:lstStyle/>
        <a:p>
          <a:endParaRPr lang="zh-CN" altLang="en-US"/>
        </a:p>
      </dgm:t>
    </dgm:pt>
    <dgm:pt modelId="{0408499E-CDFE-444E-8C80-63ECC2B84220}">
      <dgm:prSet/>
      <dgm:spPr/>
      <dgm:t>
        <a:bodyPr/>
        <a:lstStyle/>
        <a:p>
          <a:pPr rtl="0"/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方法体</a:t>
          </a:r>
        </a:p>
      </dgm:t>
    </dgm:pt>
    <dgm:pt modelId="{F60F2006-4E0A-48B0-AA6E-EEF9E6B269D1}" type="parTrans" cxnId="{B8795D70-2BC5-4E15-B8D6-9FB6C564CFF2}">
      <dgm:prSet/>
      <dgm:spPr/>
      <dgm:t>
        <a:bodyPr/>
        <a:lstStyle/>
        <a:p>
          <a:endParaRPr lang="zh-CN" altLang="en-US"/>
        </a:p>
      </dgm:t>
    </dgm:pt>
    <dgm:pt modelId="{04DF92DB-C2C3-49E9-8BC0-4846D9FE62BB}" type="sibTrans" cxnId="{B8795D70-2BC5-4E15-B8D6-9FB6C564CFF2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12E0EF22-F012-474D-8BC4-2E3359D769E0}" srcId="{477D14C5-CED9-4CFC-B338-DFB0C8090B9F}" destId="{6A6D9E09-67A5-4498-A56D-9BF3294618FD}" srcOrd="2" destOrd="0" parTransId="{1FCC8329-34B6-4F71-BE3E-D5D45FCCED0E}" sibTransId="{AD7F0197-7A3E-410F-AA11-68610931717F}"/>
    <dgm:cxn modelId="{A677E445-9D5B-4C26-A5C5-42BF01249F61}" type="presOf" srcId="{709ED9DC-E391-4C6C-B788-93F1C2EFB6FD}" destId="{782956A5-ADC8-4959-B856-589B9D9B9635}" srcOrd="0" destOrd="3" presId="urn:microsoft.com/office/officeart/2005/8/layout/vList2"/>
    <dgm:cxn modelId="{4F4C7104-53E7-41F2-B651-03CB8D45EBB3}" srcId="{3C67E77D-62FA-499D-B5E6-E79A091C5267}" destId="{9B1AF821-7F96-43F9-995F-F53A14A05950}" srcOrd="1" destOrd="0" parTransId="{3C1B6B2B-704D-42AC-A991-6F64FA66041F}" sibTransId="{7230E72E-926D-4615-9300-C82209B613C2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B8795D70-2BC5-4E15-B8D6-9FB6C564CFF2}" srcId="{9B1AF821-7F96-43F9-995F-F53A14A05950}" destId="{0408499E-CDFE-444E-8C80-63ECC2B84220}" srcOrd="0" destOrd="0" parTransId="{F60F2006-4E0A-48B0-AA6E-EEF9E6B269D1}" sibTransId="{04DF92DB-C2C3-49E9-8BC0-4846D9FE62B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FFDAE080-A988-4624-9169-D94C23CF6B87}" type="presOf" srcId="{0408499E-CDFE-444E-8C80-63ECC2B84220}" destId="{782956A5-ADC8-4959-B856-589B9D9B9635}" srcOrd="0" destOrd="2" presId="urn:microsoft.com/office/officeart/2005/8/layout/vList2"/>
    <dgm:cxn modelId="{5F8DC737-806C-431E-A0E2-CEA52B46ACBF}" type="presOf" srcId="{6A6D9E09-67A5-4498-A56D-9BF3294618FD}" destId="{CD5F6E02-AD43-4E7A-935B-DDF5D6C74800}" srcOrd="0" destOrd="2" presId="urn:microsoft.com/office/officeart/2005/8/layout/vList2"/>
    <dgm:cxn modelId="{FD734935-9C18-4A45-9926-48862AF6F956}" type="presOf" srcId="{9B1AF821-7F96-43F9-995F-F53A14A05950}" destId="{782956A5-ADC8-4959-B856-589B9D9B9635}" srcOrd="0" destOrd="1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2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 custT="1"/>
      <dgm:spPr/>
      <dgm:t>
        <a:bodyPr rtlCol="0"/>
        <a:lstStyle/>
        <a:p>
          <a:pPr rtl="0"/>
          <a:r>
            <a:rPr lang="zh-CN" altLang="en-US" sz="2400" b="1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实例变量</a:t>
          </a:r>
          <a:endParaRPr lang="en-US" sz="2400" b="1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定义：对象</a:t>
          </a:r>
          <a:r>
            <a: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调用：对象</a:t>
          </a:r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 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 custT="1"/>
      <dgm:spPr/>
      <dgm:t>
        <a:bodyPr rtlCol="0"/>
        <a:lstStyle/>
        <a:p>
          <a:pPr rtl="0"/>
          <a:r>
            <a:rPr lang="zh-CN" altLang="en-US" sz="2400" b="1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实例方法</a:t>
          </a:r>
          <a:endParaRPr lang="zh-cn" sz="2400" b="1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定义：</a:t>
          </a:r>
          <a:r>
            <a:rPr 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  def </a:t>
          </a:r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方法名称</a:t>
          </a:r>
          <a:r>
            <a:rPr 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en-US" b="1">
              <a:latin typeface="Microsoft YaHei UI" panose="020B0503020204020204" pitchFamily="34" charset="-122"/>
              <a:ea typeface="Microsoft YaHei UI" panose="020B0503020204020204" pitchFamily="34" charset="-122"/>
            </a:rPr>
            <a:t>self,</a:t>
          </a:r>
          <a:r>
            <a:rPr 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):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C1B7F7C3-F30C-4D91-9CA1-FC9286F29FFD}">
      <dgm:prSet/>
      <dgm:spPr/>
      <dgm:t>
        <a:bodyPr/>
        <a:lstStyle/>
        <a:p>
          <a:pPr rtl="0"/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	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方法体</a:t>
          </a:r>
        </a:p>
      </dgm:t>
    </dgm:pt>
    <dgm:pt modelId="{E6109777-E1BD-49B9-9BA3-B79A621A545A}" type="sibTrans" cxnId="{39D5DD89-E65B-40BE-9408-B5E0AB028539}">
      <dgm:prSet/>
      <dgm:spPr/>
      <dgm:t>
        <a:bodyPr/>
        <a:lstStyle/>
        <a:p>
          <a:endParaRPr lang="zh-CN" altLang="en-US"/>
        </a:p>
      </dgm:t>
    </dgm:pt>
    <dgm:pt modelId="{6AA5B89D-A95F-4E70-A4FF-4799FF015490}" type="parTrans" cxnId="{39D5DD89-E65B-40BE-9408-B5E0AB028539}">
      <dgm:prSet/>
      <dgm:spPr/>
      <dgm:t>
        <a:bodyPr/>
        <a:lstStyle/>
        <a:p>
          <a:endParaRPr lang="zh-CN" alt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对象地址</a:t>
          </a:r>
          <a:r>
            <a:rPr lang="en-US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实例方法名</a:t>
          </a:r>
          <a:r>
            <a:rPr lang="en-US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 custT="1"/>
      <dgm:spPr/>
      <dgm:t>
        <a:bodyPr rtlCol="0"/>
        <a:lstStyle/>
        <a:p>
          <a:pPr rtl="0"/>
          <a:endParaRPr lang="zh-cn" sz="2400" i="1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3333" custLinFactNeighborY="-897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88F9588-2E45-46D2-94E2-710CD2245B2B}" type="presOf" srcId="{C1B7F7C3-F30C-4D91-9CA1-FC9286F29FFD}" destId="{782956A5-ADC8-4959-B856-589B9D9B9635}" srcOrd="0" destOrd="1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39D5DD89-E65B-40BE-9408-B5E0AB028539}" srcId="{D6510970-8F9C-4B45-A0F3-6ACB9AA76D40}" destId="{C1B7F7C3-F30C-4D91-9CA1-FC9286F29FFD}" srcOrd="0" destOrd="0" parTransId="{6AA5B89D-A95F-4E70-A4FF-4799FF015490}" sibTransId="{E6109777-E1BD-49B9-9BA3-B79A621A545A}"/>
    <dgm:cxn modelId="{A677E445-9D5B-4C26-A5C5-42BF01249F61}" type="presOf" srcId="{709ED9DC-E391-4C6C-B788-93F1C2EFB6FD}" destId="{782956A5-ADC8-4959-B856-589B9D9B9635}" srcOrd="0" destOrd="2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80054"/>
          <a:ext cx="4419600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类变量</a:t>
          </a:r>
          <a:endParaRPr lang="en-US" sz="2400" b="1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54" y="115008"/>
        <a:ext cx="4349692" cy="646132"/>
      </dsp:txXfrm>
    </dsp:sp>
    <dsp:sp modelId="{CD5F6E02-AD43-4E7A-935B-DDF5D6C74800}">
      <dsp:nvSpPr>
        <dsp:cNvPr id="0" name=""/>
        <dsp:cNvSpPr/>
      </dsp:nvSpPr>
      <dsp:spPr>
        <a:xfrm>
          <a:off x="0" y="796094"/>
          <a:ext cx="44196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class 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类名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300" b="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随着类的加载而加载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调用：类名</a:t>
          </a: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796094"/>
        <a:ext cx="4419600" cy="897345"/>
      </dsp:txXfrm>
    </dsp:sp>
    <dsp:sp modelId="{81203336-F3DE-4B3A-BCF4-0F68C23AC2BB}">
      <dsp:nvSpPr>
        <dsp:cNvPr id="0" name=""/>
        <dsp:cNvSpPr/>
      </dsp:nvSpPr>
      <dsp:spPr>
        <a:xfrm>
          <a:off x="0" y="1693439"/>
          <a:ext cx="4419600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类方法</a:t>
          </a:r>
          <a:endParaRPr lang="zh-cn" sz="2400" b="1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54" y="1728393"/>
        <a:ext cx="4349692" cy="646132"/>
      </dsp:txXfrm>
    </dsp:sp>
    <dsp:sp modelId="{782956A5-ADC8-4959-B856-589B9D9B9635}">
      <dsp:nvSpPr>
        <dsp:cNvPr id="0" name=""/>
        <dsp:cNvSpPr/>
      </dsp:nvSpPr>
      <dsp:spPr>
        <a:xfrm>
          <a:off x="0" y="2409479"/>
          <a:ext cx="4419600" cy="119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@</a:t>
          </a:r>
          <a:r>
            <a:rPr lang="en-US" sz="1300" b="1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classmethod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def 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方法名称</a:t>
          </a: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(cls,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):</a:t>
          </a:r>
          <a:endParaRPr lang="zh-CN" altLang="en-US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方法体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</a:t>
          </a:r>
          <a:r>
            <a:rPr lang="zh-CN" alt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类名</a:t>
          </a:r>
          <a:r>
            <a:rPr 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</a:t>
          </a:r>
          <a:r>
            <a:rPr 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sz="13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 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2409479"/>
        <a:ext cx="4419600" cy="1196460"/>
      </dsp:txXfrm>
    </dsp:sp>
    <dsp:sp modelId="{D64CB5D5-837D-47FC-9E42-A26D800BC695}">
      <dsp:nvSpPr>
        <dsp:cNvPr id="0" name=""/>
        <dsp:cNvSpPr/>
      </dsp:nvSpPr>
      <dsp:spPr>
        <a:xfrm>
          <a:off x="0" y="3605939"/>
          <a:ext cx="4419600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静态方法</a:t>
          </a:r>
          <a:endParaRPr lang="zh-cn" sz="2400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54" y="3640893"/>
        <a:ext cx="4349692" cy="646132"/>
      </dsp:txXfrm>
    </dsp:sp>
    <dsp:sp modelId="{08B7B17B-8600-44B0-B235-389E5D71D804}">
      <dsp:nvSpPr>
        <dsp:cNvPr id="0" name=""/>
        <dsp:cNvSpPr/>
      </dsp:nvSpPr>
      <dsp:spPr>
        <a:xfrm>
          <a:off x="0" y="4321979"/>
          <a:ext cx="441960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@</a:t>
          </a:r>
          <a:r>
            <a:rPr lang="en-US" sz="13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staticmethod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4321979"/>
        <a:ext cx="4419600" cy="290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27571"/>
          <a:ext cx="4419600" cy="707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实例变量</a:t>
          </a:r>
          <a:endParaRPr lang="en-US" sz="2400" b="1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554" y="162125"/>
        <a:ext cx="4350492" cy="638742"/>
      </dsp:txXfrm>
    </dsp:sp>
    <dsp:sp modelId="{CD5F6E02-AD43-4E7A-935B-DDF5D6C74800}">
      <dsp:nvSpPr>
        <dsp:cNvPr id="0" name=""/>
        <dsp:cNvSpPr/>
      </dsp:nvSpPr>
      <dsp:spPr>
        <a:xfrm>
          <a:off x="0" y="842365"/>
          <a:ext cx="4419600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定义：对象</a:t>
          </a:r>
          <a:r>
            <a:rPr 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</a:t>
          </a:r>
          <a:endParaRPr lang="zh-cn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调用：对象</a:t>
          </a:r>
          <a:r>
            <a:rPr 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变量名 </a:t>
          </a:r>
          <a:endParaRPr lang="zh-cn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842365"/>
        <a:ext cx="4419600" cy="774180"/>
      </dsp:txXfrm>
    </dsp:sp>
    <dsp:sp modelId="{81203336-F3DE-4B3A-BCF4-0F68C23AC2BB}">
      <dsp:nvSpPr>
        <dsp:cNvPr id="0" name=""/>
        <dsp:cNvSpPr/>
      </dsp:nvSpPr>
      <dsp:spPr>
        <a:xfrm>
          <a:off x="0" y="1616545"/>
          <a:ext cx="4419600" cy="707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实例方法</a:t>
          </a:r>
          <a:endParaRPr lang="zh-cn" sz="2400" b="1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554" y="1651099"/>
        <a:ext cx="4350492" cy="638742"/>
      </dsp:txXfrm>
    </dsp:sp>
    <dsp:sp modelId="{782956A5-ADC8-4959-B856-589B9D9B9635}">
      <dsp:nvSpPr>
        <dsp:cNvPr id="0" name=""/>
        <dsp:cNvSpPr/>
      </dsp:nvSpPr>
      <dsp:spPr>
        <a:xfrm>
          <a:off x="0" y="2324396"/>
          <a:ext cx="4419600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定义：</a:t>
          </a:r>
          <a:r>
            <a:rPr 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  def </a:t>
          </a:r>
          <a:r>
            <a:rPr lang="zh-CN" alt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方法名称</a:t>
          </a:r>
          <a:r>
            <a:rPr 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en-US" sz="1700" b="1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self,</a:t>
          </a:r>
          <a:r>
            <a:rPr 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alt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sz="1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):</a:t>
          </a:r>
          <a:endParaRPr lang="zh-cn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	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方法体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调用：</a:t>
          </a:r>
          <a:r>
            <a:rPr lang="zh-CN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对象地址</a:t>
          </a:r>
          <a:r>
            <a:rPr lang="en-US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  <a:r>
            <a:rPr lang="zh-CN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实例方法名</a:t>
          </a:r>
          <a:r>
            <a:rPr lang="en-US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参数列表</a:t>
          </a:r>
          <a:r>
            <a:rPr lang="en-US" altLang="en-US" sz="1700" b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2324396"/>
        <a:ext cx="4419600" cy="1161270"/>
      </dsp:txXfrm>
    </dsp:sp>
    <dsp:sp modelId="{D64CB5D5-837D-47FC-9E42-A26D800BC695}">
      <dsp:nvSpPr>
        <dsp:cNvPr id="0" name=""/>
        <dsp:cNvSpPr/>
      </dsp:nvSpPr>
      <dsp:spPr>
        <a:xfrm>
          <a:off x="0" y="3485666"/>
          <a:ext cx="4419600" cy="707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i="1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554" y="3520220"/>
        <a:ext cx="4350492" cy="638742"/>
      </dsp:txXfrm>
    </dsp:sp>
    <dsp:sp modelId="{08B7B17B-8600-44B0-B235-389E5D71D804}">
      <dsp:nvSpPr>
        <dsp:cNvPr id="0" name=""/>
        <dsp:cNvSpPr/>
      </dsp:nvSpPr>
      <dsp:spPr>
        <a:xfrm>
          <a:off x="0" y="4193516"/>
          <a:ext cx="441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4193516"/>
        <a:ext cx="4419600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2019/9/20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2019/9/20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27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25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4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90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891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275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5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2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23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8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8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2019/9/20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2019/9/20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1804" y="332656"/>
            <a:ext cx="9144000" cy="2667000"/>
          </a:xfrm>
        </p:spPr>
        <p:txBody>
          <a:bodyPr rtlCol="0"/>
          <a:lstStyle/>
          <a:p>
            <a:pPr rtl="0"/>
            <a:r>
              <a:rPr lang="zh-CN" altLang="en-US" sz="8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9836" y="3573016"/>
            <a:ext cx="9143999" cy="1066800"/>
          </a:xfrm>
        </p:spPr>
        <p:txBody>
          <a:bodyPr rtlCol="0"/>
          <a:lstStyle/>
          <a:p>
            <a:r>
              <a:rPr lang="en-US" altLang="zh-CN" sz="4000" b="1" dirty="0"/>
              <a:t>Object Oriented</a:t>
            </a:r>
            <a:endParaRPr lang="zh-CN" altLang="zh-CN" sz="4000" b="1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89" y="32657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女娲造人的小故事：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64" y="1412776"/>
            <a:ext cx="45147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cs typeface="宋体" panose="02010600030101010101" pitchFamily="2" charset="-122"/>
              </a:rPr>
              <a:t>   </a:t>
            </a:r>
            <a:r>
              <a:rPr lang="en-US" altLang="zh-CN" sz="2000" kern="0" dirty="0">
                <a:cs typeface="宋体" panose="02010600030101010101" pitchFamily="2" charset="-122"/>
              </a:rPr>
              <a:t>        </a:t>
            </a:r>
            <a:r>
              <a:rPr lang="zh-CN" altLang="zh-CN" sz="2000" kern="0" dirty="0">
                <a:cs typeface="宋体" panose="02010600030101010101" pitchFamily="2" charset="-122"/>
              </a:rPr>
              <a:t>传说，很久以前，地球上是一片荒芜，没有人类，没有树木，没有动物，</a:t>
            </a:r>
            <a:br>
              <a:rPr lang="en-US" altLang="zh-CN" sz="2000" kern="0" dirty="0">
                <a:cs typeface="宋体" panose="02010600030101010101" pitchFamily="2" charset="-122"/>
              </a:rPr>
            </a:br>
            <a:br>
              <a:rPr lang="en-US" altLang="zh-CN" sz="2000" kern="0" dirty="0">
                <a:cs typeface="宋体" panose="02010600030101010101" pitchFamily="2" charset="-122"/>
              </a:rPr>
            </a:br>
            <a:r>
              <a:rPr lang="zh-CN" altLang="en-US" sz="2000" kern="0" dirty="0">
                <a:cs typeface="宋体" panose="02010600030101010101" pitchFamily="2" charset="-122"/>
              </a:rPr>
              <a:t>但</a:t>
            </a:r>
            <a:r>
              <a:rPr lang="zh-CN" altLang="zh-CN" sz="2000" kern="0" dirty="0">
                <a:cs typeface="宋体" panose="02010600030101010101" pitchFamily="2" charset="-122"/>
              </a:rPr>
              <a:t>突然出现了一个女娲</a:t>
            </a:r>
            <a:r>
              <a:rPr lang="zh-CN" altLang="en-US" sz="2000" kern="0" dirty="0">
                <a:cs typeface="宋体" panose="02010600030101010101" pitchFamily="2" charset="-122"/>
              </a:rPr>
              <a:t>。这老娘们看见</a:t>
            </a:r>
            <a:r>
              <a:rPr lang="zh-CN" altLang="zh-CN" sz="2000" kern="0" dirty="0">
                <a:cs typeface="宋体" panose="02010600030101010101" pitchFamily="2" charset="-122"/>
              </a:rPr>
              <a:t>世界什么都没有，空空荡荡的</a:t>
            </a:r>
            <a:r>
              <a:rPr lang="zh-CN" altLang="en-US" sz="2000" kern="0" dirty="0">
                <a:cs typeface="宋体" panose="02010600030101010101" pitchFamily="2" charset="-122"/>
              </a:rPr>
              <a:t>，感觉</a:t>
            </a:r>
            <a:r>
              <a:rPr lang="zh-CN" altLang="zh-CN" sz="2000" kern="0" dirty="0">
                <a:cs typeface="宋体" panose="02010600030101010101" pitchFamily="2" charset="-122"/>
              </a:rPr>
              <a:t>世界太安静，太寂寞了，于是</a:t>
            </a:r>
            <a:r>
              <a:rPr lang="zh-CN" altLang="en-US" sz="2000" kern="0" dirty="0">
                <a:cs typeface="宋体" panose="02010600030101010101" pitchFamily="2" charset="-122"/>
              </a:rPr>
              <a:t>老娘们</a:t>
            </a:r>
            <a:r>
              <a:rPr lang="zh-CN" altLang="zh-CN" sz="2000" kern="0" dirty="0">
                <a:cs typeface="宋体" panose="02010600030101010101" pitchFamily="2" charset="-122"/>
              </a:rPr>
              <a:t>就在心里构思，要创造一些东西</a:t>
            </a:r>
            <a:br>
              <a:rPr lang="en-US" altLang="zh-CN" sz="2000" kern="0" dirty="0">
                <a:cs typeface="宋体" panose="02010600030101010101" pitchFamily="2" charset="-122"/>
              </a:rPr>
            </a:br>
            <a:br>
              <a:rPr lang="en-US" altLang="zh-CN" sz="2000" kern="0" dirty="0">
                <a:cs typeface="宋体" panose="02010600030101010101" pitchFamily="2" charset="-122"/>
              </a:rPr>
            </a:br>
            <a:r>
              <a:rPr lang="zh-CN" altLang="zh-CN" sz="2000" kern="0" dirty="0">
                <a:cs typeface="宋体" panose="02010600030101010101" pitchFamily="2" charset="-122"/>
              </a:rPr>
              <a:t>于是她就在脑海里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构思了这样一个东西，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G_20190920_1810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653136"/>
            <a:ext cx="20751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2351245" y="5229200"/>
            <a:ext cx="1006864" cy="2880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MG_20190920_1812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04" y="4630824"/>
            <a:ext cx="2797209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>
          <a:xfrm>
            <a:off x="6207908" y="5254150"/>
            <a:ext cx="1006864" cy="2880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1804" y="6428466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 </a:t>
            </a:r>
            <a:r>
              <a:rPr lang="zh-CN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物种</a:t>
            </a:r>
            <a:r>
              <a:rPr lang="zh-CN" altLang="en-US" b="1" kern="0" dirty="0">
                <a:solidFill>
                  <a:srgbClr val="FF0000"/>
                </a:solidFill>
                <a:cs typeface="宋体" panose="02010600030101010101" pitchFamily="2" charset="-122"/>
              </a:rPr>
              <a:t>图</a:t>
            </a:r>
            <a:br>
              <a:rPr lang="en-US" altLang="zh-CN" sz="1600" b="1" kern="0" dirty="0">
                <a:solidFill>
                  <a:srgbClr val="FF0000"/>
                </a:solidFill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2480" y="4259706"/>
            <a:ext cx="140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 </a:t>
            </a:r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cs typeface="宋体" panose="02010600030101010101" pitchFamily="2" charset="-122"/>
              </a:rPr>
              <a:t>女娲不满意</a:t>
            </a:r>
            <a:br>
              <a:rPr lang="en-US" altLang="zh-CN" sz="1600" b="1" kern="0" dirty="0">
                <a:solidFill>
                  <a:srgbClr val="FF0000"/>
                </a:solidFill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28267" y="6428466"/>
            <a:ext cx="2109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 </a:t>
            </a:r>
            <a:r>
              <a:rPr lang="zh-CN" altLang="en-US" b="1" kern="0" dirty="0">
                <a:solidFill>
                  <a:srgbClr val="FF0000"/>
                </a:solidFill>
                <a:cs typeface="宋体" panose="02010600030101010101" pitchFamily="2" charset="-122"/>
              </a:rPr>
              <a:t>动物图（</a:t>
            </a:r>
            <a:r>
              <a:rPr lang="zh-CN" altLang="zh-CN" kern="0" dirty="0">
                <a:cs typeface="宋体" panose="02010600030101010101" pitchFamily="2" charset="-122"/>
              </a:rPr>
              <a:t>不够具体</a:t>
            </a:r>
            <a:r>
              <a:rPr lang="zh-CN" altLang="en-US" b="1" kern="0" dirty="0">
                <a:solidFill>
                  <a:srgbClr val="FF0000"/>
                </a:solidFill>
                <a:cs typeface="宋体" panose="02010600030101010101" pitchFamily="2" charset="-122"/>
              </a:rPr>
              <a:t>）</a:t>
            </a:r>
            <a:br>
              <a:rPr lang="en-US" altLang="zh-CN" sz="1600" b="1" kern="0" dirty="0">
                <a:solidFill>
                  <a:srgbClr val="FF0000"/>
                </a:solidFill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51026" y="2538069"/>
            <a:ext cx="1728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cs typeface="宋体" panose="02010600030101010101" pitchFamily="2" charset="-122"/>
              </a:rPr>
              <a:t>这个动物</a:t>
            </a:r>
            <a:r>
              <a:rPr lang="zh-CN" altLang="en-US" kern="0" dirty="0">
                <a:cs typeface="宋体" panose="02010600030101010101" pitchFamily="2" charset="-122"/>
              </a:rPr>
              <a:t>图</a:t>
            </a:r>
            <a:r>
              <a:rPr lang="zh-CN" altLang="zh-CN" kern="0" dirty="0">
                <a:cs typeface="宋体" panose="02010600030101010101" pitchFamily="2" charset="-122"/>
              </a:rPr>
              <a:t>，增加了眼睛，嘴巴，还增加了</a:t>
            </a:r>
            <a:r>
              <a:rPr lang="en-US" altLang="zh-CN" kern="0" dirty="0">
                <a:cs typeface="宋体" panose="02010600030101010101" pitchFamily="2" charset="-122"/>
              </a:rPr>
              <a:t> </a:t>
            </a:r>
            <a:r>
              <a:rPr lang="zh-CN" altLang="zh-CN" kern="0" dirty="0">
                <a:cs typeface="宋体" panose="02010600030101010101" pitchFamily="2" charset="-122"/>
              </a:rPr>
              <a:t>可以吃东西，可以跑，可以叫的能力</a:t>
            </a:r>
            <a:br>
              <a:rPr lang="en-US" altLang="zh-CN" kern="0" dirty="0">
                <a:cs typeface="宋体" panose="02010600030101010101" pitchFamily="2" charset="-122"/>
              </a:rPr>
            </a:br>
            <a:br>
              <a:rPr lang="en-US" altLang="zh-CN" kern="0" dirty="0">
                <a:cs typeface="宋体" panose="02010600030101010101" pitchFamily="2" charset="-122"/>
              </a:rPr>
            </a:b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1028" name="Picture 4" descr="IMG_20190920_1813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72" y="4582875"/>
            <a:ext cx="2624057" cy="187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605674" y="6453336"/>
            <a:ext cx="2009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 </a:t>
            </a:r>
            <a:r>
              <a:rPr lang="zh-CN" altLang="en-US" b="1" kern="0" dirty="0">
                <a:solidFill>
                  <a:srgbClr val="FF0000"/>
                </a:solidFill>
                <a:cs typeface="宋体" panose="02010600030101010101" pitchFamily="2" charset="-122"/>
              </a:rPr>
              <a:t>人类图（</a:t>
            </a:r>
            <a:r>
              <a:rPr lang="zh-CN" altLang="zh-CN" kern="0" dirty="0">
                <a:cs typeface="宋体" panose="02010600030101010101" pitchFamily="2" charset="-122"/>
              </a:rPr>
              <a:t>具体</a:t>
            </a:r>
            <a:r>
              <a:rPr lang="zh-CN" altLang="en-US" kern="0" dirty="0">
                <a:cs typeface="宋体" panose="02010600030101010101" pitchFamily="2" charset="-122"/>
              </a:rPr>
              <a:t>的</a:t>
            </a:r>
            <a:r>
              <a:rPr lang="zh-CN" altLang="en-US" b="1" kern="0" dirty="0">
                <a:solidFill>
                  <a:srgbClr val="FF0000"/>
                </a:solidFill>
                <a:cs typeface="宋体" panose="02010600030101010101" pitchFamily="2" charset="-122"/>
              </a:rPr>
              <a:t>）</a:t>
            </a:r>
            <a:br>
              <a:rPr lang="en-US" altLang="zh-CN" sz="1600" b="1" kern="0" dirty="0">
                <a:solidFill>
                  <a:srgbClr val="FF0000"/>
                </a:solidFill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41772" y="3659541"/>
            <a:ext cx="2073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cs typeface="宋体" panose="02010600030101010101" pitchFamily="2" charset="-122"/>
              </a:rPr>
              <a:t>女娲觉得如果世上只有人类的话，还是太孤独了</a:t>
            </a:r>
            <a:endParaRPr lang="zh-CN" altLang="en-US" dirty="0"/>
          </a:p>
        </p:txBody>
      </p:sp>
      <p:pic>
        <p:nvPicPr>
          <p:cNvPr id="1029" name="Picture 5" descr="IMG_20190920_1814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8" y="55257"/>
            <a:ext cx="5809607" cy="368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直角上箭头 12"/>
          <p:cNvSpPr/>
          <p:nvPr/>
        </p:nvSpPr>
        <p:spPr>
          <a:xfrm>
            <a:off x="9858426" y="3429000"/>
            <a:ext cx="1374574" cy="2304256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7868" y="-57150"/>
            <a:ext cx="112694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继承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隔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828" y="2492896"/>
            <a:ext cx="1123324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0" dirty="0">
                <a:cs typeface="宋体" panose="02010600030101010101" pitchFamily="2" charset="-122"/>
              </a:rPr>
              <a:t>到这里，已经有了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比较详细的</a:t>
            </a:r>
            <a:r>
              <a:rPr lang="en-US" altLang="zh-CN" sz="2000" kern="0" dirty="0"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cs typeface="宋体" panose="02010600030101010101" pitchFamily="2" charset="-122"/>
              </a:rPr>
              <a:t>种设计方案了，你有没有发现，这</a:t>
            </a:r>
            <a:r>
              <a:rPr lang="en-US" altLang="zh-CN" sz="2000" kern="0" dirty="0"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cs typeface="宋体" panose="02010600030101010101" pitchFamily="2" charset="-122"/>
              </a:rPr>
              <a:t>种设计方案有几个共同点？</a:t>
            </a:r>
            <a:br>
              <a:rPr lang="en-US" altLang="zh-CN" sz="2000" kern="0" dirty="0">
                <a:cs typeface="宋体" panose="02010600030101010101" pitchFamily="2" charset="-122"/>
              </a:rPr>
            </a:br>
            <a:br>
              <a:rPr lang="en-US" altLang="zh-CN" sz="2000" kern="0" dirty="0">
                <a:cs typeface="宋体" panose="02010600030101010101" pitchFamily="2" charset="-122"/>
              </a:rPr>
            </a:br>
            <a:r>
              <a:rPr lang="zh-CN" altLang="zh-CN" sz="2000" kern="0" dirty="0">
                <a:cs typeface="宋体" panose="02010600030101010101" pitchFamily="2" charset="-122"/>
              </a:rPr>
              <a:t>都有四肢，都有</a:t>
            </a:r>
            <a:r>
              <a:rPr lang="en-US" altLang="zh-CN" sz="2000" kern="0" dirty="0"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cs typeface="宋体" panose="02010600030101010101" pitchFamily="2" charset="-122"/>
              </a:rPr>
              <a:t>个眼睛，</a:t>
            </a:r>
            <a:r>
              <a:rPr lang="en-US" altLang="zh-CN" sz="2000" kern="0" dirty="0"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cs typeface="宋体" panose="02010600030101010101" pitchFamily="2" charset="-122"/>
              </a:rPr>
              <a:t>个鼻子，</a:t>
            </a:r>
            <a:r>
              <a:rPr lang="en-US" altLang="zh-CN" sz="2000" kern="0" dirty="0"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cs typeface="宋体" panose="02010600030101010101" pitchFamily="2" charset="-122"/>
              </a:rPr>
              <a:t>个嘴巴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（数据）</a:t>
            </a:r>
            <a:br>
              <a:rPr lang="en-US" altLang="zh-CN" sz="28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</a:br>
            <a:br>
              <a:rPr lang="en-US" altLang="zh-CN" sz="2000" kern="0" dirty="0">
                <a:cs typeface="宋体" panose="02010600030101010101" pitchFamily="2" charset="-122"/>
              </a:rPr>
            </a:br>
            <a:r>
              <a:rPr lang="zh-CN" altLang="zh-CN" sz="2000" kern="0" dirty="0">
                <a:cs typeface="宋体" panose="02010600030101010101" pitchFamily="2" charset="-122"/>
              </a:rPr>
              <a:t>他们还可以吃东西，可以跑，可以叫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（行为）</a:t>
            </a:r>
            <a:br>
              <a:rPr lang="en-US" altLang="zh-CN" sz="28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</a:br>
            <a:br>
              <a:rPr lang="en-US" altLang="zh-CN" sz="2000" kern="0" dirty="0">
                <a:cs typeface="宋体" panose="02010600030101010101" pitchFamily="2" charset="-122"/>
              </a:rPr>
            </a:br>
            <a:r>
              <a:rPr lang="zh-CN" altLang="zh-CN" sz="2000" kern="0" dirty="0">
                <a:cs typeface="宋体" panose="02010600030101010101" pitchFamily="2" charset="-122"/>
              </a:rPr>
              <a:t>而且，这</a:t>
            </a:r>
            <a:r>
              <a:rPr lang="en-US" altLang="zh-CN" sz="2000" kern="0" dirty="0"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cs typeface="宋体" panose="02010600030101010101" pitchFamily="2" charset="-122"/>
              </a:rPr>
              <a:t>个设计方案的某些特征，也存在于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在上一张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动物设计方案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中，这就是</a:t>
            </a:r>
            <a:r>
              <a:rPr lang="en-US" altLang="zh-CN" sz="2000" kern="0" dirty="0"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cs typeface="宋体" panose="02010600030101010101" pitchFamily="2" charset="-122"/>
              </a:rPr>
              <a:t>面向对象的第二个特征，继承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0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7868" y="-57150"/>
            <a:ext cx="112694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继承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隔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4" y="2189762"/>
            <a:ext cx="225432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0" dirty="0">
                <a:cs typeface="宋体" panose="02010600030101010101" pitchFamily="2" charset="-122"/>
              </a:rPr>
              <a:t>我们可以认为，这</a:t>
            </a:r>
            <a:r>
              <a:rPr lang="en-US" altLang="zh-CN" sz="2000" b="1" kern="0" dirty="0">
                <a:cs typeface="宋体" panose="02010600030101010101" pitchFamily="2" charset="-122"/>
              </a:rPr>
              <a:t>4</a:t>
            </a:r>
            <a:r>
              <a:rPr lang="zh-CN" altLang="zh-CN" sz="2000" b="1" kern="0" dirty="0">
                <a:cs typeface="宋体" panose="02010600030101010101" pitchFamily="2" charset="-122"/>
              </a:rPr>
              <a:t>个设计方案，是</a:t>
            </a:r>
            <a:r>
              <a:rPr lang="en-US" altLang="zh-CN" sz="2000" b="1" kern="0" dirty="0">
                <a:cs typeface="宋体" panose="02010600030101010101" pitchFamily="2" charset="-122"/>
              </a:rPr>
              <a:t> </a:t>
            </a:r>
            <a:r>
              <a:rPr lang="zh-CN" altLang="zh-CN" sz="2000" b="1" kern="0" dirty="0">
                <a:cs typeface="宋体" panose="02010600030101010101" pitchFamily="2" charset="-122"/>
              </a:rPr>
              <a:t>动物设计方案的子女；也可以认为，动物设计方案，是这</a:t>
            </a:r>
            <a:r>
              <a:rPr lang="en-US" altLang="zh-CN" sz="2000" b="1" kern="0" dirty="0">
                <a:cs typeface="宋体" panose="02010600030101010101" pitchFamily="2" charset="-122"/>
              </a:rPr>
              <a:t>4</a:t>
            </a:r>
            <a:r>
              <a:rPr lang="zh-CN" altLang="zh-CN" sz="2000" b="1" kern="0" dirty="0">
                <a:cs typeface="宋体" panose="02010600030101010101" pitchFamily="2" charset="-122"/>
              </a:rPr>
              <a:t>个设计方案的父亲，</a:t>
            </a:r>
            <a:r>
              <a:rPr lang="en-US" altLang="zh-CN" sz="2000" b="1" kern="0" dirty="0">
                <a:cs typeface="宋体" panose="02010600030101010101" pitchFamily="2" charset="-122"/>
              </a:rPr>
              <a:t> </a:t>
            </a:r>
            <a:r>
              <a:rPr lang="zh-CN" altLang="zh-CN" sz="2000" b="1" kern="0" dirty="0">
                <a:cs typeface="宋体" panose="02010600030101010101" pitchFamily="2" charset="-122"/>
              </a:rPr>
              <a:t>这</a:t>
            </a:r>
            <a:r>
              <a:rPr lang="en-US" altLang="zh-CN" sz="2000" b="1" kern="0" dirty="0">
                <a:cs typeface="宋体" panose="02010600030101010101" pitchFamily="2" charset="-122"/>
              </a:rPr>
              <a:t>4</a:t>
            </a:r>
            <a:r>
              <a:rPr lang="zh-CN" altLang="zh-CN" sz="2000" b="1" kern="0" dirty="0">
                <a:cs typeface="宋体" panose="02010600030101010101" pitchFamily="2" charset="-122"/>
              </a:rPr>
              <a:t>个设计方案，继承了它们父亲的一些特征，比如可以吃东西，可以跑，可以叫</a:t>
            </a:r>
            <a:r>
              <a:rPr lang="zh-CN" altLang="en-US" sz="2000" b="1" kern="0" dirty="0">
                <a:cs typeface="宋体" panose="02010600030101010101" pitchFamily="2" charset="-122"/>
              </a:rPr>
              <a:t>。。。。。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5" name="Picture 5" descr="IMG_20190920_1814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0" y="1700808"/>
            <a:ext cx="95300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8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7868" y="-57150"/>
            <a:ext cx="112694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继承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隔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738" y="1772816"/>
            <a:ext cx="167825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0" dirty="0">
                <a:cs typeface="宋体" panose="02010600030101010101" pitchFamily="2" charset="-122"/>
              </a:rPr>
              <a:t>同样，这张动物设计方案，也继承了最开始的那张物种设计方案，他和物种设计方案，也是父子关系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 descr="IMG_20190920_181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15" y="1796853"/>
            <a:ext cx="8424936" cy="34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02124" y="524664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继承：【隔】抽象变化</a:t>
            </a: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------&gt;&gt;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统一</a:t>
            </a: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父类拥有所有子类的共性</a:t>
            </a: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)   -------&gt;&gt;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目的：隔离变化</a:t>
            </a: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r>
              <a:rPr lang="zh-CN" altLang="en-US" kern="100" dirty="0">
                <a:latin typeface="等线" panose="02010600030101010101" pitchFamily="2" charset="-122"/>
                <a:cs typeface="宋体" panose="02010600030101010101" pitchFamily="2" charset="-122"/>
              </a:rPr>
              <a:t>大家仔细想想</a:t>
            </a: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………..				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这样继承完之后，你只是隔离了个体的变化，还没有去执行，所以现在要去进行多态。</a:t>
            </a: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8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876" y="-99392"/>
            <a:ext cx="11269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多态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干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8028" y="1844824"/>
            <a:ext cx="73668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800" b="1" kern="0" dirty="0">
                <a:cs typeface="宋体" panose="02010600030101010101" pitchFamily="2" charset="-122"/>
              </a:rPr>
              <a:t>这</a:t>
            </a:r>
            <a:r>
              <a:rPr lang="en-US" altLang="zh-CN" sz="4800" b="1" kern="0" dirty="0">
                <a:cs typeface="宋体" panose="02010600030101010101" pitchFamily="2" charset="-122"/>
              </a:rPr>
              <a:t>4</a:t>
            </a:r>
            <a:r>
              <a:rPr lang="zh-CN" altLang="zh-CN" sz="4800" b="1" kern="0" dirty="0">
                <a:cs typeface="宋体" panose="02010600030101010101" pitchFamily="2" charset="-122"/>
              </a:rPr>
              <a:t>个设计方案，他们彼此之间，有很多相同的特性，比如</a:t>
            </a:r>
            <a:r>
              <a:rPr lang="en-US" altLang="zh-CN" sz="4800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(</a:t>
            </a:r>
            <a:r>
              <a:rPr lang="zh-CN" altLang="en-US" sz="4800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数据</a:t>
            </a:r>
            <a:r>
              <a:rPr lang="en-US" altLang="zh-CN" sz="4800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)</a:t>
            </a:r>
            <a:r>
              <a:rPr lang="zh-CN" altLang="zh-CN" sz="4800" b="1" kern="0" dirty="0">
                <a:cs typeface="宋体" panose="02010600030101010101" pitchFamily="2" charset="-122"/>
              </a:rPr>
              <a:t>，都有身高体重，都有</a:t>
            </a:r>
            <a:r>
              <a:rPr lang="en-US" altLang="zh-CN" sz="4800" b="1" kern="0" dirty="0">
                <a:cs typeface="宋体" panose="02010600030101010101" pitchFamily="2" charset="-122"/>
              </a:rPr>
              <a:t>2</a:t>
            </a:r>
            <a:r>
              <a:rPr lang="zh-CN" altLang="zh-CN" sz="4800" b="1" kern="0" dirty="0">
                <a:cs typeface="宋体" panose="02010600030101010101" pitchFamily="2" charset="-122"/>
              </a:rPr>
              <a:t>个眼睛，</a:t>
            </a:r>
            <a:r>
              <a:rPr lang="en-US" altLang="zh-CN" sz="4800" b="1" kern="0" dirty="0">
                <a:cs typeface="宋体" panose="02010600030101010101" pitchFamily="2" charset="-122"/>
              </a:rPr>
              <a:t>1</a:t>
            </a:r>
            <a:r>
              <a:rPr lang="zh-CN" altLang="zh-CN" sz="4800" b="1" kern="0" dirty="0">
                <a:cs typeface="宋体" panose="02010600030101010101" pitchFamily="2" charset="-122"/>
              </a:rPr>
              <a:t>个鼻子</a:t>
            </a:r>
            <a:r>
              <a:rPr lang="zh-CN" altLang="zh-CN" sz="4800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，</a:t>
            </a:r>
            <a:r>
              <a:rPr lang="zh-CN" altLang="en-US" sz="4800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（行为）</a:t>
            </a:r>
            <a:r>
              <a:rPr lang="zh-CN" altLang="zh-CN" sz="4800" b="1" kern="0" dirty="0">
                <a:cs typeface="宋体" panose="02010600030101010101" pitchFamily="2" charset="-122"/>
              </a:rPr>
              <a:t>都可以叫，都可以走，都可以跑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8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876" y="-99392"/>
            <a:ext cx="11269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多态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干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757" y="1772816"/>
            <a:ext cx="33843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0" dirty="0">
                <a:cs typeface="宋体" panose="02010600030101010101" pitchFamily="2" charset="-122"/>
              </a:rPr>
              <a:t>就拿</a:t>
            </a:r>
            <a:r>
              <a:rPr lang="zh-CN" altLang="zh-CN" sz="36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叫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这个特点来说，</a:t>
            </a:r>
            <a:br>
              <a:rPr lang="en-US" altLang="zh-CN" sz="2400" b="1" kern="0" dirty="0">
                <a:cs typeface="宋体" panose="02010600030101010101" pitchFamily="2" charset="-122"/>
              </a:rPr>
            </a:br>
            <a:br>
              <a:rPr lang="en-US" altLang="zh-CN" sz="2400" b="1" kern="0" dirty="0">
                <a:cs typeface="宋体" panose="02010600030101010101" pitchFamily="2" charset="-122"/>
              </a:rPr>
            </a:br>
            <a:r>
              <a:rPr lang="zh-CN" altLang="zh-CN" sz="2400" b="1" kern="0" dirty="0">
                <a:cs typeface="宋体" panose="02010600030101010101" pitchFamily="2" charset="-122"/>
              </a:rPr>
              <a:t>鸭子是怎么叫的，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嘎嘎嘎</a:t>
            </a:r>
            <a:br>
              <a:rPr lang="en-US" altLang="zh-CN" sz="2400" b="1" kern="0" dirty="0">
                <a:cs typeface="宋体" panose="02010600030101010101" pitchFamily="2" charset="-122"/>
              </a:rPr>
            </a:br>
            <a:br>
              <a:rPr lang="en-US" altLang="zh-CN" sz="2400" b="1" kern="0" dirty="0">
                <a:cs typeface="宋体" panose="02010600030101010101" pitchFamily="2" charset="-122"/>
              </a:rPr>
            </a:br>
            <a:r>
              <a:rPr lang="zh-CN" altLang="zh-CN" sz="2400" b="1" kern="0" dirty="0">
                <a:cs typeface="宋体" panose="02010600030101010101" pitchFamily="2" charset="-122"/>
              </a:rPr>
              <a:t>狗是怎么叫的，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汪汪汪</a:t>
            </a:r>
            <a:br>
              <a:rPr lang="en-US" altLang="zh-CN" sz="2400" b="1" kern="0" dirty="0">
                <a:cs typeface="宋体" panose="02010600030101010101" pitchFamily="2" charset="-122"/>
              </a:rPr>
            </a:br>
            <a:br>
              <a:rPr lang="en-US" altLang="zh-CN" sz="2400" b="1" kern="0" dirty="0">
                <a:cs typeface="宋体" panose="02010600030101010101" pitchFamily="2" charset="-122"/>
              </a:rPr>
            </a:br>
            <a:r>
              <a:rPr lang="zh-CN" altLang="zh-CN" sz="2400" b="1" kern="0" dirty="0">
                <a:cs typeface="宋体" panose="02010600030101010101" pitchFamily="2" charset="-122"/>
              </a:rPr>
              <a:t>猫是怎么叫的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喵喵喵</a:t>
            </a:r>
            <a:br>
              <a:rPr lang="en-US" altLang="zh-CN" sz="2400" b="1" kern="0" dirty="0">
                <a:cs typeface="宋体" panose="02010600030101010101" pitchFamily="2" charset="-122"/>
              </a:rPr>
            </a:br>
            <a:br>
              <a:rPr lang="en-US" altLang="zh-CN" sz="2400" b="1" kern="0" dirty="0">
                <a:cs typeface="宋体" panose="02010600030101010101" pitchFamily="2" charset="-122"/>
              </a:rPr>
            </a:br>
            <a:r>
              <a:rPr lang="zh-CN" altLang="zh-CN" sz="2400" b="1" kern="0" dirty="0">
                <a:cs typeface="宋体" panose="02010600030101010101" pitchFamily="2" charset="-122"/>
              </a:rPr>
              <a:t>人是怎么叫的呢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啊啊啊</a:t>
            </a:r>
            <a:r>
              <a:rPr lang="en-US" altLang="zh-CN" sz="2400" b="1" kern="0" dirty="0">
                <a:cs typeface="宋体" panose="02010600030101010101" pitchFamily="2" charset="-122"/>
              </a:rPr>
              <a:t>~~~~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77442" y="1772816"/>
            <a:ext cx="6092825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0" dirty="0">
                <a:cs typeface="宋体" panose="02010600030101010101" pitchFamily="2" charset="-122"/>
              </a:rPr>
              <a:t>虽然他们都从父设计图那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继承了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3600" b="1" kern="0" dirty="0">
                <a:solidFill>
                  <a:schemeClr val="accent5">
                    <a:lumMod val="75000"/>
                  </a:schemeClr>
                </a:solidFill>
                <a:cs typeface="宋体" panose="02010600030101010101" pitchFamily="2" charset="-122"/>
              </a:rPr>
              <a:t>叫</a:t>
            </a:r>
            <a:r>
              <a:rPr lang="zh-CN" altLang="zh-CN" sz="2800" b="1" kern="0" dirty="0">
                <a:cs typeface="宋体" panose="02010600030101010101" pitchFamily="2" charset="-122"/>
              </a:rPr>
              <a:t>这个特性，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但是他们各自的叫法是不同的</a:t>
            </a:r>
            <a:br>
              <a:rPr lang="en-US" altLang="zh-CN" sz="2800" b="1" kern="0" dirty="0">
                <a:cs typeface="宋体" panose="02010600030101010101" pitchFamily="2" charset="-122"/>
              </a:rPr>
            </a:br>
            <a:br>
              <a:rPr lang="en-US" altLang="zh-CN" sz="2800" b="1" kern="0" dirty="0">
                <a:cs typeface="宋体" panose="02010600030101010101" pitchFamily="2" charset="-122"/>
              </a:rPr>
            </a:br>
            <a:r>
              <a:rPr lang="zh-CN" altLang="zh-CN" sz="2800" b="1" kern="0" dirty="0">
                <a:cs typeface="宋体" panose="02010600030101010101" pitchFamily="2" charset="-122"/>
              </a:rPr>
              <a:t>这就叫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多态，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多态就是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从父亲那里继承来的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同一个的行为，</a:t>
            </a:r>
            <a:r>
              <a:rPr lang="en-US" altLang="zh-CN" sz="2800" b="1" kern="0" dirty="0"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cs typeface="宋体" panose="02010600030101010101" pitchFamily="2" charset="-122"/>
              </a:rPr>
              <a:t>孩子们各自的表现状态不一样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17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876" y="-99392"/>
            <a:ext cx="11269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多态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干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757" y="1772816"/>
            <a:ext cx="25202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0" dirty="0">
                <a:cs typeface="宋体" panose="02010600030101010101" pitchFamily="2" charset="-122"/>
              </a:rPr>
              <a:t>同样是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从父亲那里继承的跑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吃饭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这</a:t>
            </a:r>
            <a:r>
              <a:rPr lang="en-US" altLang="zh-CN" sz="2400" b="1" kern="0" dirty="0">
                <a:cs typeface="宋体" panose="02010600030101010101" pitchFamily="2" charset="-122"/>
              </a:rPr>
              <a:t>2</a:t>
            </a:r>
            <a:r>
              <a:rPr lang="zh-CN" altLang="zh-CN" sz="2400" b="1" kern="0" dirty="0">
                <a:cs typeface="宋体" panose="02010600030101010101" pitchFamily="2" charset="-122"/>
              </a:rPr>
              <a:t>个特性，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你会发现，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人，鸭子，狗，猫，跑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和吃饭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的样子都不一样，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所以对于跑和吃饭这</a:t>
            </a:r>
            <a:r>
              <a:rPr lang="en-US" altLang="zh-CN" sz="2400" b="1" kern="0" dirty="0">
                <a:cs typeface="宋体" panose="02010600030101010101" pitchFamily="2" charset="-122"/>
              </a:rPr>
              <a:t>2</a:t>
            </a:r>
            <a:r>
              <a:rPr lang="zh-CN" altLang="zh-CN" sz="2400" b="1" kern="0" dirty="0">
                <a:cs typeface="宋体" panose="02010600030101010101" pitchFamily="2" charset="-122"/>
              </a:rPr>
              <a:t>个特性，</a:t>
            </a:r>
            <a:r>
              <a:rPr lang="en-US" altLang="zh-CN" sz="2400" b="1" kern="0" dirty="0">
                <a:cs typeface="宋体" panose="02010600030101010101" pitchFamily="2" charset="-122"/>
              </a:rPr>
              <a:t> </a:t>
            </a:r>
            <a:r>
              <a:rPr lang="zh-CN" altLang="zh-CN" sz="2400" b="1" kern="0" dirty="0">
                <a:cs typeface="宋体" panose="02010600030101010101" pitchFamily="2" charset="-122"/>
              </a:rPr>
              <a:t>也是多态的</a:t>
            </a:r>
            <a:br>
              <a:rPr lang="en-US" altLang="zh-CN" sz="2400" b="1" kern="0" dirty="0">
                <a:cs typeface="宋体" panose="02010600030101010101" pitchFamily="2" charset="-122"/>
              </a:rPr>
            </a:br>
            <a:br>
              <a:rPr lang="en-US" altLang="zh-CN" sz="2400" b="1" kern="0" dirty="0">
                <a:cs typeface="宋体" panose="02010600030101010101" pitchFamily="2" charset="-122"/>
              </a:rPr>
            </a:br>
            <a:r>
              <a:rPr lang="zh-CN" altLang="zh-CN" sz="2400" b="1" kern="0" dirty="0">
                <a:cs typeface="宋体" panose="02010600030101010101" pitchFamily="2" charset="-122"/>
              </a:rPr>
              <a:t>现在你明白什么叫多态了吗？</a:t>
            </a:r>
            <a:br>
              <a:rPr lang="en-US" altLang="zh-CN" kern="0" dirty="0"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4098" name="Picture 2" descr="IMG_20190920_1816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628800"/>
            <a:ext cx="9190757" cy="53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1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72101" y="1844824"/>
            <a:ext cx="4419599" cy="4267200"/>
          </a:xfrm>
        </p:spPr>
        <p:txBody>
          <a:bodyPr rtlCol="0"/>
          <a:lstStyle/>
          <a:p>
            <a:r>
              <a:rPr lang="zh-CN" altLang="zh-CN" dirty="0"/>
              <a:t>开闭原则（目标）：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zh-CN" altLang="zh-CN" dirty="0"/>
          </a:p>
          <a:p>
            <a:r>
              <a:rPr lang="zh-CN" altLang="zh-CN" dirty="0"/>
              <a:t>类的单一职责：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依赖倒置（依赖抽象）</a:t>
            </a:r>
            <a:br>
              <a:rPr lang="en-US" altLang="zh-CN" dirty="0"/>
            </a:b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3772" y="188640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六大原则</a:t>
            </a:r>
          </a:p>
        </p:txBody>
      </p:sp>
      <p:sp>
        <p:nvSpPr>
          <p:cNvPr id="8" name="内容占位符 4"/>
          <p:cNvSpPr>
            <a:spLocks noGrp="1"/>
          </p:cNvSpPr>
          <p:nvPr>
            <p:ph sz="half" idx="1"/>
          </p:nvPr>
        </p:nvSpPr>
        <p:spPr>
          <a:xfrm>
            <a:off x="7246540" y="1848272"/>
            <a:ext cx="4419599" cy="4267200"/>
          </a:xfrm>
        </p:spPr>
        <p:txBody>
          <a:bodyPr rtlCol="0">
            <a:normAutofit fontScale="92500" lnSpcReduction="20000"/>
          </a:bodyPr>
          <a:lstStyle/>
          <a:p>
            <a:r>
              <a:rPr lang="zh-CN" altLang="zh-CN" dirty="0"/>
              <a:t>对扩展开放，对修改关闭。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zh-CN" altLang="zh-CN" dirty="0"/>
              <a:t>增加新功能，不改变原有（客户端）代码。</a:t>
            </a:r>
            <a:br>
              <a:rPr lang="en-US" altLang="zh-CN" dirty="0"/>
            </a:br>
            <a:endParaRPr lang="zh-CN" altLang="zh-CN" dirty="0"/>
          </a:p>
          <a:p>
            <a:r>
              <a:rPr lang="zh-CN" altLang="zh-CN" dirty="0"/>
              <a:t>（小而精）</a:t>
            </a:r>
            <a:br>
              <a:rPr lang="en-US" altLang="zh-CN" dirty="0"/>
            </a:br>
            <a:r>
              <a:rPr lang="en-US" altLang="zh-CN" dirty="0"/>
              <a:t>     		</a:t>
            </a:r>
            <a:r>
              <a:rPr lang="zh-CN" altLang="zh-CN" dirty="0"/>
              <a:t>一个类有且只有一个改变它的原因。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此处是第三个项目要点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/>
              <a:t>客户端代码</a:t>
            </a:r>
            <a:r>
              <a:rPr lang="en-US" altLang="zh-CN" dirty="0"/>
              <a:t>(</a:t>
            </a:r>
            <a:r>
              <a:rPr lang="zh-CN" altLang="zh-CN" dirty="0"/>
              <a:t>调用的类</a:t>
            </a:r>
            <a:r>
              <a:rPr lang="en-US" altLang="zh-CN" dirty="0"/>
              <a:t>)</a:t>
            </a:r>
            <a:r>
              <a:rPr lang="zh-CN" altLang="zh-CN" dirty="0"/>
              <a:t>尽量依赖</a:t>
            </a:r>
            <a:r>
              <a:rPr lang="en-US" altLang="zh-CN" dirty="0"/>
              <a:t>(</a:t>
            </a:r>
            <a:r>
              <a:rPr lang="zh-CN" altLang="zh-CN" dirty="0"/>
              <a:t>使用</a:t>
            </a:r>
            <a:r>
              <a:rPr lang="en-US" altLang="zh-CN" dirty="0"/>
              <a:t>)</a:t>
            </a:r>
            <a:r>
              <a:rPr lang="zh-CN" altLang="zh-CN" dirty="0"/>
              <a:t>抽象。</a:t>
            </a:r>
            <a:br>
              <a:rPr lang="en-US" altLang="zh-CN" dirty="0"/>
            </a:br>
            <a:r>
              <a:rPr lang="zh-CN" altLang="zh-CN" dirty="0"/>
              <a:t>抽象不应该依赖细节，细节应该依赖抽象。</a:t>
            </a:r>
            <a:br>
              <a:rPr lang="en-US" altLang="zh-CN" dirty="0"/>
            </a:br>
            <a:endParaRPr lang="zh-CN" altLang="zh-CN" dirty="0"/>
          </a:p>
          <a:p>
            <a:endParaRPr lang="en-US" altLang="zh-CN" dirty="0"/>
          </a:p>
        </p:txBody>
      </p:sp>
      <p:sp>
        <p:nvSpPr>
          <p:cNvPr id="9" name="左右箭头 8"/>
          <p:cNvSpPr/>
          <p:nvPr/>
        </p:nvSpPr>
        <p:spPr>
          <a:xfrm>
            <a:off x="3142084" y="1844824"/>
            <a:ext cx="4104456" cy="36004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286100" y="3285639"/>
            <a:ext cx="4104456" cy="36004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502124" y="5083045"/>
            <a:ext cx="3888432" cy="31156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772" y="188640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六大原则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0" y="1844824"/>
            <a:ext cx="4419599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组合复用原则（复用的最佳实践）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里氏替换（继承后的重写，指导继承的设计）：</a:t>
            </a:r>
            <a:br>
              <a:rPr lang="en-US" altLang="zh-CN" dirty="0"/>
            </a:b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br>
              <a:rPr lang="en-US" altLang="zh-CN" dirty="0"/>
            </a:br>
            <a:endParaRPr lang="zh-CN" altLang="zh-CN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7390556" y="850359"/>
            <a:ext cx="4419599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如果仅仅为了代码复用优先选择组合复用</a:t>
            </a:r>
            <a:r>
              <a:rPr lang="en-US" altLang="zh-CN" dirty="0"/>
              <a:t>(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</a:rPr>
              <a:t>有一个</a:t>
            </a:r>
            <a:r>
              <a:rPr lang="en-US" altLang="zh-CN" dirty="0"/>
              <a:t>)</a:t>
            </a:r>
            <a:r>
              <a:rPr lang="zh-CN" altLang="zh-CN" dirty="0"/>
              <a:t>，而非继承复用</a:t>
            </a:r>
            <a:r>
              <a:rPr lang="en-US" altLang="zh-CN" dirty="0"/>
              <a:t>(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</a:rPr>
              <a:t>是一种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zh-CN" dirty="0"/>
              <a:t>组合的耦合性相对继承低。</a:t>
            </a:r>
            <a:br>
              <a:rPr lang="en-US" altLang="zh-CN" dirty="0"/>
            </a:br>
            <a:r>
              <a:rPr lang="zh-CN" altLang="zh-CN" dirty="0"/>
              <a:t>组合关系</a:t>
            </a:r>
            <a:r>
              <a:rPr lang="zh-CN" altLang="en-US" dirty="0"/>
              <a:t>：</a:t>
            </a:r>
            <a:r>
              <a:rPr lang="zh-CN" altLang="zh-CN" dirty="0"/>
              <a:t>（指</a:t>
            </a:r>
            <a:r>
              <a:rPr lang="zh-CN" altLang="en-US" dirty="0"/>
              <a:t>）</a:t>
            </a:r>
            <a:r>
              <a:rPr lang="zh-CN" altLang="zh-CN" dirty="0"/>
              <a:t>人（火车，飞机</a:t>
            </a:r>
            <a:r>
              <a:rPr lang="en-US" altLang="zh-CN" dirty="0"/>
              <a:t>--------</a:t>
            </a:r>
            <a:r>
              <a:rPr lang="zh-CN" altLang="zh-CN" dirty="0"/>
              <a:t>等交通工具）</a:t>
            </a:r>
            <a:br>
              <a:rPr lang="en-US" altLang="zh-CN" dirty="0"/>
            </a:br>
            <a:r>
              <a:rPr lang="zh-CN" altLang="zh-CN" dirty="0"/>
              <a:t>继承复用：人员</a:t>
            </a:r>
            <a:r>
              <a:rPr lang="en-US" altLang="zh-CN" dirty="0"/>
              <a:t>------ </a:t>
            </a:r>
            <a:r>
              <a:rPr lang="zh-CN" altLang="zh-CN" dirty="0"/>
              <a:t>程序员，测试员</a:t>
            </a:r>
            <a:br>
              <a:rPr lang="en-US" altLang="zh-CN" dirty="0"/>
            </a:br>
            <a:endParaRPr lang="zh-CN" altLang="zh-CN" dirty="0"/>
          </a:p>
          <a:p>
            <a:endParaRPr lang="en-US" altLang="zh-CN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5158308" y="3284984"/>
            <a:ext cx="5738192" cy="499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solidFill>
                  <a:schemeClr val="accent5">
                    <a:lumMod val="75000"/>
                  </a:schemeClr>
                </a:solidFill>
              </a:rPr>
              <a:t>看见爸爸传递儿子，儿子替换爸爸后，依然可以重写（扩展重写）</a:t>
            </a:r>
            <a:b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zh-CN" sz="3200" dirty="0"/>
              <a:t>父类出现的地方可以被子类替换，在替换后依然保持原功能。</a:t>
            </a:r>
            <a:br>
              <a:rPr lang="en-US" altLang="zh-CN" sz="3200" dirty="0"/>
            </a:br>
            <a:r>
              <a:rPr lang="zh-CN" altLang="zh-CN" sz="3200" dirty="0"/>
              <a:t>子类要拥有父类的所有功能。</a:t>
            </a:r>
            <a:br>
              <a:rPr lang="en-US" altLang="zh-CN" sz="3200" dirty="0"/>
            </a:br>
            <a:r>
              <a:rPr lang="zh-CN" altLang="zh-CN" sz="3200" dirty="0"/>
              <a:t>子类在重写父类方法时，尽量选择扩展重写，防止改变了功能。</a:t>
            </a:r>
            <a:br>
              <a:rPr lang="en-US" altLang="zh-CN" dirty="0"/>
            </a:br>
            <a:br>
              <a:rPr lang="en-US" altLang="zh-CN" sz="3100" dirty="0"/>
            </a:br>
            <a:endParaRPr lang="zh-CN" altLang="zh-CN" sz="3100" dirty="0"/>
          </a:p>
          <a:p>
            <a:br>
              <a:rPr lang="en-US" altLang="zh-CN" dirty="0"/>
            </a:b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72101" y="1844824"/>
            <a:ext cx="4419599" cy="4267200"/>
          </a:xfrm>
        </p:spPr>
        <p:txBody>
          <a:bodyPr rtlCol="0">
            <a:normAutofit/>
          </a:bodyPr>
          <a:lstStyle/>
          <a:p>
            <a:r>
              <a:rPr lang="zh-CN" altLang="zh-CN" dirty="0"/>
              <a:t>迪米特法则（类与类的交互原则）：</a:t>
            </a:r>
            <a:br>
              <a:rPr lang="en-US" altLang="zh-CN" dirty="0"/>
            </a:br>
            <a:br>
              <a:rPr lang="en-US" altLang="zh-CN" dirty="0"/>
            </a:b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3772" y="188640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六大原则</a:t>
            </a:r>
          </a:p>
        </p:txBody>
      </p:sp>
      <p:sp>
        <p:nvSpPr>
          <p:cNvPr id="8" name="内容占位符 4"/>
          <p:cNvSpPr>
            <a:spLocks noGrp="1"/>
          </p:cNvSpPr>
          <p:nvPr>
            <p:ph sz="half" idx="1"/>
          </p:nvPr>
        </p:nvSpPr>
        <p:spPr>
          <a:xfrm>
            <a:off x="7246540" y="1848272"/>
            <a:ext cx="4419599" cy="4267200"/>
          </a:xfrm>
        </p:spPr>
        <p:txBody>
          <a:bodyPr rtlCol="0">
            <a:normAutofit/>
          </a:bodyPr>
          <a:lstStyle/>
          <a:p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</a:rPr>
              <a:t>低耦合</a:t>
            </a:r>
            <a:br>
              <a:rPr lang="en-US" altLang="zh-CN" dirty="0"/>
            </a:br>
            <a:r>
              <a:rPr lang="zh-CN" altLang="zh-CN" dirty="0"/>
              <a:t>不要和陌生人说话。</a:t>
            </a:r>
            <a:br>
              <a:rPr lang="en-US" altLang="zh-CN" dirty="0"/>
            </a:br>
            <a:r>
              <a:rPr lang="zh-CN" altLang="zh-CN" dirty="0"/>
              <a:t>类与类交互时，在满足功能要求的基础上，传递的数据量越少越好。因为这样可能降低耦合度。</a:t>
            </a:r>
            <a:br>
              <a:rPr lang="en-US" altLang="zh-CN" dirty="0"/>
            </a:br>
            <a:endParaRPr lang="zh-CN" altLang="zh-CN" dirty="0"/>
          </a:p>
          <a:p>
            <a:r>
              <a:rPr lang="zh-CN" altLang="zh-CN" dirty="0"/>
              <a:t>。</a:t>
            </a:r>
            <a:br>
              <a:rPr lang="en-US" altLang="zh-CN" dirty="0"/>
            </a:br>
            <a:endParaRPr lang="zh-CN" altLang="zh-CN" dirty="0"/>
          </a:p>
          <a:p>
            <a:endParaRPr lang="en-US" altLang="zh-CN" dirty="0"/>
          </a:p>
        </p:txBody>
      </p:sp>
      <p:sp>
        <p:nvSpPr>
          <p:cNvPr id="12" name="左右箭头 11"/>
          <p:cNvSpPr/>
          <p:nvPr/>
        </p:nvSpPr>
        <p:spPr>
          <a:xfrm>
            <a:off x="3385492" y="2420888"/>
            <a:ext cx="3888432" cy="31156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1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/>
          <a:lstStyle/>
          <a:p>
            <a:r>
              <a:rPr lang="zh-CN" altLang="en-US" dirty="0"/>
              <a:t>可以用代码</a:t>
            </a:r>
            <a:r>
              <a:rPr lang="zh-CN" altLang="zh-CN" dirty="0"/>
              <a:t>模拟现实情景，</a:t>
            </a:r>
            <a:r>
              <a:rPr lang="zh-CN" altLang="en-US" dirty="0"/>
              <a:t>（代码）</a:t>
            </a:r>
            <a:r>
              <a:rPr lang="zh-CN" altLang="zh-CN" dirty="0"/>
              <a:t>更接近于人类思维。</a:t>
            </a:r>
            <a:endParaRPr lang="en-US" altLang="zh-CN" dirty="0"/>
          </a:p>
          <a:p>
            <a:r>
              <a:rPr lang="zh-CN" altLang="zh-CN" dirty="0"/>
              <a:t>有利于梳理归纳、分析解决问题</a:t>
            </a:r>
            <a:r>
              <a:rPr lang="zh-CN" altLang="en-US" dirty="0"/>
              <a:t>，从而提升我们程序员的逻辑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高复用：对重复的代码进行封装，提高开发效率。</a:t>
            </a:r>
            <a:r>
              <a:rPr lang="en-US" altLang="zh-CN" dirty="0"/>
              <a:t>--------【</a:t>
            </a:r>
            <a:r>
              <a:rPr lang="zh-CN" altLang="zh-CN" dirty="0"/>
              <a:t>封装</a:t>
            </a:r>
            <a:r>
              <a:rPr lang="en-US" altLang="zh-CN" dirty="0"/>
              <a:t>】</a:t>
            </a:r>
            <a:endParaRPr lang="zh-CN" altLang="zh-CN" dirty="0"/>
          </a:p>
          <a:p>
            <a:r>
              <a:rPr lang="zh-CN" altLang="zh-CN" dirty="0"/>
              <a:t>高扩展：增加新的功能，不修改以前的代码。</a:t>
            </a:r>
            <a:r>
              <a:rPr lang="en-US" altLang="zh-CN" dirty="0"/>
              <a:t>---------【</a:t>
            </a:r>
            <a:r>
              <a:rPr lang="zh-CN" altLang="en-US" dirty="0"/>
              <a:t>继承，多态</a:t>
            </a:r>
            <a:r>
              <a:rPr lang="en-US" altLang="zh-CN" dirty="0"/>
              <a:t>】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高维护：代码可读性好，逻辑清晰，结构规整。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561" y="-171400"/>
            <a:ext cx="9143998" cy="1020762"/>
          </a:xfrm>
        </p:spPr>
        <p:txBody>
          <a:bodyPr rtlCol="0"/>
          <a:lstStyle/>
          <a:p>
            <a:r>
              <a:rPr lang="zh-CN" altLang="zh-CN" dirty="0"/>
              <a:t>组合复用原则</a:t>
            </a:r>
            <a:r>
              <a:rPr lang="zh-CN" altLang="en-US" dirty="0"/>
              <a:t>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3502124" y="5083045"/>
            <a:ext cx="3888432" cy="31156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30516" y="11069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继承复用：</a:t>
            </a: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优势：直接使用，简单方便。</a:t>
            </a: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缺点：紧耦合，父类变化直接影响所有后代</a:t>
            </a:r>
            <a: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  <a:t>.</a:t>
            </a: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kern="100" dirty="0">
                <a:latin typeface="等线" panose="02010600030101010101" pitchFamily="2" charset="-122"/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362"/>
            <a:ext cx="5137609" cy="60086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47" y="945736"/>
            <a:ext cx="4207618" cy="59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右箭头 4"/>
          <p:cNvSpPr/>
          <p:nvPr/>
        </p:nvSpPr>
        <p:spPr>
          <a:xfrm>
            <a:off x="3502124" y="5083045"/>
            <a:ext cx="3888432" cy="31156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5218" y="2132856"/>
            <a:ext cx="444224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谢谢</a:t>
            </a:r>
            <a:endParaRPr lang="zh-CN" altLang="en-US" sz="166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0617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b="1" dirty="0"/>
              <a:t>类和对象</a:t>
            </a:r>
            <a:r>
              <a:rPr lang="en-US" altLang="zh-CN" b="1" dirty="0"/>
              <a:t>-------------------</a:t>
            </a:r>
            <a:r>
              <a:rPr lang="en-US" altLang="zh-CN" b="1" dirty="0">
                <a:sym typeface="Wingdings" panose="05000000000000000000" pitchFamily="2" charset="2"/>
              </a:rPr>
              <a:t>&gt;&gt;</a:t>
            </a:r>
            <a:r>
              <a:rPr lang="zh-CN" altLang="zh-CN" b="1" dirty="0"/>
              <a:t>类是对象的模板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抽象的概念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r>
              <a:rPr lang="zh-CN" altLang="zh-CN" dirty="0"/>
              <a:t>杯子多重？</a:t>
            </a:r>
            <a:endParaRPr lang="en-US" altLang="zh-CN" dirty="0"/>
          </a:p>
          <a:p>
            <a:r>
              <a:rPr lang="zh-CN" altLang="zh-CN" dirty="0"/>
              <a:t>狗的颜色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水果？</a:t>
            </a:r>
            <a:endParaRPr lang="zh-CN" altLang="zh-CN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CN" altLang="en-US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真实存在，具体的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813104" cy="33528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陶瓷杯，保温杯，玻璃杯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…..</a:t>
            </a:r>
          </a:p>
          <a:p>
            <a:pPr rtl="0"/>
            <a:r>
              <a:rPr lang="zh-CN" altLang="en-US" dirty="0"/>
              <a:t>黑，白，黄</a:t>
            </a:r>
            <a:r>
              <a:rPr lang="en-US" altLang="zh-CN" dirty="0"/>
              <a:t>…..</a:t>
            </a:r>
          </a:p>
          <a:p>
            <a:pPr rtl="0"/>
            <a:r>
              <a:rPr lang="zh-CN" altLang="en-US" dirty="0"/>
              <a:t>苹果，梨子，香蕉</a:t>
            </a:r>
            <a:r>
              <a:rPr lang="en-US" altLang="zh-CN" dirty="0"/>
              <a:t>……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28" y="4941168"/>
            <a:ext cx="9649072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zh-CN" sz="4000" b="1" i="1" dirty="0"/>
              <a:t>类与类行为不同，对象与对象数据不同</a:t>
            </a:r>
            <a:r>
              <a:rPr lang="zh-CN" altLang="zh-CN" dirty="0"/>
              <a:t>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 descr="垂直项目符号列表显示垂直排列的 3 个组，且每组下显示有项目要点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0499568"/>
              </p:ext>
            </p:extLst>
          </p:nvPr>
        </p:nvGraphicFramePr>
        <p:xfrm>
          <a:off x="1522413" y="1905000"/>
          <a:ext cx="4419600" cy="469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zh-CN" altLang="zh-CN" dirty="0"/>
              <a:t>作用：描述所有对象的共有数据。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64" y="27130"/>
            <a:ext cx="18722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8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类</a:t>
            </a:r>
            <a:endParaRPr lang="zh-CN" altLang="en-US" sz="8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7748" y="29163"/>
            <a:ext cx="244169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对象</a:t>
            </a:r>
            <a:endParaRPr lang="zh-CN" altLang="en-US" sz="8800" i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10436" y="394418"/>
            <a:ext cx="4563616" cy="716040"/>
            <a:chOff x="-144016" y="80054"/>
            <a:chExt cx="4563616" cy="716040"/>
          </a:xfrm>
        </p:grpSpPr>
        <p:sp>
          <p:nvSpPr>
            <p:cNvPr id="8" name="圆角矩形 7"/>
            <p:cNvSpPr/>
            <p:nvPr/>
          </p:nvSpPr>
          <p:spPr>
            <a:xfrm>
              <a:off x="0" y="80054"/>
              <a:ext cx="4419600" cy="71604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 txBox="1"/>
            <p:nvPr/>
          </p:nvSpPr>
          <p:spPr>
            <a:xfrm>
              <a:off x="-144016" y="111751"/>
              <a:ext cx="4349692" cy="6461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3200" b="1" dirty="0"/>
                <a:t>实例成员</a:t>
              </a:r>
              <a:r>
                <a:rPr lang="en-US" altLang="zh-CN" sz="3200" b="1" dirty="0"/>
                <a:t>------</a:t>
              </a:r>
              <a:r>
                <a:rPr lang="zh-CN" altLang="zh-CN" sz="3200" b="1" dirty="0"/>
                <a:t>对象成员</a:t>
              </a:r>
              <a:endParaRPr lang="en-US" sz="3200" b="1" i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aphicFrame>
        <p:nvGraphicFramePr>
          <p:cNvPr id="10" name="内容占位符 3" descr="垂直项目符号列表显示垂直排列的 3 个组，且每组下显示有项目要点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4834047"/>
              </p:ext>
            </p:extLst>
          </p:nvPr>
        </p:nvGraphicFramePr>
        <p:xfrm>
          <a:off x="1485900" y="1700808"/>
          <a:ext cx="4419600" cy="469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内容占位符 5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/>
          <a:lstStyle/>
          <a:p>
            <a:r>
              <a:rPr lang="zh-CN" altLang="zh-CN" dirty="0"/>
              <a:t>至少有一个形参，第一个参数</a:t>
            </a:r>
            <a:r>
              <a:rPr lang="en-US" altLang="zh-CN" dirty="0"/>
              <a:t>self</a:t>
            </a:r>
            <a:r>
              <a:rPr lang="zh-CN" altLang="zh-CN" dirty="0"/>
              <a:t>绑定调用这个方法的对象。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无论创建多少对象，</a:t>
            </a:r>
            <a:r>
              <a:rPr lang="zh-CN" altLang="zh-CN" b="1" dirty="0"/>
              <a:t>方法</a:t>
            </a:r>
            <a:r>
              <a:rPr lang="zh-CN" altLang="zh-CN" dirty="0"/>
              <a:t>只有一份，并且被所有对象</a:t>
            </a:r>
            <a:r>
              <a:rPr lang="zh-CN" altLang="zh-CN" b="1" dirty="0">
                <a:solidFill>
                  <a:srgbClr val="FF0000"/>
                </a:solidFill>
              </a:rPr>
              <a:t>共享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zh-CN" dirty="0"/>
              <a:t>作用：</a:t>
            </a:r>
            <a:r>
              <a:rPr lang="zh-CN" altLang="zh-CN" b="1" dirty="0"/>
              <a:t>方法</a:t>
            </a:r>
            <a:r>
              <a:rPr lang="zh-CN" altLang="zh-CN" dirty="0"/>
              <a:t>表示对象行为。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13763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4000" b="1" i="1" dirty="0">
                <a:solidFill>
                  <a:srgbClr val="FFFF00"/>
                </a:solidFill>
              </a:rPr>
              <a:t>三大特征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4000" b="1" i="1" dirty="0">
                <a:solidFill>
                  <a:srgbClr val="FFFF00"/>
                </a:solidFill>
              </a:rPr>
              <a:t>六大</a:t>
            </a:r>
            <a:r>
              <a:rPr lang="zh-CN" altLang="zh-CN" sz="4000" b="1" i="1" dirty="0">
                <a:solidFill>
                  <a:srgbClr val="FFFF00"/>
                </a:solidFill>
              </a:rPr>
              <a:t>设计原则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6249860" y="2598821"/>
            <a:ext cx="4416552" cy="4259180"/>
          </a:xfrm>
        </p:spPr>
        <p:txBody>
          <a:bodyPr/>
          <a:lstStyle/>
          <a:p>
            <a:r>
              <a:rPr lang="zh-CN" altLang="zh-CN" dirty="0"/>
              <a:t>开闭原则（目标）</a:t>
            </a:r>
            <a:endParaRPr lang="en-US" altLang="zh-CN" dirty="0"/>
          </a:p>
          <a:p>
            <a:r>
              <a:rPr lang="zh-CN" altLang="zh-CN" dirty="0"/>
              <a:t>类的单一职责：（小而精）</a:t>
            </a:r>
            <a:endParaRPr lang="en-US" altLang="zh-CN" dirty="0"/>
          </a:p>
          <a:p>
            <a:r>
              <a:rPr lang="zh-CN" altLang="zh-CN" dirty="0"/>
              <a:t>依赖倒置（依赖抽象）</a:t>
            </a:r>
            <a:endParaRPr lang="en-US" altLang="zh-CN" dirty="0"/>
          </a:p>
          <a:p>
            <a:r>
              <a:rPr lang="zh-CN" altLang="zh-CN" dirty="0"/>
              <a:t>组合复用原则（复用的最佳实践）</a:t>
            </a:r>
            <a:endParaRPr lang="en-US" altLang="zh-CN" dirty="0"/>
          </a:p>
          <a:p>
            <a:r>
              <a:rPr lang="zh-CN" altLang="zh-CN" dirty="0"/>
              <a:t>里氏替换（继承后的重写，指导继承的设计）</a:t>
            </a:r>
            <a:endParaRPr lang="en-US" altLang="zh-CN" dirty="0"/>
          </a:p>
          <a:p>
            <a:r>
              <a:rPr lang="zh-CN" altLang="zh-CN" dirty="0"/>
              <a:t>迪米特法则（类与类的交互原则）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89756" y="-84222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面向对象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5820" y="2598820"/>
            <a:ext cx="4419600" cy="707850"/>
            <a:chOff x="0" y="116186"/>
            <a:chExt cx="4419600" cy="707850"/>
          </a:xfrm>
        </p:grpSpPr>
        <p:sp>
          <p:nvSpPr>
            <p:cNvPr id="10" name="圆角矩形 9"/>
            <p:cNvSpPr/>
            <p:nvPr/>
          </p:nvSpPr>
          <p:spPr>
            <a:xfrm>
              <a:off x="0" y="116186"/>
              <a:ext cx="4419600" cy="70785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 txBox="1"/>
            <p:nvPr/>
          </p:nvSpPr>
          <p:spPr>
            <a:xfrm>
              <a:off x="34554" y="150740"/>
              <a:ext cx="4350492" cy="638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4000" b="1" i="1" dirty="0"/>
                <a:t>封装</a:t>
              </a:r>
              <a:endParaRPr lang="en-US" sz="4000" b="1" i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5820" y="4978144"/>
            <a:ext cx="4419600" cy="707850"/>
            <a:chOff x="0" y="116186"/>
            <a:chExt cx="4419600" cy="707850"/>
          </a:xfrm>
        </p:grpSpPr>
        <p:sp>
          <p:nvSpPr>
            <p:cNvPr id="13" name="圆角矩形 12"/>
            <p:cNvSpPr/>
            <p:nvPr/>
          </p:nvSpPr>
          <p:spPr>
            <a:xfrm>
              <a:off x="0" y="116186"/>
              <a:ext cx="4419600" cy="70785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 txBox="1"/>
            <p:nvPr/>
          </p:nvSpPr>
          <p:spPr>
            <a:xfrm>
              <a:off x="34554" y="150740"/>
              <a:ext cx="4350492" cy="638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000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多态</a:t>
              </a:r>
              <a:r>
                <a:rPr lang="en-US" altLang="zh-CN" sz="4000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CN" altLang="en-US" sz="4000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重写</a:t>
              </a:r>
              <a:r>
                <a:rPr lang="en-US" altLang="zh-CN" sz="4000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endParaRPr lang="en-US" sz="4000" i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374" y="3841101"/>
            <a:ext cx="4419600" cy="707850"/>
            <a:chOff x="0" y="116186"/>
            <a:chExt cx="4419600" cy="707850"/>
          </a:xfrm>
        </p:grpSpPr>
        <p:sp>
          <p:nvSpPr>
            <p:cNvPr id="16" name="圆角矩形 15"/>
            <p:cNvSpPr/>
            <p:nvPr/>
          </p:nvSpPr>
          <p:spPr>
            <a:xfrm>
              <a:off x="0" y="116186"/>
              <a:ext cx="4419600" cy="70785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34554" y="150740"/>
              <a:ext cx="4350492" cy="638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000" b="1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继承</a:t>
              </a:r>
              <a:endParaRPr lang="en-US" sz="4000" b="1" i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5820" y="5971739"/>
            <a:ext cx="4419600" cy="707850"/>
            <a:chOff x="0" y="116186"/>
            <a:chExt cx="4419600" cy="707850"/>
          </a:xfrm>
        </p:grpSpPr>
        <p:sp>
          <p:nvSpPr>
            <p:cNvPr id="19" name="圆角矩形 18"/>
            <p:cNvSpPr/>
            <p:nvPr/>
          </p:nvSpPr>
          <p:spPr>
            <a:xfrm>
              <a:off x="0" y="116186"/>
              <a:ext cx="4419600" cy="70785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圆角矩形 4"/>
            <p:cNvSpPr txBox="1"/>
            <p:nvPr/>
          </p:nvSpPr>
          <p:spPr>
            <a:xfrm>
              <a:off x="34554" y="150740"/>
              <a:ext cx="4350492" cy="638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800" b="1" dirty="0"/>
                <a:t>继承和多态这两个特性关系比较暧昧</a:t>
              </a:r>
              <a:endParaRPr lang="en-US" sz="5400" b="1" i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69876" y="-9525"/>
            <a:ext cx="11269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封装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------------【</a:t>
            </a:r>
            <a:r>
              <a:rPr lang="zh-CN" alt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分</a:t>
            </a:r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】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628800"/>
            <a:ext cx="4941168" cy="5229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线形标注 1 2"/>
          <p:cNvSpPr/>
          <p:nvPr/>
        </p:nvSpPr>
        <p:spPr>
          <a:xfrm>
            <a:off x="5745715" y="2708255"/>
            <a:ext cx="6408712" cy="578742"/>
          </a:xfrm>
          <a:prstGeom prst="borderCallout1">
            <a:avLst>
              <a:gd name="adj1" fmla="val 57556"/>
              <a:gd name="adj2" fmla="val -21231"/>
              <a:gd name="adj3" fmla="val 112500"/>
              <a:gd name="adj4" fmla="val -38333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b="1" dirty="0"/>
              <a:t>对外提供必要的功能</a:t>
            </a:r>
            <a:endParaRPr lang="zh-CN" altLang="en-US" sz="4800" b="1" dirty="0"/>
          </a:p>
        </p:txBody>
      </p:sp>
      <p:sp>
        <p:nvSpPr>
          <p:cNvPr id="5" name="线形标注 1 4"/>
          <p:cNvSpPr/>
          <p:nvPr/>
        </p:nvSpPr>
        <p:spPr>
          <a:xfrm>
            <a:off x="5745715" y="1844824"/>
            <a:ext cx="6408712" cy="578742"/>
          </a:xfrm>
          <a:prstGeom prst="borderCallout1">
            <a:avLst>
              <a:gd name="adj1" fmla="val 57556"/>
              <a:gd name="adj2" fmla="val -21231"/>
              <a:gd name="adj3" fmla="val 112500"/>
              <a:gd name="adj4" fmla="val -38333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i="1" dirty="0"/>
              <a:t>隐藏</a:t>
            </a:r>
            <a:r>
              <a:rPr lang="zh-CN" altLang="zh-CN" sz="4800" dirty="0"/>
              <a:t>实现的细节</a:t>
            </a:r>
            <a:endParaRPr lang="zh-CN" altLang="en-US" sz="4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45715" y="2450551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zh-CN" dirty="0"/>
              <a:t>优势：</a:t>
            </a:r>
          </a:p>
          <a:p>
            <a:r>
              <a:rPr lang="zh-CN" altLang="zh-CN" dirty="0"/>
              <a:t>使用者不必了解具体的实现细节，</a:t>
            </a:r>
            <a:endParaRPr lang="en-US" altLang="zh-CN" dirty="0"/>
          </a:p>
          <a:p>
            <a:r>
              <a:rPr lang="zh-CN" altLang="zh-CN" dirty="0"/>
              <a:t>只需要调用对外提供的功能。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14536" y="1200329"/>
            <a:ext cx="3384376" cy="5301208"/>
          </a:xfrm>
        </p:spPr>
        <p:txBody>
          <a:bodyPr rtlCol="0">
            <a:normAutofit/>
          </a:bodyPr>
          <a:lstStyle/>
          <a:p>
            <a:pPr marL="742950" indent="-742950">
              <a:buAutoNum type="arabicParenBoth"/>
            </a:pPr>
            <a:r>
              <a:rPr lang="zh-CN" altLang="zh-CN" sz="4400" b="1" dirty="0"/>
              <a:t>分而治之</a:t>
            </a:r>
            <a:r>
              <a:rPr lang="zh-CN" altLang="zh-CN" sz="2400" dirty="0"/>
              <a:t>。</a:t>
            </a:r>
            <a:endParaRPr lang="en-US" altLang="zh-CN" sz="2400" b="1" dirty="0"/>
          </a:p>
          <a:p>
            <a:pPr marL="742950" indent="-742950">
              <a:buAutoNum type="arabicParenBoth"/>
            </a:pPr>
            <a:endParaRPr lang="zh-CN" altLang="zh-CN" sz="2400" b="1" dirty="0"/>
          </a:p>
          <a:p>
            <a:r>
              <a:rPr lang="en-US" altLang="zh-CN" sz="4400" b="1" dirty="0"/>
              <a:t>(2) </a:t>
            </a:r>
            <a:r>
              <a:rPr lang="zh-CN" altLang="zh-CN" sz="4400" b="1" dirty="0"/>
              <a:t>变则疏之</a:t>
            </a:r>
            <a:endParaRPr lang="en-US" altLang="zh-CN" sz="4400" b="1" dirty="0"/>
          </a:p>
          <a:p>
            <a:endParaRPr lang="zh-CN" altLang="zh-CN" sz="4400" b="1" dirty="0"/>
          </a:p>
          <a:p>
            <a:r>
              <a:rPr lang="en-US" altLang="zh-CN" sz="4400" b="1" dirty="0"/>
              <a:t>(3) </a:t>
            </a:r>
            <a:r>
              <a:rPr lang="zh-CN" altLang="zh-CN" sz="4400" b="1" dirty="0"/>
              <a:t>高 内 聚</a:t>
            </a:r>
            <a:endParaRPr lang="en-US" altLang="zh-CN" sz="4400" b="1" dirty="0"/>
          </a:p>
          <a:p>
            <a:endParaRPr lang="zh-CN" altLang="zh-CN" sz="4400" b="1" dirty="0"/>
          </a:p>
          <a:p>
            <a:r>
              <a:rPr lang="en-US" altLang="zh-CN" sz="4400" b="1" dirty="0"/>
              <a:t>(4) </a:t>
            </a:r>
            <a:r>
              <a:rPr lang="zh-CN" altLang="zh-CN" sz="4400" b="1" dirty="0"/>
              <a:t>低 耦 合</a:t>
            </a:r>
            <a:endParaRPr lang="zh-CN" alt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-256590" y="0"/>
            <a:ext cx="121494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封装</a:t>
            </a:r>
            <a:r>
              <a:rPr lang="en-US" altLang="zh-CN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设计角度</a:t>
            </a:r>
            <a:r>
              <a:rPr lang="en-US" altLang="zh-CN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老王开车去东北</a:t>
            </a:r>
            <a:endParaRPr lang="zh-CN" altLang="en-US" sz="7200" b="1" i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8962776" y="1143358"/>
            <a:ext cx="3384376" cy="146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Class Person:</a:t>
            </a:r>
          </a:p>
          <a:p>
            <a:r>
              <a:rPr lang="en-US" altLang="zh-CN" sz="2800" b="1" dirty="0">
                <a:solidFill>
                  <a:srgbClr val="FFFF00"/>
                </a:solidFill>
              </a:rPr>
              <a:t>Class Car: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4278363" y="1352729"/>
            <a:ext cx="3384376" cy="146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将一个大的需求分解为许多类，每个类处理一个独立的功能。</a:t>
            </a:r>
            <a:endParaRPr lang="en-US" altLang="zh-CN" sz="2800" b="1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4277662" y="2858025"/>
            <a:ext cx="3384376" cy="146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变化的地方独立封装，避免影响其他类。</a:t>
            </a:r>
          </a:p>
          <a:p>
            <a:endParaRPr lang="en-US" altLang="zh-CN" sz="2800" b="1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8940178" y="2694434"/>
            <a:ext cx="3384376" cy="86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b="1" dirty="0"/>
          </a:p>
          <a:p>
            <a:r>
              <a:rPr lang="en-US" altLang="zh-CN" sz="8600" b="1" dirty="0"/>
              <a:t>Class Transport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808" y="-565449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Transport: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369840" y="1874027"/>
            <a:ext cx="908523" cy="402845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3369840" y="2935905"/>
            <a:ext cx="908523" cy="39946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7760617" y="1631518"/>
            <a:ext cx="1104280" cy="443931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7835656" y="3140968"/>
            <a:ext cx="1127120" cy="38930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9766820" y="2604696"/>
            <a:ext cx="504056" cy="522734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 txBox="1">
            <a:spLocks/>
          </p:cNvSpPr>
          <p:nvPr/>
        </p:nvSpPr>
        <p:spPr>
          <a:xfrm>
            <a:off x="4277662" y="3994398"/>
            <a:ext cx="3384376" cy="137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类中各个方法都在完成一项任务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单一职责的类</a:t>
            </a:r>
            <a:r>
              <a:rPr lang="en-US" altLang="zh-CN" sz="2800" b="1" dirty="0"/>
              <a:t>)</a:t>
            </a:r>
            <a:r>
              <a:rPr lang="zh-CN" altLang="zh-CN" dirty="0"/>
              <a:t>。</a:t>
            </a:r>
            <a:endParaRPr lang="en-US" altLang="zh-CN" sz="2800" b="1" dirty="0"/>
          </a:p>
        </p:txBody>
      </p:sp>
      <p:sp>
        <p:nvSpPr>
          <p:cNvPr id="22" name="右箭头 21"/>
          <p:cNvSpPr/>
          <p:nvPr/>
        </p:nvSpPr>
        <p:spPr>
          <a:xfrm>
            <a:off x="3369139" y="4399031"/>
            <a:ext cx="908523" cy="39946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8940178" y="3951324"/>
            <a:ext cx="3384376" cy="146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Class Person: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err="1"/>
              <a:t>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goto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self,pos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>
                <a:solidFill>
                  <a:srgbClr val="FFFF00"/>
                </a:solidFill>
              </a:rPr>
              <a:t>Class Car:</a:t>
            </a:r>
          </a:p>
          <a:p>
            <a:r>
              <a:rPr lang="en-US" altLang="zh-CN" sz="2800" b="1" dirty="0">
                <a:solidFill>
                  <a:srgbClr val="FFFF00"/>
                </a:solidFill>
              </a:rPr>
              <a:t>	</a:t>
            </a:r>
            <a:r>
              <a:rPr lang="en-US" altLang="zh-CN" sz="2800" b="1" dirty="0" err="1">
                <a:solidFill>
                  <a:srgbClr val="FFFF00"/>
                </a:solidFill>
              </a:rPr>
              <a:t>def</a:t>
            </a:r>
            <a:r>
              <a:rPr lang="en-US" altLang="zh-CN" sz="2800" b="1" dirty="0">
                <a:solidFill>
                  <a:srgbClr val="FFFF00"/>
                </a:solidFill>
              </a:rPr>
              <a:t> run(self)</a:t>
            </a:r>
          </a:p>
        </p:txBody>
      </p:sp>
      <p:sp>
        <p:nvSpPr>
          <p:cNvPr id="24" name="文本占位符 3"/>
          <p:cNvSpPr txBox="1">
            <a:spLocks/>
          </p:cNvSpPr>
          <p:nvPr/>
        </p:nvSpPr>
        <p:spPr>
          <a:xfrm>
            <a:off x="4277662" y="6043608"/>
            <a:ext cx="3384376" cy="11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类与类的关联性与依赖度要低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每个类独立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，让一个类的改变，尽少影响其他类。</a:t>
            </a:r>
          </a:p>
          <a:p>
            <a:endParaRPr lang="en-US" altLang="zh-CN" sz="2800" b="1" dirty="0"/>
          </a:p>
        </p:txBody>
      </p:sp>
      <p:sp>
        <p:nvSpPr>
          <p:cNvPr id="25" name="右箭头 24"/>
          <p:cNvSpPr/>
          <p:nvPr/>
        </p:nvSpPr>
        <p:spPr>
          <a:xfrm>
            <a:off x="3369139" y="5866823"/>
            <a:ext cx="908523" cy="39946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8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856"/>
            <a:ext cx="9143998" cy="592832"/>
          </a:xfrm>
        </p:spPr>
        <p:txBody>
          <a:bodyPr rtlCol="0"/>
          <a:lstStyle/>
          <a:p>
            <a:pPr rtl="0"/>
            <a:r>
              <a:rPr lang="zh-CN" altLang="en-US" dirty="0"/>
              <a:t>仔细想想：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2132856"/>
            <a:ext cx="12188825" cy="2736304"/>
          </a:xfrm>
        </p:spPr>
        <p:txBody>
          <a:bodyPr rtlCol="0">
            <a:normAutofit/>
          </a:bodyPr>
          <a:lstStyle/>
          <a:p>
            <a:r>
              <a:rPr lang="en-US" altLang="zh-CN" sz="3200" b="1" i="1" dirty="0"/>
              <a:t>        </a:t>
            </a:r>
            <a:r>
              <a:rPr lang="zh-CN" altLang="zh-CN" sz="3200" b="1" i="1" dirty="0"/>
              <a:t>这样分装只是</a:t>
            </a:r>
            <a:r>
              <a:rPr lang="zh-CN" altLang="en-US" sz="3200" b="1" i="1" dirty="0"/>
              <a:t>将需求</a:t>
            </a:r>
            <a:r>
              <a:rPr lang="zh-CN" altLang="zh-CN" sz="3200" b="1" i="1" dirty="0"/>
              <a:t>分成了一个个的功能，如果调用的话， 这样耦合度</a:t>
            </a:r>
            <a:r>
              <a:rPr lang="zh-CN" altLang="en-US" sz="3200" b="1" i="1" dirty="0"/>
              <a:t>还是</a:t>
            </a:r>
            <a:r>
              <a:rPr lang="zh-CN" altLang="zh-CN" sz="3200" b="1" i="1" dirty="0"/>
              <a:t>很高的，因为你调用的是变化的</a:t>
            </a:r>
            <a:r>
              <a:rPr lang="zh-CN" altLang="en-US" sz="3200" b="1" i="1" dirty="0"/>
              <a:t>类。</a:t>
            </a:r>
            <a:r>
              <a:rPr lang="zh-CN" altLang="zh-CN" sz="3200" b="1" i="1" dirty="0"/>
              <a:t>所以你的找一个稳定的</a:t>
            </a:r>
            <a:r>
              <a:rPr lang="zh-CN" altLang="en-US" sz="3200" b="1" i="1" dirty="0"/>
              <a:t>类去调用。</a:t>
            </a:r>
            <a:br>
              <a:rPr lang="en-US" altLang="zh-CN" sz="3200" b="1" i="1" dirty="0"/>
            </a:br>
            <a:endParaRPr lang="zh-CN" altLang="zh-CN" sz="3200" b="1" i="1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4092" y="5733256"/>
            <a:ext cx="5282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继承</a:t>
            </a:r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----</a:t>
            </a:r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抽象变化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404</TotalTime>
  <Words>893</Words>
  <Application>Microsoft Office PowerPoint</Application>
  <PresentationFormat>自定义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Microsoft YaHei UI</vt:lpstr>
      <vt:lpstr>等线</vt:lpstr>
      <vt:lpstr>宋体</vt:lpstr>
      <vt:lpstr>Arial</vt:lpstr>
      <vt:lpstr>Consolas</vt:lpstr>
      <vt:lpstr>Corbel</vt:lpstr>
      <vt:lpstr>Courier New</vt:lpstr>
      <vt:lpstr>Wingdings</vt:lpstr>
      <vt:lpstr>黑板 16 x 9</vt:lpstr>
      <vt:lpstr>面向对象</vt:lpstr>
      <vt:lpstr>优点</vt:lpstr>
      <vt:lpstr>类和对象-------------------&gt;&gt;类是对象的模板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仔细想想：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组合复用原则：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李新鑫</dc:creator>
  <cp:lastModifiedBy>李新鑫</cp:lastModifiedBy>
  <cp:revision>66</cp:revision>
  <dcterms:created xsi:type="dcterms:W3CDTF">2019-09-18T14:23:51Z</dcterms:created>
  <dcterms:modified xsi:type="dcterms:W3CDTF">2019-09-20T12:17:21Z</dcterms:modified>
</cp:coreProperties>
</file>