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858750" cy="723265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78" y="-144"/>
      </p:cViewPr>
      <p:guideLst>
        <p:guide orient="horz" pos="2278"/>
        <p:guide pos="40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单击鼠标移动幻灯片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单击编辑备注格式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&lt;页眉&gt;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&lt;日期/时间&gt;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&lt;页脚&gt;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B83F14A-19BF-4F49-9A52-497F270BC4F4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6176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56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673DFE6-CB92-437C-90D8-88382F740AB6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宋体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4AB3C29-E3FF-4CD1-AD9A-644A7F921D71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宋体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62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65662E1-0AFA-4A94-90AC-D0BA5370A573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宋体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18767D5-795D-45E7-94C0-9080F56CAAFD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宋体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68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14E60F6-EA30-42C6-9229-B6CA3B6B766B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宋体"/>
              </a:rPr>
              <a:t>15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11572560" cy="20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42600" y="3883320"/>
            <a:ext cx="11572560" cy="20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572520" y="169236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42600" y="388332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572520" y="388332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3726000" cy="20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55440" y="1692360"/>
            <a:ext cx="3726000" cy="20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467920" y="1692360"/>
            <a:ext cx="3726000" cy="20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42600" y="3883320"/>
            <a:ext cx="3726000" cy="20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555440" y="3883320"/>
            <a:ext cx="3726000" cy="20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467920" y="3883320"/>
            <a:ext cx="3726000" cy="20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42600" y="1692360"/>
            <a:ext cx="11572560" cy="4194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11572560" cy="419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5647320" cy="419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572520" y="1692360"/>
            <a:ext cx="5647320" cy="419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42600" y="288360"/>
            <a:ext cx="11572560" cy="5598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572520" y="1692360"/>
            <a:ext cx="5647320" cy="419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42600" y="388332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42600" y="1692360"/>
            <a:ext cx="11572560" cy="4194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5647320" cy="419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572520" y="169236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572520" y="388332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572520" y="169236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42600" y="3883320"/>
            <a:ext cx="11572560" cy="20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11572560" cy="20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42600" y="3883320"/>
            <a:ext cx="11572560" cy="20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572520" y="169236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42600" y="388332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572520" y="388332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3726000" cy="20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55440" y="1692360"/>
            <a:ext cx="3726000" cy="20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467920" y="1692360"/>
            <a:ext cx="3726000" cy="20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42600" y="3883320"/>
            <a:ext cx="3726000" cy="20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555440" y="3883320"/>
            <a:ext cx="3726000" cy="20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467920" y="3883320"/>
            <a:ext cx="3726000" cy="20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11572560" cy="419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5647320" cy="419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572520" y="1692360"/>
            <a:ext cx="5647320" cy="419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42600" y="288360"/>
            <a:ext cx="11572560" cy="5598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572520" y="1692360"/>
            <a:ext cx="5647320" cy="419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42600" y="388332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5647320" cy="419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572520" y="169236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572520" y="388332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572520" y="169236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42600" y="3883320"/>
            <a:ext cx="11572560" cy="20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单击鼠标编辑标题文字格式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11572560" cy="419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单击鼠标编辑标题文字格式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11572560" cy="419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60" y="5187600"/>
            <a:ext cx="9452160" cy="2044080"/>
          </a:xfrm>
          <a:custGeom>
            <a:avLst/>
            <a:gdLst/>
            <a:ahLst/>
            <a:cxnLst/>
            <a:rect l="l" t="t" r="r" b="b"/>
            <a:pathLst>
              <a:path w="4183" h="904">
                <a:moveTo>
                  <a:pt x="2" y="0"/>
                </a:moveTo>
                <a:lnTo>
                  <a:pt x="4183" y="902"/>
                </a:lnTo>
                <a:lnTo>
                  <a:pt x="0" y="904"/>
                </a:lnTo>
                <a:lnTo>
                  <a:pt x="2" y="0"/>
                </a:lnTo>
                <a:close/>
              </a:path>
            </a:pathLst>
          </a:custGeom>
          <a:solidFill>
            <a:srgbClr val="1F4C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360" y="0"/>
            <a:ext cx="12857040" cy="2080080"/>
          </a:xfrm>
          <a:custGeom>
            <a:avLst/>
            <a:gdLst/>
            <a:ahLst/>
            <a:cxnLst/>
            <a:rect l="l" t="t" r="r" b="b"/>
            <a:pathLst>
              <a:path w="5687" h="920">
                <a:moveTo>
                  <a:pt x="0" y="0"/>
                </a:moveTo>
                <a:lnTo>
                  <a:pt x="5687" y="0"/>
                </a:lnTo>
                <a:lnTo>
                  <a:pt x="5687" y="920"/>
                </a:lnTo>
                <a:lnTo>
                  <a:pt x="0" y="0"/>
                </a:lnTo>
                <a:close/>
              </a:path>
            </a:pathLst>
          </a:custGeom>
          <a:solidFill>
            <a:srgbClr val="1F4C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360" y="0"/>
            <a:ext cx="12857040" cy="2080080"/>
          </a:xfrm>
          <a:custGeom>
            <a:avLst/>
            <a:gdLst/>
            <a:ahLst/>
            <a:cxnLst/>
            <a:rect l="l" t="t" r="r" b="b"/>
            <a:pathLst>
              <a:path w="5687" h="920">
                <a:moveTo>
                  <a:pt x="0" y="0"/>
                </a:moveTo>
                <a:lnTo>
                  <a:pt x="5687" y="920"/>
                </a:lnTo>
                <a:lnTo>
                  <a:pt x="0" y="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4"/>
          <p:cNvSpPr/>
          <p:nvPr/>
        </p:nvSpPr>
        <p:spPr>
          <a:xfrm>
            <a:off x="5798520" y="3155760"/>
            <a:ext cx="526320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1" strike="noStrike" cap="all" spc="-1">
                <a:solidFill>
                  <a:srgbClr val="A6A6A6"/>
                </a:solidFill>
                <a:latin typeface="微软雅黑"/>
                <a:ea typeface="微软雅黑"/>
              </a:rPr>
              <a:t>Aid1908 周敏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5798520" y="3597480"/>
            <a:ext cx="455004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A6A6A6"/>
                </a:solidFill>
                <a:latin typeface="Arial"/>
                <a:ea typeface="微软雅黑"/>
              </a:rPr>
              <a:t>Object   Oriented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3116880" y="2366280"/>
            <a:ext cx="2475000" cy="24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1599"/>
              </a:spcBef>
            </a:pPr>
            <a:r>
              <a:rPr lang="en-US" sz="8000" b="1" strike="noStrike" cap="all" spc="-1">
                <a:solidFill>
                  <a:srgbClr val="A6A6A6"/>
                </a:solidFill>
                <a:latin typeface="Impact"/>
                <a:ea typeface="微软雅黑"/>
              </a:rPr>
              <a:t>面向对象</a:t>
            </a:r>
            <a:endParaRPr lang="en-US" sz="80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6" presetClass="emp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50"/>
                            </p:stCondLst>
                            <p:childTnLst>
                              <p:par>
                                <p:cTn id="16" presetID="4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50"/>
                            </p:stCondLst>
                            <p:childTnLst>
                              <p:par>
                                <p:cTn id="24" presetID="26" presetClass="emp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4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00"/>
                            </p:stCondLst>
                            <p:childTnLst>
                              <p:par>
                                <p:cTn id="35" presetID="26" presetClass="emp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1233000" y="2100600"/>
            <a:ext cx="226440" cy="226440"/>
          </a:xfrm>
          <a:custGeom>
            <a:avLst/>
            <a:gdLst/>
            <a:ahLst/>
            <a:cxnLst/>
            <a:rect l="l" t="t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2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2"/>
          <p:cNvSpPr/>
          <p:nvPr/>
        </p:nvSpPr>
        <p:spPr>
          <a:xfrm>
            <a:off x="812880" y="153720"/>
            <a:ext cx="231012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808080"/>
                </a:solidFill>
                <a:latin typeface="Arial"/>
                <a:ea typeface="微软雅黑"/>
              </a:rPr>
              <a:t>类和实例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903600" y="1152720"/>
            <a:ext cx="383796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767171"/>
                </a:solidFill>
                <a:latin typeface="微软雅黑"/>
                <a:ea typeface="微软雅黑"/>
              </a:rPr>
              <a:t>实例变量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767171"/>
                </a:solidFill>
                <a:latin typeface="微软雅黑"/>
                <a:ea typeface="微软雅黑"/>
              </a:rPr>
              <a:t>作用：描述某个对象的数据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663840" y="1983600"/>
            <a:ext cx="510048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0200" algn="ctr">
              <a:lnSpc>
                <a:spcPct val="100000"/>
              </a:lnSpc>
            </a:pPr>
            <a:r>
              <a:rPr lang="en-US" sz="2400" b="1" u="sng" strike="noStrike" spc="-1">
                <a:solidFill>
                  <a:srgbClr val="767171"/>
                </a:solidFill>
                <a:uFillTx/>
                <a:latin typeface="微软雅黑"/>
                <a:ea typeface="微软雅黑"/>
              </a:rPr>
              <a:t>（游戏中的）实例变量：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19" name="CustomShape 5"/>
          <p:cNvSpPr/>
          <p:nvPr/>
        </p:nvSpPr>
        <p:spPr>
          <a:xfrm>
            <a:off x="1159560" y="2571480"/>
            <a:ext cx="10021320" cy="14756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每个对房子起到装饰作用的类的属性，如材质、花纹、形状、颜色等等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def __init__(self,material,pattern,shape,color...)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20" name="Picture 2"/>
          <p:cNvPicPr/>
          <p:nvPr/>
        </p:nvPicPr>
        <p:blipFill>
          <a:blip r:embed="rId2"/>
          <a:stretch/>
        </p:blipFill>
        <p:spPr>
          <a:xfrm>
            <a:off x="644760" y="4264560"/>
            <a:ext cx="11567880" cy="179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roup 1"/>
          <p:cNvGrpSpPr/>
          <p:nvPr/>
        </p:nvGrpSpPr>
        <p:grpSpPr>
          <a:xfrm>
            <a:off x="1748160" y="2893320"/>
            <a:ext cx="11108520" cy="1416240"/>
            <a:chOff x="1748160" y="2893320"/>
            <a:chExt cx="11108520" cy="1416240"/>
          </a:xfrm>
        </p:grpSpPr>
        <p:sp>
          <p:nvSpPr>
            <p:cNvPr id="222" name="CustomShape 2"/>
            <p:cNvSpPr/>
            <p:nvPr/>
          </p:nvSpPr>
          <p:spPr>
            <a:xfrm flipH="1" flipV="1">
              <a:off x="4253400" y="4089600"/>
              <a:ext cx="239040" cy="21852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" name="CustomShape 3"/>
            <p:cNvSpPr/>
            <p:nvPr/>
          </p:nvSpPr>
          <p:spPr>
            <a:xfrm flipH="1">
              <a:off x="4253400" y="2893320"/>
              <a:ext cx="239040" cy="21852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" name="CustomShape 4"/>
            <p:cNvSpPr/>
            <p:nvPr/>
          </p:nvSpPr>
          <p:spPr>
            <a:xfrm flipH="1">
              <a:off x="1748160" y="2893320"/>
              <a:ext cx="4556880" cy="1416240"/>
            </a:xfrm>
            <a:prstGeom prst="rightArrow">
              <a:avLst>
                <a:gd name="adj1" fmla="val 72581"/>
                <a:gd name="adj2" fmla="val 46774"/>
              </a:avLst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" name="CustomShape 5"/>
            <p:cNvSpPr/>
            <p:nvPr/>
          </p:nvSpPr>
          <p:spPr>
            <a:xfrm flipH="1">
              <a:off x="4493160" y="2893320"/>
              <a:ext cx="8363160" cy="1416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6" name="CustomShape 6"/>
          <p:cNvSpPr/>
          <p:nvPr/>
        </p:nvSpPr>
        <p:spPr>
          <a:xfrm>
            <a:off x="5074200" y="3438360"/>
            <a:ext cx="911880" cy="64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 sz="3380" b="0" strike="noStrike" spc="-1">
                <a:solidFill>
                  <a:srgbClr val="FFFFFF"/>
                </a:solidFill>
                <a:latin typeface="Arial"/>
                <a:ea typeface="微软雅黑"/>
              </a:rPr>
              <a:t>P</a:t>
            </a:r>
            <a:r>
              <a:rPr lang="en-US" sz="4220" b="0" strike="noStrike" spc="-1">
                <a:solidFill>
                  <a:srgbClr val="FFFFFF"/>
                </a:solidFill>
                <a:latin typeface="Arial"/>
                <a:ea typeface="微软雅黑"/>
              </a:rPr>
              <a:t>art</a:t>
            </a:r>
            <a:endParaRPr lang="en-US" sz="4220" b="0" strike="noStrike" spc="-1">
              <a:latin typeface="Arial"/>
            </a:endParaRPr>
          </a:p>
        </p:txBody>
      </p:sp>
      <p:sp>
        <p:nvSpPr>
          <p:cNvPr id="227" name="CustomShape 7"/>
          <p:cNvSpPr/>
          <p:nvPr/>
        </p:nvSpPr>
        <p:spPr>
          <a:xfrm>
            <a:off x="5217840" y="3267720"/>
            <a:ext cx="623520" cy="33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algn="ctr">
              <a:lnSpc>
                <a:spcPct val="100000"/>
              </a:lnSpc>
            </a:pPr>
            <a:r>
              <a:rPr lang="en-US" sz="2220" b="0" strike="noStrike" spc="-1">
                <a:solidFill>
                  <a:srgbClr val="FFFFFF"/>
                </a:solidFill>
                <a:latin typeface="Arial"/>
                <a:ea typeface="微软雅黑"/>
              </a:rPr>
              <a:t>章 节</a:t>
            </a:r>
            <a:endParaRPr lang="en-US" sz="2220" b="0" strike="noStrike" spc="-1">
              <a:latin typeface="Arial"/>
            </a:endParaRPr>
          </a:p>
        </p:txBody>
      </p:sp>
      <p:sp>
        <p:nvSpPr>
          <p:cNvPr id="228" name="CustomShape 8"/>
          <p:cNvSpPr/>
          <p:nvPr/>
        </p:nvSpPr>
        <p:spPr>
          <a:xfrm>
            <a:off x="6167880" y="2790360"/>
            <a:ext cx="1429920" cy="154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 sz="10130" b="0" strike="noStrike" spc="-1">
                <a:solidFill>
                  <a:srgbClr val="FFFFFF"/>
                </a:solidFill>
                <a:latin typeface="Arial"/>
                <a:ea typeface="微软雅黑"/>
              </a:rPr>
              <a:t>03</a:t>
            </a:r>
            <a:endParaRPr lang="en-US" sz="10130" b="0" strike="noStrike" spc="-1">
              <a:latin typeface="Arial"/>
            </a:endParaRPr>
          </a:p>
        </p:txBody>
      </p:sp>
      <p:sp>
        <p:nvSpPr>
          <p:cNvPr id="229" name="CustomShape 9"/>
          <p:cNvSpPr/>
          <p:nvPr/>
        </p:nvSpPr>
        <p:spPr>
          <a:xfrm>
            <a:off x="8213760" y="3324960"/>
            <a:ext cx="368532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微软雅黑"/>
              </a:rPr>
              <a:t>三大特征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3662640" y="1888560"/>
            <a:ext cx="226440" cy="226440"/>
          </a:xfrm>
          <a:custGeom>
            <a:avLst/>
            <a:gdLst/>
            <a:ahLst/>
            <a:cxnLst/>
            <a:rect l="l" t="t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2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CustomShape 2"/>
          <p:cNvSpPr/>
          <p:nvPr/>
        </p:nvSpPr>
        <p:spPr>
          <a:xfrm>
            <a:off x="812880" y="153720"/>
            <a:ext cx="231012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808080"/>
                </a:solidFill>
                <a:latin typeface="Arial"/>
                <a:ea typeface="微软雅黑"/>
              </a:rPr>
              <a:t>三大特征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4064760" y="1766880"/>
            <a:ext cx="7197120" cy="264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0200">
              <a:lnSpc>
                <a:spcPct val="100000"/>
              </a:lnSpc>
            </a:pPr>
            <a:r>
              <a:rPr lang="en-US" sz="2400" b="1" strike="noStrike" spc="-1">
                <a:solidFill>
                  <a:srgbClr val="767171"/>
                </a:solidFill>
                <a:latin typeface="微软雅黑"/>
                <a:ea typeface="微软雅黑"/>
              </a:rPr>
              <a:t>定义：将一些基本数据类型复合成一个自定义类型</a:t>
            </a:r>
            <a:endParaRPr lang="en-US" sz="2400" b="0" strike="noStrike" spc="-1">
              <a:latin typeface="Arial"/>
            </a:endParaRPr>
          </a:p>
          <a:p>
            <a:pPr marL="982800" indent="-340200">
              <a:lnSpc>
                <a:spcPct val="100000"/>
              </a:lnSpc>
            </a:pPr>
            <a:r>
              <a:rPr lang="en-US" sz="2400" b="0" strike="noStrike" spc="-1">
                <a:solidFill>
                  <a:srgbClr val="767171"/>
                </a:solidFill>
                <a:latin typeface="微软雅黑"/>
                <a:ea typeface="微软雅黑"/>
              </a:rPr>
              <a:t>(1) 分而治之（独立的功能）</a:t>
            </a:r>
            <a:endParaRPr lang="en-US" sz="2400" b="0" strike="noStrike" spc="-1">
              <a:latin typeface="Arial"/>
            </a:endParaRPr>
          </a:p>
          <a:p>
            <a:pPr marL="982800" indent="-340200">
              <a:lnSpc>
                <a:spcPct val="100000"/>
              </a:lnSpc>
            </a:pPr>
            <a:r>
              <a:rPr lang="en-US" sz="2400" b="0" strike="noStrike" spc="-1">
                <a:solidFill>
                  <a:srgbClr val="767171"/>
                </a:solidFill>
                <a:latin typeface="微软雅黑"/>
                <a:ea typeface="微软雅黑"/>
              </a:rPr>
              <a:t>(2) 变则疏之（独立封装）</a:t>
            </a:r>
            <a:endParaRPr lang="en-US" sz="2400" b="0" strike="noStrike" spc="-1">
              <a:latin typeface="Arial"/>
            </a:endParaRPr>
          </a:p>
          <a:p>
            <a:pPr marL="982800" indent="-340200">
              <a:lnSpc>
                <a:spcPct val="100000"/>
              </a:lnSpc>
            </a:pPr>
            <a:r>
              <a:rPr lang="en-US" sz="2400" b="0" strike="noStrike" spc="-1">
                <a:solidFill>
                  <a:srgbClr val="767171"/>
                </a:solidFill>
                <a:latin typeface="微软雅黑"/>
                <a:ea typeface="微软雅黑"/>
              </a:rPr>
              <a:t>(3) 高内聚（单一职责的类）</a:t>
            </a:r>
            <a:endParaRPr lang="en-US" sz="2400" b="0" strike="noStrike" spc="-1">
              <a:latin typeface="Arial"/>
            </a:endParaRPr>
          </a:p>
          <a:p>
            <a:pPr marL="982800" indent="-340200">
              <a:lnSpc>
                <a:spcPct val="100000"/>
              </a:lnSpc>
            </a:pPr>
            <a:r>
              <a:rPr lang="en-US" sz="2400" b="0" strike="noStrike" spc="-1">
                <a:solidFill>
                  <a:srgbClr val="767171"/>
                </a:solidFill>
                <a:latin typeface="微软雅黑"/>
                <a:ea typeface="微软雅黑"/>
              </a:rPr>
              <a:t>(4) 低耦合（每个类独立）</a:t>
            </a:r>
            <a:endParaRPr lang="en-US" sz="2400" b="0" strike="noStrike" spc="-1">
              <a:latin typeface="Arial"/>
            </a:endParaRPr>
          </a:p>
          <a:p>
            <a:pPr marL="342720" indent="-340200">
              <a:lnSpc>
                <a:spcPct val="100000"/>
              </a:lnSpc>
            </a:pPr>
            <a:r>
              <a:rPr lang="en-US" sz="2400" b="1" strike="noStrike" spc="-1">
                <a:solidFill>
                  <a:srgbClr val="767171"/>
                </a:solidFill>
                <a:latin typeface="微软雅黑"/>
                <a:ea typeface="微软雅黑"/>
              </a:rPr>
              <a:t>优势：便于分工，便于复用，可扩展性强</a:t>
            </a:r>
            <a:endParaRPr lang="en-US" sz="2400" b="0" strike="noStrike" spc="-1">
              <a:latin typeface="Arial"/>
            </a:endParaRPr>
          </a:p>
          <a:p>
            <a:pPr marL="342720" indent="-340200"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1268280" y="4170600"/>
            <a:ext cx="10021320" cy="79092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游戏中的体现：封装成了多个不同装饰的类别</a:t>
            </a:r>
            <a:endParaRPr lang="en-US" sz="2400" b="0" strike="noStrike" spc="-1">
              <a:latin typeface="Arial"/>
            </a:endParaRPr>
          </a:p>
        </p:txBody>
      </p:sp>
      <p:grpSp>
        <p:nvGrpSpPr>
          <p:cNvPr id="234" name="Group 5"/>
          <p:cNvGrpSpPr/>
          <p:nvPr/>
        </p:nvGrpSpPr>
        <p:grpSpPr>
          <a:xfrm>
            <a:off x="1477080" y="1532160"/>
            <a:ext cx="1828800" cy="1371960"/>
            <a:chOff x="1477080" y="1532160"/>
            <a:chExt cx="1828800" cy="1371960"/>
          </a:xfrm>
        </p:grpSpPr>
        <p:sp>
          <p:nvSpPr>
            <p:cNvPr id="235" name="CustomShape 6"/>
            <p:cNvSpPr/>
            <p:nvPr/>
          </p:nvSpPr>
          <p:spPr>
            <a:xfrm>
              <a:off x="1724400" y="1737000"/>
              <a:ext cx="1581480" cy="11671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6" name="CustomShape 7"/>
            <p:cNvSpPr/>
            <p:nvPr/>
          </p:nvSpPr>
          <p:spPr>
            <a:xfrm>
              <a:off x="1477080" y="1532160"/>
              <a:ext cx="1581480" cy="11671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just">
                <a:lnSpc>
                  <a:spcPct val="120000"/>
                </a:lnSpc>
              </a:pPr>
              <a:r>
                <a:rPr lang="en-US" sz="2400" b="1" strike="noStrike" spc="-1">
                  <a:solidFill>
                    <a:srgbClr val="FFFFFF"/>
                  </a:solidFill>
                  <a:latin typeface="微软雅黑"/>
                  <a:ea typeface="微软雅黑"/>
                </a:rPr>
                <a:t>1. 封装</a:t>
              </a:r>
              <a:endParaRPr lang="en-US" sz="2400" b="0" strike="noStrike" spc="-1">
                <a:latin typeface="Arial"/>
              </a:endParaRPr>
            </a:p>
          </p:txBody>
        </p:sp>
      </p:grpSp>
      <p:pic>
        <p:nvPicPr>
          <p:cNvPr id="237" name="Picture 6"/>
          <p:cNvPicPr/>
          <p:nvPr/>
        </p:nvPicPr>
        <p:blipFill>
          <a:blip r:embed="rId2"/>
          <a:srcRect r="20980"/>
          <a:stretch/>
        </p:blipFill>
        <p:spPr>
          <a:xfrm>
            <a:off x="3476880" y="5128560"/>
            <a:ext cx="6486120" cy="1913760"/>
          </a:xfrm>
          <a:prstGeom prst="rect">
            <a:avLst/>
          </a:prstGeom>
          <a:ln>
            <a:noFill/>
          </a:ln>
        </p:spPr>
      </p:pic>
      <p:sp>
        <p:nvSpPr>
          <p:cNvPr id="238" name="CustomShape 8"/>
          <p:cNvSpPr/>
          <p:nvPr/>
        </p:nvSpPr>
        <p:spPr>
          <a:xfrm>
            <a:off x="3888360" y="5647320"/>
            <a:ext cx="3311280" cy="1264320"/>
          </a:xfrm>
          <a:prstGeom prst="ellipse">
            <a:avLst/>
          </a:prstGeom>
          <a:noFill/>
          <a:ln w="5724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9"/>
          <p:cNvSpPr/>
          <p:nvPr/>
        </p:nvSpPr>
        <p:spPr>
          <a:xfrm>
            <a:off x="3888360" y="5143320"/>
            <a:ext cx="503640" cy="544320"/>
          </a:xfrm>
          <a:prstGeom prst="ellipse">
            <a:avLst/>
          </a:prstGeom>
          <a:noFill/>
          <a:ln w="5724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10"/>
          <p:cNvSpPr/>
          <p:nvPr/>
        </p:nvSpPr>
        <p:spPr>
          <a:xfrm>
            <a:off x="2610360" y="5146560"/>
            <a:ext cx="485280" cy="54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767171"/>
                </a:solidFill>
                <a:latin typeface="微软雅黑"/>
                <a:ea typeface="微软雅黑"/>
              </a:rPr>
              <a:t>子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41" name="CustomShape 11"/>
          <p:cNvSpPr/>
          <p:nvPr/>
        </p:nvSpPr>
        <p:spPr>
          <a:xfrm>
            <a:off x="2538360" y="6154200"/>
            <a:ext cx="485280" cy="54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767171"/>
                </a:solidFill>
                <a:latin typeface="微软雅黑"/>
                <a:ea typeface="微软雅黑"/>
              </a:rPr>
              <a:t>父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42" name="Line 12"/>
          <p:cNvSpPr/>
          <p:nvPr/>
        </p:nvSpPr>
        <p:spPr>
          <a:xfrm flipH="1">
            <a:off x="3096000" y="5400000"/>
            <a:ext cx="648000" cy="360"/>
          </a:xfrm>
          <a:prstGeom prst="line">
            <a:avLst/>
          </a:prstGeom>
          <a:ln>
            <a:solidFill>
              <a:srgbClr val="EF413D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Line 13"/>
          <p:cNvSpPr/>
          <p:nvPr/>
        </p:nvSpPr>
        <p:spPr>
          <a:xfrm flipH="1">
            <a:off x="3024000" y="6408000"/>
            <a:ext cx="792000" cy="360"/>
          </a:xfrm>
          <a:prstGeom prst="line">
            <a:avLst/>
          </a:prstGeom>
          <a:ln>
            <a:solidFill>
              <a:srgbClr val="EF413D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3662640" y="1888560"/>
            <a:ext cx="226440" cy="226440"/>
          </a:xfrm>
          <a:custGeom>
            <a:avLst/>
            <a:gdLst/>
            <a:ahLst/>
            <a:cxnLst/>
            <a:rect l="l" t="t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2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2"/>
          <p:cNvSpPr/>
          <p:nvPr/>
        </p:nvSpPr>
        <p:spPr>
          <a:xfrm>
            <a:off x="812880" y="153720"/>
            <a:ext cx="231012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808080"/>
                </a:solidFill>
                <a:latin typeface="Arial"/>
                <a:ea typeface="微软雅黑"/>
              </a:rPr>
              <a:t>三大特征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4064760" y="1766880"/>
            <a:ext cx="7044120" cy="155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0200">
              <a:lnSpc>
                <a:spcPct val="100000"/>
              </a:lnSpc>
            </a:pPr>
            <a:r>
              <a:rPr lang="en-US" sz="2400" b="1" strike="noStrike" spc="-1">
                <a:solidFill>
                  <a:srgbClr val="767171"/>
                </a:solidFill>
                <a:latin typeface="微软雅黑"/>
                <a:ea typeface="微软雅黑"/>
              </a:rPr>
              <a:t>定义：重用现有类的功能，并在此基础上进行扩展，</a:t>
            </a:r>
            <a:endParaRPr lang="en-US" sz="2400" b="0" strike="noStrike" spc="-1">
              <a:latin typeface="Arial"/>
            </a:endParaRPr>
          </a:p>
          <a:p>
            <a:pPr marL="342720" indent="-340200">
              <a:lnSpc>
                <a:spcPct val="100000"/>
              </a:lnSpc>
            </a:pPr>
            <a:r>
              <a:rPr lang="en-US" sz="2400" b="1" strike="noStrike" spc="-1">
                <a:solidFill>
                  <a:srgbClr val="767171"/>
                </a:solidFill>
                <a:latin typeface="微软雅黑"/>
                <a:ea typeface="微软雅黑"/>
              </a:rPr>
              <a:t>		子类直接具有父类的成员（共性），还可以	扩展新功能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47" name="CustomShape 4"/>
          <p:cNvSpPr/>
          <p:nvPr/>
        </p:nvSpPr>
        <p:spPr>
          <a:xfrm>
            <a:off x="1204560" y="3637080"/>
            <a:ext cx="10962720" cy="19944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游戏中的例子：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class Furniture（</a:t>
            </a:r>
            <a:r>
              <a:rPr lang="en-US" sz="2400" b="1" strike="noStrike" spc="-1">
                <a:solidFill>
                  <a:srgbClr val="FFFF00"/>
                </a:solidFill>
                <a:latin typeface="微软雅黑"/>
                <a:ea typeface="微软雅黑"/>
              </a:rPr>
              <a:t>抽象</a:t>
            </a:r>
            <a:r>
              <a:rPr lang="en-US" sz="24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化，</a:t>
            </a:r>
            <a:r>
              <a:rPr lang="en-US" sz="2400" b="1" strike="noStrike" spc="-1">
                <a:solidFill>
                  <a:srgbClr val="FFFF00"/>
                </a:solidFill>
                <a:latin typeface="微软雅黑"/>
                <a:ea typeface="微软雅黑"/>
              </a:rPr>
              <a:t>父类</a:t>
            </a:r>
            <a:r>
              <a:rPr lang="en-US" sz="24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）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class Table(Furniture)、class Chair(Furniture)….（</a:t>
            </a:r>
            <a:r>
              <a:rPr lang="en-US" sz="2400" b="1" strike="noStrike" spc="-1">
                <a:solidFill>
                  <a:srgbClr val="FFFF00"/>
                </a:solidFill>
                <a:latin typeface="微软雅黑"/>
                <a:ea typeface="微软雅黑"/>
              </a:rPr>
              <a:t>具体</a:t>
            </a:r>
            <a:r>
              <a:rPr lang="en-US" sz="24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的事物，</a:t>
            </a:r>
            <a:r>
              <a:rPr lang="en-US" sz="2400" b="1" strike="noStrike" spc="-1">
                <a:solidFill>
                  <a:srgbClr val="FFFF00"/>
                </a:solidFill>
                <a:latin typeface="微软雅黑"/>
                <a:ea typeface="微软雅黑"/>
              </a:rPr>
              <a:t>子类</a:t>
            </a:r>
            <a:r>
              <a:rPr lang="en-US" sz="24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）</a:t>
            </a:r>
            <a:endParaRPr lang="en-US" sz="2400" b="0" strike="noStrike" spc="-1">
              <a:latin typeface="Arial"/>
            </a:endParaRPr>
          </a:p>
        </p:txBody>
      </p:sp>
      <p:grpSp>
        <p:nvGrpSpPr>
          <p:cNvPr id="248" name="Group 5"/>
          <p:cNvGrpSpPr/>
          <p:nvPr/>
        </p:nvGrpSpPr>
        <p:grpSpPr>
          <a:xfrm>
            <a:off x="1477080" y="1532160"/>
            <a:ext cx="1828800" cy="1371960"/>
            <a:chOff x="1477080" y="1532160"/>
            <a:chExt cx="1828800" cy="1371960"/>
          </a:xfrm>
        </p:grpSpPr>
        <p:sp>
          <p:nvSpPr>
            <p:cNvPr id="249" name="CustomShape 6"/>
            <p:cNvSpPr/>
            <p:nvPr/>
          </p:nvSpPr>
          <p:spPr>
            <a:xfrm>
              <a:off x="1724400" y="1737000"/>
              <a:ext cx="1581480" cy="11671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0" name="CustomShape 7"/>
            <p:cNvSpPr/>
            <p:nvPr/>
          </p:nvSpPr>
          <p:spPr>
            <a:xfrm>
              <a:off x="1477080" y="1532160"/>
              <a:ext cx="1581480" cy="1167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just">
                <a:lnSpc>
                  <a:spcPct val="120000"/>
                </a:lnSpc>
              </a:pPr>
              <a:r>
                <a:rPr lang="en-US" sz="2400" b="1" strike="noStrike" spc="-1">
                  <a:solidFill>
                    <a:srgbClr val="FFFFFF"/>
                  </a:solidFill>
                  <a:latin typeface="微软雅黑"/>
                  <a:ea typeface="微软雅黑"/>
                </a:rPr>
                <a:t>2. 继承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251" name="CustomShape 8"/>
          <p:cNvSpPr/>
          <p:nvPr/>
        </p:nvSpPr>
        <p:spPr>
          <a:xfrm>
            <a:off x="2894400" y="5740920"/>
            <a:ext cx="704412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0200"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767171"/>
                </a:solidFill>
                <a:latin typeface="微软雅黑"/>
                <a:ea typeface="微软雅黑"/>
              </a:rPr>
              <a:t>隔离变化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662640" y="1888560"/>
            <a:ext cx="226440" cy="226440"/>
          </a:xfrm>
          <a:custGeom>
            <a:avLst/>
            <a:gdLst/>
            <a:ahLst/>
            <a:cxnLst/>
            <a:rect l="l" t="t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2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2"/>
          <p:cNvSpPr/>
          <p:nvPr/>
        </p:nvSpPr>
        <p:spPr>
          <a:xfrm>
            <a:off x="812880" y="153720"/>
            <a:ext cx="231012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808080"/>
                </a:solidFill>
                <a:latin typeface="Arial"/>
                <a:ea typeface="微软雅黑"/>
              </a:rPr>
              <a:t>三大特征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4064760" y="1766880"/>
            <a:ext cx="704412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0200">
              <a:lnSpc>
                <a:spcPct val="100000"/>
              </a:lnSpc>
            </a:pPr>
            <a:r>
              <a:rPr lang="en-US" sz="2400" b="1" strike="noStrike" spc="-1">
                <a:solidFill>
                  <a:srgbClr val="767171"/>
                </a:solidFill>
                <a:latin typeface="微软雅黑"/>
                <a:ea typeface="微软雅黑"/>
              </a:rPr>
              <a:t>定义：父类的同一种</a:t>
            </a:r>
            <a:r>
              <a:rPr lang="en-US" sz="2400" b="1" strike="noStrike" spc="-1">
                <a:solidFill>
                  <a:srgbClr val="D14E5B"/>
                </a:solidFill>
                <a:latin typeface="微软雅黑"/>
                <a:ea typeface="微软雅黑"/>
              </a:rPr>
              <a:t>动作或者行为</a:t>
            </a:r>
            <a:r>
              <a:rPr lang="en-US" sz="2400" b="1" strike="noStrike" spc="-1">
                <a:solidFill>
                  <a:srgbClr val="767171"/>
                </a:solidFill>
                <a:latin typeface="微软雅黑"/>
                <a:ea typeface="微软雅黑"/>
              </a:rPr>
              <a:t>，在不同的子类	上有不同的实现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335160" y="3400200"/>
            <a:ext cx="4372560" cy="32958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游戏中的例子：</a:t>
            </a:r>
            <a:endParaRPr lang="en-US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class furniture（父类）与</a:t>
            </a:r>
            <a:endParaRPr lang="en-US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class table 、class chair等（子类）都可以被移动、增加、减少,父类被复用，但同时，子类复用时的效果有不同（移动的距离、增删的数量等），且可增加新行为</a:t>
            </a:r>
            <a:endParaRPr lang="en-US" sz="2400" b="0" strike="noStrike" spc="-1">
              <a:latin typeface="Arial"/>
            </a:endParaRPr>
          </a:p>
        </p:txBody>
      </p:sp>
      <p:grpSp>
        <p:nvGrpSpPr>
          <p:cNvPr id="256" name="Group 5"/>
          <p:cNvGrpSpPr/>
          <p:nvPr/>
        </p:nvGrpSpPr>
        <p:grpSpPr>
          <a:xfrm>
            <a:off x="1477080" y="1532160"/>
            <a:ext cx="1828800" cy="1371960"/>
            <a:chOff x="1477080" y="1532160"/>
            <a:chExt cx="1828800" cy="1371960"/>
          </a:xfrm>
        </p:grpSpPr>
        <p:sp>
          <p:nvSpPr>
            <p:cNvPr id="257" name="CustomShape 6"/>
            <p:cNvSpPr/>
            <p:nvPr/>
          </p:nvSpPr>
          <p:spPr>
            <a:xfrm>
              <a:off x="1724400" y="1737000"/>
              <a:ext cx="1581480" cy="11671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8" name="CustomShape 7"/>
            <p:cNvSpPr/>
            <p:nvPr/>
          </p:nvSpPr>
          <p:spPr>
            <a:xfrm>
              <a:off x="1477080" y="1532160"/>
              <a:ext cx="1581480" cy="1167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just">
                <a:lnSpc>
                  <a:spcPct val="120000"/>
                </a:lnSpc>
              </a:pPr>
              <a:r>
                <a:rPr lang="en-US" sz="2400" b="1" strike="noStrike" spc="-1">
                  <a:solidFill>
                    <a:srgbClr val="FFFFFF"/>
                  </a:solidFill>
                  <a:latin typeface="微软雅黑"/>
                  <a:ea typeface="微软雅黑"/>
                </a:rPr>
                <a:t>3. 多态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259" name="CustomShape 8"/>
          <p:cNvSpPr/>
          <p:nvPr/>
        </p:nvSpPr>
        <p:spPr>
          <a:xfrm>
            <a:off x="4845240" y="3305880"/>
            <a:ext cx="1190880" cy="57492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D14E5B"/>
                </a:solidFill>
                <a:latin typeface="微软雅黑"/>
                <a:ea typeface="微软雅黑"/>
              </a:rPr>
              <a:t>玩家类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60" name="CustomShape 9"/>
          <p:cNvSpPr/>
          <p:nvPr/>
        </p:nvSpPr>
        <p:spPr>
          <a:xfrm>
            <a:off x="11534400" y="5548680"/>
            <a:ext cx="310320" cy="342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7800" tIns="37800" rIns="37800" bIns="378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微软雅黑"/>
              </a:rPr>
              <a:t>06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1" name="CustomShape 10"/>
          <p:cNvSpPr/>
          <p:nvPr/>
        </p:nvSpPr>
        <p:spPr>
          <a:xfrm>
            <a:off x="7799760" y="3168000"/>
            <a:ext cx="3647520" cy="94104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D14E5B"/>
                </a:solidFill>
                <a:latin typeface="微软雅黑"/>
                <a:ea typeface="微软雅黑"/>
              </a:rPr>
              <a:t>class  Furniture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D14E5B"/>
                </a:solidFill>
                <a:latin typeface="微软雅黑"/>
                <a:ea typeface="微软雅黑"/>
              </a:rPr>
              <a:t>-------------------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D14E5B"/>
                </a:solidFill>
                <a:latin typeface="微软雅黑"/>
                <a:ea typeface="微软雅黑"/>
              </a:rPr>
              <a:t>move()、add()、delete()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2" name="CustomShape 11"/>
          <p:cNvSpPr/>
          <p:nvPr/>
        </p:nvSpPr>
        <p:spPr>
          <a:xfrm>
            <a:off x="5277240" y="5088600"/>
            <a:ext cx="2313720" cy="163656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D14E5B"/>
                </a:solidFill>
                <a:latin typeface="微软雅黑"/>
                <a:ea typeface="微软雅黑"/>
              </a:rPr>
              <a:t>class Table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D14E5B"/>
                </a:solidFill>
                <a:latin typeface="微软雅黑"/>
                <a:ea typeface="微软雅黑"/>
              </a:rPr>
              <a:t>-----------------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D14E5B"/>
                </a:solidFill>
                <a:latin typeface="微软雅黑"/>
                <a:ea typeface="微软雅黑"/>
              </a:rPr>
              <a:t>move()、add()、delete()、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D14E5B"/>
                </a:solidFill>
                <a:latin typeface="微软雅黑"/>
                <a:ea typeface="微软雅黑"/>
              </a:rPr>
              <a:t>place()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3" name="CustomShape 12"/>
          <p:cNvSpPr/>
          <p:nvPr/>
        </p:nvSpPr>
        <p:spPr>
          <a:xfrm>
            <a:off x="7725600" y="5088240"/>
            <a:ext cx="2314800" cy="160596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D14E5B"/>
                </a:solidFill>
                <a:latin typeface="微软雅黑"/>
                <a:ea typeface="微软雅黑"/>
              </a:rPr>
              <a:t>class Chair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D14E5B"/>
                </a:solidFill>
                <a:latin typeface="微软雅黑"/>
                <a:ea typeface="微软雅黑"/>
              </a:rPr>
              <a:t>-----------------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D14E5B"/>
                </a:solidFill>
                <a:latin typeface="微软雅黑"/>
                <a:ea typeface="微软雅黑"/>
              </a:rPr>
              <a:t>move()、add()、delete()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4" name="CustomShape 13"/>
          <p:cNvSpPr/>
          <p:nvPr/>
        </p:nvSpPr>
        <p:spPr>
          <a:xfrm>
            <a:off x="10163160" y="5089680"/>
            <a:ext cx="2313720" cy="160452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D14E5B"/>
                </a:solidFill>
                <a:latin typeface="微软雅黑"/>
                <a:ea typeface="微软雅黑"/>
              </a:rPr>
              <a:t>class Light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D14E5B"/>
                </a:solidFill>
                <a:latin typeface="微软雅黑"/>
                <a:ea typeface="微软雅黑"/>
              </a:rPr>
              <a:t>-----------------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D14E5B"/>
                </a:solidFill>
                <a:latin typeface="微软雅黑"/>
                <a:ea typeface="微软雅黑"/>
              </a:rPr>
              <a:t>move()、add()、delete()、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D14E5B"/>
                </a:solidFill>
                <a:latin typeface="微软雅黑"/>
                <a:ea typeface="微软雅黑"/>
              </a:rPr>
              <a:t>light_up()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5" name="CustomShape 14"/>
          <p:cNvSpPr/>
          <p:nvPr/>
        </p:nvSpPr>
        <p:spPr>
          <a:xfrm flipH="1">
            <a:off x="6973920" y="4109760"/>
            <a:ext cx="1037160" cy="97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1C4A6A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15"/>
          <p:cNvSpPr/>
          <p:nvPr/>
        </p:nvSpPr>
        <p:spPr>
          <a:xfrm>
            <a:off x="10821960" y="4109760"/>
            <a:ext cx="711360" cy="977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1C4A6A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16"/>
          <p:cNvSpPr/>
          <p:nvPr/>
        </p:nvSpPr>
        <p:spPr>
          <a:xfrm>
            <a:off x="9560160" y="4109760"/>
            <a:ext cx="360" cy="97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1C4A6A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17"/>
          <p:cNvSpPr/>
          <p:nvPr/>
        </p:nvSpPr>
        <p:spPr>
          <a:xfrm>
            <a:off x="6067440" y="3563280"/>
            <a:ext cx="1657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1C4A6A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Line 18"/>
          <p:cNvSpPr/>
          <p:nvPr/>
        </p:nvSpPr>
        <p:spPr>
          <a:xfrm flipH="1">
            <a:off x="4896000" y="2376000"/>
            <a:ext cx="6840000" cy="295200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19"/>
          <p:cNvSpPr/>
          <p:nvPr/>
        </p:nvSpPr>
        <p:spPr>
          <a:xfrm>
            <a:off x="10584000" y="2592000"/>
            <a:ext cx="250812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0200"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767171"/>
                </a:solidFill>
                <a:latin typeface="微软雅黑"/>
                <a:ea typeface="微软雅黑"/>
              </a:rPr>
              <a:t>隔离变化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roup 1"/>
          <p:cNvGrpSpPr/>
          <p:nvPr/>
        </p:nvGrpSpPr>
        <p:grpSpPr>
          <a:xfrm>
            <a:off x="1748160" y="2893320"/>
            <a:ext cx="11108520" cy="1416240"/>
            <a:chOff x="1748160" y="2893320"/>
            <a:chExt cx="11108520" cy="1416240"/>
          </a:xfrm>
        </p:grpSpPr>
        <p:sp>
          <p:nvSpPr>
            <p:cNvPr id="272" name="CustomShape 2"/>
            <p:cNvSpPr/>
            <p:nvPr/>
          </p:nvSpPr>
          <p:spPr>
            <a:xfrm flipH="1" flipV="1">
              <a:off x="4253400" y="4089600"/>
              <a:ext cx="239040" cy="218520"/>
            </a:xfrm>
            <a:prstGeom prst="rt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3" name="CustomShape 3"/>
            <p:cNvSpPr/>
            <p:nvPr/>
          </p:nvSpPr>
          <p:spPr>
            <a:xfrm flipH="1">
              <a:off x="4253400" y="2893320"/>
              <a:ext cx="239040" cy="218520"/>
            </a:xfrm>
            <a:prstGeom prst="rt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4" name="CustomShape 4"/>
            <p:cNvSpPr/>
            <p:nvPr/>
          </p:nvSpPr>
          <p:spPr>
            <a:xfrm flipH="1">
              <a:off x="1748160" y="2893320"/>
              <a:ext cx="4556880" cy="1416240"/>
            </a:xfrm>
            <a:prstGeom prst="rightArrow">
              <a:avLst>
                <a:gd name="adj1" fmla="val 72581"/>
                <a:gd name="adj2" fmla="val 46774"/>
              </a:avLst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5" name="CustomShape 5"/>
            <p:cNvSpPr/>
            <p:nvPr/>
          </p:nvSpPr>
          <p:spPr>
            <a:xfrm flipH="1">
              <a:off x="4493160" y="2893320"/>
              <a:ext cx="8363160" cy="1416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76" name="CustomShape 6"/>
          <p:cNvSpPr/>
          <p:nvPr/>
        </p:nvSpPr>
        <p:spPr>
          <a:xfrm>
            <a:off x="5074200" y="3438360"/>
            <a:ext cx="911880" cy="64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 sz="3380" b="0" strike="noStrike" spc="-1">
                <a:solidFill>
                  <a:srgbClr val="FFFFFF"/>
                </a:solidFill>
                <a:latin typeface="Arial"/>
                <a:ea typeface="微软雅黑"/>
              </a:rPr>
              <a:t>P</a:t>
            </a:r>
            <a:r>
              <a:rPr lang="en-US" sz="4220" b="0" strike="noStrike" spc="-1">
                <a:solidFill>
                  <a:srgbClr val="FFFFFF"/>
                </a:solidFill>
                <a:latin typeface="Arial"/>
                <a:ea typeface="微软雅黑"/>
              </a:rPr>
              <a:t>art</a:t>
            </a:r>
            <a:endParaRPr lang="en-US" sz="4220" b="0" strike="noStrike" spc="-1">
              <a:latin typeface="Arial"/>
            </a:endParaRPr>
          </a:p>
        </p:txBody>
      </p:sp>
      <p:sp>
        <p:nvSpPr>
          <p:cNvPr id="277" name="CustomShape 7"/>
          <p:cNvSpPr/>
          <p:nvPr/>
        </p:nvSpPr>
        <p:spPr>
          <a:xfrm>
            <a:off x="5217840" y="3267720"/>
            <a:ext cx="623520" cy="33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algn="ctr">
              <a:lnSpc>
                <a:spcPct val="100000"/>
              </a:lnSpc>
            </a:pPr>
            <a:r>
              <a:rPr lang="en-US" sz="2220" b="0" strike="noStrike" spc="-1">
                <a:solidFill>
                  <a:srgbClr val="FFFFFF"/>
                </a:solidFill>
                <a:latin typeface="Arial"/>
                <a:ea typeface="微软雅黑"/>
              </a:rPr>
              <a:t>章 节</a:t>
            </a:r>
            <a:endParaRPr lang="en-US" sz="2220" b="0" strike="noStrike" spc="-1">
              <a:latin typeface="Arial"/>
            </a:endParaRPr>
          </a:p>
        </p:txBody>
      </p:sp>
      <p:sp>
        <p:nvSpPr>
          <p:cNvPr id="278" name="CustomShape 8"/>
          <p:cNvSpPr/>
          <p:nvPr/>
        </p:nvSpPr>
        <p:spPr>
          <a:xfrm>
            <a:off x="6167880" y="2790360"/>
            <a:ext cx="1429920" cy="154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 sz="10130" b="0" strike="noStrike" spc="-1">
                <a:solidFill>
                  <a:srgbClr val="FFFFFF"/>
                </a:solidFill>
                <a:latin typeface="Arial"/>
                <a:ea typeface="微软雅黑"/>
              </a:rPr>
              <a:t>04</a:t>
            </a:r>
            <a:endParaRPr lang="en-US" sz="10130" b="0" strike="noStrike" spc="-1">
              <a:latin typeface="Arial"/>
            </a:endParaRPr>
          </a:p>
        </p:txBody>
      </p:sp>
      <p:sp>
        <p:nvSpPr>
          <p:cNvPr id="279" name="CustomShape 9"/>
          <p:cNvSpPr/>
          <p:nvPr/>
        </p:nvSpPr>
        <p:spPr>
          <a:xfrm>
            <a:off x="8189280" y="3331440"/>
            <a:ext cx="368532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微软雅黑"/>
              </a:rPr>
              <a:t>六大设计原则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1532880" y="2194560"/>
            <a:ext cx="1428840" cy="2029680"/>
          </a:xfrm>
          <a:custGeom>
            <a:avLst/>
            <a:gdLst/>
            <a:ahLst/>
            <a:cxnLst/>
            <a:rect l="l" t="t" r="r" b="b"/>
            <a:pathLst>
              <a:path w="601" h="854">
                <a:moveTo>
                  <a:pt x="562" y="417"/>
                </a:moveTo>
                <a:cubicBezTo>
                  <a:pt x="503" y="262"/>
                  <a:pt x="395" y="151"/>
                  <a:pt x="244" y="82"/>
                </a:cubicBezTo>
                <a:cubicBezTo>
                  <a:pt x="228" y="75"/>
                  <a:pt x="221" y="67"/>
                  <a:pt x="222" y="50"/>
                </a:cubicBezTo>
                <a:cubicBezTo>
                  <a:pt x="223" y="33"/>
                  <a:pt x="223" y="16"/>
                  <a:pt x="223" y="0"/>
                </a:cubicBezTo>
                <a:cubicBezTo>
                  <a:pt x="175" y="0"/>
                  <a:pt x="127" y="0"/>
                  <a:pt x="79" y="0"/>
                </a:cubicBezTo>
                <a:cubicBezTo>
                  <a:pt x="36" y="1"/>
                  <a:pt x="7" y="27"/>
                  <a:pt x="4" y="69"/>
                </a:cubicBezTo>
                <a:cubicBezTo>
                  <a:pt x="0" y="130"/>
                  <a:pt x="3" y="191"/>
                  <a:pt x="3" y="267"/>
                </a:cubicBezTo>
                <a:cubicBezTo>
                  <a:pt x="38" y="252"/>
                  <a:pt x="64" y="243"/>
                  <a:pt x="87" y="230"/>
                </a:cubicBezTo>
                <a:cubicBezTo>
                  <a:pt x="131" y="204"/>
                  <a:pt x="184" y="211"/>
                  <a:pt x="214" y="249"/>
                </a:cubicBezTo>
                <a:cubicBezTo>
                  <a:pt x="244" y="286"/>
                  <a:pt x="242" y="338"/>
                  <a:pt x="208" y="373"/>
                </a:cubicBezTo>
                <a:cubicBezTo>
                  <a:pt x="176" y="407"/>
                  <a:pt x="125" y="409"/>
                  <a:pt x="84" y="384"/>
                </a:cubicBezTo>
                <a:cubicBezTo>
                  <a:pt x="62" y="370"/>
                  <a:pt x="35" y="364"/>
                  <a:pt x="3" y="352"/>
                </a:cubicBezTo>
                <a:cubicBezTo>
                  <a:pt x="3" y="418"/>
                  <a:pt x="2" y="470"/>
                  <a:pt x="3" y="522"/>
                </a:cubicBezTo>
                <a:cubicBezTo>
                  <a:pt x="3" y="586"/>
                  <a:pt x="30" y="613"/>
                  <a:pt x="94" y="614"/>
                </a:cubicBezTo>
                <a:cubicBezTo>
                  <a:pt x="147" y="615"/>
                  <a:pt x="200" y="614"/>
                  <a:pt x="266" y="614"/>
                </a:cubicBezTo>
                <a:cubicBezTo>
                  <a:pt x="253" y="647"/>
                  <a:pt x="246" y="672"/>
                  <a:pt x="233" y="694"/>
                </a:cubicBezTo>
                <a:cubicBezTo>
                  <a:pt x="206" y="738"/>
                  <a:pt x="210" y="790"/>
                  <a:pt x="247" y="822"/>
                </a:cubicBezTo>
                <a:cubicBezTo>
                  <a:pt x="283" y="854"/>
                  <a:pt x="334" y="854"/>
                  <a:pt x="371" y="822"/>
                </a:cubicBezTo>
                <a:cubicBezTo>
                  <a:pt x="408" y="791"/>
                  <a:pt x="412" y="738"/>
                  <a:pt x="385" y="695"/>
                </a:cubicBezTo>
                <a:cubicBezTo>
                  <a:pt x="372" y="673"/>
                  <a:pt x="365" y="648"/>
                  <a:pt x="351" y="614"/>
                </a:cubicBezTo>
                <a:cubicBezTo>
                  <a:pt x="423" y="614"/>
                  <a:pt x="478" y="615"/>
                  <a:pt x="533" y="614"/>
                </a:cubicBezTo>
                <a:cubicBezTo>
                  <a:pt x="564" y="613"/>
                  <a:pt x="587" y="603"/>
                  <a:pt x="601" y="585"/>
                </a:cubicBezTo>
                <a:cubicBezTo>
                  <a:pt x="596" y="529"/>
                  <a:pt x="584" y="473"/>
                  <a:pt x="562" y="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CustomShape 2"/>
          <p:cNvSpPr/>
          <p:nvPr/>
        </p:nvSpPr>
        <p:spPr>
          <a:xfrm>
            <a:off x="968760" y="3699720"/>
            <a:ext cx="1994760" cy="1433880"/>
          </a:xfrm>
          <a:custGeom>
            <a:avLst/>
            <a:gdLst/>
            <a:ahLst/>
            <a:cxnLst/>
            <a:rect l="l" t="t" r="r" b="b"/>
            <a:pathLst>
              <a:path w="839" h="603">
                <a:moveTo>
                  <a:pt x="839" y="33"/>
                </a:moveTo>
                <a:cubicBezTo>
                  <a:pt x="827" y="14"/>
                  <a:pt x="806" y="3"/>
                  <a:pt x="778" y="2"/>
                </a:cubicBezTo>
                <a:cubicBezTo>
                  <a:pt x="727" y="0"/>
                  <a:pt x="675" y="2"/>
                  <a:pt x="622" y="2"/>
                </a:cubicBezTo>
                <a:cubicBezTo>
                  <a:pt x="621" y="12"/>
                  <a:pt x="619" y="16"/>
                  <a:pt x="620" y="18"/>
                </a:cubicBezTo>
                <a:cubicBezTo>
                  <a:pt x="626" y="28"/>
                  <a:pt x="631" y="37"/>
                  <a:pt x="638" y="47"/>
                </a:cubicBezTo>
                <a:cubicBezTo>
                  <a:pt x="674" y="101"/>
                  <a:pt x="668" y="166"/>
                  <a:pt x="622" y="205"/>
                </a:cubicBezTo>
                <a:cubicBezTo>
                  <a:pt x="578" y="243"/>
                  <a:pt x="517" y="244"/>
                  <a:pt x="471" y="206"/>
                </a:cubicBezTo>
                <a:cubicBezTo>
                  <a:pt x="426" y="169"/>
                  <a:pt x="419" y="102"/>
                  <a:pt x="454" y="48"/>
                </a:cubicBezTo>
                <a:cubicBezTo>
                  <a:pt x="462" y="36"/>
                  <a:pt x="468" y="22"/>
                  <a:pt x="479" y="1"/>
                </a:cubicBezTo>
                <a:cubicBezTo>
                  <a:pt x="426" y="1"/>
                  <a:pt x="383" y="1"/>
                  <a:pt x="340" y="1"/>
                </a:cubicBezTo>
                <a:cubicBezTo>
                  <a:pt x="266" y="2"/>
                  <a:pt x="240" y="27"/>
                  <a:pt x="239" y="100"/>
                </a:cubicBezTo>
                <a:cubicBezTo>
                  <a:pt x="239" y="151"/>
                  <a:pt x="239" y="202"/>
                  <a:pt x="239" y="266"/>
                </a:cubicBezTo>
                <a:cubicBezTo>
                  <a:pt x="205" y="252"/>
                  <a:pt x="180" y="244"/>
                  <a:pt x="158" y="231"/>
                </a:cubicBezTo>
                <a:cubicBezTo>
                  <a:pt x="114" y="205"/>
                  <a:pt x="61" y="210"/>
                  <a:pt x="30" y="247"/>
                </a:cubicBezTo>
                <a:cubicBezTo>
                  <a:pt x="0" y="284"/>
                  <a:pt x="1" y="335"/>
                  <a:pt x="33" y="371"/>
                </a:cubicBezTo>
                <a:cubicBezTo>
                  <a:pt x="65" y="407"/>
                  <a:pt x="118" y="411"/>
                  <a:pt x="161" y="384"/>
                </a:cubicBezTo>
                <a:cubicBezTo>
                  <a:pt x="182" y="370"/>
                  <a:pt x="207" y="364"/>
                  <a:pt x="240" y="350"/>
                </a:cubicBezTo>
                <a:cubicBezTo>
                  <a:pt x="240" y="420"/>
                  <a:pt x="239" y="477"/>
                  <a:pt x="240" y="533"/>
                </a:cubicBezTo>
                <a:cubicBezTo>
                  <a:pt x="241" y="567"/>
                  <a:pt x="253" y="591"/>
                  <a:pt x="276" y="603"/>
                </a:cubicBezTo>
                <a:cubicBezTo>
                  <a:pt x="301" y="602"/>
                  <a:pt x="326" y="598"/>
                  <a:pt x="351" y="593"/>
                </a:cubicBezTo>
                <a:cubicBezTo>
                  <a:pt x="634" y="537"/>
                  <a:pt x="825" y="300"/>
                  <a:pt x="839" y="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82" name="Group 3"/>
          <p:cNvGrpSpPr/>
          <p:nvPr/>
        </p:nvGrpSpPr>
        <p:grpSpPr>
          <a:xfrm>
            <a:off x="2636280" y="2163240"/>
            <a:ext cx="2504880" cy="612720"/>
            <a:chOff x="2636280" y="2163240"/>
            <a:chExt cx="2504880" cy="612720"/>
          </a:xfrm>
        </p:grpSpPr>
        <p:sp>
          <p:nvSpPr>
            <p:cNvPr id="283" name="Line 4"/>
            <p:cNvSpPr/>
            <p:nvPr/>
          </p:nvSpPr>
          <p:spPr>
            <a:xfrm flipV="1">
              <a:off x="2636280" y="2378520"/>
              <a:ext cx="426240" cy="397440"/>
            </a:xfrm>
            <a:prstGeom prst="line">
              <a:avLst/>
            </a:prstGeom>
            <a:ln w="12600" cap="rnd">
              <a:solidFill>
                <a:schemeClr val="accent2"/>
              </a:solidFill>
              <a:custDash>
                <a:ds d="300000" sp="1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Line 5"/>
            <p:cNvSpPr/>
            <p:nvPr/>
          </p:nvSpPr>
          <p:spPr>
            <a:xfrm>
              <a:off x="3260160" y="2262960"/>
              <a:ext cx="1686600" cy="360"/>
            </a:xfrm>
            <a:prstGeom prst="line">
              <a:avLst/>
            </a:prstGeom>
            <a:ln w="12600" cap="rnd">
              <a:solidFill>
                <a:schemeClr val="accent2"/>
              </a:solidFill>
              <a:custDash>
                <a:ds d="300000" sp="1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85" name="Group 6"/>
            <p:cNvGrpSpPr/>
            <p:nvPr/>
          </p:nvGrpSpPr>
          <p:grpSpPr>
            <a:xfrm>
              <a:off x="3054240" y="2179440"/>
              <a:ext cx="204480" cy="204480"/>
              <a:chOff x="3054240" y="2179440"/>
              <a:chExt cx="204480" cy="204480"/>
            </a:xfrm>
          </p:grpSpPr>
          <p:sp>
            <p:nvSpPr>
              <p:cNvPr id="286" name="CustomShape 7"/>
              <p:cNvSpPr/>
              <p:nvPr/>
            </p:nvSpPr>
            <p:spPr>
              <a:xfrm flipH="1">
                <a:off x="3087360" y="2210760"/>
                <a:ext cx="140400" cy="141840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>
                    <a:moveTo>
                      <a:pt x="25" y="50"/>
                    </a:moveTo>
                    <a:cubicBezTo>
                      <a:pt x="11" y="50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9" y="0"/>
                      <a:pt x="50" y="11"/>
                      <a:pt x="50" y="25"/>
                    </a:cubicBezTo>
                    <a:cubicBezTo>
                      <a:pt x="50" y="39"/>
                      <a:pt x="39" y="50"/>
                      <a:pt x="25" y="50"/>
                    </a:cubicBezTo>
                    <a:close/>
                    <a:moveTo>
                      <a:pt x="25" y="12"/>
                    </a:moveTo>
                    <a:cubicBezTo>
                      <a:pt x="18" y="12"/>
                      <a:pt x="12" y="18"/>
                      <a:pt x="12" y="25"/>
                    </a:cubicBezTo>
                    <a:cubicBezTo>
                      <a:pt x="12" y="32"/>
                      <a:pt x="18" y="38"/>
                      <a:pt x="25" y="38"/>
                    </a:cubicBezTo>
                    <a:cubicBezTo>
                      <a:pt x="32" y="38"/>
                      <a:pt x="38" y="32"/>
                      <a:pt x="38" y="25"/>
                    </a:cubicBezTo>
                    <a:cubicBezTo>
                      <a:pt x="38" y="18"/>
                      <a:pt x="32" y="12"/>
                      <a:pt x="25" y="12"/>
                    </a:cubicBezTo>
                    <a:close/>
                  </a:path>
                </a:pathLst>
              </a:custGeom>
              <a:noFill/>
              <a:ln w="9360">
                <a:solidFill>
                  <a:schemeClr val="accent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7" name="CustomShape 8"/>
              <p:cNvSpPr/>
              <p:nvPr/>
            </p:nvSpPr>
            <p:spPr>
              <a:xfrm flipH="1">
                <a:off x="3054240" y="2179440"/>
                <a:ext cx="204480" cy="204480"/>
              </a:xfrm>
              <a:custGeom>
                <a:avLst/>
                <a:gdLst/>
                <a:ahLst/>
                <a:cxnLst/>
                <a:rect l="l" t="t" r="r" b="b"/>
                <a:pathLst>
                  <a:path w="72" h="72">
                    <a:moveTo>
                      <a:pt x="36" y="72"/>
                    </a:moveTo>
                    <a:cubicBezTo>
                      <a:pt x="16" y="72"/>
                      <a:pt x="0" y="5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56"/>
                      <a:pt x="56" y="72"/>
                      <a:pt x="36" y="72"/>
                    </a:cubicBezTo>
                    <a:close/>
                    <a:moveTo>
                      <a:pt x="36" y="4"/>
                    </a:moveTo>
                    <a:cubicBezTo>
                      <a:pt x="18" y="4"/>
                      <a:pt x="4" y="19"/>
                      <a:pt x="4" y="36"/>
                    </a:cubicBezTo>
                    <a:cubicBezTo>
                      <a:pt x="4" y="54"/>
                      <a:pt x="18" y="68"/>
                      <a:pt x="36" y="68"/>
                    </a:cubicBezTo>
                    <a:cubicBezTo>
                      <a:pt x="54" y="68"/>
                      <a:pt x="68" y="54"/>
                      <a:pt x="68" y="36"/>
                    </a:cubicBezTo>
                    <a:cubicBezTo>
                      <a:pt x="68" y="19"/>
                      <a:pt x="54" y="4"/>
                      <a:pt x="36" y="4"/>
                    </a:cubicBezTo>
                    <a:close/>
                  </a:path>
                </a:pathLst>
              </a:custGeom>
              <a:noFill/>
              <a:ln w="9360">
                <a:solidFill>
                  <a:schemeClr val="accent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88" name="Group 9"/>
            <p:cNvGrpSpPr/>
            <p:nvPr/>
          </p:nvGrpSpPr>
          <p:grpSpPr>
            <a:xfrm>
              <a:off x="4936680" y="2163240"/>
              <a:ext cx="204480" cy="204480"/>
              <a:chOff x="4936680" y="2163240"/>
              <a:chExt cx="204480" cy="204480"/>
            </a:xfrm>
          </p:grpSpPr>
          <p:sp>
            <p:nvSpPr>
              <p:cNvPr id="289" name="CustomShape 10"/>
              <p:cNvSpPr/>
              <p:nvPr/>
            </p:nvSpPr>
            <p:spPr>
              <a:xfrm flipH="1">
                <a:off x="4969800" y="2194560"/>
                <a:ext cx="140400" cy="141840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>
                    <a:moveTo>
                      <a:pt x="25" y="50"/>
                    </a:moveTo>
                    <a:cubicBezTo>
                      <a:pt x="11" y="50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9" y="0"/>
                      <a:pt x="50" y="11"/>
                      <a:pt x="50" y="25"/>
                    </a:cubicBezTo>
                    <a:cubicBezTo>
                      <a:pt x="50" y="39"/>
                      <a:pt x="39" y="50"/>
                      <a:pt x="25" y="50"/>
                    </a:cubicBezTo>
                    <a:close/>
                    <a:moveTo>
                      <a:pt x="25" y="12"/>
                    </a:moveTo>
                    <a:cubicBezTo>
                      <a:pt x="18" y="12"/>
                      <a:pt x="12" y="18"/>
                      <a:pt x="12" y="25"/>
                    </a:cubicBezTo>
                    <a:cubicBezTo>
                      <a:pt x="12" y="32"/>
                      <a:pt x="18" y="38"/>
                      <a:pt x="25" y="38"/>
                    </a:cubicBezTo>
                    <a:cubicBezTo>
                      <a:pt x="32" y="38"/>
                      <a:pt x="38" y="32"/>
                      <a:pt x="38" y="25"/>
                    </a:cubicBezTo>
                    <a:cubicBezTo>
                      <a:pt x="38" y="18"/>
                      <a:pt x="32" y="12"/>
                      <a:pt x="25" y="12"/>
                    </a:cubicBezTo>
                    <a:close/>
                  </a:path>
                </a:pathLst>
              </a:custGeom>
              <a:noFill/>
              <a:ln w="9360">
                <a:solidFill>
                  <a:schemeClr val="accent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0" name="CustomShape 11"/>
              <p:cNvSpPr/>
              <p:nvPr/>
            </p:nvSpPr>
            <p:spPr>
              <a:xfrm flipH="1">
                <a:off x="4936680" y="2163240"/>
                <a:ext cx="204480" cy="204480"/>
              </a:xfrm>
              <a:custGeom>
                <a:avLst/>
                <a:gdLst/>
                <a:ahLst/>
                <a:cxnLst/>
                <a:rect l="l" t="t" r="r" b="b"/>
                <a:pathLst>
                  <a:path w="72" h="72">
                    <a:moveTo>
                      <a:pt x="36" y="72"/>
                    </a:moveTo>
                    <a:cubicBezTo>
                      <a:pt x="16" y="72"/>
                      <a:pt x="0" y="5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56"/>
                      <a:pt x="56" y="72"/>
                      <a:pt x="36" y="72"/>
                    </a:cubicBezTo>
                    <a:close/>
                    <a:moveTo>
                      <a:pt x="36" y="4"/>
                    </a:moveTo>
                    <a:cubicBezTo>
                      <a:pt x="18" y="4"/>
                      <a:pt x="4" y="19"/>
                      <a:pt x="4" y="36"/>
                    </a:cubicBezTo>
                    <a:cubicBezTo>
                      <a:pt x="4" y="54"/>
                      <a:pt x="18" y="68"/>
                      <a:pt x="36" y="68"/>
                    </a:cubicBezTo>
                    <a:cubicBezTo>
                      <a:pt x="54" y="68"/>
                      <a:pt x="68" y="54"/>
                      <a:pt x="68" y="36"/>
                    </a:cubicBezTo>
                    <a:cubicBezTo>
                      <a:pt x="68" y="19"/>
                      <a:pt x="54" y="4"/>
                      <a:pt x="36" y="4"/>
                    </a:cubicBezTo>
                    <a:close/>
                  </a:path>
                </a:pathLst>
              </a:custGeom>
              <a:noFill/>
              <a:ln w="9360">
                <a:solidFill>
                  <a:schemeClr val="accent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291" name="Group 12"/>
          <p:cNvGrpSpPr/>
          <p:nvPr/>
        </p:nvGrpSpPr>
        <p:grpSpPr>
          <a:xfrm>
            <a:off x="2387160" y="4800240"/>
            <a:ext cx="2504520" cy="611280"/>
            <a:chOff x="2387160" y="4800240"/>
            <a:chExt cx="2504520" cy="611280"/>
          </a:xfrm>
        </p:grpSpPr>
        <p:sp>
          <p:nvSpPr>
            <p:cNvPr id="292" name="Line 13"/>
            <p:cNvSpPr/>
            <p:nvPr/>
          </p:nvSpPr>
          <p:spPr>
            <a:xfrm>
              <a:off x="2387160" y="4800240"/>
              <a:ext cx="425520" cy="397080"/>
            </a:xfrm>
            <a:prstGeom prst="line">
              <a:avLst/>
            </a:prstGeom>
            <a:ln w="12600" cap="rnd">
              <a:solidFill>
                <a:schemeClr val="accent3"/>
              </a:solidFill>
              <a:custDash>
                <a:ds d="300000" sp="1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Line 14"/>
            <p:cNvSpPr/>
            <p:nvPr/>
          </p:nvSpPr>
          <p:spPr>
            <a:xfrm>
              <a:off x="3011040" y="5312880"/>
              <a:ext cx="1686600" cy="360"/>
            </a:xfrm>
            <a:prstGeom prst="line">
              <a:avLst/>
            </a:prstGeom>
            <a:ln w="12600" cap="rnd">
              <a:solidFill>
                <a:schemeClr val="accent3"/>
              </a:solidFill>
              <a:custDash>
                <a:ds d="300000" sp="1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94" name="Group 15"/>
            <p:cNvGrpSpPr/>
            <p:nvPr/>
          </p:nvGrpSpPr>
          <p:grpSpPr>
            <a:xfrm>
              <a:off x="2804760" y="5190840"/>
              <a:ext cx="204480" cy="204480"/>
              <a:chOff x="2804760" y="5190840"/>
              <a:chExt cx="204480" cy="204480"/>
            </a:xfrm>
          </p:grpSpPr>
          <p:sp>
            <p:nvSpPr>
              <p:cNvPr id="295" name="CustomShape 16"/>
              <p:cNvSpPr/>
              <p:nvPr/>
            </p:nvSpPr>
            <p:spPr>
              <a:xfrm flipH="1" flipV="1">
                <a:off x="2837880" y="5222160"/>
                <a:ext cx="140400" cy="141840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>
                    <a:moveTo>
                      <a:pt x="25" y="50"/>
                    </a:moveTo>
                    <a:cubicBezTo>
                      <a:pt x="11" y="50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9" y="0"/>
                      <a:pt x="50" y="11"/>
                      <a:pt x="50" y="25"/>
                    </a:cubicBezTo>
                    <a:cubicBezTo>
                      <a:pt x="50" y="39"/>
                      <a:pt x="39" y="50"/>
                      <a:pt x="25" y="50"/>
                    </a:cubicBezTo>
                    <a:close/>
                    <a:moveTo>
                      <a:pt x="25" y="12"/>
                    </a:moveTo>
                    <a:cubicBezTo>
                      <a:pt x="18" y="12"/>
                      <a:pt x="12" y="18"/>
                      <a:pt x="12" y="25"/>
                    </a:cubicBezTo>
                    <a:cubicBezTo>
                      <a:pt x="12" y="32"/>
                      <a:pt x="18" y="38"/>
                      <a:pt x="25" y="38"/>
                    </a:cubicBezTo>
                    <a:cubicBezTo>
                      <a:pt x="32" y="38"/>
                      <a:pt x="38" y="32"/>
                      <a:pt x="38" y="25"/>
                    </a:cubicBezTo>
                    <a:cubicBezTo>
                      <a:pt x="38" y="18"/>
                      <a:pt x="32" y="12"/>
                      <a:pt x="25" y="12"/>
                    </a:cubicBezTo>
                    <a:close/>
                  </a:path>
                </a:pathLst>
              </a:custGeom>
              <a:noFill/>
              <a:ln w="9360">
                <a:solidFill>
                  <a:schemeClr val="accent3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6" name="CustomShape 17"/>
              <p:cNvSpPr/>
              <p:nvPr/>
            </p:nvSpPr>
            <p:spPr>
              <a:xfrm flipH="1" flipV="1">
                <a:off x="2804760" y="5190840"/>
                <a:ext cx="204480" cy="204480"/>
              </a:xfrm>
              <a:custGeom>
                <a:avLst/>
                <a:gdLst/>
                <a:ahLst/>
                <a:cxnLst/>
                <a:rect l="l" t="t" r="r" b="b"/>
                <a:pathLst>
                  <a:path w="72" h="72">
                    <a:moveTo>
                      <a:pt x="36" y="72"/>
                    </a:moveTo>
                    <a:cubicBezTo>
                      <a:pt x="16" y="72"/>
                      <a:pt x="0" y="5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56"/>
                      <a:pt x="56" y="72"/>
                      <a:pt x="36" y="72"/>
                    </a:cubicBezTo>
                    <a:close/>
                    <a:moveTo>
                      <a:pt x="36" y="4"/>
                    </a:moveTo>
                    <a:cubicBezTo>
                      <a:pt x="18" y="4"/>
                      <a:pt x="4" y="19"/>
                      <a:pt x="4" y="36"/>
                    </a:cubicBezTo>
                    <a:cubicBezTo>
                      <a:pt x="4" y="54"/>
                      <a:pt x="18" y="68"/>
                      <a:pt x="36" y="68"/>
                    </a:cubicBezTo>
                    <a:cubicBezTo>
                      <a:pt x="54" y="68"/>
                      <a:pt x="68" y="54"/>
                      <a:pt x="68" y="36"/>
                    </a:cubicBezTo>
                    <a:cubicBezTo>
                      <a:pt x="68" y="19"/>
                      <a:pt x="54" y="4"/>
                      <a:pt x="36" y="4"/>
                    </a:cubicBezTo>
                    <a:close/>
                  </a:path>
                </a:pathLst>
              </a:custGeom>
              <a:noFill/>
              <a:ln w="9360">
                <a:solidFill>
                  <a:schemeClr val="accent3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97" name="Group 18"/>
            <p:cNvGrpSpPr/>
            <p:nvPr/>
          </p:nvGrpSpPr>
          <p:grpSpPr>
            <a:xfrm>
              <a:off x="4687200" y="5207040"/>
              <a:ext cx="204480" cy="204480"/>
              <a:chOff x="4687200" y="5207040"/>
              <a:chExt cx="204480" cy="204480"/>
            </a:xfrm>
          </p:grpSpPr>
          <p:sp>
            <p:nvSpPr>
              <p:cNvPr id="298" name="CustomShape 19"/>
              <p:cNvSpPr/>
              <p:nvPr/>
            </p:nvSpPr>
            <p:spPr>
              <a:xfrm flipH="1" flipV="1">
                <a:off x="4720320" y="5238360"/>
                <a:ext cx="140400" cy="141840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>
                    <a:moveTo>
                      <a:pt x="25" y="50"/>
                    </a:moveTo>
                    <a:cubicBezTo>
                      <a:pt x="11" y="50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9" y="0"/>
                      <a:pt x="50" y="11"/>
                      <a:pt x="50" y="25"/>
                    </a:cubicBezTo>
                    <a:cubicBezTo>
                      <a:pt x="50" y="39"/>
                      <a:pt x="39" y="50"/>
                      <a:pt x="25" y="50"/>
                    </a:cubicBezTo>
                    <a:close/>
                    <a:moveTo>
                      <a:pt x="25" y="12"/>
                    </a:moveTo>
                    <a:cubicBezTo>
                      <a:pt x="18" y="12"/>
                      <a:pt x="12" y="18"/>
                      <a:pt x="12" y="25"/>
                    </a:cubicBezTo>
                    <a:cubicBezTo>
                      <a:pt x="12" y="32"/>
                      <a:pt x="18" y="38"/>
                      <a:pt x="25" y="38"/>
                    </a:cubicBezTo>
                    <a:cubicBezTo>
                      <a:pt x="32" y="38"/>
                      <a:pt x="38" y="32"/>
                      <a:pt x="38" y="25"/>
                    </a:cubicBezTo>
                    <a:cubicBezTo>
                      <a:pt x="38" y="18"/>
                      <a:pt x="32" y="12"/>
                      <a:pt x="25" y="12"/>
                    </a:cubicBezTo>
                    <a:close/>
                  </a:path>
                </a:pathLst>
              </a:custGeom>
              <a:noFill/>
              <a:ln w="9360">
                <a:solidFill>
                  <a:schemeClr val="accent3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9" name="CustomShape 20"/>
              <p:cNvSpPr/>
              <p:nvPr/>
            </p:nvSpPr>
            <p:spPr>
              <a:xfrm flipH="1" flipV="1">
                <a:off x="4687200" y="5207040"/>
                <a:ext cx="204480" cy="204480"/>
              </a:xfrm>
              <a:custGeom>
                <a:avLst/>
                <a:gdLst/>
                <a:ahLst/>
                <a:cxnLst/>
                <a:rect l="l" t="t" r="r" b="b"/>
                <a:pathLst>
                  <a:path w="72" h="72">
                    <a:moveTo>
                      <a:pt x="36" y="72"/>
                    </a:moveTo>
                    <a:cubicBezTo>
                      <a:pt x="16" y="72"/>
                      <a:pt x="0" y="5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56"/>
                      <a:pt x="56" y="72"/>
                      <a:pt x="36" y="72"/>
                    </a:cubicBezTo>
                    <a:close/>
                    <a:moveTo>
                      <a:pt x="36" y="4"/>
                    </a:moveTo>
                    <a:cubicBezTo>
                      <a:pt x="18" y="4"/>
                      <a:pt x="4" y="19"/>
                      <a:pt x="4" y="36"/>
                    </a:cubicBezTo>
                    <a:cubicBezTo>
                      <a:pt x="4" y="54"/>
                      <a:pt x="18" y="68"/>
                      <a:pt x="36" y="68"/>
                    </a:cubicBezTo>
                    <a:cubicBezTo>
                      <a:pt x="54" y="68"/>
                      <a:pt x="68" y="54"/>
                      <a:pt x="68" y="36"/>
                    </a:cubicBezTo>
                    <a:cubicBezTo>
                      <a:pt x="68" y="19"/>
                      <a:pt x="54" y="4"/>
                      <a:pt x="36" y="4"/>
                    </a:cubicBezTo>
                    <a:close/>
                  </a:path>
                </a:pathLst>
              </a:custGeom>
              <a:noFill/>
              <a:ln w="9360">
                <a:solidFill>
                  <a:schemeClr val="accent3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300" name="CustomShape 21"/>
          <p:cNvSpPr/>
          <p:nvPr/>
        </p:nvSpPr>
        <p:spPr>
          <a:xfrm>
            <a:off x="812880" y="214920"/>
            <a:ext cx="2310120" cy="42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808080"/>
                </a:solidFill>
                <a:latin typeface="Arial"/>
                <a:ea typeface="微软雅黑"/>
              </a:rPr>
              <a:t>六大设计原则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01" name="CustomShape 22"/>
          <p:cNvSpPr/>
          <p:nvPr/>
        </p:nvSpPr>
        <p:spPr>
          <a:xfrm>
            <a:off x="5277240" y="1500840"/>
            <a:ext cx="6428160" cy="246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0200">
              <a:lnSpc>
                <a:spcPct val="93000"/>
              </a:lnSpc>
            </a:pPr>
            <a:r>
              <a:rPr lang="en-US" sz="2400" b="1" strike="noStrike" spc="-1">
                <a:solidFill>
                  <a:srgbClr val="D14E5B"/>
                </a:solidFill>
                <a:latin typeface="微软雅黑"/>
                <a:ea typeface="微软雅黑"/>
              </a:rPr>
              <a:t>开-闭原则：</a:t>
            </a:r>
            <a:endParaRPr lang="en-US" sz="2400" b="0" strike="noStrike" spc="-1">
              <a:latin typeface="Arial"/>
            </a:endParaRPr>
          </a:p>
          <a:p>
            <a:pPr marL="342720" indent="-340200">
              <a:lnSpc>
                <a:spcPct val="93000"/>
              </a:lnSpc>
            </a:pPr>
            <a:r>
              <a:rPr lang="en-US" sz="2400" b="0" strike="noStrike" spc="-1">
                <a:solidFill>
                  <a:srgbClr val="767171"/>
                </a:solidFill>
                <a:latin typeface="微软雅黑"/>
                <a:ea typeface="微软雅黑"/>
              </a:rPr>
              <a:t>	</a:t>
            </a:r>
            <a:endParaRPr lang="en-US" sz="2400" b="0" strike="noStrike" spc="-1">
              <a:latin typeface="Arial"/>
            </a:endParaRPr>
          </a:p>
          <a:p>
            <a:pPr marL="342720" indent="-340200">
              <a:lnSpc>
                <a:spcPct val="93000"/>
              </a:lnSpc>
            </a:pPr>
            <a:r>
              <a:rPr lang="en-US" sz="2400" b="0" strike="noStrike" spc="-1">
                <a:solidFill>
                  <a:srgbClr val="767171"/>
                </a:solidFill>
                <a:latin typeface="微软雅黑"/>
                <a:ea typeface="微软雅黑"/>
              </a:rPr>
              <a:t>	对扩展开放，对修改关闭。</a:t>
            </a:r>
            <a:endParaRPr lang="en-US" sz="2400" b="0" strike="noStrike" spc="-1">
              <a:latin typeface="Arial"/>
            </a:endParaRPr>
          </a:p>
          <a:p>
            <a:pPr marL="342720" indent="-340200">
              <a:lnSpc>
                <a:spcPct val="93000"/>
              </a:lnSpc>
            </a:pPr>
            <a:r>
              <a:rPr lang="en-US" sz="2400" b="0" strike="noStrike" spc="-1">
                <a:solidFill>
                  <a:srgbClr val="767171"/>
                </a:solidFill>
                <a:latin typeface="微软雅黑"/>
                <a:ea typeface="微软雅黑"/>
              </a:rPr>
              <a:t>	增加新功能，不改变原有（客户端）代码</a:t>
            </a:r>
            <a:r>
              <a:rPr lang="en-US" sz="2400" b="1" strike="noStrike" spc="-1">
                <a:solidFill>
                  <a:srgbClr val="767171"/>
                </a:solidFill>
                <a:latin typeface="微软雅黑"/>
                <a:ea typeface="微软雅黑"/>
              </a:rPr>
              <a:t>。</a:t>
            </a:r>
            <a:endParaRPr lang="en-US" sz="2400" b="0" strike="noStrike" spc="-1">
              <a:latin typeface="Arial"/>
            </a:endParaRPr>
          </a:p>
          <a:p>
            <a:pPr marL="342720" indent="-340200">
              <a:lnSpc>
                <a:spcPct val="93000"/>
              </a:lnSpc>
            </a:pPr>
            <a:r>
              <a:rPr lang="en-US" sz="2400" b="1" strike="noStrike" spc="-1">
                <a:solidFill>
                  <a:srgbClr val="767171"/>
                </a:solidFill>
                <a:latin typeface="微软雅黑"/>
                <a:ea typeface="微软雅黑"/>
              </a:rPr>
              <a:t>	</a:t>
            </a:r>
            <a:endParaRPr lang="en-US" sz="2400" b="0" strike="noStrike" spc="-1">
              <a:latin typeface="Arial"/>
            </a:endParaRPr>
          </a:p>
          <a:p>
            <a:pPr marL="342720" indent="-340200">
              <a:lnSpc>
                <a:spcPct val="93000"/>
              </a:lnSpc>
            </a:pPr>
            <a:r>
              <a:rPr lang="en-US" sz="2400" b="1" strike="noStrike" spc="-1">
                <a:solidFill>
                  <a:srgbClr val="767171"/>
                </a:solidFill>
                <a:latin typeface="微软雅黑"/>
                <a:ea typeface="微软雅黑"/>
              </a:rPr>
              <a:t>	游戏中：在钱足够的情况下可以随意调用各种不同的家具，但不会影响玩家类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02" name="CustomShape 23"/>
          <p:cNvSpPr/>
          <p:nvPr/>
        </p:nvSpPr>
        <p:spPr>
          <a:xfrm>
            <a:off x="5277240" y="4454280"/>
            <a:ext cx="6428160" cy="178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0200">
              <a:lnSpc>
                <a:spcPct val="93000"/>
              </a:lnSpc>
            </a:pPr>
            <a:r>
              <a:rPr lang="en-US" sz="2400" b="1" strike="noStrike" spc="-1">
                <a:solidFill>
                  <a:srgbClr val="1F4C6B"/>
                </a:solidFill>
                <a:latin typeface="微软雅黑"/>
                <a:ea typeface="微软雅黑"/>
              </a:rPr>
              <a:t>类的单一职责：</a:t>
            </a:r>
            <a:endParaRPr lang="en-US" sz="2400" b="0" strike="noStrike" spc="-1">
              <a:latin typeface="Arial"/>
            </a:endParaRPr>
          </a:p>
          <a:p>
            <a:pPr marL="342720" indent="-340200">
              <a:lnSpc>
                <a:spcPct val="93000"/>
              </a:lnSpc>
            </a:pPr>
            <a:r>
              <a:rPr lang="en-US" sz="2400" b="0" strike="noStrike" spc="-1">
                <a:solidFill>
                  <a:srgbClr val="767171"/>
                </a:solidFill>
                <a:latin typeface="微软雅黑"/>
                <a:ea typeface="微软雅黑"/>
              </a:rPr>
              <a:t>	</a:t>
            </a:r>
            <a:endParaRPr lang="en-US" sz="2400" b="0" strike="noStrike" spc="-1">
              <a:latin typeface="Arial"/>
            </a:endParaRPr>
          </a:p>
          <a:p>
            <a:pPr marL="342720" indent="-340200">
              <a:lnSpc>
                <a:spcPct val="93000"/>
              </a:lnSpc>
            </a:pPr>
            <a:r>
              <a:rPr lang="en-US" sz="2400" b="0" strike="noStrike" spc="-1">
                <a:solidFill>
                  <a:srgbClr val="767171"/>
                </a:solidFill>
                <a:latin typeface="微软雅黑"/>
                <a:ea typeface="微软雅黑"/>
              </a:rPr>
              <a:t>	一个类有且只有一个改变它的原因。</a:t>
            </a:r>
            <a:endParaRPr lang="en-US" sz="2400" b="0" strike="noStrike" spc="-1">
              <a:latin typeface="Arial"/>
            </a:endParaRPr>
          </a:p>
          <a:p>
            <a:pPr marL="342720" indent="-340200">
              <a:lnSpc>
                <a:spcPct val="93000"/>
              </a:lnSpc>
            </a:pPr>
            <a:endParaRPr lang="en-US" sz="2400" b="0" strike="noStrike" spc="-1">
              <a:latin typeface="Arial"/>
            </a:endParaRPr>
          </a:p>
          <a:p>
            <a:pPr marL="342720" indent="-340200">
              <a:lnSpc>
                <a:spcPct val="93000"/>
              </a:lnSpc>
            </a:pPr>
            <a:r>
              <a:rPr lang="en-US" sz="2400" b="1" strike="noStrike" spc="-1">
                <a:solidFill>
                  <a:srgbClr val="767171"/>
                </a:solidFill>
                <a:latin typeface="微软雅黑"/>
                <a:ea typeface="微软雅黑"/>
              </a:rPr>
              <a:t>	游戏中：每个类都只有一个职责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1532880" y="2194560"/>
            <a:ext cx="1428840" cy="2029680"/>
          </a:xfrm>
          <a:custGeom>
            <a:avLst/>
            <a:gdLst/>
            <a:ahLst/>
            <a:cxnLst/>
            <a:rect l="l" t="t" r="r" b="b"/>
            <a:pathLst>
              <a:path w="601" h="854">
                <a:moveTo>
                  <a:pt x="562" y="417"/>
                </a:moveTo>
                <a:cubicBezTo>
                  <a:pt x="503" y="262"/>
                  <a:pt x="395" y="151"/>
                  <a:pt x="244" y="82"/>
                </a:cubicBezTo>
                <a:cubicBezTo>
                  <a:pt x="228" y="75"/>
                  <a:pt x="221" y="67"/>
                  <a:pt x="222" y="50"/>
                </a:cubicBezTo>
                <a:cubicBezTo>
                  <a:pt x="223" y="33"/>
                  <a:pt x="223" y="16"/>
                  <a:pt x="223" y="0"/>
                </a:cubicBezTo>
                <a:cubicBezTo>
                  <a:pt x="175" y="0"/>
                  <a:pt x="127" y="0"/>
                  <a:pt x="79" y="0"/>
                </a:cubicBezTo>
                <a:cubicBezTo>
                  <a:pt x="36" y="1"/>
                  <a:pt x="7" y="27"/>
                  <a:pt x="4" y="69"/>
                </a:cubicBezTo>
                <a:cubicBezTo>
                  <a:pt x="0" y="130"/>
                  <a:pt x="3" y="191"/>
                  <a:pt x="3" y="267"/>
                </a:cubicBezTo>
                <a:cubicBezTo>
                  <a:pt x="38" y="252"/>
                  <a:pt x="64" y="243"/>
                  <a:pt x="87" y="230"/>
                </a:cubicBezTo>
                <a:cubicBezTo>
                  <a:pt x="131" y="204"/>
                  <a:pt x="184" y="211"/>
                  <a:pt x="214" y="249"/>
                </a:cubicBezTo>
                <a:cubicBezTo>
                  <a:pt x="244" y="286"/>
                  <a:pt x="242" y="338"/>
                  <a:pt x="208" y="373"/>
                </a:cubicBezTo>
                <a:cubicBezTo>
                  <a:pt x="176" y="407"/>
                  <a:pt x="125" y="409"/>
                  <a:pt x="84" y="384"/>
                </a:cubicBezTo>
                <a:cubicBezTo>
                  <a:pt x="62" y="370"/>
                  <a:pt x="35" y="364"/>
                  <a:pt x="3" y="352"/>
                </a:cubicBezTo>
                <a:cubicBezTo>
                  <a:pt x="3" y="418"/>
                  <a:pt x="2" y="470"/>
                  <a:pt x="3" y="522"/>
                </a:cubicBezTo>
                <a:cubicBezTo>
                  <a:pt x="3" y="586"/>
                  <a:pt x="30" y="613"/>
                  <a:pt x="94" y="614"/>
                </a:cubicBezTo>
                <a:cubicBezTo>
                  <a:pt x="147" y="615"/>
                  <a:pt x="200" y="614"/>
                  <a:pt x="266" y="614"/>
                </a:cubicBezTo>
                <a:cubicBezTo>
                  <a:pt x="253" y="647"/>
                  <a:pt x="246" y="672"/>
                  <a:pt x="233" y="694"/>
                </a:cubicBezTo>
                <a:cubicBezTo>
                  <a:pt x="206" y="738"/>
                  <a:pt x="210" y="790"/>
                  <a:pt x="247" y="822"/>
                </a:cubicBezTo>
                <a:cubicBezTo>
                  <a:pt x="283" y="854"/>
                  <a:pt x="334" y="854"/>
                  <a:pt x="371" y="822"/>
                </a:cubicBezTo>
                <a:cubicBezTo>
                  <a:pt x="408" y="791"/>
                  <a:pt x="412" y="738"/>
                  <a:pt x="385" y="695"/>
                </a:cubicBezTo>
                <a:cubicBezTo>
                  <a:pt x="372" y="673"/>
                  <a:pt x="365" y="648"/>
                  <a:pt x="351" y="614"/>
                </a:cubicBezTo>
                <a:cubicBezTo>
                  <a:pt x="423" y="614"/>
                  <a:pt x="478" y="615"/>
                  <a:pt x="533" y="614"/>
                </a:cubicBezTo>
                <a:cubicBezTo>
                  <a:pt x="564" y="613"/>
                  <a:pt x="587" y="603"/>
                  <a:pt x="601" y="585"/>
                </a:cubicBezTo>
                <a:cubicBezTo>
                  <a:pt x="596" y="529"/>
                  <a:pt x="584" y="473"/>
                  <a:pt x="562" y="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CustomShape 2"/>
          <p:cNvSpPr/>
          <p:nvPr/>
        </p:nvSpPr>
        <p:spPr>
          <a:xfrm>
            <a:off x="968760" y="3699720"/>
            <a:ext cx="1994760" cy="1433880"/>
          </a:xfrm>
          <a:custGeom>
            <a:avLst/>
            <a:gdLst/>
            <a:ahLst/>
            <a:cxnLst/>
            <a:rect l="l" t="t" r="r" b="b"/>
            <a:pathLst>
              <a:path w="839" h="603">
                <a:moveTo>
                  <a:pt x="839" y="33"/>
                </a:moveTo>
                <a:cubicBezTo>
                  <a:pt x="827" y="14"/>
                  <a:pt x="806" y="3"/>
                  <a:pt x="778" y="2"/>
                </a:cubicBezTo>
                <a:cubicBezTo>
                  <a:pt x="727" y="0"/>
                  <a:pt x="675" y="2"/>
                  <a:pt x="622" y="2"/>
                </a:cubicBezTo>
                <a:cubicBezTo>
                  <a:pt x="621" y="12"/>
                  <a:pt x="619" y="16"/>
                  <a:pt x="620" y="18"/>
                </a:cubicBezTo>
                <a:cubicBezTo>
                  <a:pt x="626" y="28"/>
                  <a:pt x="631" y="37"/>
                  <a:pt x="638" y="47"/>
                </a:cubicBezTo>
                <a:cubicBezTo>
                  <a:pt x="674" y="101"/>
                  <a:pt x="668" y="166"/>
                  <a:pt x="622" y="205"/>
                </a:cubicBezTo>
                <a:cubicBezTo>
                  <a:pt x="578" y="243"/>
                  <a:pt x="517" y="244"/>
                  <a:pt x="471" y="206"/>
                </a:cubicBezTo>
                <a:cubicBezTo>
                  <a:pt x="426" y="169"/>
                  <a:pt x="419" y="102"/>
                  <a:pt x="454" y="48"/>
                </a:cubicBezTo>
                <a:cubicBezTo>
                  <a:pt x="462" y="36"/>
                  <a:pt x="468" y="22"/>
                  <a:pt x="479" y="1"/>
                </a:cubicBezTo>
                <a:cubicBezTo>
                  <a:pt x="426" y="1"/>
                  <a:pt x="383" y="1"/>
                  <a:pt x="340" y="1"/>
                </a:cubicBezTo>
                <a:cubicBezTo>
                  <a:pt x="266" y="2"/>
                  <a:pt x="240" y="27"/>
                  <a:pt x="239" y="100"/>
                </a:cubicBezTo>
                <a:cubicBezTo>
                  <a:pt x="239" y="151"/>
                  <a:pt x="239" y="202"/>
                  <a:pt x="239" y="266"/>
                </a:cubicBezTo>
                <a:cubicBezTo>
                  <a:pt x="205" y="252"/>
                  <a:pt x="180" y="244"/>
                  <a:pt x="158" y="231"/>
                </a:cubicBezTo>
                <a:cubicBezTo>
                  <a:pt x="114" y="205"/>
                  <a:pt x="61" y="210"/>
                  <a:pt x="30" y="247"/>
                </a:cubicBezTo>
                <a:cubicBezTo>
                  <a:pt x="0" y="284"/>
                  <a:pt x="1" y="335"/>
                  <a:pt x="33" y="371"/>
                </a:cubicBezTo>
                <a:cubicBezTo>
                  <a:pt x="65" y="407"/>
                  <a:pt x="118" y="411"/>
                  <a:pt x="161" y="384"/>
                </a:cubicBezTo>
                <a:cubicBezTo>
                  <a:pt x="182" y="370"/>
                  <a:pt x="207" y="364"/>
                  <a:pt x="240" y="350"/>
                </a:cubicBezTo>
                <a:cubicBezTo>
                  <a:pt x="240" y="420"/>
                  <a:pt x="239" y="477"/>
                  <a:pt x="240" y="533"/>
                </a:cubicBezTo>
                <a:cubicBezTo>
                  <a:pt x="241" y="567"/>
                  <a:pt x="253" y="591"/>
                  <a:pt x="276" y="603"/>
                </a:cubicBezTo>
                <a:cubicBezTo>
                  <a:pt x="301" y="602"/>
                  <a:pt x="326" y="598"/>
                  <a:pt x="351" y="593"/>
                </a:cubicBezTo>
                <a:cubicBezTo>
                  <a:pt x="634" y="537"/>
                  <a:pt x="825" y="300"/>
                  <a:pt x="839" y="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05" name="Group 3"/>
          <p:cNvGrpSpPr/>
          <p:nvPr/>
        </p:nvGrpSpPr>
        <p:grpSpPr>
          <a:xfrm>
            <a:off x="2636280" y="2163240"/>
            <a:ext cx="2504880" cy="612720"/>
            <a:chOff x="2636280" y="2163240"/>
            <a:chExt cx="2504880" cy="612720"/>
          </a:xfrm>
        </p:grpSpPr>
        <p:sp>
          <p:nvSpPr>
            <p:cNvPr id="306" name="Line 4"/>
            <p:cNvSpPr/>
            <p:nvPr/>
          </p:nvSpPr>
          <p:spPr>
            <a:xfrm flipV="1">
              <a:off x="2636280" y="2378520"/>
              <a:ext cx="426240" cy="397440"/>
            </a:xfrm>
            <a:prstGeom prst="line">
              <a:avLst/>
            </a:prstGeom>
            <a:ln w="12600" cap="rnd">
              <a:solidFill>
                <a:schemeClr val="accent2"/>
              </a:solidFill>
              <a:custDash>
                <a:ds d="300000" sp="1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7" name="Line 5"/>
            <p:cNvSpPr/>
            <p:nvPr/>
          </p:nvSpPr>
          <p:spPr>
            <a:xfrm>
              <a:off x="3260160" y="2262960"/>
              <a:ext cx="1686600" cy="360"/>
            </a:xfrm>
            <a:prstGeom prst="line">
              <a:avLst/>
            </a:prstGeom>
            <a:ln w="12600" cap="rnd">
              <a:solidFill>
                <a:schemeClr val="accent2"/>
              </a:solidFill>
              <a:custDash>
                <a:ds d="300000" sp="1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308" name="Group 6"/>
            <p:cNvGrpSpPr/>
            <p:nvPr/>
          </p:nvGrpSpPr>
          <p:grpSpPr>
            <a:xfrm>
              <a:off x="3054240" y="2179440"/>
              <a:ext cx="204480" cy="204480"/>
              <a:chOff x="3054240" y="2179440"/>
              <a:chExt cx="204480" cy="204480"/>
            </a:xfrm>
          </p:grpSpPr>
          <p:sp>
            <p:nvSpPr>
              <p:cNvPr id="309" name="CustomShape 7"/>
              <p:cNvSpPr/>
              <p:nvPr/>
            </p:nvSpPr>
            <p:spPr>
              <a:xfrm flipH="1">
                <a:off x="3087360" y="2210760"/>
                <a:ext cx="140400" cy="141840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>
                    <a:moveTo>
                      <a:pt x="25" y="50"/>
                    </a:moveTo>
                    <a:cubicBezTo>
                      <a:pt x="11" y="50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9" y="0"/>
                      <a:pt x="50" y="11"/>
                      <a:pt x="50" y="25"/>
                    </a:cubicBezTo>
                    <a:cubicBezTo>
                      <a:pt x="50" y="39"/>
                      <a:pt x="39" y="50"/>
                      <a:pt x="25" y="50"/>
                    </a:cubicBezTo>
                    <a:close/>
                    <a:moveTo>
                      <a:pt x="25" y="12"/>
                    </a:moveTo>
                    <a:cubicBezTo>
                      <a:pt x="18" y="12"/>
                      <a:pt x="12" y="18"/>
                      <a:pt x="12" y="25"/>
                    </a:cubicBezTo>
                    <a:cubicBezTo>
                      <a:pt x="12" y="32"/>
                      <a:pt x="18" y="38"/>
                      <a:pt x="25" y="38"/>
                    </a:cubicBezTo>
                    <a:cubicBezTo>
                      <a:pt x="32" y="38"/>
                      <a:pt x="38" y="32"/>
                      <a:pt x="38" y="25"/>
                    </a:cubicBezTo>
                    <a:cubicBezTo>
                      <a:pt x="38" y="18"/>
                      <a:pt x="32" y="12"/>
                      <a:pt x="25" y="12"/>
                    </a:cubicBezTo>
                    <a:close/>
                  </a:path>
                </a:pathLst>
              </a:custGeom>
              <a:noFill/>
              <a:ln w="9360">
                <a:solidFill>
                  <a:schemeClr val="accent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0" name="CustomShape 8"/>
              <p:cNvSpPr/>
              <p:nvPr/>
            </p:nvSpPr>
            <p:spPr>
              <a:xfrm flipH="1">
                <a:off x="3054240" y="2179440"/>
                <a:ext cx="204480" cy="204480"/>
              </a:xfrm>
              <a:custGeom>
                <a:avLst/>
                <a:gdLst/>
                <a:ahLst/>
                <a:cxnLst/>
                <a:rect l="l" t="t" r="r" b="b"/>
                <a:pathLst>
                  <a:path w="72" h="72">
                    <a:moveTo>
                      <a:pt x="36" y="72"/>
                    </a:moveTo>
                    <a:cubicBezTo>
                      <a:pt x="16" y="72"/>
                      <a:pt x="0" y="5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56"/>
                      <a:pt x="56" y="72"/>
                      <a:pt x="36" y="72"/>
                    </a:cubicBezTo>
                    <a:close/>
                    <a:moveTo>
                      <a:pt x="36" y="4"/>
                    </a:moveTo>
                    <a:cubicBezTo>
                      <a:pt x="18" y="4"/>
                      <a:pt x="4" y="19"/>
                      <a:pt x="4" y="36"/>
                    </a:cubicBezTo>
                    <a:cubicBezTo>
                      <a:pt x="4" y="54"/>
                      <a:pt x="18" y="68"/>
                      <a:pt x="36" y="68"/>
                    </a:cubicBezTo>
                    <a:cubicBezTo>
                      <a:pt x="54" y="68"/>
                      <a:pt x="68" y="54"/>
                      <a:pt x="68" y="36"/>
                    </a:cubicBezTo>
                    <a:cubicBezTo>
                      <a:pt x="68" y="19"/>
                      <a:pt x="54" y="4"/>
                      <a:pt x="36" y="4"/>
                    </a:cubicBezTo>
                    <a:close/>
                  </a:path>
                </a:pathLst>
              </a:custGeom>
              <a:noFill/>
              <a:ln w="9360">
                <a:solidFill>
                  <a:schemeClr val="accent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11" name="Group 9"/>
            <p:cNvGrpSpPr/>
            <p:nvPr/>
          </p:nvGrpSpPr>
          <p:grpSpPr>
            <a:xfrm>
              <a:off x="4936680" y="2163240"/>
              <a:ext cx="204480" cy="204480"/>
              <a:chOff x="4936680" y="2163240"/>
              <a:chExt cx="204480" cy="204480"/>
            </a:xfrm>
          </p:grpSpPr>
          <p:sp>
            <p:nvSpPr>
              <p:cNvPr id="312" name="CustomShape 10"/>
              <p:cNvSpPr/>
              <p:nvPr/>
            </p:nvSpPr>
            <p:spPr>
              <a:xfrm flipH="1">
                <a:off x="4969800" y="2194560"/>
                <a:ext cx="140400" cy="141840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>
                    <a:moveTo>
                      <a:pt x="25" y="50"/>
                    </a:moveTo>
                    <a:cubicBezTo>
                      <a:pt x="11" y="50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9" y="0"/>
                      <a:pt x="50" y="11"/>
                      <a:pt x="50" y="25"/>
                    </a:cubicBezTo>
                    <a:cubicBezTo>
                      <a:pt x="50" y="39"/>
                      <a:pt x="39" y="50"/>
                      <a:pt x="25" y="50"/>
                    </a:cubicBezTo>
                    <a:close/>
                    <a:moveTo>
                      <a:pt x="25" y="12"/>
                    </a:moveTo>
                    <a:cubicBezTo>
                      <a:pt x="18" y="12"/>
                      <a:pt x="12" y="18"/>
                      <a:pt x="12" y="25"/>
                    </a:cubicBezTo>
                    <a:cubicBezTo>
                      <a:pt x="12" y="32"/>
                      <a:pt x="18" y="38"/>
                      <a:pt x="25" y="38"/>
                    </a:cubicBezTo>
                    <a:cubicBezTo>
                      <a:pt x="32" y="38"/>
                      <a:pt x="38" y="32"/>
                      <a:pt x="38" y="25"/>
                    </a:cubicBezTo>
                    <a:cubicBezTo>
                      <a:pt x="38" y="18"/>
                      <a:pt x="32" y="12"/>
                      <a:pt x="25" y="12"/>
                    </a:cubicBezTo>
                    <a:close/>
                  </a:path>
                </a:pathLst>
              </a:custGeom>
              <a:noFill/>
              <a:ln w="9360">
                <a:solidFill>
                  <a:schemeClr val="accent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3" name="CustomShape 11"/>
              <p:cNvSpPr/>
              <p:nvPr/>
            </p:nvSpPr>
            <p:spPr>
              <a:xfrm flipH="1">
                <a:off x="4936680" y="2163240"/>
                <a:ext cx="204480" cy="204480"/>
              </a:xfrm>
              <a:custGeom>
                <a:avLst/>
                <a:gdLst/>
                <a:ahLst/>
                <a:cxnLst/>
                <a:rect l="l" t="t" r="r" b="b"/>
                <a:pathLst>
                  <a:path w="72" h="72">
                    <a:moveTo>
                      <a:pt x="36" y="72"/>
                    </a:moveTo>
                    <a:cubicBezTo>
                      <a:pt x="16" y="72"/>
                      <a:pt x="0" y="5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56"/>
                      <a:pt x="56" y="72"/>
                      <a:pt x="36" y="72"/>
                    </a:cubicBezTo>
                    <a:close/>
                    <a:moveTo>
                      <a:pt x="36" y="4"/>
                    </a:moveTo>
                    <a:cubicBezTo>
                      <a:pt x="18" y="4"/>
                      <a:pt x="4" y="19"/>
                      <a:pt x="4" y="36"/>
                    </a:cubicBezTo>
                    <a:cubicBezTo>
                      <a:pt x="4" y="54"/>
                      <a:pt x="18" y="68"/>
                      <a:pt x="36" y="68"/>
                    </a:cubicBezTo>
                    <a:cubicBezTo>
                      <a:pt x="54" y="68"/>
                      <a:pt x="68" y="54"/>
                      <a:pt x="68" y="36"/>
                    </a:cubicBezTo>
                    <a:cubicBezTo>
                      <a:pt x="68" y="19"/>
                      <a:pt x="54" y="4"/>
                      <a:pt x="36" y="4"/>
                    </a:cubicBezTo>
                    <a:close/>
                  </a:path>
                </a:pathLst>
              </a:custGeom>
              <a:noFill/>
              <a:ln w="9360">
                <a:solidFill>
                  <a:schemeClr val="accent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314" name="Group 12"/>
          <p:cNvGrpSpPr/>
          <p:nvPr/>
        </p:nvGrpSpPr>
        <p:grpSpPr>
          <a:xfrm>
            <a:off x="2387160" y="4800240"/>
            <a:ext cx="2504520" cy="611280"/>
            <a:chOff x="2387160" y="4800240"/>
            <a:chExt cx="2504520" cy="611280"/>
          </a:xfrm>
        </p:grpSpPr>
        <p:sp>
          <p:nvSpPr>
            <p:cNvPr id="315" name="Line 13"/>
            <p:cNvSpPr/>
            <p:nvPr/>
          </p:nvSpPr>
          <p:spPr>
            <a:xfrm>
              <a:off x="2387160" y="4800240"/>
              <a:ext cx="425520" cy="397080"/>
            </a:xfrm>
            <a:prstGeom prst="line">
              <a:avLst/>
            </a:prstGeom>
            <a:ln w="12600" cap="rnd">
              <a:solidFill>
                <a:schemeClr val="accent3"/>
              </a:solidFill>
              <a:custDash>
                <a:ds d="300000" sp="1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6" name="Line 14"/>
            <p:cNvSpPr/>
            <p:nvPr/>
          </p:nvSpPr>
          <p:spPr>
            <a:xfrm>
              <a:off x="3011040" y="5312880"/>
              <a:ext cx="1686600" cy="360"/>
            </a:xfrm>
            <a:prstGeom prst="line">
              <a:avLst/>
            </a:prstGeom>
            <a:ln w="12600" cap="rnd">
              <a:solidFill>
                <a:schemeClr val="accent3"/>
              </a:solidFill>
              <a:custDash>
                <a:ds d="300000" sp="1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317" name="Group 15"/>
            <p:cNvGrpSpPr/>
            <p:nvPr/>
          </p:nvGrpSpPr>
          <p:grpSpPr>
            <a:xfrm>
              <a:off x="2804760" y="5190840"/>
              <a:ext cx="204480" cy="204480"/>
              <a:chOff x="2804760" y="5190840"/>
              <a:chExt cx="204480" cy="204480"/>
            </a:xfrm>
          </p:grpSpPr>
          <p:sp>
            <p:nvSpPr>
              <p:cNvPr id="318" name="CustomShape 16"/>
              <p:cNvSpPr/>
              <p:nvPr/>
            </p:nvSpPr>
            <p:spPr>
              <a:xfrm flipH="1" flipV="1">
                <a:off x="2837880" y="5222160"/>
                <a:ext cx="140400" cy="141840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>
                    <a:moveTo>
                      <a:pt x="25" y="50"/>
                    </a:moveTo>
                    <a:cubicBezTo>
                      <a:pt x="11" y="50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9" y="0"/>
                      <a:pt x="50" y="11"/>
                      <a:pt x="50" y="25"/>
                    </a:cubicBezTo>
                    <a:cubicBezTo>
                      <a:pt x="50" y="39"/>
                      <a:pt x="39" y="50"/>
                      <a:pt x="25" y="50"/>
                    </a:cubicBezTo>
                    <a:close/>
                    <a:moveTo>
                      <a:pt x="25" y="12"/>
                    </a:moveTo>
                    <a:cubicBezTo>
                      <a:pt x="18" y="12"/>
                      <a:pt x="12" y="18"/>
                      <a:pt x="12" y="25"/>
                    </a:cubicBezTo>
                    <a:cubicBezTo>
                      <a:pt x="12" y="32"/>
                      <a:pt x="18" y="38"/>
                      <a:pt x="25" y="38"/>
                    </a:cubicBezTo>
                    <a:cubicBezTo>
                      <a:pt x="32" y="38"/>
                      <a:pt x="38" y="32"/>
                      <a:pt x="38" y="25"/>
                    </a:cubicBezTo>
                    <a:cubicBezTo>
                      <a:pt x="38" y="18"/>
                      <a:pt x="32" y="12"/>
                      <a:pt x="25" y="12"/>
                    </a:cubicBezTo>
                    <a:close/>
                  </a:path>
                </a:pathLst>
              </a:custGeom>
              <a:noFill/>
              <a:ln w="9360">
                <a:solidFill>
                  <a:schemeClr val="accent3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9" name="CustomShape 17"/>
              <p:cNvSpPr/>
              <p:nvPr/>
            </p:nvSpPr>
            <p:spPr>
              <a:xfrm flipH="1" flipV="1">
                <a:off x="2804760" y="5190840"/>
                <a:ext cx="204480" cy="204480"/>
              </a:xfrm>
              <a:custGeom>
                <a:avLst/>
                <a:gdLst/>
                <a:ahLst/>
                <a:cxnLst/>
                <a:rect l="l" t="t" r="r" b="b"/>
                <a:pathLst>
                  <a:path w="72" h="72">
                    <a:moveTo>
                      <a:pt x="36" y="72"/>
                    </a:moveTo>
                    <a:cubicBezTo>
                      <a:pt x="16" y="72"/>
                      <a:pt x="0" y="5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56"/>
                      <a:pt x="56" y="72"/>
                      <a:pt x="36" y="72"/>
                    </a:cubicBezTo>
                    <a:close/>
                    <a:moveTo>
                      <a:pt x="36" y="4"/>
                    </a:moveTo>
                    <a:cubicBezTo>
                      <a:pt x="18" y="4"/>
                      <a:pt x="4" y="19"/>
                      <a:pt x="4" y="36"/>
                    </a:cubicBezTo>
                    <a:cubicBezTo>
                      <a:pt x="4" y="54"/>
                      <a:pt x="18" y="68"/>
                      <a:pt x="36" y="68"/>
                    </a:cubicBezTo>
                    <a:cubicBezTo>
                      <a:pt x="54" y="68"/>
                      <a:pt x="68" y="54"/>
                      <a:pt x="68" y="36"/>
                    </a:cubicBezTo>
                    <a:cubicBezTo>
                      <a:pt x="68" y="19"/>
                      <a:pt x="54" y="4"/>
                      <a:pt x="36" y="4"/>
                    </a:cubicBezTo>
                    <a:close/>
                  </a:path>
                </a:pathLst>
              </a:custGeom>
              <a:noFill/>
              <a:ln w="9360">
                <a:solidFill>
                  <a:schemeClr val="accent3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20" name="Group 18"/>
            <p:cNvGrpSpPr/>
            <p:nvPr/>
          </p:nvGrpSpPr>
          <p:grpSpPr>
            <a:xfrm>
              <a:off x="4687200" y="5207040"/>
              <a:ext cx="204480" cy="204480"/>
              <a:chOff x="4687200" y="5207040"/>
              <a:chExt cx="204480" cy="204480"/>
            </a:xfrm>
          </p:grpSpPr>
          <p:sp>
            <p:nvSpPr>
              <p:cNvPr id="321" name="CustomShape 19"/>
              <p:cNvSpPr/>
              <p:nvPr/>
            </p:nvSpPr>
            <p:spPr>
              <a:xfrm flipH="1" flipV="1">
                <a:off x="4720320" y="5238360"/>
                <a:ext cx="140400" cy="141840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>
                    <a:moveTo>
                      <a:pt x="25" y="50"/>
                    </a:moveTo>
                    <a:cubicBezTo>
                      <a:pt x="11" y="50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9" y="0"/>
                      <a:pt x="50" y="11"/>
                      <a:pt x="50" y="25"/>
                    </a:cubicBezTo>
                    <a:cubicBezTo>
                      <a:pt x="50" y="39"/>
                      <a:pt x="39" y="50"/>
                      <a:pt x="25" y="50"/>
                    </a:cubicBezTo>
                    <a:close/>
                    <a:moveTo>
                      <a:pt x="25" y="12"/>
                    </a:moveTo>
                    <a:cubicBezTo>
                      <a:pt x="18" y="12"/>
                      <a:pt x="12" y="18"/>
                      <a:pt x="12" y="25"/>
                    </a:cubicBezTo>
                    <a:cubicBezTo>
                      <a:pt x="12" y="32"/>
                      <a:pt x="18" y="38"/>
                      <a:pt x="25" y="38"/>
                    </a:cubicBezTo>
                    <a:cubicBezTo>
                      <a:pt x="32" y="38"/>
                      <a:pt x="38" y="32"/>
                      <a:pt x="38" y="25"/>
                    </a:cubicBezTo>
                    <a:cubicBezTo>
                      <a:pt x="38" y="18"/>
                      <a:pt x="32" y="12"/>
                      <a:pt x="25" y="12"/>
                    </a:cubicBezTo>
                    <a:close/>
                  </a:path>
                </a:pathLst>
              </a:custGeom>
              <a:noFill/>
              <a:ln w="9360">
                <a:solidFill>
                  <a:schemeClr val="accent3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2" name="CustomShape 20"/>
              <p:cNvSpPr/>
              <p:nvPr/>
            </p:nvSpPr>
            <p:spPr>
              <a:xfrm flipH="1" flipV="1">
                <a:off x="4687200" y="5207040"/>
                <a:ext cx="204480" cy="204480"/>
              </a:xfrm>
              <a:custGeom>
                <a:avLst/>
                <a:gdLst/>
                <a:ahLst/>
                <a:cxnLst/>
                <a:rect l="l" t="t" r="r" b="b"/>
                <a:pathLst>
                  <a:path w="72" h="72">
                    <a:moveTo>
                      <a:pt x="36" y="72"/>
                    </a:moveTo>
                    <a:cubicBezTo>
                      <a:pt x="16" y="72"/>
                      <a:pt x="0" y="5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56"/>
                      <a:pt x="56" y="72"/>
                      <a:pt x="36" y="72"/>
                    </a:cubicBezTo>
                    <a:close/>
                    <a:moveTo>
                      <a:pt x="36" y="4"/>
                    </a:moveTo>
                    <a:cubicBezTo>
                      <a:pt x="18" y="4"/>
                      <a:pt x="4" y="19"/>
                      <a:pt x="4" y="36"/>
                    </a:cubicBezTo>
                    <a:cubicBezTo>
                      <a:pt x="4" y="54"/>
                      <a:pt x="18" y="68"/>
                      <a:pt x="36" y="68"/>
                    </a:cubicBezTo>
                    <a:cubicBezTo>
                      <a:pt x="54" y="68"/>
                      <a:pt x="68" y="54"/>
                      <a:pt x="68" y="36"/>
                    </a:cubicBezTo>
                    <a:cubicBezTo>
                      <a:pt x="68" y="19"/>
                      <a:pt x="54" y="4"/>
                      <a:pt x="36" y="4"/>
                    </a:cubicBezTo>
                    <a:close/>
                  </a:path>
                </a:pathLst>
              </a:custGeom>
              <a:noFill/>
              <a:ln w="9360">
                <a:solidFill>
                  <a:schemeClr val="accent3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323" name="CustomShape 21"/>
          <p:cNvSpPr/>
          <p:nvPr/>
        </p:nvSpPr>
        <p:spPr>
          <a:xfrm>
            <a:off x="812880" y="214920"/>
            <a:ext cx="2310120" cy="42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808080"/>
                </a:solidFill>
                <a:latin typeface="Arial"/>
                <a:ea typeface="微软雅黑"/>
              </a:rPr>
              <a:t>六大设计原则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24" name="CustomShape 22"/>
          <p:cNvSpPr/>
          <p:nvPr/>
        </p:nvSpPr>
        <p:spPr>
          <a:xfrm>
            <a:off x="5277240" y="1221840"/>
            <a:ext cx="6428160" cy="246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0200">
              <a:lnSpc>
                <a:spcPct val="93000"/>
              </a:lnSpc>
            </a:pPr>
            <a:r>
              <a:rPr lang="en-US" sz="2400" b="1" strike="noStrike" spc="-1">
                <a:solidFill>
                  <a:srgbClr val="D14E5B"/>
                </a:solidFill>
                <a:latin typeface="微软雅黑"/>
                <a:ea typeface="微软雅黑"/>
              </a:rPr>
              <a:t>依赖倒置：</a:t>
            </a:r>
            <a:endParaRPr lang="en-US" sz="2400" b="0" strike="noStrike" spc="-1">
              <a:latin typeface="Arial"/>
            </a:endParaRPr>
          </a:p>
          <a:p>
            <a:pPr marL="342720" indent="-340200">
              <a:lnSpc>
                <a:spcPct val="93000"/>
              </a:lnSpc>
            </a:pPr>
            <a:r>
              <a:rPr lang="en-US" sz="2400" b="0" strike="noStrike" spc="-1">
                <a:solidFill>
                  <a:srgbClr val="767171"/>
                </a:solidFill>
                <a:latin typeface="微软雅黑"/>
                <a:ea typeface="微软雅黑"/>
              </a:rPr>
              <a:t>	</a:t>
            </a:r>
            <a:endParaRPr lang="en-US" sz="2400" b="0" strike="noStrike" spc="-1">
              <a:latin typeface="Arial"/>
            </a:endParaRPr>
          </a:p>
          <a:p>
            <a:pPr marL="342720" indent="-340200">
              <a:lnSpc>
                <a:spcPct val="93000"/>
              </a:lnSpc>
            </a:pPr>
            <a:r>
              <a:rPr lang="en-US" sz="2400" b="0" strike="noStrike" spc="-1">
                <a:solidFill>
                  <a:srgbClr val="767171"/>
                </a:solidFill>
                <a:latin typeface="微软雅黑"/>
                <a:ea typeface="微软雅黑"/>
              </a:rPr>
              <a:t>	调用的类尽量依赖父类。</a:t>
            </a:r>
            <a:endParaRPr lang="en-US" sz="2400" b="0" strike="noStrike" spc="-1">
              <a:latin typeface="Arial"/>
            </a:endParaRPr>
          </a:p>
          <a:p>
            <a:pPr marL="342720" indent="-340200">
              <a:lnSpc>
                <a:spcPct val="93000"/>
              </a:lnSpc>
            </a:pPr>
            <a:r>
              <a:rPr lang="en-US" sz="2400" b="0" strike="noStrike" spc="-1">
                <a:solidFill>
                  <a:srgbClr val="767171"/>
                </a:solidFill>
                <a:latin typeface="微软雅黑"/>
                <a:ea typeface="微软雅黑"/>
              </a:rPr>
              <a:t>	子类应该依赖父类</a:t>
            </a:r>
            <a:r>
              <a:rPr lang="en-US" sz="2400" b="1" strike="noStrike" spc="-1">
                <a:solidFill>
                  <a:srgbClr val="767171"/>
                </a:solidFill>
                <a:latin typeface="微软雅黑"/>
                <a:ea typeface="微软雅黑"/>
              </a:rPr>
              <a:t>	</a:t>
            </a:r>
            <a:endParaRPr lang="en-US" sz="2400" b="0" strike="noStrike" spc="-1">
              <a:latin typeface="Arial"/>
            </a:endParaRPr>
          </a:p>
          <a:p>
            <a:pPr marL="342720" indent="-340200">
              <a:lnSpc>
                <a:spcPct val="93000"/>
              </a:lnSpc>
            </a:pPr>
            <a:r>
              <a:rPr lang="en-US" sz="2400" b="1" strike="noStrike" spc="-1">
                <a:solidFill>
                  <a:srgbClr val="767171"/>
                </a:solidFill>
                <a:latin typeface="微软雅黑"/>
                <a:ea typeface="微软雅黑"/>
              </a:rPr>
              <a:t>	</a:t>
            </a:r>
            <a:endParaRPr lang="en-US" sz="2400" b="0" strike="noStrike" spc="-1">
              <a:latin typeface="Arial"/>
            </a:endParaRPr>
          </a:p>
          <a:p>
            <a:pPr marL="342720" indent="-340200">
              <a:lnSpc>
                <a:spcPct val="93000"/>
              </a:lnSpc>
            </a:pPr>
            <a:r>
              <a:rPr lang="en-US" sz="2400" b="1" strike="noStrike" spc="-1">
                <a:solidFill>
                  <a:srgbClr val="767171"/>
                </a:solidFill>
                <a:latin typeface="微软雅黑"/>
                <a:ea typeface="微软雅黑"/>
              </a:rPr>
              <a:t>	游戏中：玩家类通过调用抽象的家具父类而实现具体的家具子类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25" name="CustomShape 23"/>
          <p:cNvSpPr/>
          <p:nvPr/>
        </p:nvSpPr>
        <p:spPr>
          <a:xfrm>
            <a:off x="5277240" y="4225320"/>
            <a:ext cx="6428160" cy="246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0200">
              <a:lnSpc>
                <a:spcPct val="93000"/>
              </a:lnSpc>
            </a:pPr>
            <a:r>
              <a:rPr lang="en-US" sz="2400" b="1" strike="noStrike" spc="-1">
                <a:solidFill>
                  <a:srgbClr val="1F4C6B"/>
                </a:solidFill>
                <a:latin typeface="微软雅黑"/>
                <a:ea typeface="微软雅黑"/>
              </a:rPr>
              <a:t>组合复用原则：</a:t>
            </a:r>
            <a:endParaRPr lang="en-US" sz="2400" b="0" strike="noStrike" spc="-1">
              <a:latin typeface="Arial"/>
            </a:endParaRPr>
          </a:p>
          <a:p>
            <a:pPr marL="342720" indent="-340200">
              <a:lnSpc>
                <a:spcPct val="93000"/>
              </a:lnSpc>
            </a:pPr>
            <a:r>
              <a:rPr lang="en-US" sz="2400" b="0" strike="noStrike" spc="-1">
                <a:solidFill>
                  <a:srgbClr val="767171"/>
                </a:solidFill>
                <a:latin typeface="微软雅黑"/>
                <a:ea typeface="微软雅黑"/>
              </a:rPr>
              <a:t>	</a:t>
            </a:r>
            <a:endParaRPr lang="en-US" sz="2400" b="0" strike="noStrike" spc="-1">
              <a:latin typeface="Arial"/>
            </a:endParaRPr>
          </a:p>
          <a:p>
            <a:pPr marL="342720" indent="-340200">
              <a:lnSpc>
                <a:spcPct val="93000"/>
              </a:lnSpc>
            </a:pPr>
            <a:r>
              <a:rPr lang="en-US" sz="2400" b="0" strike="noStrike" spc="-1">
                <a:solidFill>
                  <a:srgbClr val="767171"/>
                </a:solidFill>
                <a:latin typeface="微软雅黑"/>
                <a:ea typeface="微软雅黑"/>
              </a:rPr>
              <a:t>	如果仅仅为了代码复用优先选择组合复用，而非继承复用。</a:t>
            </a:r>
            <a:endParaRPr lang="en-US" sz="2400" b="0" strike="noStrike" spc="-1">
              <a:latin typeface="Arial"/>
            </a:endParaRPr>
          </a:p>
          <a:p>
            <a:pPr marL="342720" indent="-340200">
              <a:lnSpc>
                <a:spcPct val="93000"/>
              </a:lnSpc>
            </a:pPr>
            <a:endParaRPr lang="en-US" sz="2400" b="0" strike="noStrike" spc="-1">
              <a:latin typeface="Arial"/>
            </a:endParaRPr>
          </a:p>
          <a:p>
            <a:pPr marL="342720" indent="-340200">
              <a:lnSpc>
                <a:spcPct val="93000"/>
              </a:lnSpc>
            </a:pPr>
            <a:r>
              <a:rPr lang="en-US" sz="2400" b="1" strike="noStrike" spc="-1">
                <a:solidFill>
                  <a:srgbClr val="767171"/>
                </a:solidFill>
                <a:latin typeface="微软雅黑"/>
                <a:ea typeface="微软雅黑"/>
              </a:rPr>
              <a:t>	游戏中：玩家类使用组合复用与家具父类建立调用关系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1532880" y="2194560"/>
            <a:ext cx="1428840" cy="2029680"/>
          </a:xfrm>
          <a:custGeom>
            <a:avLst/>
            <a:gdLst/>
            <a:ahLst/>
            <a:cxnLst/>
            <a:rect l="l" t="t" r="r" b="b"/>
            <a:pathLst>
              <a:path w="601" h="854">
                <a:moveTo>
                  <a:pt x="562" y="417"/>
                </a:moveTo>
                <a:cubicBezTo>
                  <a:pt x="503" y="262"/>
                  <a:pt x="395" y="151"/>
                  <a:pt x="244" y="82"/>
                </a:cubicBezTo>
                <a:cubicBezTo>
                  <a:pt x="228" y="75"/>
                  <a:pt x="221" y="67"/>
                  <a:pt x="222" y="50"/>
                </a:cubicBezTo>
                <a:cubicBezTo>
                  <a:pt x="223" y="33"/>
                  <a:pt x="223" y="16"/>
                  <a:pt x="223" y="0"/>
                </a:cubicBezTo>
                <a:cubicBezTo>
                  <a:pt x="175" y="0"/>
                  <a:pt x="127" y="0"/>
                  <a:pt x="79" y="0"/>
                </a:cubicBezTo>
                <a:cubicBezTo>
                  <a:pt x="36" y="1"/>
                  <a:pt x="7" y="27"/>
                  <a:pt x="4" y="69"/>
                </a:cubicBezTo>
                <a:cubicBezTo>
                  <a:pt x="0" y="130"/>
                  <a:pt x="3" y="191"/>
                  <a:pt x="3" y="267"/>
                </a:cubicBezTo>
                <a:cubicBezTo>
                  <a:pt x="38" y="252"/>
                  <a:pt x="64" y="243"/>
                  <a:pt x="87" y="230"/>
                </a:cubicBezTo>
                <a:cubicBezTo>
                  <a:pt x="131" y="204"/>
                  <a:pt x="184" y="211"/>
                  <a:pt x="214" y="249"/>
                </a:cubicBezTo>
                <a:cubicBezTo>
                  <a:pt x="244" y="286"/>
                  <a:pt x="242" y="338"/>
                  <a:pt x="208" y="373"/>
                </a:cubicBezTo>
                <a:cubicBezTo>
                  <a:pt x="176" y="407"/>
                  <a:pt x="125" y="409"/>
                  <a:pt x="84" y="384"/>
                </a:cubicBezTo>
                <a:cubicBezTo>
                  <a:pt x="62" y="370"/>
                  <a:pt x="35" y="364"/>
                  <a:pt x="3" y="352"/>
                </a:cubicBezTo>
                <a:cubicBezTo>
                  <a:pt x="3" y="418"/>
                  <a:pt x="2" y="470"/>
                  <a:pt x="3" y="522"/>
                </a:cubicBezTo>
                <a:cubicBezTo>
                  <a:pt x="3" y="586"/>
                  <a:pt x="30" y="613"/>
                  <a:pt x="94" y="614"/>
                </a:cubicBezTo>
                <a:cubicBezTo>
                  <a:pt x="147" y="615"/>
                  <a:pt x="200" y="614"/>
                  <a:pt x="266" y="614"/>
                </a:cubicBezTo>
                <a:cubicBezTo>
                  <a:pt x="253" y="647"/>
                  <a:pt x="246" y="672"/>
                  <a:pt x="233" y="694"/>
                </a:cubicBezTo>
                <a:cubicBezTo>
                  <a:pt x="206" y="738"/>
                  <a:pt x="210" y="790"/>
                  <a:pt x="247" y="822"/>
                </a:cubicBezTo>
                <a:cubicBezTo>
                  <a:pt x="283" y="854"/>
                  <a:pt x="334" y="854"/>
                  <a:pt x="371" y="822"/>
                </a:cubicBezTo>
                <a:cubicBezTo>
                  <a:pt x="408" y="791"/>
                  <a:pt x="412" y="738"/>
                  <a:pt x="385" y="695"/>
                </a:cubicBezTo>
                <a:cubicBezTo>
                  <a:pt x="372" y="673"/>
                  <a:pt x="365" y="648"/>
                  <a:pt x="351" y="614"/>
                </a:cubicBezTo>
                <a:cubicBezTo>
                  <a:pt x="423" y="614"/>
                  <a:pt x="478" y="615"/>
                  <a:pt x="533" y="614"/>
                </a:cubicBezTo>
                <a:cubicBezTo>
                  <a:pt x="564" y="613"/>
                  <a:pt x="587" y="603"/>
                  <a:pt x="601" y="585"/>
                </a:cubicBezTo>
                <a:cubicBezTo>
                  <a:pt x="596" y="529"/>
                  <a:pt x="584" y="473"/>
                  <a:pt x="562" y="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CustomShape 2"/>
          <p:cNvSpPr/>
          <p:nvPr/>
        </p:nvSpPr>
        <p:spPr>
          <a:xfrm>
            <a:off x="968760" y="3699720"/>
            <a:ext cx="1994760" cy="1433880"/>
          </a:xfrm>
          <a:custGeom>
            <a:avLst/>
            <a:gdLst/>
            <a:ahLst/>
            <a:cxnLst/>
            <a:rect l="l" t="t" r="r" b="b"/>
            <a:pathLst>
              <a:path w="839" h="603">
                <a:moveTo>
                  <a:pt x="839" y="33"/>
                </a:moveTo>
                <a:cubicBezTo>
                  <a:pt x="827" y="14"/>
                  <a:pt x="806" y="3"/>
                  <a:pt x="778" y="2"/>
                </a:cubicBezTo>
                <a:cubicBezTo>
                  <a:pt x="727" y="0"/>
                  <a:pt x="675" y="2"/>
                  <a:pt x="622" y="2"/>
                </a:cubicBezTo>
                <a:cubicBezTo>
                  <a:pt x="621" y="12"/>
                  <a:pt x="619" y="16"/>
                  <a:pt x="620" y="18"/>
                </a:cubicBezTo>
                <a:cubicBezTo>
                  <a:pt x="626" y="28"/>
                  <a:pt x="631" y="37"/>
                  <a:pt x="638" y="47"/>
                </a:cubicBezTo>
                <a:cubicBezTo>
                  <a:pt x="674" y="101"/>
                  <a:pt x="668" y="166"/>
                  <a:pt x="622" y="205"/>
                </a:cubicBezTo>
                <a:cubicBezTo>
                  <a:pt x="578" y="243"/>
                  <a:pt x="517" y="244"/>
                  <a:pt x="471" y="206"/>
                </a:cubicBezTo>
                <a:cubicBezTo>
                  <a:pt x="426" y="169"/>
                  <a:pt x="419" y="102"/>
                  <a:pt x="454" y="48"/>
                </a:cubicBezTo>
                <a:cubicBezTo>
                  <a:pt x="462" y="36"/>
                  <a:pt x="468" y="22"/>
                  <a:pt x="479" y="1"/>
                </a:cubicBezTo>
                <a:cubicBezTo>
                  <a:pt x="426" y="1"/>
                  <a:pt x="383" y="1"/>
                  <a:pt x="340" y="1"/>
                </a:cubicBezTo>
                <a:cubicBezTo>
                  <a:pt x="266" y="2"/>
                  <a:pt x="240" y="27"/>
                  <a:pt x="239" y="100"/>
                </a:cubicBezTo>
                <a:cubicBezTo>
                  <a:pt x="239" y="151"/>
                  <a:pt x="239" y="202"/>
                  <a:pt x="239" y="266"/>
                </a:cubicBezTo>
                <a:cubicBezTo>
                  <a:pt x="205" y="252"/>
                  <a:pt x="180" y="244"/>
                  <a:pt x="158" y="231"/>
                </a:cubicBezTo>
                <a:cubicBezTo>
                  <a:pt x="114" y="205"/>
                  <a:pt x="61" y="210"/>
                  <a:pt x="30" y="247"/>
                </a:cubicBezTo>
                <a:cubicBezTo>
                  <a:pt x="0" y="284"/>
                  <a:pt x="1" y="335"/>
                  <a:pt x="33" y="371"/>
                </a:cubicBezTo>
                <a:cubicBezTo>
                  <a:pt x="65" y="407"/>
                  <a:pt x="118" y="411"/>
                  <a:pt x="161" y="384"/>
                </a:cubicBezTo>
                <a:cubicBezTo>
                  <a:pt x="182" y="370"/>
                  <a:pt x="207" y="364"/>
                  <a:pt x="240" y="350"/>
                </a:cubicBezTo>
                <a:cubicBezTo>
                  <a:pt x="240" y="420"/>
                  <a:pt x="239" y="477"/>
                  <a:pt x="240" y="533"/>
                </a:cubicBezTo>
                <a:cubicBezTo>
                  <a:pt x="241" y="567"/>
                  <a:pt x="253" y="591"/>
                  <a:pt x="276" y="603"/>
                </a:cubicBezTo>
                <a:cubicBezTo>
                  <a:pt x="301" y="602"/>
                  <a:pt x="326" y="598"/>
                  <a:pt x="351" y="593"/>
                </a:cubicBezTo>
                <a:cubicBezTo>
                  <a:pt x="634" y="537"/>
                  <a:pt x="825" y="300"/>
                  <a:pt x="839" y="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28" name="Group 3"/>
          <p:cNvGrpSpPr/>
          <p:nvPr/>
        </p:nvGrpSpPr>
        <p:grpSpPr>
          <a:xfrm>
            <a:off x="2636280" y="2163240"/>
            <a:ext cx="2504880" cy="612720"/>
            <a:chOff x="2636280" y="2163240"/>
            <a:chExt cx="2504880" cy="612720"/>
          </a:xfrm>
        </p:grpSpPr>
        <p:sp>
          <p:nvSpPr>
            <p:cNvPr id="329" name="Line 4"/>
            <p:cNvSpPr/>
            <p:nvPr/>
          </p:nvSpPr>
          <p:spPr>
            <a:xfrm flipV="1">
              <a:off x="2636280" y="2378520"/>
              <a:ext cx="426240" cy="397440"/>
            </a:xfrm>
            <a:prstGeom prst="line">
              <a:avLst/>
            </a:prstGeom>
            <a:ln w="12600" cap="rnd">
              <a:solidFill>
                <a:schemeClr val="accent2"/>
              </a:solidFill>
              <a:custDash>
                <a:ds d="300000" sp="1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" name="Line 5"/>
            <p:cNvSpPr/>
            <p:nvPr/>
          </p:nvSpPr>
          <p:spPr>
            <a:xfrm>
              <a:off x="3260160" y="2262960"/>
              <a:ext cx="1686600" cy="360"/>
            </a:xfrm>
            <a:prstGeom prst="line">
              <a:avLst/>
            </a:prstGeom>
            <a:ln w="12600" cap="rnd">
              <a:solidFill>
                <a:schemeClr val="accent2"/>
              </a:solidFill>
              <a:custDash>
                <a:ds d="300000" sp="1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331" name="Group 6"/>
            <p:cNvGrpSpPr/>
            <p:nvPr/>
          </p:nvGrpSpPr>
          <p:grpSpPr>
            <a:xfrm>
              <a:off x="3054240" y="2179440"/>
              <a:ext cx="204480" cy="204480"/>
              <a:chOff x="3054240" y="2179440"/>
              <a:chExt cx="204480" cy="204480"/>
            </a:xfrm>
          </p:grpSpPr>
          <p:sp>
            <p:nvSpPr>
              <p:cNvPr id="332" name="CustomShape 7"/>
              <p:cNvSpPr/>
              <p:nvPr/>
            </p:nvSpPr>
            <p:spPr>
              <a:xfrm flipH="1">
                <a:off x="3087360" y="2210760"/>
                <a:ext cx="140400" cy="141840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>
                    <a:moveTo>
                      <a:pt x="25" y="50"/>
                    </a:moveTo>
                    <a:cubicBezTo>
                      <a:pt x="11" y="50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9" y="0"/>
                      <a:pt x="50" y="11"/>
                      <a:pt x="50" y="25"/>
                    </a:cubicBezTo>
                    <a:cubicBezTo>
                      <a:pt x="50" y="39"/>
                      <a:pt x="39" y="50"/>
                      <a:pt x="25" y="50"/>
                    </a:cubicBezTo>
                    <a:close/>
                    <a:moveTo>
                      <a:pt x="25" y="12"/>
                    </a:moveTo>
                    <a:cubicBezTo>
                      <a:pt x="18" y="12"/>
                      <a:pt x="12" y="18"/>
                      <a:pt x="12" y="25"/>
                    </a:cubicBezTo>
                    <a:cubicBezTo>
                      <a:pt x="12" y="32"/>
                      <a:pt x="18" y="38"/>
                      <a:pt x="25" y="38"/>
                    </a:cubicBezTo>
                    <a:cubicBezTo>
                      <a:pt x="32" y="38"/>
                      <a:pt x="38" y="32"/>
                      <a:pt x="38" y="25"/>
                    </a:cubicBezTo>
                    <a:cubicBezTo>
                      <a:pt x="38" y="18"/>
                      <a:pt x="32" y="12"/>
                      <a:pt x="25" y="12"/>
                    </a:cubicBezTo>
                    <a:close/>
                  </a:path>
                </a:pathLst>
              </a:custGeom>
              <a:noFill/>
              <a:ln w="9360">
                <a:solidFill>
                  <a:schemeClr val="accent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3" name="CustomShape 8"/>
              <p:cNvSpPr/>
              <p:nvPr/>
            </p:nvSpPr>
            <p:spPr>
              <a:xfrm flipH="1">
                <a:off x="3054240" y="2179440"/>
                <a:ext cx="204480" cy="204480"/>
              </a:xfrm>
              <a:custGeom>
                <a:avLst/>
                <a:gdLst/>
                <a:ahLst/>
                <a:cxnLst/>
                <a:rect l="l" t="t" r="r" b="b"/>
                <a:pathLst>
                  <a:path w="72" h="72">
                    <a:moveTo>
                      <a:pt x="36" y="72"/>
                    </a:moveTo>
                    <a:cubicBezTo>
                      <a:pt x="16" y="72"/>
                      <a:pt x="0" y="5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56"/>
                      <a:pt x="56" y="72"/>
                      <a:pt x="36" y="72"/>
                    </a:cubicBezTo>
                    <a:close/>
                    <a:moveTo>
                      <a:pt x="36" y="4"/>
                    </a:moveTo>
                    <a:cubicBezTo>
                      <a:pt x="18" y="4"/>
                      <a:pt x="4" y="19"/>
                      <a:pt x="4" y="36"/>
                    </a:cubicBezTo>
                    <a:cubicBezTo>
                      <a:pt x="4" y="54"/>
                      <a:pt x="18" y="68"/>
                      <a:pt x="36" y="68"/>
                    </a:cubicBezTo>
                    <a:cubicBezTo>
                      <a:pt x="54" y="68"/>
                      <a:pt x="68" y="54"/>
                      <a:pt x="68" y="36"/>
                    </a:cubicBezTo>
                    <a:cubicBezTo>
                      <a:pt x="68" y="19"/>
                      <a:pt x="54" y="4"/>
                      <a:pt x="36" y="4"/>
                    </a:cubicBezTo>
                    <a:close/>
                  </a:path>
                </a:pathLst>
              </a:custGeom>
              <a:noFill/>
              <a:ln w="9360">
                <a:solidFill>
                  <a:schemeClr val="accent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34" name="Group 9"/>
            <p:cNvGrpSpPr/>
            <p:nvPr/>
          </p:nvGrpSpPr>
          <p:grpSpPr>
            <a:xfrm>
              <a:off x="4936680" y="2163240"/>
              <a:ext cx="204480" cy="204480"/>
              <a:chOff x="4936680" y="2163240"/>
              <a:chExt cx="204480" cy="204480"/>
            </a:xfrm>
          </p:grpSpPr>
          <p:sp>
            <p:nvSpPr>
              <p:cNvPr id="335" name="CustomShape 10"/>
              <p:cNvSpPr/>
              <p:nvPr/>
            </p:nvSpPr>
            <p:spPr>
              <a:xfrm flipH="1">
                <a:off x="4969800" y="2194560"/>
                <a:ext cx="140400" cy="141840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>
                    <a:moveTo>
                      <a:pt x="25" y="50"/>
                    </a:moveTo>
                    <a:cubicBezTo>
                      <a:pt x="11" y="50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9" y="0"/>
                      <a:pt x="50" y="11"/>
                      <a:pt x="50" y="25"/>
                    </a:cubicBezTo>
                    <a:cubicBezTo>
                      <a:pt x="50" y="39"/>
                      <a:pt x="39" y="50"/>
                      <a:pt x="25" y="50"/>
                    </a:cubicBezTo>
                    <a:close/>
                    <a:moveTo>
                      <a:pt x="25" y="12"/>
                    </a:moveTo>
                    <a:cubicBezTo>
                      <a:pt x="18" y="12"/>
                      <a:pt x="12" y="18"/>
                      <a:pt x="12" y="25"/>
                    </a:cubicBezTo>
                    <a:cubicBezTo>
                      <a:pt x="12" y="32"/>
                      <a:pt x="18" y="38"/>
                      <a:pt x="25" y="38"/>
                    </a:cubicBezTo>
                    <a:cubicBezTo>
                      <a:pt x="32" y="38"/>
                      <a:pt x="38" y="32"/>
                      <a:pt x="38" y="25"/>
                    </a:cubicBezTo>
                    <a:cubicBezTo>
                      <a:pt x="38" y="18"/>
                      <a:pt x="32" y="12"/>
                      <a:pt x="25" y="12"/>
                    </a:cubicBezTo>
                    <a:close/>
                  </a:path>
                </a:pathLst>
              </a:custGeom>
              <a:noFill/>
              <a:ln w="9360">
                <a:solidFill>
                  <a:schemeClr val="accent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6" name="CustomShape 11"/>
              <p:cNvSpPr/>
              <p:nvPr/>
            </p:nvSpPr>
            <p:spPr>
              <a:xfrm flipH="1">
                <a:off x="4936680" y="2163240"/>
                <a:ext cx="204480" cy="204480"/>
              </a:xfrm>
              <a:custGeom>
                <a:avLst/>
                <a:gdLst/>
                <a:ahLst/>
                <a:cxnLst/>
                <a:rect l="l" t="t" r="r" b="b"/>
                <a:pathLst>
                  <a:path w="72" h="72">
                    <a:moveTo>
                      <a:pt x="36" y="72"/>
                    </a:moveTo>
                    <a:cubicBezTo>
                      <a:pt x="16" y="72"/>
                      <a:pt x="0" y="5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56"/>
                      <a:pt x="56" y="72"/>
                      <a:pt x="36" y="72"/>
                    </a:cubicBezTo>
                    <a:close/>
                    <a:moveTo>
                      <a:pt x="36" y="4"/>
                    </a:moveTo>
                    <a:cubicBezTo>
                      <a:pt x="18" y="4"/>
                      <a:pt x="4" y="19"/>
                      <a:pt x="4" y="36"/>
                    </a:cubicBezTo>
                    <a:cubicBezTo>
                      <a:pt x="4" y="54"/>
                      <a:pt x="18" y="68"/>
                      <a:pt x="36" y="68"/>
                    </a:cubicBezTo>
                    <a:cubicBezTo>
                      <a:pt x="54" y="68"/>
                      <a:pt x="68" y="54"/>
                      <a:pt x="68" y="36"/>
                    </a:cubicBezTo>
                    <a:cubicBezTo>
                      <a:pt x="68" y="19"/>
                      <a:pt x="54" y="4"/>
                      <a:pt x="36" y="4"/>
                    </a:cubicBezTo>
                    <a:close/>
                  </a:path>
                </a:pathLst>
              </a:custGeom>
              <a:noFill/>
              <a:ln w="9360">
                <a:solidFill>
                  <a:schemeClr val="accent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337" name="Group 12"/>
          <p:cNvGrpSpPr/>
          <p:nvPr/>
        </p:nvGrpSpPr>
        <p:grpSpPr>
          <a:xfrm>
            <a:off x="2387160" y="4800240"/>
            <a:ext cx="2504520" cy="611280"/>
            <a:chOff x="2387160" y="4800240"/>
            <a:chExt cx="2504520" cy="611280"/>
          </a:xfrm>
        </p:grpSpPr>
        <p:sp>
          <p:nvSpPr>
            <p:cNvPr id="338" name="Line 13"/>
            <p:cNvSpPr/>
            <p:nvPr/>
          </p:nvSpPr>
          <p:spPr>
            <a:xfrm>
              <a:off x="2387160" y="4800240"/>
              <a:ext cx="425520" cy="397080"/>
            </a:xfrm>
            <a:prstGeom prst="line">
              <a:avLst/>
            </a:prstGeom>
            <a:ln w="12600" cap="rnd">
              <a:solidFill>
                <a:schemeClr val="accent3"/>
              </a:solidFill>
              <a:custDash>
                <a:ds d="300000" sp="1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" name="Line 14"/>
            <p:cNvSpPr/>
            <p:nvPr/>
          </p:nvSpPr>
          <p:spPr>
            <a:xfrm>
              <a:off x="3011040" y="5312880"/>
              <a:ext cx="1686600" cy="360"/>
            </a:xfrm>
            <a:prstGeom prst="line">
              <a:avLst/>
            </a:prstGeom>
            <a:ln w="12600" cap="rnd">
              <a:solidFill>
                <a:schemeClr val="accent3"/>
              </a:solidFill>
              <a:custDash>
                <a:ds d="300000" sp="1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340" name="Group 15"/>
            <p:cNvGrpSpPr/>
            <p:nvPr/>
          </p:nvGrpSpPr>
          <p:grpSpPr>
            <a:xfrm>
              <a:off x="2804760" y="5190840"/>
              <a:ext cx="204480" cy="204480"/>
              <a:chOff x="2804760" y="5190840"/>
              <a:chExt cx="204480" cy="204480"/>
            </a:xfrm>
          </p:grpSpPr>
          <p:sp>
            <p:nvSpPr>
              <p:cNvPr id="341" name="CustomShape 16"/>
              <p:cNvSpPr/>
              <p:nvPr/>
            </p:nvSpPr>
            <p:spPr>
              <a:xfrm flipH="1" flipV="1">
                <a:off x="2837880" y="5222160"/>
                <a:ext cx="140400" cy="141840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>
                    <a:moveTo>
                      <a:pt x="25" y="50"/>
                    </a:moveTo>
                    <a:cubicBezTo>
                      <a:pt x="11" y="50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9" y="0"/>
                      <a:pt x="50" y="11"/>
                      <a:pt x="50" y="25"/>
                    </a:cubicBezTo>
                    <a:cubicBezTo>
                      <a:pt x="50" y="39"/>
                      <a:pt x="39" y="50"/>
                      <a:pt x="25" y="50"/>
                    </a:cubicBezTo>
                    <a:close/>
                    <a:moveTo>
                      <a:pt x="25" y="12"/>
                    </a:moveTo>
                    <a:cubicBezTo>
                      <a:pt x="18" y="12"/>
                      <a:pt x="12" y="18"/>
                      <a:pt x="12" y="25"/>
                    </a:cubicBezTo>
                    <a:cubicBezTo>
                      <a:pt x="12" y="32"/>
                      <a:pt x="18" y="38"/>
                      <a:pt x="25" y="38"/>
                    </a:cubicBezTo>
                    <a:cubicBezTo>
                      <a:pt x="32" y="38"/>
                      <a:pt x="38" y="32"/>
                      <a:pt x="38" y="25"/>
                    </a:cubicBezTo>
                    <a:cubicBezTo>
                      <a:pt x="38" y="18"/>
                      <a:pt x="32" y="12"/>
                      <a:pt x="25" y="12"/>
                    </a:cubicBezTo>
                    <a:close/>
                  </a:path>
                </a:pathLst>
              </a:custGeom>
              <a:noFill/>
              <a:ln w="9360">
                <a:solidFill>
                  <a:schemeClr val="accent3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2" name="CustomShape 17"/>
              <p:cNvSpPr/>
              <p:nvPr/>
            </p:nvSpPr>
            <p:spPr>
              <a:xfrm flipH="1" flipV="1">
                <a:off x="2804760" y="5190840"/>
                <a:ext cx="204480" cy="204480"/>
              </a:xfrm>
              <a:custGeom>
                <a:avLst/>
                <a:gdLst/>
                <a:ahLst/>
                <a:cxnLst/>
                <a:rect l="l" t="t" r="r" b="b"/>
                <a:pathLst>
                  <a:path w="72" h="72">
                    <a:moveTo>
                      <a:pt x="36" y="72"/>
                    </a:moveTo>
                    <a:cubicBezTo>
                      <a:pt x="16" y="72"/>
                      <a:pt x="0" y="5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56"/>
                      <a:pt x="56" y="72"/>
                      <a:pt x="36" y="72"/>
                    </a:cubicBezTo>
                    <a:close/>
                    <a:moveTo>
                      <a:pt x="36" y="4"/>
                    </a:moveTo>
                    <a:cubicBezTo>
                      <a:pt x="18" y="4"/>
                      <a:pt x="4" y="19"/>
                      <a:pt x="4" y="36"/>
                    </a:cubicBezTo>
                    <a:cubicBezTo>
                      <a:pt x="4" y="54"/>
                      <a:pt x="18" y="68"/>
                      <a:pt x="36" y="68"/>
                    </a:cubicBezTo>
                    <a:cubicBezTo>
                      <a:pt x="54" y="68"/>
                      <a:pt x="68" y="54"/>
                      <a:pt x="68" y="36"/>
                    </a:cubicBezTo>
                    <a:cubicBezTo>
                      <a:pt x="68" y="19"/>
                      <a:pt x="54" y="4"/>
                      <a:pt x="36" y="4"/>
                    </a:cubicBezTo>
                    <a:close/>
                  </a:path>
                </a:pathLst>
              </a:custGeom>
              <a:noFill/>
              <a:ln w="9360">
                <a:solidFill>
                  <a:schemeClr val="accent3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43" name="Group 18"/>
            <p:cNvGrpSpPr/>
            <p:nvPr/>
          </p:nvGrpSpPr>
          <p:grpSpPr>
            <a:xfrm>
              <a:off x="4687200" y="5207040"/>
              <a:ext cx="204480" cy="204480"/>
              <a:chOff x="4687200" y="5207040"/>
              <a:chExt cx="204480" cy="204480"/>
            </a:xfrm>
          </p:grpSpPr>
          <p:sp>
            <p:nvSpPr>
              <p:cNvPr id="344" name="CustomShape 19"/>
              <p:cNvSpPr/>
              <p:nvPr/>
            </p:nvSpPr>
            <p:spPr>
              <a:xfrm flipH="1" flipV="1">
                <a:off x="4720320" y="5238360"/>
                <a:ext cx="140400" cy="141840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>
                    <a:moveTo>
                      <a:pt x="25" y="50"/>
                    </a:moveTo>
                    <a:cubicBezTo>
                      <a:pt x="11" y="50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9" y="0"/>
                      <a:pt x="50" y="11"/>
                      <a:pt x="50" y="25"/>
                    </a:cubicBezTo>
                    <a:cubicBezTo>
                      <a:pt x="50" y="39"/>
                      <a:pt x="39" y="50"/>
                      <a:pt x="25" y="50"/>
                    </a:cubicBezTo>
                    <a:close/>
                    <a:moveTo>
                      <a:pt x="25" y="12"/>
                    </a:moveTo>
                    <a:cubicBezTo>
                      <a:pt x="18" y="12"/>
                      <a:pt x="12" y="18"/>
                      <a:pt x="12" y="25"/>
                    </a:cubicBezTo>
                    <a:cubicBezTo>
                      <a:pt x="12" y="32"/>
                      <a:pt x="18" y="38"/>
                      <a:pt x="25" y="38"/>
                    </a:cubicBezTo>
                    <a:cubicBezTo>
                      <a:pt x="32" y="38"/>
                      <a:pt x="38" y="32"/>
                      <a:pt x="38" y="25"/>
                    </a:cubicBezTo>
                    <a:cubicBezTo>
                      <a:pt x="38" y="18"/>
                      <a:pt x="32" y="12"/>
                      <a:pt x="25" y="12"/>
                    </a:cubicBezTo>
                    <a:close/>
                  </a:path>
                </a:pathLst>
              </a:custGeom>
              <a:noFill/>
              <a:ln w="9360">
                <a:solidFill>
                  <a:schemeClr val="accent3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5" name="CustomShape 20"/>
              <p:cNvSpPr/>
              <p:nvPr/>
            </p:nvSpPr>
            <p:spPr>
              <a:xfrm flipH="1" flipV="1">
                <a:off x="4687200" y="5207040"/>
                <a:ext cx="204480" cy="204480"/>
              </a:xfrm>
              <a:custGeom>
                <a:avLst/>
                <a:gdLst/>
                <a:ahLst/>
                <a:cxnLst/>
                <a:rect l="l" t="t" r="r" b="b"/>
                <a:pathLst>
                  <a:path w="72" h="72">
                    <a:moveTo>
                      <a:pt x="36" y="72"/>
                    </a:moveTo>
                    <a:cubicBezTo>
                      <a:pt x="16" y="72"/>
                      <a:pt x="0" y="5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56"/>
                      <a:pt x="56" y="72"/>
                      <a:pt x="36" y="72"/>
                    </a:cubicBezTo>
                    <a:close/>
                    <a:moveTo>
                      <a:pt x="36" y="4"/>
                    </a:moveTo>
                    <a:cubicBezTo>
                      <a:pt x="18" y="4"/>
                      <a:pt x="4" y="19"/>
                      <a:pt x="4" y="36"/>
                    </a:cubicBezTo>
                    <a:cubicBezTo>
                      <a:pt x="4" y="54"/>
                      <a:pt x="18" y="68"/>
                      <a:pt x="36" y="68"/>
                    </a:cubicBezTo>
                    <a:cubicBezTo>
                      <a:pt x="54" y="68"/>
                      <a:pt x="68" y="54"/>
                      <a:pt x="68" y="36"/>
                    </a:cubicBezTo>
                    <a:cubicBezTo>
                      <a:pt x="68" y="19"/>
                      <a:pt x="54" y="4"/>
                      <a:pt x="36" y="4"/>
                    </a:cubicBezTo>
                    <a:close/>
                  </a:path>
                </a:pathLst>
              </a:custGeom>
              <a:noFill/>
              <a:ln w="9360">
                <a:solidFill>
                  <a:schemeClr val="accent3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346" name="CustomShape 21"/>
          <p:cNvSpPr/>
          <p:nvPr/>
        </p:nvSpPr>
        <p:spPr>
          <a:xfrm>
            <a:off x="812880" y="214920"/>
            <a:ext cx="2310120" cy="42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808080"/>
                </a:solidFill>
                <a:latin typeface="Arial"/>
                <a:ea typeface="微软雅黑"/>
              </a:rPr>
              <a:t>六大设计原则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47" name="CustomShape 22"/>
          <p:cNvSpPr/>
          <p:nvPr/>
        </p:nvSpPr>
        <p:spPr>
          <a:xfrm>
            <a:off x="5270760" y="889920"/>
            <a:ext cx="7422120" cy="314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0200">
              <a:lnSpc>
                <a:spcPct val="93000"/>
              </a:lnSpc>
            </a:pPr>
            <a:r>
              <a:rPr lang="en-US" sz="2400" b="1" strike="noStrike" spc="-1">
                <a:solidFill>
                  <a:srgbClr val="D14E5B"/>
                </a:solidFill>
                <a:latin typeface="微软雅黑"/>
                <a:ea typeface="微软雅黑"/>
              </a:rPr>
              <a:t>里氏替换：</a:t>
            </a:r>
            <a:endParaRPr lang="en-US" sz="2400" b="0" strike="noStrike" spc="-1">
              <a:latin typeface="Arial"/>
            </a:endParaRPr>
          </a:p>
          <a:p>
            <a:pPr marL="342720" indent="-340200">
              <a:lnSpc>
                <a:spcPct val="93000"/>
              </a:lnSpc>
            </a:pPr>
            <a:r>
              <a:rPr lang="en-US" sz="2400" b="0" strike="noStrike" spc="-1">
                <a:solidFill>
                  <a:srgbClr val="767171"/>
                </a:solidFill>
                <a:latin typeface="微软雅黑"/>
                <a:ea typeface="微软雅黑"/>
              </a:rPr>
              <a:t>	</a:t>
            </a:r>
            <a:endParaRPr lang="en-US" sz="2400" b="0" strike="noStrike" spc="-1">
              <a:latin typeface="Arial"/>
            </a:endParaRPr>
          </a:p>
          <a:p>
            <a:pPr marL="342720" indent="-340200">
              <a:lnSpc>
                <a:spcPct val="93000"/>
              </a:lnSpc>
            </a:pPr>
            <a:r>
              <a:rPr lang="en-US" sz="2400" b="0" strike="noStrike" spc="-1">
                <a:solidFill>
                  <a:srgbClr val="767171"/>
                </a:solidFill>
                <a:latin typeface="微软雅黑"/>
                <a:ea typeface="微软雅黑"/>
              </a:rPr>
              <a:t>	子类要拥有父类的功能，父类出现的地方可被子类替换，替换后依然保持原功能。</a:t>
            </a:r>
            <a:endParaRPr lang="en-US" sz="2400" b="0" strike="noStrike" spc="-1">
              <a:latin typeface="Arial"/>
            </a:endParaRPr>
          </a:p>
          <a:p>
            <a:pPr marL="342720" indent="-340200">
              <a:lnSpc>
                <a:spcPct val="93000"/>
              </a:lnSpc>
            </a:pPr>
            <a:r>
              <a:rPr lang="en-US" sz="2400" b="1" strike="noStrike" spc="-1">
                <a:solidFill>
                  <a:srgbClr val="767171"/>
                </a:solidFill>
                <a:latin typeface="微软雅黑"/>
                <a:ea typeface="微软雅黑"/>
              </a:rPr>
              <a:t>	</a:t>
            </a:r>
            <a:endParaRPr lang="en-US" sz="2400" b="0" strike="noStrike" spc="-1">
              <a:latin typeface="Arial"/>
            </a:endParaRPr>
          </a:p>
          <a:p>
            <a:pPr marL="342720" indent="-340200">
              <a:lnSpc>
                <a:spcPct val="93000"/>
              </a:lnSpc>
            </a:pPr>
            <a:r>
              <a:rPr lang="en-US" sz="2400" b="1" strike="noStrike" spc="-1">
                <a:solidFill>
                  <a:srgbClr val="767171"/>
                </a:solidFill>
                <a:latin typeface="微软雅黑"/>
                <a:ea typeface="微软雅黑"/>
              </a:rPr>
              <a:t>	游戏中：具体的家具子类都拥有家具父类的可移动、可增添、可删除的功能，但每一个家具子类也有自己的特性，执行的效果不同，家具子类特性的变化不会影响到父类的功能（扩展重写）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48" name="CustomShape 23"/>
          <p:cNvSpPr/>
          <p:nvPr/>
        </p:nvSpPr>
        <p:spPr>
          <a:xfrm>
            <a:off x="5270760" y="4471920"/>
            <a:ext cx="6428160" cy="212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0200">
              <a:lnSpc>
                <a:spcPct val="93000"/>
              </a:lnSpc>
            </a:pPr>
            <a:r>
              <a:rPr lang="en-US" sz="2400" b="1" strike="noStrike" spc="-1">
                <a:solidFill>
                  <a:srgbClr val="1F4C6B"/>
                </a:solidFill>
                <a:latin typeface="微软雅黑"/>
                <a:ea typeface="微软雅黑"/>
              </a:rPr>
              <a:t>迪米特法则：</a:t>
            </a:r>
            <a:endParaRPr lang="en-US" sz="2400" b="0" strike="noStrike" spc="-1">
              <a:latin typeface="Arial"/>
            </a:endParaRPr>
          </a:p>
          <a:p>
            <a:pPr marL="342720" indent="-340200">
              <a:lnSpc>
                <a:spcPct val="93000"/>
              </a:lnSpc>
            </a:pPr>
            <a:r>
              <a:rPr lang="en-US" sz="2400" b="0" strike="noStrike" spc="-1">
                <a:solidFill>
                  <a:srgbClr val="767171"/>
                </a:solidFill>
                <a:latin typeface="微软雅黑"/>
                <a:ea typeface="微软雅黑"/>
              </a:rPr>
              <a:t>	</a:t>
            </a:r>
            <a:endParaRPr lang="en-US" sz="2400" b="0" strike="noStrike" spc="-1">
              <a:latin typeface="Arial"/>
            </a:endParaRPr>
          </a:p>
          <a:p>
            <a:pPr marL="342720" indent="-340200">
              <a:lnSpc>
                <a:spcPct val="93000"/>
              </a:lnSpc>
            </a:pPr>
            <a:r>
              <a:rPr lang="en-US" sz="2400" b="0" strike="noStrike" spc="-1">
                <a:solidFill>
                  <a:srgbClr val="767171"/>
                </a:solidFill>
                <a:latin typeface="微软雅黑"/>
                <a:ea typeface="微软雅黑"/>
              </a:rPr>
              <a:t>	类与类交互时，在满足功能要求的基础上，传递的数据量越少越好。</a:t>
            </a:r>
            <a:endParaRPr lang="en-US" sz="2400" b="0" strike="noStrike" spc="-1">
              <a:latin typeface="Arial"/>
            </a:endParaRPr>
          </a:p>
          <a:p>
            <a:pPr marL="342720" indent="-340200">
              <a:lnSpc>
                <a:spcPct val="93000"/>
              </a:lnSpc>
            </a:pPr>
            <a:endParaRPr lang="en-US" sz="2400" b="0" strike="noStrike" spc="-1">
              <a:latin typeface="Arial"/>
            </a:endParaRPr>
          </a:p>
          <a:p>
            <a:pPr marL="342720" indent="-340200">
              <a:lnSpc>
                <a:spcPct val="93000"/>
              </a:lnSpc>
            </a:pPr>
            <a:r>
              <a:rPr lang="en-US" sz="2400" b="1" strike="noStrike" spc="-1">
                <a:solidFill>
                  <a:srgbClr val="767171"/>
                </a:solidFill>
                <a:latin typeface="微软雅黑"/>
                <a:ea typeface="微软雅黑"/>
              </a:rPr>
              <a:t>	游戏中：每个类之间的耦合度较低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11971440" y="303840"/>
            <a:ext cx="774000" cy="22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" b="0" strike="noStrike" spc="-1">
                <a:solidFill>
                  <a:srgbClr val="FFFFFF"/>
                </a:solidFill>
                <a:latin typeface="Calibri"/>
                <a:ea typeface="宋体"/>
              </a:rPr>
              <a:t>PPT模板下载：www.1ppt.com/moban/     行业PPT模板：www.1ppt.com/hangye/ </a:t>
            </a:r>
            <a:endParaRPr lang="en-US" sz="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" b="0" strike="noStrike" spc="-1">
                <a:solidFill>
                  <a:srgbClr val="FFFFFF"/>
                </a:solidFill>
                <a:latin typeface="Calibri"/>
                <a:ea typeface="宋体"/>
              </a:rPr>
              <a:t>节日PPT模板：www.1ppt.com/jieri/           PPT素材下载：www.1ppt.com/sucai/</a:t>
            </a:r>
            <a:endParaRPr lang="en-US" sz="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" b="0" strike="noStrike" spc="-1">
                <a:solidFill>
                  <a:srgbClr val="FFFFFF"/>
                </a:solidFill>
                <a:latin typeface="Calibri"/>
                <a:ea typeface="宋体"/>
              </a:rPr>
              <a:t>PPT背景图片：www.1ppt.com/beijing/      PPT图表下载：www.1ppt.com/tubiao/      </a:t>
            </a:r>
            <a:endParaRPr lang="en-US" sz="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" b="0" strike="noStrike" spc="-1">
                <a:solidFill>
                  <a:srgbClr val="FFFFFF"/>
                </a:solidFill>
                <a:latin typeface="Calibri"/>
                <a:ea typeface="宋体"/>
              </a:rPr>
              <a:t>优秀PPT下载：www.1ppt.com/xiazai/        PPT教程： www.1ppt.com/powerpoint/      </a:t>
            </a:r>
            <a:endParaRPr lang="en-US" sz="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" b="0" strike="noStrike" spc="-1">
                <a:solidFill>
                  <a:srgbClr val="FFFFFF"/>
                </a:solidFill>
                <a:latin typeface="Calibri"/>
                <a:ea typeface="宋体"/>
              </a:rPr>
              <a:t>Word教程： www.1ppt.com/word/              Excel教程：www.1ppt.com/excel/  </a:t>
            </a:r>
            <a:endParaRPr lang="en-US" sz="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" b="0" strike="noStrike" spc="-1">
                <a:solidFill>
                  <a:srgbClr val="FFFFFF"/>
                </a:solidFill>
                <a:latin typeface="Calibri"/>
                <a:ea typeface="宋体"/>
              </a:rPr>
              <a:t>资料下载：www.1ppt.com/ziliao/                PPT课件下载：www.1ppt.com/kejian/ </a:t>
            </a:r>
            <a:endParaRPr lang="en-US" sz="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" b="0" strike="noStrike" spc="-1">
                <a:solidFill>
                  <a:srgbClr val="FFFFFF"/>
                </a:solidFill>
                <a:latin typeface="Calibri"/>
                <a:ea typeface="宋体"/>
              </a:rPr>
              <a:t>范文下载：www.1ppt.com/fanwen/             试卷下载：www.1ppt.com/shiti/  </a:t>
            </a:r>
            <a:endParaRPr lang="en-US" sz="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" b="0" strike="noStrike" spc="-1">
                <a:solidFill>
                  <a:srgbClr val="FFFFFF"/>
                </a:solidFill>
                <a:latin typeface="Calibri"/>
                <a:ea typeface="宋体"/>
              </a:rPr>
              <a:t>教案下载：www.1ppt.com/jiaoan/        PPT论坛：www.1ppt.cn</a:t>
            </a:r>
            <a:endParaRPr lang="en-US" sz="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" b="0" strike="noStrike" spc="-1">
                <a:solidFill>
                  <a:srgbClr val="FFFFFF"/>
                </a:solidFill>
                <a:latin typeface="Calibri"/>
                <a:ea typeface="宋体"/>
              </a:rPr>
              <a:t> </a:t>
            </a:r>
            <a:endParaRPr lang="en-US" sz="100" b="0" strike="noStrike" spc="-1"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360" y="5187600"/>
            <a:ext cx="9452160" cy="2044080"/>
          </a:xfrm>
          <a:custGeom>
            <a:avLst/>
            <a:gdLst/>
            <a:ahLst/>
            <a:cxnLst/>
            <a:rect l="l" t="t" r="r" b="b"/>
            <a:pathLst>
              <a:path w="4183" h="904">
                <a:moveTo>
                  <a:pt x="2" y="0"/>
                </a:moveTo>
                <a:lnTo>
                  <a:pt x="4183" y="902"/>
                </a:lnTo>
                <a:lnTo>
                  <a:pt x="0" y="904"/>
                </a:lnTo>
                <a:lnTo>
                  <a:pt x="2" y="0"/>
                </a:lnTo>
                <a:close/>
              </a:path>
            </a:pathLst>
          </a:custGeom>
          <a:solidFill>
            <a:srgbClr val="1F4C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" name="CustomShape 3"/>
          <p:cNvSpPr/>
          <p:nvPr/>
        </p:nvSpPr>
        <p:spPr>
          <a:xfrm>
            <a:off x="360" y="0"/>
            <a:ext cx="12857040" cy="2080080"/>
          </a:xfrm>
          <a:custGeom>
            <a:avLst/>
            <a:gdLst/>
            <a:ahLst/>
            <a:cxnLst/>
            <a:rect l="l" t="t" r="r" b="b"/>
            <a:pathLst>
              <a:path w="5687" h="920">
                <a:moveTo>
                  <a:pt x="0" y="0"/>
                </a:moveTo>
                <a:lnTo>
                  <a:pt x="5687" y="0"/>
                </a:lnTo>
                <a:lnTo>
                  <a:pt x="5687" y="920"/>
                </a:lnTo>
                <a:lnTo>
                  <a:pt x="0" y="0"/>
                </a:lnTo>
                <a:close/>
              </a:path>
            </a:pathLst>
          </a:custGeom>
          <a:solidFill>
            <a:srgbClr val="1F4C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2" name="CustomShape 4"/>
          <p:cNvSpPr/>
          <p:nvPr/>
        </p:nvSpPr>
        <p:spPr>
          <a:xfrm>
            <a:off x="360" y="0"/>
            <a:ext cx="12857040" cy="2080080"/>
          </a:xfrm>
          <a:custGeom>
            <a:avLst/>
            <a:gdLst/>
            <a:ahLst/>
            <a:cxnLst/>
            <a:rect l="l" t="t" r="r" b="b"/>
            <a:pathLst>
              <a:path w="5687" h="920">
                <a:moveTo>
                  <a:pt x="0" y="0"/>
                </a:moveTo>
                <a:lnTo>
                  <a:pt x="5687" y="920"/>
                </a:lnTo>
                <a:lnTo>
                  <a:pt x="0" y="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" name="CustomShape 5"/>
          <p:cNvSpPr/>
          <p:nvPr/>
        </p:nvSpPr>
        <p:spPr>
          <a:xfrm>
            <a:off x="2234160" y="2846160"/>
            <a:ext cx="8389080" cy="146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1919"/>
              </a:spcBef>
            </a:pPr>
            <a:r>
              <a:rPr lang="en-US" sz="9600" b="1" strike="noStrike" cap="all" spc="-1">
                <a:solidFill>
                  <a:srgbClr val="A6A6A6"/>
                </a:solidFill>
                <a:latin typeface="微软雅黑"/>
                <a:ea typeface="微软雅黑"/>
              </a:rPr>
              <a:t>Thank you </a:t>
            </a:r>
            <a:endParaRPr lang="en-US" sz="96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 flipV="1">
            <a:off x="7616880" y="2859840"/>
            <a:ext cx="116280" cy="1062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7616880" y="2277000"/>
            <a:ext cx="116280" cy="1062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3"/>
          <p:cNvSpPr/>
          <p:nvPr/>
        </p:nvSpPr>
        <p:spPr>
          <a:xfrm flipV="1">
            <a:off x="7616880" y="3837600"/>
            <a:ext cx="116280" cy="1062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4"/>
          <p:cNvSpPr/>
          <p:nvPr/>
        </p:nvSpPr>
        <p:spPr>
          <a:xfrm>
            <a:off x="7616880" y="3254760"/>
            <a:ext cx="116280" cy="1062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5"/>
          <p:cNvSpPr/>
          <p:nvPr/>
        </p:nvSpPr>
        <p:spPr>
          <a:xfrm flipV="1">
            <a:off x="7616880" y="4813560"/>
            <a:ext cx="116280" cy="1062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6"/>
          <p:cNvSpPr/>
          <p:nvPr/>
        </p:nvSpPr>
        <p:spPr>
          <a:xfrm>
            <a:off x="7616880" y="4232520"/>
            <a:ext cx="116280" cy="1044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7"/>
          <p:cNvSpPr/>
          <p:nvPr/>
        </p:nvSpPr>
        <p:spPr>
          <a:xfrm flipV="1">
            <a:off x="7616880" y="5791320"/>
            <a:ext cx="116280" cy="1062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8"/>
          <p:cNvSpPr/>
          <p:nvPr/>
        </p:nvSpPr>
        <p:spPr>
          <a:xfrm>
            <a:off x="7616880" y="5208480"/>
            <a:ext cx="116280" cy="1062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9"/>
          <p:cNvSpPr/>
          <p:nvPr/>
        </p:nvSpPr>
        <p:spPr>
          <a:xfrm>
            <a:off x="6732720" y="2277000"/>
            <a:ext cx="2222280" cy="690480"/>
          </a:xfrm>
          <a:prstGeom prst="rightArrow">
            <a:avLst>
              <a:gd name="adj1" fmla="val 72581"/>
              <a:gd name="adj2" fmla="val 46774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10"/>
          <p:cNvSpPr/>
          <p:nvPr/>
        </p:nvSpPr>
        <p:spPr>
          <a:xfrm>
            <a:off x="6732720" y="3254760"/>
            <a:ext cx="2222280" cy="690480"/>
          </a:xfrm>
          <a:prstGeom prst="rightArrow">
            <a:avLst>
              <a:gd name="adj1" fmla="val 72581"/>
              <a:gd name="adj2" fmla="val 46774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11"/>
          <p:cNvSpPr/>
          <p:nvPr/>
        </p:nvSpPr>
        <p:spPr>
          <a:xfrm>
            <a:off x="6732720" y="4232520"/>
            <a:ext cx="2222280" cy="688680"/>
          </a:xfrm>
          <a:prstGeom prst="rightArrow">
            <a:avLst>
              <a:gd name="adj1" fmla="val 72581"/>
              <a:gd name="adj2" fmla="val 46774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12"/>
          <p:cNvSpPr/>
          <p:nvPr/>
        </p:nvSpPr>
        <p:spPr>
          <a:xfrm>
            <a:off x="6732720" y="5208480"/>
            <a:ext cx="2222280" cy="690480"/>
          </a:xfrm>
          <a:prstGeom prst="rightArrow">
            <a:avLst>
              <a:gd name="adj1" fmla="val 72581"/>
              <a:gd name="adj2" fmla="val 46774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13"/>
          <p:cNvSpPr/>
          <p:nvPr/>
        </p:nvSpPr>
        <p:spPr>
          <a:xfrm>
            <a:off x="5634360" y="2277000"/>
            <a:ext cx="1981080" cy="69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110" b="0" strike="noStrike" spc="-1">
                <a:solidFill>
                  <a:srgbClr val="FFFFFF"/>
                </a:solidFill>
                <a:latin typeface="Arial"/>
                <a:ea typeface="微软雅黑"/>
              </a:rPr>
              <a:t>01</a:t>
            </a:r>
            <a:endParaRPr lang="en-US" sz="2110" b="0" strike="noStrike" spc="-1">
              <a:latin typeface="Arial"/>
            </a:endParaRPr>
          </a:p>
        </p:txBody>
      </p:sp>
      <p:sp>
        <p:nvSpPr>
          <p:cNvPr id="101" name="CustomShape 14"/>
          <p:cNvSpPr/>
          <p:nvPr/>
        </p:nvSpPr>
        <p:spPr>
          <a:xfrm>
            <a:off x="5634360" y="3254760"/>
            <a:ext cx="1981080" cy="690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110" b="0" strike="noStrike" spc="-1">
                <a:solidFill>
                  <a:srgbClr val="FFFFFF"/>
                </a:solidFill>
                <a:latin typeface="Arial"/>
                <a:ea typeface="微软雅黑"/>
              </a:rPr>
              <a:t>02</a:t>
            </a:r>
            <a:endParaRPr lang="en-US" sz="2110" b="0" strike="noStrike" spc="-1">
              <a:latin typeface="Arial"/>
            </a:endParaRPr>
          </a:p>
        </p:txBody>
      </p:sp>
      <p:sp>
        <p:nvSpPr>
          <p:cNvPr id="102" name="CustomShape 15"/>
          <p:cNvSpPr/>
          <p:nvPr/>
        </p:nvSpPr>
        <p:spPr>
          <a:xfrm>
            <a:off x="5634360" y="4232520"/>
            <a:ext cx="1981080" cy="6886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110" b="0" strike="noStrike" spc="-1">
                <a:solidFill>
                  <a:srgbClr val="FFFFFF"/>
                </a:solidFill>
                <a:latin typeface="Arial"/>
                <a:ea typeface="微软雅黑"/>
              </a:rPr>
              <a:t>03</a:t>
            </a:r>
            <a:endParaRPr lang="en-US" sz="2110" b="0" strike="noStrike" spc="-1">
              <a:latin typeface="Arial"/>
            </a:endParaRPr>
          </a:p>
        </p:txBody>
      </p:sp>
      <p:sp>
        <p:nvSpPr>
          <p:cNvPr id="103" name="CustomShape 16"/>
          <p:cNvSpPr/>
          <p:nvPr/>
        </p:nvSpPr>
        <p:spPr>
          <a:xfrm>
            <a:off x="5634360" y="5208480"/>
            <a:ext cx="1981080" cy="690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110" b="0" strike="noStrike" spc="-1">
                <a:solidFill>
                  <a:srgbClr val="FFFFFF"/>
                </a:solidFill>
                <a:latin typeface="Arial"/>
                <a:ea typeface="微软雅黑"/>
              </a:rPr>
              <a:t>04</a:t>
            </a:r>
            <a:endParaRPr lang="en-US" sz="2110" b="0" strike="noStrike" spc="-1">
              <a:latin typeface="Arial"/>
            </a:endParaRPr>
          </a:p>
        </p:txBody>
      </p:sp>
      <p:sp>
        <p:nvSpPr>
          <p:cNvPr id="104" name="CustomShape 17"/>
          <p:cNvSpPr/>
          <p:nvPr/>
        </p:nvSpPr>
        <p:spPr>
          <a:xfrm>
            <a:off x="9059760" y="2408400"/>
            <a:ext cx="3201120" cy="365760"/>
          </a:xfrm>
          <a:custGeom>
            <a:avLst/>
            <a:gdLst/>
            <a:ahLst/>
            <a:cxnLst/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808080"/>
                </a:solidFill>
                <a:latin typeface="Arial"/>
                <a:ea typeface="微软雅黑"/>
              </a:rPr>
              <a:t>面向对象与面向过程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5" name="CustomShape 18"/>
          <p:cNvSpPr/>
          <p:nvPr/>
        </p:nvSpPr>
        <p:spPr>
          <a:xfrm>
            <a:off x="9059760" y="3364920"/>
            <a:ext cx="2465640" cy="365760"/>
          </a:xfrm>
          <a:custGeom>
            <a:avLst/>
            <a:gdLst/>
            <a:ahLst/>
            <a:cxnLst/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808080"/>
                </a:solidFill>
                <a:latin typeface="Arial"/>
                <a:ea typeface="微软雅黑"/>
              </a:rPr>
              <a:t>类和实例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6" name="CustomShape 19"/>
          <p:cNvSpPr/>
          <p:nvPr/>
        </p:nvSpPr>
        <p:spPr>
          <a:xfrm>
            <a:off x="9059760" y="4400640"/>
            <a:ext cx="2465640" cy="365760"/>
          </a:xfrm>
          <a:custGeom>
            <a:avLst/>
            <a:gdLst/>
            <a:ahLst/>
            <a:cxnLst/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808080"/>
                </a:solidFill>
                <a:latin typeface="Arial"/>
                <a:ea typeface="微软雅黑"/>
              </a:rPr>
              <a:t>三大特征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7" name="CustomShape 20"/>
          <p:cNvSpPr/>
          <p:nvPr/>
        </p:nvSpPr>
        <p:spPr>
          <a:xfrm>
            <a:off x="9059760" y="5369400"/>
            <a:ext cx="2465640" cy="365760"/>
          </a:xfrm>
          <a:custGeom>
            <a:avLst/>
            <a:gdLst/>
            <a:ahLst/>
            <a:cxnLst/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808080"/>
                </a:solidFill>
                <a:latin typeface="Arial"/>
                <a:ea typeface="微软雅黑"/>
              </a:rPr>
              <a:t>六大设计原则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8" name="CustomShape 21"/>
          <p:cNvSpPr/>
          <p:nvPr/>
        </p:nvSpPr>
        <p:spPr>
          <a:xfrm>
            <a:off x="1792800" y="2637720"/>
            <a:ext cx="3076920" cy="17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500" b="1" strike="noStrike" spc="-1">
                <a:solidFill>
                  <a:srgbClr val="808080"/>
                </a:solidFill>
                <a:latin typeface="Arial"/>
                <a:ea typeface="微软雅黑"/>
              </a:rPr>
              <a:t>目录</a:t>
            </a:r>
            <a:endParaRPr lang="en-US" sz="11500" b="0" strike="noStrike" spc="-1">
              <a:latin typeface="Arial"/>
            </a:endParaRPr>
          </a:p>
        </p:txBody>
      </p:sp>
      <p:sp>
        <p:nvSpPr>
          <p:cNvPr id="109" name="CustomShape 22"/>
          <p:cNvSpPr/>
          <p:nvPr/>
        </p:nvSpPr>
        <p:spPr>
          <a:xfrm>
            <a:off x="1682280" y="4485960"/>
            <a:ext cx="3298320" cy="66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808080"/>
                </a:solidFill>
                <a:latin typeface="Arial"/>
                <a:ea typeface="微软雅黑"/>
              </a:rPr>
              <a:t>CONTENTS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"/>
          <p:cNvGrpSpPr/>
          <p:nvPr/>
        </p:nvGrpSpPr>
        <p:grpSpPr>
          <a:xfrm>
            <a:off x="1748160" y="2893320"/>
            <a:ext cx="11108520" cy="1416240"/>
            <a:chOff x="1748160" y="2893320"/>
            <a:chExt cx="11108520" cy="1416240"/>
          </a:xfrm>
        </p:grpSpPr>
        <p:sp>
          <p:nvSpPr>
            <p:cNvPr id="111" name="CustomShape 2"/>
            <p:cNvSpPr/>
            <p:nvPr/>
          </p:nvSpPr>
          <p:spPr>
            <a:xfrm flipH="1" flipV="1">
              <a:off x="4253400" y="4089600"/>
              <a:ext cx="239040" cy="21852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" name="CustomShape 3"/>
            <p:cNvSpPr/>
            <p:nvPr/>
          </p:nvSpPr>
          <p:spPr>
            <a:xfrm flipH="1">
              <a:off x="4253400" y="2893320"/>
              <a:ext cx="239040" cy="21852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" name="CustomShape 4"/>
            <p:cNvSpPr/>
            <p:nvPr/>
          </p:nvSpPr>
          <p:spPr>
            <a:xfrm flipH="1">
              <a:off x="1748160" y="2893320"/>
              <a:ext cx="4556880" cy="1416240"/>
            </a:xfrm>
            <a:prstGeom prst="rightArrow">
              <a:avLst>
                <a:gd name="adj1" fmla="val 72581"/>
                <a:gd name="adj2" fmla="val 46774"/>
              </a:avLst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CustomShape 5"/>
            <p:cNvSpPr/>
            <p:nvPr/>
          </p:nvSpPr>
          <p:spPr>
            <a:xfrm flipH="1">
              <a:off x="4493160" y="2893320"/>
              <a:ext cx="8363160" cy="1416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5" name="CustomShape 6"/>
          <p:cNvSpPr/>
          <p:nvPr/>
        </p:nvSpPr>
        <p:spPr>
          <a:xfrm>
            <a:off x="5074200" y="3438360"/>
            <a:ext cx="911880" cy="64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 sz="3380" b="0" strike="noStrike" spc="-1">
                <a:solidFill>
                  <a:srgbClr val="FFFFFF"/>
                </a:solidFill>
                <a:latin typeface="Arial"/>
                <a:ea typeface="微软雅黑"/>
              </a:rPr>
              <a:t>P</a:t>
            </a:r>
            <a:r>
              <a:rPr lang="en-US" sz="4220" b="0" strike="noStrike" spc="-1">
                <a:solidFill>
                  <a:srgbClr val="FFFFFF"/>
                </a:solidFill>
                <a:latin typeface="Arial"/>
                <a:ea typeface="微软雅黑"/>
              </a:rPr>
              <a:t>art</a:t>
            </a:r>
            <a:endParaRPr lang="en-US" sz="4220" b="0" strike="noStrike" spc="-1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5217840" y="3267720"/>
            <a:ext cx="623520" cy="33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algn="ctr">
              <a:lnSpc>
                <a:spcPct val="100000"/>
              </a:lnSpc>
            </a:pPr>
            <a:r>
              <a:rPr lang="en-US" sz="2220" b="0" strike="noStrike" spc="-1">
                <a:solidFill>
                  <a:srgbClr val="FFFFFF"/>
                </a:solidFill>
                <a:latin typeface="Arial"/>
                <a:ea typeface="微软雅黑"/>
              </a:rPr>
              <a:t>章 节</a:t>
            </a:r>
            <a:endParaRPr lang="en-US" sz="2220" b="0" strike="noStrike" spc="-1">
              <a:latin typeface="Arial"/>
            </a:endParaRPr>
          </a:p>
        </p:txBody>
      </p:sp>
      <p:sp>
        <p:nvSpPr>
          <p:cNvPr id="117" name="CustomShape 8"/>
          <p:cNvSpPr/>
          <p:nvPr/>
        </p:nvSpPr>
        <p:spPr>
          <a:xfrm>
            <a:off x="6167880" y="2790360"/>
            <a:ext cx="1429920" cy="154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 sz="10130" b="0" strike="noStrike" spc="-1">
                <a:solidFill>
                  <a:srgbClr val="FFFFFF"/>
                </a:solidFill>
                <a:latin typeface="Arial"/>
                <a:ea typeface="微软雅黑"/>
              </a:rPr>
              <a:t>01</a:t>
            </a:r>
            <a:endParaRPr lang="en-US" sz="10130" b="0" strike="noStrike" spc="-1">
              <a:latin typeface="Arial"/>
            </a:endParaRPr>
          </a:p>
        </p:txBody>
      </p:sp>
      <p:sp>
        <p:nvSpPr>
          <p:cNvPr id="118" name="CustomShape 9"/>
          <p:cNvSpPr/>
          <p:nvPr/>
        </p:nvSpPr>
        <p:spPr>
          <a:xfrm>
            <a:off x="7905240" y="3324960"/>
            <a:ext cx="497736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微软雅黑"/>
              </a:rPr>
              <a:t>面向对象与面向过程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12880" y="214560"/>
            <a:ext cx="3340080" cy="42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808080"/>
                </a:solidFill>
                <a:latin typeface="Arial"/>
                <a:ea typeface="微软雅黑"/>
              </a:rPr>
              <a:t>面向对象与面向过程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20" name="Picture 2"/>
          <p:cNvPicPr/>
          <p:nvPr/>
        </p:nvPicPr>
        <p:blipFill>
          <a:blip r:embed="rId2"/>
          <a:stretch/>
        </p:blipFill>
        <p:spPr>
          <a:xfrm>
            <a:off x="370080" y="1600200"/>
            <a:ext cx="6058080" cy="3365280"/>
          </a:xfrm>
          <a:prstGeom prst="rect">
            <a:avLst/>
          </a:prstGeom>
          <a:ln>
            <a:noFill/>
          </a:ln>
        </p:spPr>
      </p:pic>
      <p:pic>
        <p:nvPicPr>
          <p:cNvPr id="121" name="Picture 4"/>
          <p:cNvPicPr/>
          <p:nvPr/>
        </p:nvPicPr>
        <p:blipFill>
          <a:blip r:embed="rId3"/>
          <a:stretch/>
        </p:blipFill>
        <p:spPr>
          <a:xfrm>
            <a:off x="6417720" y="2464200"/>
            <a:ext cx="6047640" cy="1924560"/>
          </a:xfrm>
          <a:prstGeom prst="rect">
            <a:avLst/>
          </a:prstGeom>
          <a:ln>
            <a:noFill/>
          </a:ln>
        </p:spPr>
      </p:pic>
      <p:sp>
        <p:nvSpPr>
          <p:cNvPr id="122" name="CustomShape 2"/>
          <p:cNvSpPr/>
          <p:nvPr/>
        </p:nvSpPr>
        <p:spPr>
          <a:xfrm>
            <a:off x="2638440" y="5180400"/>
            <a:ext cx="758088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767171"/>
                </a:solidFill>
                <a:latin typeface="微软雅黑"/>
                <a:ea typeface="微软雅黑"/>
              </a:rPr>
              <a:t>《模拟人生》是由Maxis开发的一款角色扮演网页游戏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12880" y="214560"/>
            <a:ext cx="3340080" cy="42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808080"/>
                </a:solidFill>
                <a:latin typeface="Arial"/>
                <a:ea typeface="微软雅黑"/>
              </a:rPr>
              <a:t>面向对象与面向过程</a:t>
            </a:r>
            <a:endParaRPr lang="en-US" sz="2800" b="0" strike="noStrike" spc="-1">
              <a:latin typeface="Arial"/>
            </a:endParaRPr>
          </a:p>
        </p:txBody>
      </p:sp>
      <p:grpSp>
        <p:nvGrpSpPr>
          <p:cNvPr id="124" name="Group 2"/>
          <p:cNvGrpSpPr/>
          <p:nvPr/>
        </p:nvGrpSpPr>
        <p:grpSpPr>
          <a:xfrm>
            <a:off x="1714680" y="964800"/>
            <a:ext cx="1351440" cy="1660320"/>
            <a:chOff x="1714680" y="964800"/>
            <a:chExt cx="1351440" cy="1660320"/>
          </a:xfrm>
        </p:grpSpPr>
        <p:sp>
          <p:nvSpPr>
            <p:cNvPr id="125" name="Line 3"/>
            <p:cNvSpPr/>
            <p:nvPr/>
          </p:nvSpPr>
          <p:spPr>
            <a:xfrm>
              <a:off x="2390760" y="1909080"/>
              <a:ext cx="360" cy="716040"/>
            </a:xfrm>
            <a:prstGeom prst="line">
              <a:avLst/>
            </a:prstGeom>
            <a:ln w="25560">
              <a:solidFill>
                <a:srgbClr val="A09FA1"/>
              </a:solidFill>
              <a:miter/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" name="CustomShape 4"/>
            <p:cNvSpPr/>
            <p:nvPr/>
          </p:nvSpPr>
          <p:spPr>
            <a:xfrm>
              <a:off x="1714680" y="964800"/>
              <a:ext cx="1351440" cy="10033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81" y="0"/>
                  </a:moveTo>
                  <a:lnTo>
                    <a:pt x="21600" y="0"/>
                  </a:lnTo>
                  <a:lnTo>
                    <a:pt x="21600" y="10440"/>
                  </a:lnTo>
                  <a:lnTo>
                    <a:pt x="10926" y="21600"/>
                  </a:lnTo>
                  <a:lnTo>
                    <a:pt x="0" y="10254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accent2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" name="CustomShape 5"/>
            <p:cNvSpPr/>
            <p:nvPr/>
          </p:nvSpPr>
          <p:spPr>
            <a:xfrm>
              <a:off x="1780200" y="1007640"/>
              <a:ext cx="1219680" cy="4374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/>
            <a:lstStyle/>
            <a:p>
              <a:pPr algn="ctr">
                <a:lnSpc>
                  <a:spcPct val="120000"/>
                </a:lnSpc>
              </a:pPr>
              <a:r>
                <a:rPr lang="en-US" sz="2400" b="1" strike="noStrike" spc="-1">
                  <a:solidFill>
                    <a:srgbClr val="FFFFFF"/>
                  </a:solidFill>
                  <a:latin typeface="Arial"/>
                  <a:ea typeface="微软雅黑"/>
                </a:rPr>
                <a:t>面向过程</a:t>
              </a:r>
              <a:endParaRPr lang="en-US" sz="2400" b="0" strike="noStrike" spc="-1">
                <a:latin typeface="Arial"/>
              </a:endParaRPr>
            </a:p>
          </p:txBody>
        </p:sp>
      </p:grpSp>
      <p:grpSp>
        <p:nvGrpSpPr>
          <p:cNvPr id="128" name="Group 6"/>
          <p:cNvGrpSpPr/>
          <p:nvPr/>
        </p:nvGrpSpPr>
        <p:grpSpPr>
          <a:xfrm>
            <a:off x="2311380" y="1864800"/>
            <a:ext cx="3004560" cy="5202540"/>
            <a:chOff x="2311380" y="1864800"/>
            <a:chExt cx="3004560" cy="5202540"/>
          </a:xfrm>
        </p:grpSpPr>
        <p:sp>
          <p:nvSpPr>
            <p:cNvPr id="130" name="CustomShape 8"/>
            <p:cNvSpPr/>
            <p:nvPr/>
          </p:nvSpPr>
          <p:spPr>
            <a:xfrm rot="4026600">
              <a:off x="3562920" y="3859200"/>
              <a:ext cx="1752480" cy="1753560"/>
            </a:xfrm>
            <a:custGeom>
              <a:avLst/>
              <a:gdLst/>
              <a:ahLst/>
              <a:cxnLst/>
              <a:rect l="l" t="t" r="r" b="b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CustomShape 9"/>
            <p:cNvSpPr/>
            <p:nvPr/>
          </p:nvSpPr>
          <p:spPr>
            <a:xfrm rot="4026600">
              <a:off x="2423160" y="1864800"/>
              <a:ext cx="2286360" cy="2286360"/>
            </a:xfrm>
            <a:custGeom>
              <a:avLst/>
              <a:gdLst/>
              <a:ahLst/>
              <a:cxnLst/>
              <a:rect l="l" t="t" r="r" b="b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10"/>
            <p:cNvSpPr/>
            <p:nvPr/>
          </p:nvSpPr>
          <p:spPr>
            <a:xfrm rot="4026600">
              <a:off x="2668320" y="2109240"/>
              <a:ext cx="1797120" cy="17960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CustomShape 11"/>
            <p:cNvSpPr/>
            <p:nvPr/>
          </p:nvSpPr>
          <p:spPr>
            <a:xfrm rot="4026600">
              <a:off x="3837960" y="4134240"/>
              <a:ext cx="1200960" cy="1200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CustomShape 12"/>
            <p:cNvSpPr/>
            <p:nvPr/>
          </p:nvSpPr>
          <p:spPr>
            <a:xfrm rot="4026600">
              <a:off x="2334600" y="5294160"/>
              <a:ext cx="1749960" cy="1796400"/>
            </a:xfrm>
            <a:custGeom>
              <a:avLst/>
              <a:gdLst/>
              <a:ahLst/>
              <a:cxnLst/>
              <a:rect l="l" t="t" r="r" b="b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CustomShape 13"/>
            <p:cNvSpPr/>
            <p:nvPr/>
          </p:nvSpPr>
          <p:spPr>
            <a:xfrm rot="4026600">
              <a:off x="2562840" y="5543640"/>
              <a:ext cx="1289520" cy="12895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7" name="CustomShape 15"/>
          <p:cNvSpPr/>
          <p:nvPr/>
        </p:nvSpPr>
        <p:spPr>
          <a:xfrm>
            <a:off x="3143520" y="1279440"/>
            <a:ext cx="139968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767171"/>
                </a:solidFill>
                <a:latin typeface="微软雅黑"/>
                <a:ea typeface="微软雅黑"/>
              </a:rPr>
              <a:t>现实生活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38" name="CustomShape 16"/>
          <p:cNvSpPr/>
          <p:nvPr/>
        </p:nvSpPr>
        <p:spPr>
          <a:xfrm>
            <a:off x="2664720" y="2777760"/>
            <a:ext cx="17042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装门、装窗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39" name="CustomShape 17"/>
          <p:cNvSpPr/>
          <p:nvPr/>
        </p:nvSpPr>
        <p:spPr>
          <a:xfrm>
            <a:off x="3903480" y="4320720"/>
            <a:ext cx="126648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铺地板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刷墙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40" name="CustomShape 18"/>
          <p:cNvSpPr/>
          <p:nvPr/>
        </p:nvSpPr>
        <p:spPr>
          <a:xfrm>
            <a:off x="2505960" y="5776560"/>
            <a:ext cx="1584000" cy="949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摆大家具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摆小物件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grpSp>
        <p:nvGrpSpPr>
          <p:cNvPr id="141" name="Group 19"/>
          <p:cNvGrpSpPr/>
          <p:nvPr/>
        </p:nvGrpSpPr>
        <p:grpSpPr>
          <a:xfrm>
            <a:off x="6956640" y="1024200"/>
            <a:ext cx="1351440" cy="1674360"/>
            <a:chOff x="6956640" y="1024200"/>
            <a:chExt cx="1351440" cy="1674360"/>
          </a:xfrm>
        </p:grpSpPr>
        <p:sp>
          <p:nvSpPr>
            <p:cNvPr id="142" name="Line 20"/>
            <p:cNvSpPr/>
            <p:nvPr/>
          </p:nvSpPr>
          <p:spPr>
            <a:xfrm>
              <a:off x="7632720" y="1982520"/>
              <a:ext cx="360" cy="716040"/>
            </a:xfrm>
            <a:prstGeom prst="line">
              <a:avLst/>
            </a:prstGeom>
            <a:ln w="25560">
              <a:solidFill>
                <a:srgbClr val="A09FA1"/>
              </a:solidFill>
              <a:miter/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CustomShape 21"/>
            <p:cNvSpPr/>
            <p:nvPr/>
          </p:nvSpPr>
          <p:spPr>
            <a:xfrm>
              <a:off x="6956640" y="1024200"/>
              <a:ext cx="1351440" cy="10033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81" y="0"/>
                  </a:moveTo>
                  <a:lnTo>
                    <a:pt x="21600" y="0"/>
                  </a:lnTo>
                  <a:lnTo>
                    <a:pt x="21600" y="10440"/>
                  </a:lnTo>
                  <a:lnTo>
                    <a:pt x="10926" y="21600"/>
                  </a:lnTo>
                  <a:lnTo>
                    <a:pt x="0" y="10254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CustomShape 22"/>
            <p:cNvSpPr/>
            <p:nvPr/>
          </p:nvSpPr>
          <p:spPr>
            <a:xfrm>
              <a:off x="7020000" y="1131840"/>
              <a:ext cx="1219680" cy="4374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/>
            <a:lstStyle/>
            <a:p>
              <a:pPr algn="ctr">
                <a:lnSpc>
                  <a:spcPct val="120000"/>
                </a:lnSpc>
              </a:pPr>
              <a:r>
                <a:rPr lang="en-US" sz="2400" b="1" strike="noStrike" spc="-1">
                  <a:solidFill>
                    <a:srgbClr val="FFFFFF"/>
                  </a:solidFill>
                  <a:latin typeface="Arial"/>
                  <a:ea typeface="微软雅黑"/>
                </a:rPr>
                <a:t>面向对象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145" name="CustomShape 23"/>
          <p:cNvSpPr/>
          <p:nvPr/>
        </p:nvSpPr>
        <p:spPr>
          <a:xfrm>
            <a:off x="8523360" y="1264680"/>
            <a:ext cx="10947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767171"/>
                </a:solidFill>
                <a:latin typeface="微软雅黑"/>
                <a:ea typeface="微软雅黑"/>
              </a:rPr>
              <a:t>游戏中</a:t>
            </a:r>
            <a:endParaRPr lang="en-US" sz="2400" b="0" strike="noStrike" spc="-1">
              <a:latin typeface="Arial"/>
            </a:endParaRPr>
          </a:p>
        </p:txBody>
      </p:sp>
      <p:grpSp>
        <p:nvGrpSpPr>
          <p:cNvPr id="146" name="Group 24"/>
          <p:cNvGrpSpPr/>
          <p:nvPr/>
        </p:nvGrpSpPr>
        <p:grpSpPr>
          <a:xfrm>
            <a:off x="8315640" y="3655800"/>
            <a:ext cx="3508560" cy="2763360"/>
            <a:chOff x="8315640" y="3655800"/>
            <a:chExt cx="3508560" cy="2763360"/>
          </a:xfrm>
        </p:grpSpPr>
        <p:sp>
          <p:nvSpPr>
            <p:cNvPr id="147" name="CustomShape 25"/>
            <p:cNvSpPr/>
            <p:nvPr/>
          </p:nvSpPr>
          <p:spPr>
            <a:xfrm rot="16052400">
              <a:off x="8352720" y="4629240"/>
              <a:ext cx="1752480" cy="1753560"/>
            </a:xfrm>
            <a:custGeom>
              <a:avLst/>
              <a:gdLst/>
              <a:ahLst/>
              <a:cxnLst/>
              <a:rect l="l" t="t" r="r" b="b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CustomShape 26"/>
            <p:cNvSpPr/>
            <p:nvPr/>
          </p:nvSpPr>
          <p:spPr>
            <a:xfrm rot="16052400">
              <a:off x="8628480" y="4905000"/>
              <a:ext cx="1200960" cy="1200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CustomShape 27"/>
            <p:cNvSpPr/>
            <p:nvPr/>
          </p:nvSpPr>
          <p:spPr>
            <a:xfrm rot="16052400">
              <a:off x="10014120" y="3670200"/>
              <a:ext cx="1749960" cy="1796400"/>
            </a:xfrm>
            <a:custGeom>
              <a:avLst/>
              <a:gdLst/>
              <a:ahLst/>
              <a:cxnLst/>
              <a:rect l="l" t="t" r="r" b="b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CustomShape 28"/>
            <p:cNvSpPr/>
            <p:nvPr/>
          </p:nvSpPr>
          <p:spPr>
            <a:xfrm rot="16052400">
              <a:off x="10245960" y="3928320"/>
              <a:ext cx="1289520" cy="12895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1" name="CustomShape 29"/>
          <p:cNvSpPr/>
          <p:nvPr/>
        </p:nvSpPr>
        <p:spPr>
          <a:xfrm rot="4026600">
            <a:off x="6643080" y="2995560"/>
            <a:ext cx="1749960" cy="1796400"/>
          </a:xfrm>
          <a:custGeom>
            <a:avLst/>
            <a:gdLst/>
            <a:ahLst/>
            <a:cxnLst/>
            <a:rect l="l" t="t" r="r" b="b"/>
            <a:pathLst>
              <a:path w="1816" h="1816">
                <a:moveTo>
                  <a:pt x="1816" y="978"/>
                </a:moveTo>
                <a:lnTo>
                  <a:pt x="1816" y="836"/>
                </a:lnTo>
                <a:lnTo>
                  <a:pt x="1710" y="836"/>
                </a:lnTo>
                <a:lnTo>
                  <a:pt x="1706" y="792"/>
                </a:lnTo>
                <a:lnTo>
                  <a:pt x="1698" y="750"/>
                </a:lnTo>
                <a:lnTo>
                  <a:pt x="1688" y="708"/>
                </a:lnTo>
                <a:lnTo>
                  <a:pt x="1678" y="666"/>
                </a:lnTo>
                <a:lnTo>
                  <a:pt x="1774" y="626"/>
                </a:lnTo>
                <a:lnTo>
                  <a:pt x="1718" y="494"/>
                </a:lnTo>
                <a:lnTo>
                  <a:pt x="1622" y="534"/>
                </a:lnTo>
                <a:lnTo>
                  <a:pt x="1602" y="496"/>
                </a:lnTo>
                <a:lnTo>
                  <a:pt x="1578" y="460"/>
                </a:lnTo>
                <a:lnTo>
                  <a:pt x="1552" y="424"/>
                </a:lnTo>
                <a:lnTo>
                  <a:pt x="1526" y="390"/>
                </a:lnTo>
                <a:lnTo>
                  <a:pt x="1600" y="316"/>
                </a:lnTo>
                <a:lnTo>
                  <a:pt x="1498" y="216"/>
                </a:lnTo>
                <a:lnTo>
                  <a:pt x="1426" y="290"/>
                </a:lnTo>
                <a:lnTo>
                  <a:pt x="1392" y="262"/>
                </a:lnTo>
                <a:lnTo>
                  <a:pt x="1356" y="236"/>
                </a:lnTo>
                <a:lnTo>
                  <a:pt x="1318" y="214"/>
                </a:lnTo>
                <a:lnTo>
                  <a:pt x="1280" y="192"/>
                </a:lnTo>
                <a:lnTo>
                  <a:pt x="1320" y="96"/>
                </a:lnTo>
                <a:lnTo>
                  <a:pt x="1188" y="42"/>
                </a:lnTo>
                <a:lnTo>
                  <a:pt x="1150" y="138"/>
                </a:lnTo>
                <a:lnTo>
                  <a:pt x="1108" y="126"/>
                </a:lnTo>
                <a:lnTo>
                  <a:pt x="1066" y="116"/>
                </a:lnTo>
                <a:lnTo>
                  <a:pt x="1022" y="110"/>
                </a:lnTo>
                <a:lnTo>
                  <a:pt x="978" y="104"/>
                </a:lnTo>
                <a:lnTo>
                  <a:pt x="978" y="0"/>
                </a:lnTo>
                <a:lnTo>
                  <a:pt x="836" y="0"/>
                </a:lnTo>
                <a:lnTo>
                  <a:pt x="836" y="104"/>
                </a:lnTo>
                <a:lnTo>
                  <a:pt x="792" y="110"/>
                </a:lnTo>
                <a:lnTo>
                  <a:pt x="750" y="116"/>
                </a:lnTo>
                <a:lnTo>
                  <a:pt x="706" y="126"/>
                </a:lnTo>
                <a:lnTo>
                  <a:pt x="666" y="138"/>
                </a:lnTo>
                <a:lnTo>
                  <a:pt x="626" y="42"/>
                </a:lnTo>
                <a:lnTo>
                  <a:pt x="494" y="96"/>
                </a:lnTo>
                <a:lnTo>
                  <a:pt x="534" y="192"/>
                </a:lnTo>
                <a:lnTo>
                  <a:pt x="496" y="214"/>
                </a:lnTo>
                <a:lnTo>
                  <a:pt x="460" y="236"/>
                </a:lnTo>
                <a:lnTo>
                  <a:pt x="424" y="262"/>
                </a:lnTo>
                <a:lnTo>
                  <a:pt x="390" y="290"/>
                </a:lnTo>
                <a:lnTo>
                  <a:pt x="316" y="216"/>
                </a:lnTo>
                <a:lnTo>
                  <a:pt x="216" y="316"/>
                </a:lnTo>
                <a:lnTo>
                  <a:pt x="288" y="390"/>
                </a:lnTo>
                <a:lnTo>
                  <a:pt x="262" y="424"/>
                </a:lnTo>
                <a:lnTo>
                  <a:pt x="236" y="460"/>
                </a:lnTo>
                <a:lnTo>
                  <a:pt x="214" y="496"/>
                </a:lnTo>
                <a:lnTo>
                  <a:pt x="192" y="534"/>
                </a:lnTo>
                <a:lnTo>
                  <a:pt x="96" y="494"/>
                </a:lnTo>
                <a:lnTo>
                  <a:pt x="42" y="626"/>
                </a:lnTo>
                <a:lnTo>
                  <a:pt x="138" y="666"/>
                </a:lnTo>
                <a:lnTo>
                  <a:pt x="126" y="708"/>
                </a:lnTo>
                <a:lnTo>
                  <a:pt x="116" y="750"/>
                </a:lnTo>
                <a:lnTo>
                  <a:pt x="108" y="792"/>
                </a:lnTo>
                <a:lnTo>
                  <a:pt x="104" y="836"/>
                </a:lnTo>
                <a:lnTo>
                  <a:pt x="0" y="836"/>
                </a:lnTo>
                <a:lnTo>
                  <a:pt x="0" y="978"/>
                </a:lnTo>
                <a:lnTo>
                  <a:pt x="104" y="978"/>
                </a:lnTo>
                <a:lnTo>
                  <a:pt x="108" y="1022"/>
                </a:lnTo>
                <a:lnTo>
                  <a:pt x="116" y="1066"/>
                </a:lnTo>
                <a:lnTo>
                  <a:pt x="126" y="1108"/>
                </a:lnTo>
                <a:lnTo>
                  <a:pt x="138" y="1150"/>
                </a:lnTo>
                <a:lnTo>
                  <a:pt x="42" y="1190"/>
                </a:lnTo>
                <a:lnTo>
                  <a:pt x="96" y="1320"/>
                </a:lnTo>
                <a:lnTo>
                  <a:pt x="192" y="1280"/>
                </a:lnTo>
                <a:lnTo>
                  <a:pt x="214" y="1320"/>
                </a:lnTo>
                <a:lnTo>
                  <a:pt x="236" y="1356"/>
                </a:lnTo>
                <a:lnTo>
                  <a:pt x="262" y="1392"/>
                </a:lnTo>
                <a:lnTo>
                  <a:pt x="288" y="1426"/>
                </a:lnTo>
                <a:lnTo>
                  <a:pt x="216" y="1500"/>
                </a:lnTo>
                <a:lnTo>
                  <a:pt x="316" y="1600"/>
                </a:lnTo>
                <a:lnTo>
                  <a:pt x="390" y="1526"/>
                </a:lnTo>
                <a:lnTo>
                  <a:pt x="424" y="1554"/>
                </a:lnTo>
                <a:lnTo>
                  <a:pt x="460" y="1578"/>
                </a:lnTo>
                <a:lnTo>
                  <a:pt x="496" y="1602"/>
                </a:lnTo>
                <a:lnTo>
                  <a:pt x="534" y="1622"/>
                </a:lnTo>
                <a:lnTo>
                  <a:pt x="494" y="1718"/>
                </a:lnTo>
                <a:lnTo>
                  <a:pt x="626" y="1774"/>
                </a:lnTo>
                <a:lnTo>
                  <a:pt x="666" y="1678"/>
                </a:lnTo>
                <a:lnTo>
                  <a:pt x="706" y="1690"/>
                </a:lnTo>
                <a:lnTo>
                  <a:pt x="750" y="1698"/>
                </a:lnTo>
                <a:lnTo>
                  <a:pt x="792" y="1706"/>
                </a:lnTo>
                <a:lnTo>
                  <a:pt x="836" y="1712"/>
                </a:lnTo>
                <a:lnTo>
                  <a:pt x="836" y="1816"/>
                </a:lnTo>
                <a:lnTo>
                  <a:pt x="978" y="1816"/>
                </a:lnTo>
                <a:lnTo>
                  <a:pt x="978" y="1712"/>
                </a:lnTo>
                <a:lnTo>
                  <a:pt x="1022" y="1706"/>
                </a:lnTo>
                <a:lnTo>
                  <a:pt x="1066" y="1698"/>
                </a:lnTo>
                <a:lnTo>
                  <a:pt x="1108" y="1690"/>
                </a:lnTo>
                <a:lnTo>
                  <a:pt x="1150" y="1678"/>
                </a:lnTo>
                <a:lnTo>
                  <a:pt x="1188" y="1774"/>
                </a:lnTo>
                <a:lnTo>
                  <a:pt x="1320" y="1718"/>
                </a:lnTo>
                <a:lnTo>
                  <a:pt x="1280" y="1622"/>
                </a:lnTo>
                <a:lnTo>
                  <a:pt x="1318" y="1602"/>
                </a:lnTo>
                <a:lnTo>
                  <a:pt x="1356" y="1578"/>
                </a:lnTo>
                <a:lnTo>
                  <a:pt x="1392" y="1554"/>
                </a:lnTo>
                <a:lnTo>
                  <a:pt x="1426" y="1526"/>
                </a:lnTo>
                <a:lnTo>
                  <a:pt x="1498" y="1600"/>
                </a:lnTo>
                <a:lnTo>
                  <a:pt x="1600" y="1500"/>
                </a:lnTo>
                <a:lnTo>
                  <a:pt x="1526" y="1426"/>
                </a:lnTo>
                <a:lnTo>
                  <a:pt x="1552" y="1392"/>
                </a:lnTo>
                <a:lnTo>
                  <a:pt x="1578" y="1356"/>
                </a:lnTo>
                <a:lnTo>
                  <a:pt x="1602" y="1320"/>
                </a:lnTo>
                <a:lnTo>
                  <a:pt x="1622" y="1280"/>
                </a:lnTo>
                <a:lnTo>
                  <a:pt x="1718" y="1320"/>
                </a:lnTo>
                <a:lnTo>
                  <a:pt x="1774" y="1190"/>
                </a:lnTo>
                <a:lnTo>
                  <a:pt x="1678" y="1150"/>
                </a:lnTo>
                <a:lnTo>
                  <a:pt x="1688" y="1108"/>
                </a:lnTo>
                <a:lnTo>
                  <a:pt x="1698" y="1066"/>
                </a:lnTo>
                <a:lnTo>
                  <a:pt x="1706" y="1022"/>
                </a:lnTo>
                <a:lnTo>
                  <a:pt x="1710" y="978"/>
                </a:lnTo>
                <a:lnTo>
                  <a:pt x="1816" y="978"/>
                </a:lnTo>
                <a:close/>
                <a:moveTo>
                  <a:pt x="908" y="1614"/>
                </a:moveTo>
                <a:lnTo>
                  <a:pt x="908" y="1614"/>
                </a:lnTo>
                <a:lnTo>
                  <a:pt x="872" y="1612"/>
                </a:lnTo>
                <a:lnTo>
                  <a:pt x="836" y="1610"/>
                </a:lnTo>
                <a:lnTo>
                  <a:pt x="800" y="1606"/>
                </a:lnTo>
                <a:lnTo>
                  <a:pt x="766" y="1600"/>
                </a:lnTo>
                <a:lnTo>
                  <a:pt x="730" y="1592"/>
                </a:lnTo>
                <a:lnTo>
                  <a:pt x="698" y="1582"/>
                </a:lnTo>
                <a:lnTo>
                  <a:pt x="664" y="1570"/>
                </a:lnTo>
                <a:lnTo>
                  <a:pt x="632" y="1558"/>
                </a:lnTo>
                <a:lnTo>
                  <a:pt x="602" y="1544"/>
                </a:lnTo>
                <a:lnTo>
                  <a:pt x="570" y="1528"/>
                </a:lnTo>
                <a:lnTo>
                  <a:pt x="542" y="1512"/>
                </a:lnTo>
                <a:lnTo>
                  <a:pt x="512" y="1492"/>
                </a:lnTo>
                <a:lnTo>
                  <a:pt x="484" y="1474"/>
                </a:lnTo>
                <a:lnTo>
                  <a:pt x="458" y="1452"/>
                </a:lnTo>
                <a:lnTo>
                  <a:pt x="432" y="1430"/>
                </a:lnTo>
                <a:lnTo>
                  <a:pt x="408" y="1406"/>
                </a:lnTo>
                <a:lnTo>
                  <a:pt x="384" y="1382"/>
                </a:lnTo>
                <a:lnTo>
                  <a:pt x="362" y="1356"/>
                </a:lnTo>
                <a:lnTo>
                  <a:pt x="342" y="1330"/>
                </a:lnTo>
                <a:lnTo>
                  <a:pt x="322" y="1302"/>
                </a:lnTo>
                <a:lnTo>
                  <a:pt x="304" y="1274"/>
                </a:lnTo>
                <a:lnTo>
                  <a:pt x="286" y="1244"/>
                </a:lnTo>
                <a:lnTo>
                  <a:pt x="272" y="1214"/>
                </a:lnTo>
                <a:lnTo>
                  <a:pt x="256" y="1182"/>
                </a:lnTo>
                <a:lnTo>
                  <a:pt x="244" y="1150"/>
                </a:lnTo>
                <a:lnTo>
                  <a:pt x="234" y="1118"/>
                </a:lnTo>
                <a:lnTo>
                  <a:pt x="224" y="1084"/>
                </a:lnTo>
                <a:lnTo>
                  <a:pt x="216" y="1050"/>
                </a:lnTo>
                <a:lnTo>
                  <a:pt x="210" y="1016"/>
                </a:lnTo>
                <a:lnTo>
                  <a:pt x="206" y="980"/>
                </a:lnTo>
                <a:lnTo>
                  <a:pt x="202" y="944"/>
                </a:lnTo>
                <a:lnTo>
                  <a:pt x="202" y="908"/>
                </a:lnTo>
                <a:lnTo>
                  <a:pt x="202" y="872"/>
                </a:lnTo>
                <a:lnTo>
                  <a:pt x="206" y="836"/>
                </a:lnTo>
                <a:lnTo>
                  <a:pt x="210" y="800"/>
                </a:lnTo>
                <a:lnTo>
                  <a:pt x="216" y="766"/>
                </a:lnTo>
                <a:lnTo>
                  <a:pt x="224" y="732"/>
                </a:lnTo>
                <a:lnTo>
                  <a:pt x="234" y="698"/>
                </a:lnTo>
                <a:lnTo>
                  <a:pt x="244" y="664"/>
                </a:lnTo>
                <a:lnTo>
                  <a:pt x="256" y="632"/>
                </a:lnTo>
                <a:lnTo>
                  <a:pt x="272" y="602"/>
                </a:lnTo>
                <a:lnTo>
                  <a:pt x="286" y="572"/>
                </a:lnTo>
                <a:lnTo>
                  <a:pt x="304" y="542"/>
                </a:lnTo>
                <a:lnTo>
                  <a:pt x="322" y="512"/>
                </a:lnTo>
                <a:lnTo>
                  <a:pt x="342" y="486"/>
                </a:lnTo>
                <a:lnTo>
                  <a:pt x="362" y="458"/>
                </a:lnTo>
                <a:lnTo>
                  <a:pt x="384" y="432"/>
                </a:lnTo>
                <a:lnTo>
                  <a:pt x="408" y="408"/>
                </a:lnTo>
                <a:lnTo>
                  <a:pt x="432" y="386"/>
                </a:lnTo>
                <a:lnTo>
                  <a:pt x="458" y="362"/>
                </a:lnTo>
                <a:lnTo>
                  <a:pt x="484" y="342"/>
                </a:lnTo>
                <a:lnTo>
                  <a:pt x="512" y="322"/>
                </a:lnTo>
                <a:lnTo>
                  <a:pt x="542" y="304"/>
                </a:lnTo>
                <a:lnTo>
                  <a:pt x="570" y="286"/>
                </a:lnTo>
                <a:lnTo>
                  <a:pt x="602" y="272"/>
                </a:lnTo>
                <a:lnTo>
                  <a:pt x="632" y="258"/>
                </a:lnTo>
                <a:lnTo>
                  <a:pt x="664" y="244"/>
                </a:lnTo>
                <a:lnTo>
                  <a:pt x="698" y="234"/>
                </a:lnTo>
                <a:lnTo>
                  <a:pt x="730" y="224"/>
                </a:lnTo>
                <a:lnTo>
                  <a:pt x="766" y="216"/>
                </a:lnTo>
                <a:lnTo>
                  <a:pt x="800" y="210"/>
                </a:lnTo>
                <a:lnTo>
                  <a:pt x="836" y="206"/>
                </a:lnTo>
                <a:lnTo>
                  <a:pt x="872" y="202"/>
                </a:lnTo>
                <a:lnTo>
                  <a:pt x="908" y="202"/>
                </a:lnTo>
                <a:lnTo>
                  <a:pt x="944" y="202"/>
                </a:lnTo>
                <a:lnTo>
                  <a:pt x="980" y="206"/>
                </a:lnTo>
                <a:lnTo>
                  <a:pt x="1014" y="210"/>
                </a:lnTo>
                <a:lnTo>
                  <a:pt x="1050" y="216"/>
                </a:lnTo>
                <a:lnTo>
                  <a:pt x="1084" y="224"/>
                </a:lnTo>
                <a:lnTo>
                  <a:pt x="1118" y="234"/>
                </a:lnTo>
                <a:lnTo>
                  <a:pt x="1150" y="244"/>
                </a:lnTo>
                <a:lnTo>
                  <a:pt x="1182" y="258"/>
                </a:lnTo>
                <a:lnTo>
                  <a:pt x="1214" y="272"/>
                </a:lnTo>
                <a:lnTo>
                  <a:pt x="1244" y="286"/>
                </a:lnTo>
                <a:lnTo>
                  <a:pt x="1274" y="304"/>
                </a:lnTo>
                <a:lnTo>
                  <a:pt x="1302" y="322"/>
                </a:lnTo>
                <a:lnTo>
                  <a:pt x="1330" y="342"/>
                </a:lnTo>
                <a:lnTo>
                  <a:pt x="1356" y="362"/>
                </a:lnTo>
                <a:lnTo>
                  <a:pt x="1382" y="386"/>
                </a:lnTo>
                <a:lnTo>
                  <a:pt x="1406" y="408"/>
                </a:lnTo>
                <a:lnTo>
                  <a:pt x="1430" y="432"/>
                </a:lnTo>
                <a:lnTo>
                  <a:pt x="1452" y="458"/>
                </a:lnTo>
                <a:lnTo>
                  <a:pt x="1474" y="486"/>
                </a:lnTo>
                <a:lnTo>
                  <a:pt x="1492" y="512"/>
                </a:lnTo>
                <a:lnTo>
                  <a:pt x="1512" y="542"/>
                </a:lnTo>
                <a:lnTo>
                  <a:pt x="1528" y="572"/>
                </a:lnTo>
                <a:lnTo>
                  <a:pt x="1544" y="602"/>
                </a:lnTo>
                <a:lnTo>
                  <a:pt x="1558" y="632"/>
                </a:lnTo>
                <a:lnTo>
                  <a:pt x="1570" y="664"/>
                </a:lnTo>
                <a:lnTo>
                  <a:pt x="1582" y="698"/>
                </a:lnTo>
                <a:lnTo>
                  <a:pt x="1592" y="732"/>
                </a:lnTo>
                <a:lnTo>
                  <a:pt x="1598" y="766"/>
                </a:lnTo>
                <a:lnTo>
                  <a:pt x="1606" y="800"/>
                </a:lnTo>
                <a:lnTo>
                  <a:pt x="1610" y="836"/>
                </a:lnTo>
                <a:lnTo>
                  <a:pt x="1612" y="872"/>
                </a:lnTo>
                <a:lnTo>
                  <a:pt x="1614" y="908"/>
                </a:lnTo>
                <a:lnTo>
                  <a:pt x="1612" y="944"/>
                </a:lnTo>
                <a:lnTo>
                  <a:pt x="1610" y="980"/>
                </a:lnTo>
                <a:lnTo>
                  <a:pt x="1606" y="1016"/>
                </a:lnTo>
                <a:lnTo>
                  <a:pt x="1598" y="1050"/>
                </a:lnTo>
                <a:lnTo>
                  <a:pt x="1592" y="1084"/>
                </a:lnTo>
                <a:lnTo>
                  <a:pt x="1582" y="1118"/>
                </a:lnTo>
                <a:lnTo>
                  <a:pt x="1570" y="1150"/>
                </a:lnTo>
                <a:lnTo>
                  <a:pt x="1558" y="1182"/>
                </a:lnTo>
                <a:lnTo>
                  <a:pt x="1544" y="1214"/>
                </a:lnTo>
                <a:lnTo>
                  <a:pt x="1528" y="1244"/>
                </a:lnTo>
                <a:lnTo>
                  <a:pt x="1512" y="1274"/>
                </a:lnTo>
                <a:lnTo>
                  <a:pt x="1492" y="1302"/>
                </a:lnTo>
                <a:lnTo>
                  <a:pt x="1474" y="1330"/>
                </a:lnTo>
                <a:lnTo>
                  <a:pt x="1452" y="1356"/>
                </a:lnTo>
                <a:lnTo>
                  <a:pt x="1430" y="1382"/>
                </a:lnTo>
                <a:lnTo>
                  <a:pt x="1406" y="1406"/>
                </a:lnTo>
                <a:lnTo>
                  <a:pt x="1382" y="1430"/>
                </a:lnTo>
                <a:lnTo>
                  <a:pt x="1356" y="1452"/>
                </a:lnTo>
                <a:lnTo>
                  <a:pt x="1330" y="1474"/>
                </a:lnTo>
                <a:lnTo>
                  <a:pt x="1302" y="1492"/>
                </a:lnTo>
                <a:lnTo>
                  <a:pt x="1274" y="1512"/>
                </a:lnTo>
                <a:lnTo>
                  <a:pt x="1244" y="1528"/>
                </a:lnTo>
                <a:lnTo>
                  <a:pt x="1214" y="1544"/>
                </a:lnTo>
                <a:lnTo>
                  <a:pt x="1182" y="1558"/>
                </a:lnTo>
                <a:lnTo>
                  <a:pt x="1150" y="1570"/>
                </a:lnTo>
                <a:lnTo>
                  <a:pt x="1118" y="1582"/>
                </a:lnTo>
                <a:lnTo>
                  <a:pt x="1084" y="1592"/>
                </a:lnTo>
                <a:lnTo>
                  <a:pt x="1050" y="1600"/>
                </a:lnTo>
                <a:lnTo>
                  <a:pt x="1014" y="1606"/>
                </a:lnTo>
                <a:lnTo>
                  <a:pt x="980" y="1610"/>
                </a:lnTo>
                <a:lnTo>
                  <a:pt x="944" y="1612"/>
                </a:lnTo>
                <a:lnTo>
                  <a:pt x="908" y="161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30"/>
          <p:cNvSpPr/>
          <p:nvPr/>
        </p:nvSpPr>
        <p:spPr>
          <a:xfrm rot="4026600">
            <a:off x="6871320" y="3245040"/>
            <a:ext cx="1289520" cy="1289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31"/>
          <p:cNvSpPr/>
          <p:nvPr/>
        </p:nvSpPr>
        <p:spPr>
          <a:xfrm rot="16052400">
            <a:off x="8567640" y="2094480"/>
            <a:ext cx="1752480" cy="1753560"/>
          </a:xfrm>
          <a:custGeom>
            <a:avLst/>
            <a:gdLst/>
            <a:ahLst/>
            <a:cxnLst/>
            <a:rect l="l" t="t" r="r" b="b"/>
            <a:pathLst>
              <a:path w="1816" h="1816">
                <a:moveTo>
                  <a:pt x="1816" y="978"/>
                </a:moveTo>
                <a:lnTo>
                  <a:pt x="1816" y="836"/>
                </a:lnTo>
                <a:lnTo>
                  <a:pt x="1710" y="836"/>
                </a:lnTo>
                <a:lnTo>
                  <a:pt x="1706" y="792"/>
                </a:lnTo>
                <a:lnTo>
                  <a:pt x="1698" y="750"/>
                </a:lnTo>
                <a:lnTo>
                  <a:pt x="1688" y="708"/>
                </a:lnTo>
                <a:lnTo>
                  <a:pt x="1678" y="666"/>
                </a:lnTo>
                <a:lnTo>
                  <a:pt x="1774" y="626"/>
                </a:lnTo>
                <a:lnTo>
                  <a:pt x="1718" y="494"/>
                </a:lnTo>
                <a:lnTo>
                  <a:pt x="1622" y="534"/>
                </a:lnTo>
                <a:lnTo>
                  <a:pt x="1602" y="496"/>
                </a:lnTo>
                <a:lnTo>
                  <a:pt x="1578" y="460"/>
                </a:lnTo>
                <a:lnTo>
                  <a:pt x="1552" y="424"/>
                </a:lnTo>
                <a:lnTo>
                  <a:pt x="1526" y="390"/>
                </a:lnTo>
                <a:lnTo>
                  <a:pt x="1600" y="316"/>
                </a:lnTo>
                <a:lnTo>
                  <a:pt x="1498" y="216"/>
                </a:lnTo>
                <a:lnTo>
                  <a:pt x="1426" y="290"/>
                </a:lnTo>
                <a:lnTo>
                  <a:pt x="1392" y="262"/>
                </a:lnTo>
                <a:lnTo>
                  <a:pt x="1356" y="236"/>
                </a:lnTo>
                <a:lnTo>
                  <a:pt x="1318" y="214"/>
                </a:lnTo>
                <a:lnTo>
                  <a:pt x="1280" y="192"/>
                </a:lnTo>
                <a:lnTo>
                  <a:pt x="1320" y="96"/>
                </a:lnTo>
                <a:lnTo>
                  <a:pt x="1188" y="42"/>
                </a:lnTo>
                <a:lnTo>
                  <a:pt x="1150" y="138"/>
                </a:lnTo>
                <a:lnTo>
                  <a:pt x="1108" y="126"/>
                </a:lnTo>
                <a:lnTo>
                  <a:pt x="1066" y="116"/>
                </a:lnTo>
                <a:lnTo>
                  <a:pt x="1022" y="110"/>
                </a:lnTo>
                <a:lnTo>
                  <a:pt x="978" y="104"/>
                </a:lnTo>
                <a:lnTo>
                  <a:pt x="978" y="0"/>
                </a:lnTo>
                <a:lnTo>
                  <a:pt x="836" y="0"/>
                </a:lnTo>
                <a:lnTo>
                  <a:pt x="836" y="104"/>
                </a:lnTo>
                <a:lnTo>
                  <a:pt x="792" y="110"/>
                </a:lnTo>
                <a:lnTo>
                  <a:pt x="750" y="116"/>
                </a:lnTo>
                <a:lnTo>
                  <a:pt x="706" y="126"/>
                </a:lnTo>
                <a:lnTo>
                  <a:pt x="666" y="138"/>
                </a:lnTo>
                <a:lnTo>
                  <a:pt x="626" y="42"/>
                </a:lnTo>
                <a:lnTo>
                  <a:pt x="494" y="96"/>
                </a:lnTo>
                <a:lnTo>
                  <a:pt x="534" y="192"/>
                </a:lnTo>
                <a:lnTo>
                  <a:pt x="496" y="214"/>
                </a:lnTo>
                <a:lnTo>
                  <a:pt x="460" y="236"/>
                </a:lnTo>
                <a:lnTo>
                  <a:pt x="424" y="262"/>
                </a:lnTo>
                <a:lnTo>
                  <a:pt x="390" y="290"/>
                </a:lnTo>
                <a:lnTo>
                  <a:pt x="316" y="216"/>
                </a:lnTo>
                <a:lnTo>
                  <a:pt x="216" y="316"/>
                </a:lnTo>
                <a:lnTo>
                  <a:pt x="288" y="390"/>
                </a:lnTo>
                <a:lnTo>
                  <a:pt x="262" y="424"/>
                </a:lnTo>
                <a:lnTo>
                  <a:pt x="236" y="460"/>
                </a:lnTo>
                <a:lnTo>
                  <a:pt x="214" y="496"/>
                </a:lnTo>
                <a:lnTo>
                  <a:pt x="192" y="534"/>
                </a:lnTo>
                <a:lnTo>
                  <a:pt x="96" y="494"/>
                </a:lnTo>
                <a:lnTo>
                  <a:pt x="42" y="626"/>
                </a:lnTo>
                <a:lnTo>
                  <a:pt x="138" y="666"/>
                </a:lnTo>
                <a:lnTo>
                  <a:pt x="126" y="708"/>
                </a:lnTo>
                <a:lnTo>
                  <a:pt x="116" y="750"/>
                </a:lnTo>
                <a:lnTo>
                  <a:pt x="108" y="792"/>
                </a:lnTo>
                <a:lnTo>
                  <a:pt x="104" y="836"/>
                </a:lnTo>
                <a:lnTo>
                  <a:pt x="0" y="836"/>
                </a:lnTo>
                <a:lnTo>
                  <a:pt x="0" y="978"/>
                </a:lnTo>
                <a:lnTo>
                  <a:pt x="104" y="978"/>
                </a:lnTo>
                <a:lnTo>
                  <a:pt x="108" y="1022"/>
                </a:lnTo>
                <a:lnTo>
                  <a:pt x="116" y="1066"/>
                </a:lnTo>
                <a:lnTo>
                  <a:pt x="126" y="1108"/>
                </a:lnTo>
                <a:lnTo>
                  <a:pt x="138" y="1150"/>
                </a:lnTo>
                <a:lnTo>
                  <a:pt x="42" y="1190"/>
                </a:lnTo>
                <a:lnTo>
                  <a:pt x="96" y="1320"/>
                </a:lnTo>
                <a:lnTo>
                  <a:pt x="192" y="1280"/>
                </a:lnTo>
                <a:lnTo>
                  <a:pt x="214" y="1320"/>
                </a:lnTo>
                <a:lnTo>
                  <a:pt x="236" y="1356"/>
                </a:lnTo>
                <a:lnTo>
                  <a:pt x="262" y="1392"/>
                </a:lnTo>
                <a:lnTo>
                  <a:pt x="288" y="1426"/>
                </a:lnTo>
                <a:lnTo>
                  <a:pt x="216" y="1500"/>
                </a:lnTo>
                <a:lnTo>
                  <a:pt x="316" y="1600"/>
                </a:lnTo>
                <a:lnTo>
                  <a:pt x="390" y="1526"/>
                </a:lnTo>
                <a:lnTo>
                  <a:pt x="424" y="1554"/>
                </a:lnTo>
                <a:lnTo>
                  <a:pt x="460" y="1578"/>
                </a:lnTo>
                <a:lnTo>
                  <a:pt x="496" y="1602"/>
                </a:lnTo>
                <a:lnTo>
                  <a:pt x="534" y="1622"/>
                </a:lnTo>
                <a:lnTo>
                  <a:pt x="494" y="1718"/>
                </a:lnTo>
                <a:lnTo>
                  <a:pt x="626" y="1774"/>
                </a:lnTo>
                <a:lnTo>
                  <a:pt x="666" y="1678"/>
                </a:lnTo>
                <a:lnTo>
                  <a:pt x="706" y="1690"/>
                </a:lnTo>
                <a:lnTo>
                  <a:pt x="750" y="1698"/>
                </a:lnTo>
                <a:lnTo>
                  <a:pt x="792" y="1706"/>
                </a:lnTo>
                <a:lnTo>
                  <a:pt x="836" y="1712"/>
                </a:lnTo>
                <a:lnTo>
                  <a:pt x="836" y="1816"/>
                </a:lnTo>
                <a:lnTo>
                  <a:pt x="978" y="1816"/>
                </a:lnTo>
                <a:lnTo>
                  <a:pt x="978" y="1712"/>
                </a:lnTo>
                <a:lnTo>
                  <a:pt x="1022" y="1706"/>
                </a:lnTo>
                <a:lnTo>
                  <a:pt x="1066" y="1698"/>
                </a:lnTo>
                <a:lnTo>
                  <a:pt x="1108" y="1690"/>
                </a:lnTo>
                <a:lnTo>
                  <a:pt x="1150" y="1678"/>
                </a:lnTo>
                <a:lnTo>
                  <a:pt x="1188" y="1774"/>
                </a:lnTo>
                <a:lnTo>
                  <a:pt x="1320" y="1718"/>
                </a:lnTo>
                <a:lnTo>
                  <a:pt x="1280" y="1622"/>
                </a:lnTo>
                <a:lnTo>
                  <a:pt x="1318" y="1602"/>
                </a:lnTo>
                <a:lnTo>
                  <a:pt x="1356" y="1578"/>
                </a:lnTo>
                <a:lnTo>
                  <a:pt x="1392" y="1554"/>
                </a:lnTo>
                <a:lnTo>
                  <a:pt x="1426" y="1526"/>
                </a:lnTo>
                <a:lnTo>
                  <a:pt x="1498" y="1600"/>
                </a:lnTo>
                <a:lnTo>
                  <a:pt x="1600" y="1500"/>
                </a:lnTo>
                <a:lnTo>
                  <a:pt x="1526" y="1426"/>
                </a:lnTo>
                <a:lnTo>
                  <a:pt x="1552" y="1392"/>
                </a:lnTo>
                <a:lnTo>
                  <a:pt x="1578" y="1356"/>
                </a:lnTo>
                <a:lnTo>
                  <a:pt x="1602" y="1320"/>
                </a:lnTo>
                <a:lnTo>
                  <a:pt x="1622" y="1280"/>
                </a:lnTo>
                <a:lnTo>
                  <a:pt x="1718" y="1320"/>
                </a:lnTo>
                <a:lnTo>
                  <a:pt x="1774" y="1190"/>
                </a:lnTo>
                <a:lnTo>
                  <a:pt x="1678" y="1150"/>
                </a:lnTo>
                <a:lnTo>
                  <a:pt x="1688" y="1108"/>
                </a:lnTo>
                <a:lnTo>
                  <a:pt x="1698" y="1066"/>
                </a:lnTo>
                <a:lnTo>
                  <a:pt x="1706" y="1022"/>
                </a:lnTo>
                <a:lnTo>
                  <a:pt x="1710" y="978"/>
                </a:lnTo>
                <a:lnTo>
                  <a:pt x="1816" y="978"/>
                </a:lnTo>
                <a:close/>
                <a:moveTo>
                  <a:pt x="908" y="1614"/>
                </a:moveTo>
                <a:lnTo>
                  <a:pt x="908" y="1614"/>
                </a:lnTo>
                <a:lnTo>
                  <a:pt x="872" y="1612"/>
                </a:lnTo>
                <a:lnTo>
                  <a:pt x="836" y="1610"/>
                </a:lnTo>
                <a:lnTo>
                  <a:pt x="800" y="1606"/>
                </a:lnTo>
                <a:lnTo>
                  <a:pt x="766" y="1600"/>
                </a:lnTo>
                <a:lnTo>
                  <a:pt x="730" y="1592"/>
                </a:lnTo>
                <a:lnTo>
                  <a:pt x="698" y="1582"/>
                </a:lnTo>
                <a:lnTo>
                  <a:pt x="664" y="1570"/>
                </a:lnTo>
                <a:lnTo>
                  <a:pt x="632" y="1558"/>
                </a:lnTo>
                <a:lnTo>
                  <a:pt x="602" y="1544"/>
                </a:lnTo>
                <a:lnTo>
                  <a:pt x="570" y="1528"/>
                </a:lnTo>
                <a:lnTo>
                  <a:pt x="542" y="1512"/>
                </a:lnTo>
                <a:lnTo>
                  <a:pt x="512" y="1492"/>
                </a:lnTo>
                <a:lnTo>
                  <a:pt x="484" y="1474"/>
                </a:lnTo>
                <a:lnTo>
                  <a:pt x="458" y="1452"/>
                </a:lnTo>
                <a:lnTo>
                  <a:pt x="432" y="1430"/>
                </a:lnTo>
                <a:lnTo>
                  <a:pt x="408" y="1406"/>
                </a:lnTo>
                <a:lnTo>
                  <a:pt x="384" y="1382"/>
                </a:lnTo>
                <a:lnTo>
                  <a:pt x="362" y="1356"/>
                </a:lnTo>
                <a:lnTo>
                  <a:pt x="342" y="1330"/>
                </a:lnTo>
                <a:lnTo>
                  <a:pt x="322" y="1302"/>
                </a:lnTo>
                <a:lnTo>
                  <a:pt x="304" y="1274"/>
                </a:lnTo>
                <a:lnTo>
                  <a:pt x="286" y="1244"/>
                </a:lnTo>
                <a:lnTo>
                  <a:pt x="272" y="1214"/>
                </a:lnTo>
                <a:lnTo>
                  <a:pt x="256" y="1182"/>
                </a:lnTo>
                <a:lnTo>
                  <a:pt x="244" y="1150"/>
                </a:lnTo>
                <a:lnTo>
                  <a:pt x="234" y="1118"/>
                </a:lnTo>
                <a:lnTo>
                  <a:pt x="224" y="1084"/>
                </a:lnTo>
                <a:lnTo>
                  <a:pt x="216" y="1050"/>
                </a:lnTo>
                <a:lnTo>
                  <a:pt x="210" y="1016"/>
                </a:lnTo>
                <a:lnTo>
                  <a:pt x="206" y="980"/>
                </a:lnTo>
                <a:lnTo>
                  <a:pt x="202" y="944"/>
                </a:lnTo>
                <a:lnTo>
                  <a:pt x="202" y="908"/>
                </a:lnTo>
                <a:lnTo>
                  <a:pt x="202" y="872"/>
                </a:lnTo>
                <a:lnTo>
                  <a:pt x="206" y="836"/>
                </a:lnTo>
                <a:lnTo>
                  <a:pt x="210" y="800"/>
                </a:lnTo>
                <a:lnTo>
                  <a:pt x="216" y="766"/>
                </a:lnTo>
                <a:lnTo>
                  <a:pt x="224" y="732"/>
                </a:lnTo>
                <a:lnTo>
                  <a:pt x="234" y="698"/>
                </a:lnTo>
                <a:lnTo>
                  <a:pt x="244" y="664"/>
                </a:lnTo>
                <a:lnTo>
                  <a:pt x="256" y="632"/>
                </a:lnTo>
                <a:lnTo>
                  <a:pt x="272" y="602"/>
                </a:lnTo>
                <a:lnTo>
                  <a:pt x="286" y="572"/>
                </a:lnTo>
                <a:lnTo>
                  <a:pt x="304" y="542"/>
                </a:lnTo>
                <a:lnTo>
                  <a:pt x="322" y="512"/>
                </a:lnTo>
                <a:lnTo>
                  <a:pt x="342" y="486"/>
                </a:lnTo>
                <a:lnTo>
                  <a:pt x="362" y="458"/>
                </a:lnTo>
                <a:lnTo>
                  <a:pt x="384" y="432"/>
                </a:lnTo>
                <a:lnTo>
                  <a:pt x="408" y="408"/>
                </a:lnTo>
                <a:lnTo>
                  <a:pt x="432" y="386"/>
                </a:lnTo>
                <a:lnTo>
                  <a:pt x="458" y="362"/>
                </a:lnTo>
                <a:lnTo>
                  <a:pt x="484" y="342"/>
                </a:lnTo>
                <a:lnTo>
                  <a:pt x="512" y="322"/>
                </a:lnTo>
                <a:lnTo>
                  <a:pt x="542" y="304"/>
                </a:lnTo>
                <a:lnTo>
                  <a:pt x="570" y="286"/>
                </a:lnTo>
                <a:lnTo>
                  <a:pt x="602" y="272"/>
                </a:lnTo>
                <a:lnTo>
                  <a:pt x="632" y="258"/>
                </a:lnTo>
                <a:lnTo>
                  <a:pt x="664" y="244"/>
                </a:lnTo>
                <a:lnTo>
                  <a:pt x="698" y="234"/>
                </a:lnTo>
                <a:lnTo>
                  <a:pt x="730" y="224"/>
                </a:lnTo>
                <a:lnTo>
                  <a:pt x="766" y="216"/>
                </a:lnTo>
                <a:lnTo>
                  <a:pt x="800" y="210"/>
                </a:lnTo>
                <a:lnTo>
                  <a:pt x="836" y="206"/>
                </a:lnTo>
                <a:lnTo>
                  <a:pt x="872" y="202"/>
                </a:lnTo>
                <a:lnTo>
                  <a:pt x="908" y="202"/>
                </a:lnTo>
                <a:lnTo>
                  <a:pt x="944" y="202"/>
                </a:lnTo>
                <a:lnTo>
                  <a:pt x="980" y="206"/>
                </a:lnTo>
                <a:lnTo>
                  <a:pt x="1014" y="210"/>
                </a:lnTo>
                <a:lnTo>
                  <a:pt x="1050" y="216"/>
                </a:lnTo>
                <a:lnTo>
                  <a:pt x="1084" y="224"/>
                </a:lnTo>
                <a:lnTo>
                  <a:pt x="1118" y="234"/>
                </a:lnTo>
                <a:lnTo>
                  <a:pt x="1150" y="244"/>
                </a:lnTo>
                <a:lnTo>
                  <a:pt x="1182" y="258"/>
                </a:lnTo>
                <a:lnTo>
                  <a:pt x="1214" y="272"/>
                </a:lnTo>
                <a:lnTo>
                  <a:pt x="1244" y="286"/>
                </a:lnTo>
                <a:lnTo>
                  <a:pt x="1274" y="304"/>
                </a:lnTo>
                <a:lnTo>
                  <a:pt x="1302" y="322"/>
                </a:lnTo>
                <a:lnTo>
                  <a:pt x="1330" y="342"/>
                </a:lnTo>
                <a:lnTo>
                  <a:pt x="1356" y="362"/>
                </a:lnTo>
                <a:lnTo>
                  <a:pt x="1382" y="386"/>
                </a:lnTo>
                <a:lnTo>
                  <a:pt x="1406" y="408"/>
                </a:lnTo>
                <a:lnTo>
                  <a:pt x="1430" y="432"/>
                </a:lnTo>
                <a:lnTo>
                  <a:pt x="1452" y="458"/>
                </a:lnTo>
                <a:lnTo>
                  <a:pt x="1474" y="486"/>
                </a:lnTo>
                <a:lnTo>
                  <a:pt x="1492" y="512"/>
                </a:lnTo>
                <a:lnTo>
                  <a:pt x="1512" y="542"/>
                </a:lnTo>
                <a:lnTo>
                  <a:pt x="1528" y="572"/>
                </a:lnTo>
                <a:lnTo>
                  <a:pt x="1544" y="602"/>
                </a:lnTo>
                <a:lnTo>
                  <a:pt x="1558" y="632"/>
                </a:lnTo>
                <a:lnTo>
                  <a:pt x="1570" y="664"/>
                </a:lnTo>
                <a:lnTo>
                  <a:pt x="1582" y="698"/>
                </a:lnTo>
                <a:lnTo>
                  <a:pt x="1592" y="732"/>
                </a:lnTo>
                <a:lnTo>
                  <a:pt x="1598" y="766"/>
                </a:lnTo>
                <a:lnTo>
                  <a:pt x="1606" y="800"/>
                </a:lnTo>
                <a:lnTo>
                  <a:pt x="1610" y="836"/>
                </a:lnTo>
                <a:lnTo>
                  <a:pt x="1612" y="872"/>
                </a:lnTo>
                <a:lnTo>
                  <a:pt x="1614" y="908"/>
                </a:lnTo>
                <a:lnTo>
                  <a:pt x="1612" y="944"/>
                </a:lnTo>
                <a:lnTo>
                  <a:pt x="1610" y="980"/>
                </a:lnTo>
                <a:lnTo>
                  <a:pt x="1606" y="1016"/>
                </a:lnTo>
                <a:lnTo>
                  <a:pt x="1598" y="1050"/>
                </a:lnTo>
                <a:lnTo>
                  <a:pt x="1592" y="1084"/>
                </a:lnTo>
                <a:lnTo>
                  <a:pt x="1582" y="1118"/>
                </a:lnTo>
                <a:lnTo>
                  <a:pt x="1570" y="1150"/>
                </a:lnTo>
                <a:lnTo>
                  <a:pt x="1558" y="1182"/>
                </a:lnTo>
                <a:lnTo>
                  <a:pt x="1544" y="1214"/>
                </a:lnTo>
                <a:lnTo>
                  <a:pt x="1528" y="1244"/>
                </a:lnTo>
                <a:lnTo>
                  <a:pt x="1512" y="1274"/>
                </a:lnTo>
                <a:lnTo>
                  <a:pt x="1492" y="1302"/>
                </a:lnTo>
                <a:lnTo>
                  <a:pt x="1474" y="1330"/>
                </a:lnTo>
                <a:lnTo>
                  <a:pt x="1452" y="1356"/>
                </a:lnTo>
                <a:lnTo>
                  <a:pt x="1430" y="1382"/>
                </a:lnTo>
                <a:lnTo>
                  <a:pt x="1406" y="1406"/>
                </a:lnTo>
                <a:lnTo>
                  <a:pt x="1382" y="1430"/>
                </a:lnTo>
                <a:lnTo>
                  <a:pt x="1356" y="1452"/>
                </a:lnTo>
                <a:lnTo>
                  <a:pt x="1330" y="1474"/>
                </a:lnTo>
                <a:lnTo>
                  <a:pt x="1302" y="1492"/>
                </a:lnTo>
                <a:lnTo>
                  <a:pt x="1274" y="1512"/>
                </a:lnTo>
                <a:lnTo>
                  <a:pt x="1244" y="1528"/>
                </a:lnTo>
                <a:lnTo>
                  <a:pt x="1214" y="1544"/>
                </a:lnTo>
                <a:lnTo>
                  <a:pt x="1182" y="1558"/>
                </a:lnTo>
                <a:lnTo>
                  <a:pt x="1150" y="1570"/>
                </a:lnTo>
                <a:lnTo>
                  <a:pt x="1118" y="1582"/>
                </a:lnTo>
                <a:lnTo>
                  <a:pt x="1084" y="1592"/>
                </a:lnTo>
                <a:lnTo>
                  <a:pt x="1050" y="1600"/>
                </a:lnTo>
                <a:lnTo>
                  <a:pt x="1014" y="1606"/>
                </a:lnTo>
                <a:lnTo>
                  <a:pt x="980" y="1610"/>
                </a:lnTo>
                <a:lnTo>
                  <a:pt x="944" y="1612"/>
                </a:lnTo>
                <a:lnTo>
                  <a:pt x="908" y="16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32"/>
          <p:cNvSpPr/>
          <p:nvPr/>
        </p:nvSpPr>
        <p:spPr>
          <a:xfrm rot="16052400">
            <a:off x="8843400" y="2370240"/>
            <a:ext cx="1200960" cy="12009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33"/>
          <p:cNvSpPr/>
          <p:nvPr/>
        </p:nvSpPr>
        <p:spPr>
          <a:xfrm>
            <a:off x="8611920" y="4000680"/>
            <a:ext cx="139968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767171"/>
                </a:solidFill>
                <a:latin typeface="微软雅黑"/>
                <a:ea typeface="微软雅黑"/>
              </a:rPr>
              <a:t>直接调用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56" name="CustomShape 34"/>
          <p:cNvSpPr/>
          <p:nvPr/>
        </p:nvSpPr>
        <p:spPr>
          <a:xfrm>
            <a:off x="8912160" y="2737800"/>
            <a:ext cx="126648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找家具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57" name="CustomShape 35"/>
          <p:cNvSpPr/>
          <p:nvPr/>
        </p:nvSpPr>
        <p:spPr>
          <a:xfrm>
            <a:off x="10359360" y="4306320"/>
            <a:ext cx="126648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找门窗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58" name="CustomShape 36"/>
          <p:cNvSpPr/>
          <p:nvPr/>
        </p:nvSpPr>
        <p:spPr>
          <a:xfrm>
            <a:off x="8687160" y="5253480"/>
            <a:ext cx="126648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找绿植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59" name="CustomShape 37"/>
          <p:cNvSpPr/>
          <p:nvPr/>
        </p:nvSpPr>
        <p:spPr>
          <a:xfrm>
            <a:off x="6885000" y="3670200"/>
            <a:ext cx="126648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找地板</a:t>
            </a:r>
            <a:endParaRPr lang="en-US" sz="2400" b="0" strike="noStrike" spc="-1">
              <a:latin typeface="Arial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4823806" y="3193200"/>
            <a:ext cx="80116" cy="754761"/>
          </a:xfrm>
          <a:prstGeom prst="straightConnector1">
            <a:avLst/>
          </a:prstGeom>
          <a:ln w="571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4238441" y="5708880"/>
            <a:ext cx="665481" cy="795060"/>
          </a:xfrm>
          <a:prstGeom prst="straightConnector1">
            <a:avLst/>
          </a:prstGeom>
          <a:ln w="571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"/>
          <p:cNvGrpSpPr/>
          <p:nvPr/>
        </p:nvGrpSpPr>
        <p:grpSpPr>
          <a:xfrm>
            <a:off x="1748160" y="2893320"/>
            <a:ext cx="11108520" cy="1416240"/>
            <a:chOff x="1748160" y="2893320"/>
            <a:chExt cx="11108520" cy="1416240"/>
          </a:xfrm>
        </p:grpSpPr>
        <p:sp>
          <p:nvSpPr>
            <p:cNvPr id="161" name="CustomShape 2"/>
            <p:cNvSpPr/>
            <p:nvPr/>
          </p:nvSpPr>
          <p:spPr>
            <a:xfrm flipH="1" flipV="1">
              <a:off x="4253400" y="4089600"/>
              <a:ext cx="239040" cy="218520"/>
            </a:xfrm>
            <a:prstGeom prst="rt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2" name="CustomShape 3"/>
            <p:cNvSpPr/>
            <p:nvPr/>
          </p:nvSpPr>
          <p:spPr>
            <a:xfrm flipH="1">
              <a:off x="4253400" y="2893320"/>
              <a:ext cx="239040" cy="218520"/>
            </a:xfrm>
            <a:prstGeom prst="rt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CustomShape 4"/>
            <p:cNvSpPr/>
            <p:nvPr/>
          </p:nvSpPr>
          <p:spPr>
            <a:xfrm flipH="1">
              <a:off x="1748160" y="2893320"/>
              <a:ext cx="4556880" cy="1416240"/>
            </a:xfrm>
            <a:prstGeom prst="rightArrow">
              <a:avLst>
                <a:gd name="adj1" fmla="val 72581"/>
                <a:gd name="adj2" fmla="val 46774"/>
              </a:avLst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" name="CustomShape 5"/>
            <p:cNvSpPr/>
            <p:nvPr/>
          </p:nvSpPr>
          <p:spPr>
            <a:xfrm flipH="1">
              <a:off x="4493160" y="2893320"/>
              <a:ext cx="8363160" cy="1416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5" name="CustomShape 6"/>
          <p:cNvSpPr/>
          <p:nvPr/>
        </p:nvSpPr>
        <p:spPr>
          <a:xfrm>
            <a:off x="5074200" y="3438360"/>
            <a:ext cx="911880" cy="64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 sz="3380" b="0" strike="noStrike" spc="-1">
                <a:solidFill>
                  <a:srgbClr val="FFFFFF"/>
                </a:solidFill>
                <a:latin typeface="Arial"/>
                <a:ea typeface="微软雅黑"/>
              </a:rPr>
              <a:t>P</a:t>
            </a:r>
            <a:r>
              <a:rPr lang="en-US" sz="4220" b="0" strike="noStrike" spc="-1">
                <a:solidFill>
                  <a:srgbClr val="FFFFFF"/>
                </a:solidFill>
                <a:latin typeface="Arial"/>
                <a:ea typeface="微软雅黑"/>
              </a:rPr>
              <a:t>art</a:t>
            </a:r>
            <a:endParaRPr lang="en-US" sz="4220" b="0" strike="noStrike" spc="-1">
              <a:latin typeface="Arial"/>
            </a:endParaRPr>
          </a:p>
        </p:txBody>
      </p:sp>
      <p:sp>
        <p:nvSpPr>
          <p:cNvPr id="166" name="CustomShape 7"/>
          <p:cNvSpPr/>
          <p:nvPr/>
        </p:nvSpPr>
        <p:spPr>
          <a:xfrm>
            <a:off x="5217840" y="3267720"/>
            <a:ext cx="623520" cy="33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algn="ctr">
              <a:lnSpc>
                <a:spcPct val="100000"/>
              </a:lnSpc>
            </a:pPr>
            <a:r>
              <a:rPr lang="en-US" sz="2220" b="0" strike="noStrike" spc="-1">
                <a:solidFill>
                  <a:srgbClr val="FFFFFF"/>
                </a:solidFill>
                <a:latin typeface="Arial"/>
                <a:ea typeface="微软雅黑"/>
              </a:rPr>
              <a:t>章 节</a:t>
            </a:r>
            <a:endParaRPr lang="en-US" sz="2220" b="0" strike="noStrike" spc="-1">
              <a:latin typeface="Arial"/>
            </a:endParaRPr>
          </a:p>
        </p:txBody>
      </p:sp>
      <p:sp>
        <p:nvSpPr>
          <p:cNvPr id="167" name="CustomShape 8"/>
          <p:cNvSpPr/>
          <p:nvPr/>
        </p:nvSpPr>
        <p:spPr>
          <a:xfrm>
            <a:off x="6167880" y="2790360"/>
            <a:ext cx="1429920" cy="154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 sz="10130" b="0" strike="noStrike" spc="-1">
                <a:solidFill>
                  <a:srgbClr val="FFFFFF"/>
                </a:solidFill>
                <a:latin typeface="Arial"/>
                <a:ea typeface="微软雅黑"/>
              </a:rPr>
              <a:t>02</a:t>
            </a:r>
            <a:endParaRPr lang="en-US" sz="10130" b="0" strike="noStrike" spc="-1">
              <a:latin typeface="Arial"/>
            </a:endParaRPr>
          </a:p>
        </p:txBody>
      </p:sp>
      <p:sp>
        <p:nvSpPr>
          <p:cNvPr id="168" name="CustomShape 9"/>
          <p:cNvSpPr/>
          <p:nvPr/>
        </p:nvSpPr>
        <p:spPr>
          <a:xfrm>
            <a:off x="8219520" y="3218400"/>
            <a:ext cx="368532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微软雅黑"/>
              </a:rPr>
              <a:t>类和实例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896360" y="4746600"/>
            <a:ext cx="310320" cy="342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7800" tIns="37800" rIns="37800" bIns="378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微软雅黑"/>
              </a:rPr>
              <a:t>06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546440" y="3511800"/>
            <a:ext cx="348840" cy="342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7800" tIns="37800" rIns="37800" bIns="378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微软雅黑"/>
              </a:rPr>
              <a:t>07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1233000" y="2100600"/>
            <a:ext cx="226440" cy="226440"/>
          </a:xfrm>
          <a:custGeom>
            <a:avLst/>
            <a:gdLst/>
            <a:ahLst/>
            <a:cxnLst/>
            <a:rect l="l" t="t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2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4"/>
          <p:cNvSpPr/>
          <p:nvPr/>
        </p:nvSpPr>
        <p:spPr>
          <a:xfrm>
            <a:off x="812880" y="153720"/>
            <a:ext cx="231012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808080"/>
                </a:solidFill>
                <a:latin typeface="Arial"/>
                <a:ea typeface="微软雅黑"/>
              </a:rPr>
              <a:t>类和实例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262440" y="1119960"/>
            <a:ext cx="62762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767171"/>
                </a:solidFill>
                <a:latin typeface="微软雅黑"/>
                <a:ea typeface="微软雅黑"/>
              </a:rPr>
              <a:t>定义：一个抽象的概念，即生活中的”类别”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850680" y="1983600"/>
            <a:ext cx="510048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0200" algn="ctr">
              <a:lnSpc>
                <a:spcPct val="100000"/>
              </a:lnSpc>
            </a:pPr>
            <a:r>
              <a:rPr lang="en-US" sz="2400" b="1" u="sng" strike="noStrike" spc="-1">
                <a:solidFill>
                  <a:srgbClr val="767171"/>
                </a:solidFill>
                <a:uFillTx/>
                <a:latin typeface="微软雅黑"/>
                <a:ea typeface="微软雅黑"/>
              </a:rPr>
              <a:t>（游戏中的）类class：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1375920" y="2651040"/>
            <a:ext cx="3087360" cy="10314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家具类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class  Furniture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6" name="CustomShape 8"/>
          <p:cNvSpPr/>
          <p:nvPr/>
        </p:nvSpPr>
        <p:spPr>
          <a:xfrm>
            <a:off x="164520" y="4200840"/>
            <a:ext cx="1619280" cy="10314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桌子类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class Table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7" name="CustomShape 9"/>
          <p:cNvSpPr/>
          <p:nvPr/>
        </p:nvSpPr>
        <p:spPr>
          <a:xfrm>
            <a:off x="2108880" y="4231440"/>
            <a:ext cx="1618920" cy="10314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椅子类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class Chair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8" name="CustomShape 10"/>
          <p:cNvSpPr/>
          <p:nvPr/>
        </p:nvSpPr>
        <p:spPr>
          <a:xfrm>
            <a:off x="4086360" y="4231440"/>
            <a:ext cx="1618920" cy="10314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灯类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class Light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9" name="CustomShape 11"/>
          <p:cNvSpPr/>
          <p:nvPr/>
        </p:nvSpPr>
        <p:spPr>
          <a:xfrm flipH="1">
            <a:off x="1319040" y="3648600"/>
            <a:ext cx="646920" cy="47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1C4A6A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12"/>
          <p:cNvSpPr/>
          <p:nvPr/>
        </p:nvSpPr>
        <p:spPr>
          <a:xfrm>
            <a:off x="4116600" y="3648600"/>
            <a:ext cx="694440" cy="538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1C4A6A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13"/>
          <p:cNvSpPr/>
          <p:nvPr/>
        </p:nvSpPr>
        <p:spPr>
          <a:xfrm>
            <a:off x="2919960" y="3683520"/>
            <a:ext cx="360" cy="516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1C4A6A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2" name="Picture 5"/>
          <p:cNvPicPr/>
          <p:nvPr/>
        </p:nvPicPr>
        <p:blipFill>
          <a:blip r:embed="rId2"/>
          <a:srcRect r="21183"/>
          <a:stretch/>
        </p:blipFill>
        <p:spPr>
          <a:xfrm>
            <a:off x="6146280" y="1828800"/>
            <a:ext cx="6377760" cy="1818720"/>
          </a:xfrm>
          <a:prstGeom prst="rect">
            <a:avLst/>
          </a:prstGeom>
          <a:ln>
            <a:noFill/>
          </a:ln>
        </p:spPr>
      </p:pic>
      <p:pic>
        <p:nvPicPr>
          <p:cNvPr id="183" name="Picture 6"/>
          <p:cNvPicPr/>
          <p:nvPr/>
        </p:nvPicPr>
        <p:blipFill>
          <a:blip r:embed="rId3"/>
          <a:srcRect r="20980"/>
          <a:stretch/>
        </p:blipFill>
        <p:spPr>
          <a:xfrm>
            <a:off x="6146280" y="4306680"/>
            <a:ext cx="6486120" cy="1913760"/>
          </a:xfrm>
          <a:prstGeom prst="rect">
            <a:avLst/>
          </a:prstGeom>
          <a:ln>
            <a:noFill/>
          </a:ln>
        </p:spPr>
      </p:pic>
      <p:sp>
        <p:nvSpPr>
          <p:cNvPr id="184" name="CustomShape 14"/>
          <p:cNvSpPr/>
          <p:nvPr/>
        </p:nvSpPr>
        <p:spPr>
          <a:xfrm>
            <a:off x="9127080" y="3711240"/>
            <a:ext cx="5241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767171"/>
                </a:solidFill>
                <a:latin typeface="微软雅黑"/>
                <a:ea typeface="微软雅黑"/>
              </a:rPr>
              <a:t>床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85" name="CustomShape 15"/>
          <p:cNvSpPr/>
          <p:nvPr/>
        </p:nvSpPr>
        <p:spPr>
          <a:xfrm>
            <a:off x="9073080" y="6323040"/>
            <a:ext cx="10998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767171"/>
                </a:solidFill>
                <a:latin typeface="微软雅黑"/>
                <a:ea typeface="微软雅黑"/>
              </a:rPr>
              <a:t>柜子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5633280" y="2651040"/>
            <a:ext cx="310320" cy="342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7800" tIns="37800" rIns="37800" bIns="378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微软雅黑"/>
              </a:rPr>
              <a:t>01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5256720" y="4746600"/>
            <a:ext cx="310320" cy="342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7800" tIns="37800" rIns="37800" bIns="378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微软雅黑"/>
              </a:rPr>
              <a:t>06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6208560" y="5263920"/>
            <a:ext cx="475200" cy="342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7800" tIns="37800" rIns="37800" bIns="378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微软雅黑"/>
              </a:rPr>
              <a:t>05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1233000" y="2100600"/>
            <a:ext cx="226440" cy="226440"/>
          </a:xfrm>
          <a:custGeom>
            <a:avLst/>
            <a:gdLst/>
            <a:ahLst/>
            <a:cxnLst/>
            <a:rect l="l" t="t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2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5"/>
          <p:cNvSpPr/>
          <p:nvPr/>
        </p:nvSpPr>
        <p:spPr>
          <a:xfrm>
            <a:off x="812880" y="153720"/>
            <a:ext cx="231012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808080"/>
                </a:solidFill>
                <a:latin typeface="Arial"/>
                <a:ea typeface="微软雅黑"/>
              </a:rPr>
              <a:t>类和实例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262440" y="1072800"/>
            <a:ext cx="62762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767171"/>
                </a:solidFill>
                <a:latin typeface="微软雅黑"/>
                <a:ea typeface="微软雅黑"/>
              </a:rPr>
              <a:t>定义：一个抽象的概念，即生活中的”类别”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2" name="CustomShape 7"/>
          <p:cNvSpPr/>
          <p:nvPr/>
        </p:nvSpPr>
        <p:spPr>
          <a:xfrm>
            <a:off x="850680" y="1983600"/>
            <a:ext cx="510048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0200" algn="ctr">
              <a:lnSpc>
                <a:spcPct val="100000"/>
              </a:lnSpc>
            </a:pPr>
            <a:r>
              <a:rPr lang="en-US" sz="2400" b="1" u="sng" strike="noStrike" spc="-1">
                <a:solidFill>
                  <a:srgbClr val="767171"/>
                </a:solidFill>
                <a:uFillTx/>
                <a:latin typeface="微软雅黑"/>
                <a:ea typeface="微软雅黑"/>
              </a:rPr>
              <a:t>（游戏中的）类class：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3" name="CustomShape 8"/>
          <p:cNvSpPr/>
          <p:nvPr/>
        </p:nvSpPr>
        <p:spPr>
          <a:xfrm>
            <a:off x="1159560" y="2571480"/>
            <a:ext cx="3257640" cy="10314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建材类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class  buildingMaterial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4" name="CustomShape 9"/>
          <p:cNvSpPr/>
          <p:nvPr/>
        </p:nvSpPr>
        <p:spPr>
          <a:xfrm>
            <a:off x="231120" y="4123440"/>
            <a:ext cx="1618920" cy="10314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门类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class Door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5" name="CustomShape 10"/>
          <p:cNvSpPr/>
          <p:nvPr/>
        </p:nvSpPr>
        <p:spPr>
          <a:xfrm>
            <a:off x="1978920" y="4123440"/>
            <a:ext cx="1618920" cy="10314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窗类类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class Window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6" name="CustomShape 11"/>
          <p:cNvSpPr/>
          <p:nvPr/>
        </p:nvSpPr>
        <p:spPr>
          <a:xfrm>
            <a:off x="3795120" y="4123440"/>
            <a:ext cx="1618920" cy="10314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地板类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class Floor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7" name="CustomShape 12"/>
          <p:cNvSpPr/>
          <p:nvPr/>
        </p:nvSpPr>
        <p:spPr>
          <a:xfrm flipH="1">
            <a:off x="1039680" y="3587040"/>
            <a:ext cx="489960" cy="535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1C4A6A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13"/>
          <p:cNvSpPr/>
          <p:nvPr/>
        </p:nvSpPr>
        <p:spPr>
          <a:xfrm>
            <a:off x="4176000" y="3603960"/>
            <a:ext cx="428040" cy="518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1C4A6A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14"/>
          <p:cNvSpPr/>
          <p:nvPr/>
        </p:nvSpPr>
        <p:spPr>
          <a:xfrm>
            <a:off x="2788920" y="3603960"/>
            <a:ext cx="360" cy="518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1C4A6A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5"/>
          <p:cNvSpPr/>
          <p:nvPr/>
        </p:nvSpPr>
        <p:spPr>
          <a:xfrm>
            <a:off x="5848200" y="5263920"/>
            <a:ext cx="475200" cy="342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7800" tIns="37800" rIns="37800" bIns="378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微软雅黑"/>
              </a:rPr>
              <a:t>05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201" name="Picture 2"/>
          <p:cNvPicPr/>
          <p:nvPr/>
        </p:nvPicPr>
        <p:blipFill>
          <a:blip r:embed="rId2"/>
          <a:srcRect r="29127"/>
          <a:stretch/>
        </p:blipFill>
        <p:spPr>
          <a:xfrm>
            <a:off x="6406560" y="1168200"/>
            <a:ext cx="6074640" cy="1379880"/>
          </a:xfrm>
          <a:prstGeom prst="rect">
            <a:avLst/>
          </a:prstGeom>
          <a:ln>
            <a:noFill/>
          </a:ln>
        </p:spPr>
      </p:pic>
      <p:pic>
        <p:nvPicPr>
          <p:cNvPr id="202" name="Picture 3"/>
          <p:cNvPicPr/>
          <p:nvPr/>
        </p:nvPicPr>
        <p:blipFill>
          <a:blip r:embed="rId3"/>
          <a:srcRect r="9489"/>
          <a:stretch/>
        </p:blipFill>
        <p:spPr>
          <a:xfrm>
            <a:off x="6324840" y="3030480"/>
            <a:ext cx="6076800" cy="1332360"/>
          </a:xfrm>
          <a:prstGeom prst="rect">
            <a:avLst/>
          </a:prstGeom>
          <a:ln>
            <a:noFill/>
          </a:ln>
        </p:spPr>
      </p:pic>
      <p:pic>
        <p:nvPicPr>
          <p:cNvPr id="203" name="Picture 4"/>
          <p:cNvPicPr/>
          <p:nvPr/>
        </p:nvPicPr>
        <p:blipFill>
          <a:blip r:embed="rId4"/>
          <a:srcRect r="18061"/>
          <a:stretch/>
        </p:blipFill>
        <p:spPr>
          <a:xfrm>
            <a:off x="6406560" y="4817520"/>
            <a:ext cx="5992920" cy="1370520"/>
          </a:xfrm>
          <a:prstGeom prst="rect">
            <a:avLst/>
          </a:prstGeom>
          <a:ln>
            <a:noFill/>
          </a:ln>
        </p:spPr>
      </p:pic>
      <p:sp>
        <p:nvSpPr>
          <p:cNvPr id="204" name="CustomShape 16"/>
          <p:cNvSpPr/>
          <p:nvPr/>
        </p:nvSpPr>
        <p:spPr>
          <a:xfrm>
            <a:off x="9181800" y="2549160"/>
            <a:ext cx="5241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767171"/>
                </a:solidFill>
                <a:latin typeface="微软雅黑"/>
                <a:ea typeface="微软雅黑"/>
              </a:rPr>
              <a:t>门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05" name="CustomShape 17"/>
          <p:cNvSpPr/>
          <p:nvPr/>
        </p:nvSpPr>
        <p:spPr>
          <a:xfrm>
            <a:off x="9181800" y="4317480"/>
            <a:ext cx="5241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767171"/>
                </a:solidFill>
                <a:latin typeface="微软雅黑"/>
                <a:ea typeface="微软雅黑"/>
              </a:rPr>
              <a:t>窗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06" name="CustomShape 18"/>
          <p:cNvSpPr/>
          <p:nvPr/>
        </p:nvSpPr>
        <p:spPr>
          <a:xfrm>
            <a:off x="9101160" y="6189120"/>
            <a:ext cx="107172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767171"/>
                </a:solidFill>
                <a:latin typeface="微软雅黑"/>
                <a:ea typeface="微软雅黑"/>
              </a:rPr>
              <a:t>地板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233000" y="2214720"/>
            <a:ext cx="226440" cy="226440"/>
          </a:xfrm>
          <a:custGeom>
            <a:avLst/>
            <a:gdLst/>
            <a:ahLst/>
            <a:cxnLst/>
            <a:rect l="l" t="t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2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2"/>
          <p:cNvSpPr/>
          <p:nvPr/>
        </p:nvSpPr>
        <p:spPr>
          <a:xfrm>
            <a:off x="812880" y="153720"/>
            <a:ext cx="231012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808080"/>
                </a:solidFill>
                <a:latin typeface="Arial"/>
                <a:ea typeface="微软雅黑"/>
              </a:rPr>
              <a:t>类和实例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906480" y="1152720"/>
            <a:ext cx="444744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767171"/>
                </a:solidFill>
                <a:latin typeface="微软雅黑"/>
                <a:ea typeface="微软雅黑"/>
              </a:rPr>
              <a:t>类变量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767171"/>
                </a:solidFill>
                <a:latin typeface="微软雅黑"/>
                <a:ea typeface="微软雅黑"/>
              </a:rPr>
              <a:t>作用：描述所有对象的共有数据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580320" y="2100600"/>
            <a:ext cx="510048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0200" algn="ctr">
              <a:lnSpc>
                <a:spcPct val="100000"/>
              </a:lnSpc>
            </a:pPr>
            <a:r>
              <a:rPr lang="en-US" sz="2400" b="1" u="sng" strike="noStrike" spc="-1">
                <a:solidFill>
                  <a:srgbClr val="767171"/>
                </a:solidFill>
                <a:uFillTx/>
                <a:latin typeface="微软雅黑"/>
                <a:ea typeface="微软雅黑"/>
              </a:rPr>
              <a:t>（游戏中的）类变量：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11" name="CustomShape 5"/>
          <p:cNvSpPr/>
          <p:nvPr/>
        </p:nvSpPr>
        <p:spPr>
          <a:xfrm>
            <a:off x="936000" y="2792880"/>
            <a:ext cx="3257640" cy="10314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游戏中的钱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（ 购买需要耗费钱）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12" name="Picture 2"/>
          <p:cNvPicPr/>
          <p:nvPr/>
        </p:nvPicPr>
        <p:blipFill>
          <a:blip r:embed="rId2"/>
          <a:srcRect r="67698"/>
          <a:stretch/>
        </p:blipFill>
        <p:spPr>
          <a:xfrm>
            <a:off x="4933080" y="2824200"/>
            <a:ext cx="7617960" cy="3799080"/>
          </a:xfrm>
          <a:prstGeom prst="rect">
            <a:avLst/>
          </a:prstGeom>
          <a:ln>
            <a:noFill/>
          </a:ln>
        </p:spPr>
      </p:pic>
      <p:sp>
        <p:nvSpPr>
          <p:cNvPr id="213" name="CustomShape 6"/>
          <p:cNvSpPr/>
          <p:nvPr/>
        </p:nvSpPr>
        <p:spPr>
          <a:xfrm>
            <a:off x="523800" y="3960000"/>
            <a:ext cx="4191480" cy="289476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类方法：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class Game: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total_money=14120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@classmethod</a:t>
            </a:r>
            <a:r>
              <a:t/>
            </a:r>
            <a:br/>
            <a:r>
              <a:rPr lang="en-US" sz="20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def print_total_money (cls):</a:t>
            </a:r>
            <a:r>
              <a:t/>
            </a:r>
            <a:br/>
            <a:r>
              <a:rPr lang="en-US" sz="20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    print(cls.total_money)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……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Game.total_money()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5801760" y="5981760"/>
            <a:ext cx="1727280" cy="688320"/>
          </a:xfrm>
          <a:prstGeom prst="ellipse">
            <a:avLst/>
          </a:prstGeom>
          <a:noFill/>
          <a:ln w="5724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C6B"/>
      </a:accent1>
      <a:accent2>
        <a:srgbClr val="D14E5B"/>
      </a:accent2>
      <a:accent3>
        <a:srgbClr val="1F4C6B"/>
      </a:accent3>
      <a:accent4>
        <a:srgbClr val="D14E5B"/>
      </a:accent4>
      <a:accent5>
        <a:srgbClr val="1F4C6B"/>
      </a:accent5>
      <a:accent6>
        <a:srgbClr val="D14E5B"/>
      </a:accent6>
      <a:hlink>
        <a:srgbClr val="1F4C6B"/>
      </a:hlink>
      <a:folHlink>
        <a:srgbClr val="D14E5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C6B"/>
      </a:accent1>
      <a:accent2>
        <a:srgbClr val="D14E5B"/>
      </a:accent2>
      <a:accent3>
        <a:srgbClr val="1F4C6B"/>
      </a:accent3>
      <a:accent4>
        <a:srgbClr val="D14E5B"/>
      </a:accent4>
      <a:accent5>
        <a:srgbClr val="1F4C6B"/>
      </a:accent5>
      <a:accent6>
        <a:srgbClr val="D14E5B"/>
      </a:accent6>
      <a:hlink>
        <a:srgbClr val="1F4C6B"/>
      </a:hlink>
      <a:folHlink>
        <a:srgbClr val="D14E5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C6B"/>
      </a:accent1>
      <a:accent2>
        <a:srgbClr val="D14E5B"/>
      </a:accent2>
      <a:accent3>
        <a:srgbClr val="1F4C6B"/>
      </a:accent3>
      <a:accent4>
        <a:srgbClr val="D14E5B"/>
      </a:accent4>
      <a:accent5>
        <a:srgbClr val="1F4C6B"/>
      </a:accent5>
      <a:accent6>
        <a:srgbClr val="D14E5B"/>
      </a:accent6>
      <a:hlink>
        <a:srgbClr val="1F4C6B"/>
      </a:hlink>
      <a:folHlink>
        <a:srgbClr val="D14E5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437</Words>
  <Application>Microsoft Office PowerPoint</Application>
  <PresentationFormat>自定义</PresentationFormat>
  <Paragraphs>189</Paragraphs>
  <Slides>19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蓝色简洁</dc:title>
  <dc:subject/>
  <dc:creator/>
  <cp:keywords>第一PPT模板网-WWW.1PPT.COM</cp:keywords>
  <dc:description/>
  <cp:lastModifiedBy>PC</cp:lastModifiedBy>
  <cp:revision>8</cp:revision>
  <dcterms:created xsi:type="dcterms:W3CDTF">2016-10-31T14:24:00Z</dcterms:created>
  <dcterms:modified xsi:type="dcterms:W3CDTF">2019-09-21T05:00:50Z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2052-11.1.0.8976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5</vt:i4>
  </property>
  <property fmtid="{D5CDD505-2E9C-101B-9397-08002B2CF9AE}" pid="9" name="PresentationFormat">
    <vt:lpwstr>自定义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19</vt:i4>
  </property>
</Properties>
</file>