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90" r:id="rId5"/>
    <p:sldId id="297" r:id="rId6"/>
    <p:sldId id="259" r:id="rId7"/>
    <p:sldId id="291" r:id="rId8"/>
    <p:sldId id="257" r:id="rId9"/>
    <p:sldId id="274" r:id="rId10"/>
    <p:sldId id="275" r:id="rId11"/>
    <p:sldId id="260" r:id="rId12"/>
    <p:sldId id="261" r:id="rId13"/>
    <p:sldId id="292" r:id="rId14"/>
    <p:sldId id="262" r:id="rId15"/>
    <p:sldId id="295" r:id="rId16"/>
    <p:sldId id="293" r:id="rId17"/>
    <p:sldId id="294" r:id="rId18"/>
    <p:sldId id="296" r:id="rId19"/>
    <p:sldId id="268" r:id="rId20"/>
    <p:sldId id="271" r:id="rId21"/>
    <p:sldId id="265" r:id="rId22"/>
    <p:sldId id="315" r:id="rId23"/>
    <p:sldId id="272" r:id="rId24"/>
    <p:sldId id="317"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autoAdjust="0"/>
  </p:normalViewPr>
  <p:slideViewPr>
    <p:cSldViewPr snapToGrid="0">
      <p:cViewPr varScale="1">
        <p:scale>
          <a:sx n="70" d="100"/>
          <a:sy n="70" d="100"/>
        </p:scale>
        <p:origin x="1186" y="58"/>
      </p:cViewPr>
      <p:guideLst>
        <p:guide orient="horz" pos="2042"/>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640"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4E8DC-7211-430C-8685-DD3DA67ACE6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74D8B-96ED-445C-B054-754ED29D26C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科技的发展带来了便利，也带来了无数的烦恼。自从塑料被发明以来，大到汽车，小到瓶装水，人类以不可思议的速度创造着几十亿吨垃圾。以前看过一个外国摄影师的作品，垃圾不仅侵略我們的土地，還佔領了我們的海洋。你有想過，真正的世界末日，不是病毒，不是氣候，而是我們被千千億的垃圾所淹沒吞噬嗎？而这其中，有哪些是你和我的垃圾？</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台北市厨余分为“养猪厨余”与“堆肥厨余”2类回收</a:t>
            </a:r>
            <a:r>
              <a:rPr lang="zh-CN" altLang="en-US"/>
              <a:t>。所回收之堆肥厨余均委托合格堆肥厂制成肥料后再利用于农业；养猪厨余则变卖给合格养猪户，经高温蒸煮破碎后养猪，减少了15%家户垃圾不需再进入焚化厂处理。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有害：过期药品，废电池，废墨盒，杀虫剂，废油漆桶，电子产品   其他：纺织品，烟蒂，污染纸张，破旧陶瓷品，一次性餐具</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说到继承，大家可能想到了这个表情包哈哈。拥有父类的参数。</a:t>
            </a:r>
            <a:r>
              <a:rPr lang="zh-CN" altLang="en-US"/>
              <a:t>统一</a:t>
            </a:r>
            <a:r>
              <a:rPr lang="en-US" altLang="zh-CN"/>
              <a:t>---</a:t>
            </a:r>
            <a:r>
              <a:rPr lang="zh-CN" altLang="en-US"/>
              <a:t>我们需要一个大的框架来收集</a:t>
            </a:r>
            <a:r>
              <a:rPr lang="zh-CN" altLang="en-US"/>
              <a:t>和处理垃圾</a:t>
            </a:r>
            <a:r>
              <a:rPr lang="zh-CN" altLang="en-US"/>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举例：我知道我会进入再生资源企业，我不知道你会进入危险废物处理厂，对吧。类似流水线工厂，每个掌握技术的部门对别的部门的技术知道的不多。做好自己的本职工作就好。</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不管是学习编程还是追求你的梦想，不要坐着等待梦想成真，而是行动起来，成为织梦者。从今天开始，提升自己和他人的环保意识。少制造不可分解垃圾。认真分类。好好学习面向对象，争取找个好对象。谢谢大家。</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50" y="1825625"/>
            <a:ext cx="7886700" cy="4351338"/>
          </a:xfrm>
          <a:prstGeom prst="rect">
            <a:avLst/>
          </a:prstGeom>
        </p:spPr>
        <p:txBody>
          <a:bodyPr/>
          <a:lstStyle>
            <a:lvl1pPr marL="457200" indent="-457200">
              <a:buFont typeface="Calibri" panose="020F0502020204030204" pitchFamily="34" charset="0"/>
              <a:buChar char="ᴥ"/>
              <a:defRPr>
                <a:solidFill>
                  <a:schemeClr val="accent6">
                    <a:lumMod val="50000"/>
                  </a:schemeClr>
                </a:solidFill>
              </a:defRPr>
            </a:lvl1pPr>
            <a:lvl2pPr marL="800100" indent="-342900">
              <a:buFont typeface="Calibri" panose="020F0502020204030204" pitchFamily="34" charset="0"/>
              <a:buChar char="ᴥ"/>
              <a:defRPr>
                <a:solidFill>
                  <a:schemeClr val="accent6">
                    <a:lumMod val="50000"/>
                  </a:schemeClr>
                </a:solidFill>
              </a:defRPr>
            </a:lvl2pPr>
            <a:lvl3pPr marL="1257300" indent="-342900">
              <a:buSzPct val="50000"/>
              <a:buFont typeface="Wingdings" panose="05000000000000000000" pitchFamily="2" charset="2"/>
              <a:buChar char="l"/>
              <a:defRPr>
                <a:solidFill>
                  <a:schemeClr val="accent6">
                    <a:lumMod val="50000"/>
                  </a:schemeClr>
                </a:solidFill>
              </a:defRPr>
            </a:lvl3pPr>
            <a:lvl4pPr marL="1657350" indent="-285750">
              <a:buSzPct val="50000"/>
              <a:buFont typeface="Wingdings" panose="05000000000000000000" pitchFamily="2" charset="2"/>
              <a:buChar char="l"/>
              <a:defRPr>
                <a:solidFill>
                  <a:schemeClr val="accent6">
                    <a:lumMod val="50000"/>
                  </a:schemeClr>
                </a:solidFill>
              </a:defRPr>
            </a:lvl4pPr>
            <a:lvl5pPr marL="2114550" indent="-285750">
              <a:buFont typeface="Arial" panose="020B0604020202090204" pitchFamily="34" charset="0"/>
              <a:buChar char="•"/>
              <a:defRPr/>
            </a:lvl5pPr>
          </a:lstStyle>
          <a:p>
            <a:pPr lvl="0"/>
            <a:r>
              <a:rPr lang="en-US" altLang="zh-CN" dirty="0" smtClean="0"/>
              <a:t>LOREM IPSUM DOLOR</a:t>
            </a:r>
            <a:endParaRPr lang="en-US" altLang="zh-CN" dirty="0" smtClean="0"/>
          </a:p>
          <a:p>
            <a:pPr lvl="1"/>
            <a:r>
              <a:rPr lang="en-US" altLang="zh-CN" dirty="0" smtClean="0"/>
              <a:t>LOREM IPSUM DOLOR</a:t>
            </a:r>
            <a:endParaRPr lang="en-US" altLang="zh-CN" dirty="0" smtClean="0"/>
          </a:p>
          <a:p>
            <a:pPr lvl="2"/>
            <a:r>
              <a:rPr lang="en-US" altLang="zh-CN" dirty="0" smtClean="0"/>
              <a:t>LOREM IPSUM DOLOR</a:t>
            </a:r>
            <a:endParaRPr lang="en-US" altLang="zh-CN" dirty="0" smtClean="0"/>
          </a:p>
          <a:p>
            <a:pPr lvl="3"/>
            <a:r>
              <a:rPr lang="en-US" altLang="zh-CN" dirty="0" smtClean="0"/>
              <a:t>LOREM IPSUM DOLOR</a:t>
            </a:r>
            <a:endParaRPr lang="en-US" altLang="zh-CN" dirty="0" smtClean="0"/>
          </a:p>
        </p:txBody>
      </p:sp>
      <p:sp>
        <p:nvSpPr>
          <p:cNvPr id="7" name="矩形 6"/>
          <p:cNvSpPr/>
          <p:nvPr userDrawn="1"/>
        </p:nvSpPr>
        <p:spPr>
          <a:xfrm>
            <a:off x="1136051" y="583362"/>
            <a:ext cx="6691256" cy="769441"/>
          </a:xfrm>
          <a:prstGeom prst="rect">
            <a:avLst/>
          </a:prstGeom>
        </p:spPr>
        <p:txBody>
          <a:bodyPr wrap="square">
            <a:spAutoFit/>
          </a:bodyPr>
          <a:lstStyle/>
          <a:p>
            <a:r>
              <a:rPr kumimoji="0" lang="en-US" altLang="zh-CN"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LOREM IPSUM DOLOR</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1825625"/>
            <a:ext cx="3886200" cy="4351338"/>
          </a:xfrm>
          <a:prstGeom prst="rect">
            <a:avLst/>
          </a:prstGeom>
        </p:spPr>
        <p:txBody>
          <a:bodyPr/>
          <a:lstStyle>
            <a:lvl1pPr>
              <a:defRPr>
                <a:solidFill>
                  <a:schemeClr val="accent6">
                    <a:lumMod val="50000"/>
                  </a:schemeClr>
                </a:solidFill>
              </a:defRPr>
            </a:lvl1pPr>
            <a:lvl2pPr>
              <a:defRPr>
                <a:solidFill>
                  <a:schemeClr val="accent6">
                    <a:lumMod val="50000"/>
                  </a:schemeClr>
                </a:solidFill>
              </a:defRPr>
            </a:lvl2pPr>
            <a:lvl3pPr>
              <a:defRPr>
                <a:solidFill>
                  <a:schemeClr val="accent6">
                    <a:lumMod val="50000"/>
                  </a:schemeClr>
                </a:solidFill>
              </a:defRPr>
            </a:lvl3pPr>
            <a:lvl4pPr>
              <a:defRPr>
                <a:solidFill>
                  <a:schemeClr val="accent6">
                    <a:lumMod val="50000"/>
                  </a:schemeClr>
                </a:solidFill>
              </a:defRPr>
            </a:lvl4pPr>
          </a:lstStyle>
          <a:p>
            <a:pPr lvl="0"/>
            <a:r>
              <a:rPr lang="en-US" altLang="zh-CN" dirty="0" smtClean="0"/>
              <a:t>LOREM IPSUM DOLOR</a:t>
            </a:r>
            <a:endParaRPr lang="en-US" altLang="zh-CN" dirty="0" smtClean="0"/>
          </a:p>
          <a:p>
            <a:pPr lvl="1"/>
            <a:r>
              <a:rPr lang="en-US" altLang="zh-CN" dirty="0" smtClean="0"/>
              <a:t>LOREM IPSUM DOLOR</a:t>
            </a:r>
            <a:endParaRPr lang="en-US" altLang="zh-CN" dirty="0" smtClean="0"/>
          </a:p>
          <a:p>
            <a:pPr lvl="2"/>
            <a:r>
              <a:rPr lang="en-US" altLang="zh-CN" dirty="0" smtClean="0"/>
              <a:t>LOREM IPSUM DOLOR</a:t>
            </a:r>
            <a:endParaRPr lang="en-US" altLang="zh-CN" dirty="0" smtClean="0"/>
          </a:p>
          <a:p>
            <a:pPr lvl="3"/>
            <a:r>
              <a:rPr lang="en-US" altLang="zh-CN" dirty="0" smtClean="0"/>
              <a:t>LOREM IPSUM DOLOR</a:t>
            </a:r>
            <a:endParaRPr lang="en-US" altLang="zh-CN" dirty="0" smtClean="0"/>
          </a:p>
        </p:txBody>
      </p:sp>
      <p:sp>
        <p:nvSpPr>
          <p:cNvPr id="4" name="Content Placeholder 3"/>
          <p:cNvSpPr>
            <a:spLocks noGrp="1"/>
          </p:cNvSpPr>
          <p:nvPr>
            <p:ph sz="half" idx="2" hasCustomPrompt="1"/>
          </p:nvPr>
        </p:nvSpPr>
        <p:spPr>
          <a:xfrm>
            <a:off x="4629150" y="1825625"/>
            <a:ext cx="3886200" cy="4351338"/>
          </a:xfrm>
          <a:prstGeom prst="rect">
            <a:avLst/>
          </a:prstGeom>
        </p:spPr>
        <p:txBody>
          <a:bodyPr/>
          <a:lstStyle>
            <a:lvl1pPr>
              <a:defRPr>
                <a:solidFill>
                  <a:schemeClr val="accent6">
                    <a:lumMod val="50000"/>
                  </a:schemeClr>
                </a:solidFill>
              </a:defRPr>
            </a:lvl1pPr>
            <a:lvl2pPr>
              <a:defRPr>
                <a:solidFill>
                  <a:schemeClr val="accent6">
                    <a:lumMod val="50000"/>
                  </a:schemeClr>
                </a:solidFill>
              </a:defRPr>
            </a:lvl2pPr>
            <a:lvl3pPr>
              <a:defRPr>
                <a:solidFill>
                  <a:schemeClr val="accent6">
                    <a:lumMod val="50000"/>
                  </a:schemeClr>
                </a:solidFill>
              </a:defRPr>
            </a:lvl3pPr>
            <a:lvl4pPr>
              <a:defRPr>
                <a:solidFill>
                  <a:schemeClr val="accent6">
                    <a:lumMod val="50000"/>
                  </a:schemeClr>
                </a:solidFill>
              </a:defRPr>
            </a:lvl4pPr>
          </a:lstStyle>
          <a:p>
            <a:pPr lvl="0"/>
            <a:r>
              <a:rPr lang="en-US" altLang="zh-CN" dirty="0" smtClean="0"/>
              <a:t>LOREM IPSUM DOLOR</a:t>
            </a:r>
            <a:endParaRPr lang="en-US" altLang="zh-CN" dirty="0" smtClean="0"/>
          </a:p>
          <a:p>
            <a:pPr lvl="1"/>
            <a:r>
              <a:rPr lang="en-US" altLang="zh-CN" dirty="0" smtClean="0"/>
              <a:t>LOREM IPSUM DOLOR</a:t>
            </a:r>
            <a:endParaRPr lang="en-US" altLang="zh-CN" dirty="0" smtClean="0"/>
          </a:p>
          <a:p>
            <a:pPr lvl="2"/>
            <a:r>
              <a:rPr lang="en-US" altLang="zh-CN" dirty="0" smtClean="0"/>
              <a:t>LOREM IPSUM DOLOR</a:t>
            </a:r>
            <a:endParaRPr lang="en-US" altLang="zh-CN" dirty="0" smtClean="0"/>
          </a:p>
          <a:p>
            <a:pPr lvl="3"/>
            <a:r>
              <a:rPr lang="en-US" altLang="zh-CN" dirty="0" smtClean="0"/>
              <a:t>LOREM IPSUM DOLOR</a:t>
            </a:r>
            <a:endParaRPr lang="en-US" altLang="zh-CN" dirty="0" smtClean="0"/>
          </a:p>
        </p:txBody>
      </p:sp>
      <p:sp>
        <p:nvSpPr>
          <p:cNvPr id="8" name="矩形 7"/>
          <p:cNvSpPr/>
          <p:nvPr userDrawn="1"/>
        </p:nvSpPr>
        <p:spPr>
          <a:xfrm>
            <a:off x="1136051" y="583362"/>
            <a:ext cx="6691256" cy="769441"/>
          </a:xfrm>
          <a:prstGeom prst="rect">
            <a:avLst/>
          </a:prstGeom>
        </p:spPr>
        <p:txBody>
          <a:bodyPr wrap="square">
            <a:spAutoFit/>
          </a:bodyPr>
          <a:lstStyle/>
          <a:p>
            <a:r>
              <a:rPr kumimoji="0" lang="en-US" altLang="zh-CN"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LOREM IPSUM DOLOR</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7350" y="2802731"/>
            <a:ext cx="5965788" cy="1325563"/>
          </a:xfrm>
          <a:prstGeom prst="rect">
            <a:avLst/>
          </a:prstGeom>
        </p:spPr>
        <p:txBody>
          <a:bodyPr/>
          <a:lstStyle>
            <a:lvl1pPr>
              <a:defRPr baseline="0">
                <a:solidFill>
                  <a:schemeClr val="accent6">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r>
              <a:rPr lang="en-US" altLang="zh-CN" dirty="0" smtClean="0"/>
              <a:t>Thank you for listening!</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altLang="zh-CN" sz="4400" b="0" kern="1200" dirty="0">
          <a:solidFill>
            <a:schemeClr val="accent6">
              <a:lumMod val="50000"/>
            </a:schemeClr>
          </a:solidFill>
          <a:effectLst/>
          <a:latin typeface="Arial Unicode MS" panose="020B0604020202020204" pitchFamily="34" charset="-122"/>
          <a:ea typeface="Arial Unicode MS" panose="020B0604020202020204" pitchFamily="34" charset="-122"/>
          <a:cs typeface="Arial Unicode MS" panose="020B0604020202020204" pitchFamily="34" charset="-122"/>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ᴥ"/>
        <a:defRPr sz="2800" kern="1200">
          <a:solidFill>
            <a:schemeClr val="accent6">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ᴥ"/>
        <a:defRPr sz="2400" kern="1200">
          <a:solidFill>
            <a:schemeClr val="accent6">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accent6">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accent6">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2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6.jpeg"/><Relationship Id="rId1" Type="http://schemas.openxmlformats.org/officeDocument/2006/relationships/image" Target="../media/image25.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30.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8.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39.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10.jpe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5.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5.xml"/><Relationship Id="rId7" Type="http://schemas.openxmlformats.org/officeDocument/2006/relationships/image" Target="../media/image20.jpeg"/><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4"/>
          <p:cNvSpPr txBox="1"/>
          <p:nvPr/>
        </p:nvSpPr>
        <p:spPr>
          <a:xfrm>
            <a:off x="1438499" y="2403108"/>
            <a:ext cx="6589731" cy="689124"/>
          </a:xfrm>
          <a:prstGeom prst="rect">
            <a:avLst/>
          </a:prstGeom>
        </p:spPr>
        <p:txBody>
          <a:bodyPr/>
          <a:lstStyle>
            <a:lvl1pPr algn="l" defTabSz="914400" rtl="0" eaLnBrk="1" latinLnBrk="0" hangingPunct="1">
              <a:lnSpc>
                <a:spcPct val="90000"/>
              </a:lnSpc>
              <a:spcBef>
                <a:spcPct val="0"/>
              </a:spcBef>
              <a:buNone/>
              <a:defRPr lang="en-US" altLang="zh-CN" sz="4400" b="0" kern="1200" dirty="0">
                <a:solidFill>
                  <a:schemeClr val="accent6">
                    <a:lumMod val="50000"/>
                  </a:schemeClr>
                </a:solidFill>
                <a:effectLst/>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algn="ctr"/>
            <a:r>
              <a:rPr lang="zh-CN" altLang="en-US" dirty="0">
                <a:latin typeface="兰米瞬间的永恒" panose="02000503000000000000" charset="-122"/>
                <a:ea typeface="兰米瞬间的永恒" panose="02000503000000000000" charset="-122"/>
              </a:rPr>
              <a:t>面向对象</a:t>
            </a:r>
            <a:endParaRPr lang="zh-CN" altLang="en-US" dirty="0">
              <a:latin typeface="兰米瞬间的永恒" panose="02000503000000000000" charset="-122"/>
              <a:ea typeface="兰米瞬间的永恒" panose="02000503000000000000" charset="-122"/>
            </a:endParaRPr>
          </a:p>
        </p:txBody>
      </p:sp>
      <p:sp>
        <p:nvSpPr>
          <p:cNvPr id="3" name="文本占位符 8"/>
          <p:cNvSpPr txBox="1"/>
          <p:nvPr/>
        </p:nvSpPr>
        <p:spPr>
          <a:xfrm>
            <a:off x="1796489" y="3210784"/>
            <a:ext cx="5873750" cy="436058"/>
          </a:xfrm>
          <a:prstGeom prst="rect">
            <a:avLst/>
          </a:prstGeom>
        </p:spPr>
        <p:txBody>
          <a:bodyPr/>
          <a:lstStyle>
            <a:lvl1pPr marL="0" indent="0" algn="ctr" defTabSz="914400" rtl="0" eaLnBrk="1" latinLnBrk="0" hangingPunct="1">
              <a:lnSpc>
                <a:spcPct val="90000"/>
              </a:lnSpc>
              <a:spcBef>
                <a:spcPts val="1000"/>
              </a:spcBef>
              <a:buFont typeface="Calibri" panose="020F0502020204030204" pitchFamily="34" charset="0"/>
              <a:buNone/>
              <a:defRPr sz="2800" kern="1200">
                <a:solidFill>
                  <a:schemeClr val="accent6">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ᴥ"/>
              <a:defRPr sz="2400" kern="1200">
                <a:solidFill>
                  <a:schemeClr val="accent6">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accent6">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accent6">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smtClean="0">
                <a:latin typeface="Arial Unicode MS" panose="020B0604020202020204" pitchFamily="34" charset="-122"/>
                <a:ea typeface="Arial Unicode MS" panose="020B0604020202020204" pitchFamily="34" charset="-122"/>
              </a:rPr>
              <a:t>小组：</a:t>
            </a:r>
            <a:r>
              <a:rPr lang="en-US" altLang="zh-CN" sz="2000" dirty="0" smtClean="0">
                <a:latin typeface="Songti TC" panose="02010600040101010101" charset="-122"/>
                <a:ea typeface="Songti TC" panose="02010600040101010101" charset="-122"/>
              </a:rPr>
              <a:t>Seven Kingdoms</a:t>
            </a:r>
            <a:endParaRPr lang="en-US" altLang="zh-CN" sz="2000" dirty="0" smtClean="0">
              <a:latin typeface="Arial Unicode MS" panose="020B0604020202020204" pitchFamily="34" charset="-122"/>
              <a:ea typeface="Arial Unicode MS" panose="020B0604020202020204" pitchFamily="34" charset="-122"/>
            </a:endParaRPr>
          </a:p>
          <a:p>
            <a:r>
              <a:rPr lang="zh-CN" altLang="en-US" sz="2000" dirty="0" smtClean="0">
                <a:latin typeface="Arial Unicode MS" panose="020B0604020202020204" pitchFamily="34" charset="-122"/>
                <a:ea typeface="Arial Unicode MS" panose="020B0604020202020204" pitchFamily="34" charset="-122"/>
              </a:rPr>
              <a:t>成员：郎倢，王涛，杜航吉，刘正熙，裴云焘，黄小龙，苏家鹏</a:t>
            </a:r>
            <a:endParaRPr lang="zh-CN" altLang="en-US" sz="2000" dirty="0" smtClean="0">
              <a:latin typeface="Arial Unicode MS" panose="020B0604020202020204" pitchFamily="34" charset="-122"/>
              <a:ea typeface="Arial Unicode MS" panose="020B0604020202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userDrawn="1"/>
        </p:nvSpPr>
        <p:spPr>
          <a:xfrm>
            <a:off x="1238250" y="2210435"/>
            <a:ext cx="7032625" cy="3969385"/>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2400" dirty="0" smtClean="0">
              <a:latin typeface="兰米瞬间的永恒" panose="02000503000000000000" charset="-122"/>
              <a:ea typeface="兰米瞬间的永恒" panose="02000503000000000000" charset="-122"/>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latin typeface="华康隶书体W7" panose="03000709000000000000" charset="-122"/>
                <a:ea typeface="华康隶书体W7" panose="03000709000000000000" charset="-122"/>
                <a:sym typeface="+mn-ea"/>
              </a:rPr>
              <a:t>各个垃圾类都统一属于生活垃圾类，每个垃圾类又有不一样的划分和处理方式。生活垃圾类是不变的，各自垃圾的类是可变的。</a:t>
            </a:r>
            <a:endParaRPr lang="zh-CN" altLang="en-US" sz="2400" dirty="0" smtClean="0">
              <a:latin typeface="华康隶书体W7" panose="03000709000000000000" charset="-122"/>
              <a:ea typeface="华康隶书体W7" panose="03000709000000000000" charset="-122"/>
              <a:sym typeface="+mn-ea"/>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2400" dirty="0" smtClean="0">
              <a:latin typeface="华康隶书体W7" panose="03000709000000000000" charset="-122"/>
              <a:ea typeface="华康隶书体W7" panose="03000709000000000000"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400" dirty="0" smtClean="0">
                <a:latin typeface="华康隶书体W7" panose="03000709000000000000" charset="-122"/>
                <a:ea typeface="华康隶书体W7" panose="03000709000000000000" charset="-122"/>
              </a:rPr>
              <a:t>【优点】：</a:t>
            </a:r>
            <a:endParaRPr lang="en-US" altLang="zh-CN" sz="2400" dirty="0" smtClean="0">
              <a:latin typeface="华康隶书体W7" panose="03000709000000000000" charset="-122"/>
              <a:ea typeface="华康隶书体W7" panose="03000709000000000000" charset="-122"/>
            </a:endParaRPr>
          </a:p>
          <a:p>
            <a:pPr marL="342900" marR="0" indent="-342900" algn="l" defTabSz="914400" rtl="0" eaLnBrk="1" fontAlgn="auto" latinLnBrk="0" hangingPunct="1">
              <a:lnSpc>
                <a:spcPct val="100000"/>
              </a:lnSpc>
              <a:spcBef>
                <a:spcPts val="0"/>
              </a:spcBef>
              <a:spcAft>
                <a:spcPts val="0"/>
              </a:spcAft>
              <a:buClrTx/>
              <a:buSzTx/>
              <a:buFontTx/>
              <a:buAutoNum type="arabicPeriod"/>
              <a:defRPr/>
            </a:pPr>
            <a:r>
              <a:rPr lang="en-US" altLang="zh-CN" sz="2400" dirty="0" smtClean="0">
                <a:latin typeface="华康隶书体W7" panose="03000709000000000000" charset="-122"/>
                <a:ea typeface="华康隶书体W7" panose="03000709000000000000" charset="-122"/>
              </a:rPr>
              <a:t>子类如果没有构造函数，可直接继承父类的数据。如果有，也可以使用super函数保留父类的参数。</a:t>
            </a:r>
            <a:endParaRPr lang="en-US" altLang="zh-CN" sz="2400" dirty="0" smtClean="0">
              <a:latin typeface="华康隶书体W7" panose="03000709000000000000" charset="-122"/>
              <a:ea typeface="华康隶书体W7" panose="03000709000000000000" charset="-122"/>
            </a:endParaRPr>
          </a:p>
          <a:p>
            <a:pPr marL="342900" marR="0" indent="-342900" algn="l" defTabSz="914400" rtl="0" eaLnBrk="1" fontAlgn="auto" latinLnBrk="0" hangingPunct="1">
              <a:lnSpc>
                <a:spcPct val="100000"/>
              </a:lnSpc>
              <a:spcBef>
                <a:spcPts val="0"/>
              </a:spcBef>
              <a:spcAft>
                <a:spcPts val="0"/>
              </a:spcAft>
              <a:buClrTx/>
              <a:buSzTx/>
              <a:buFontTx/>
              <a:buAutoNum type="arabicPeriod"/>
              <a:defRPr/>
            </a:pPr>
            <a:r>
              <a:rPr lang="en-US" altLang="zh-CN" sz="2400" dirty="0" smtClean="0">
                <a:latin typeface="华康隶书体W7" panose="03000709000000000000" charset="-122"/>
                <a:ea typeface="华康隶书体W7" panose="03000709000000000000" charset="-122"/>
              </a:rPr>
              <a:t>可以复用。</a:t>
            </a:r>
            <a:endParaRPr lang="en-US" altLang="zh-CN" sz="2400" dirty="0" smtClean="0">
              <a:latin typeface="华康隶书体W7" panose="03000709000000000000" charset="-122"/>
              <a:ea typeface="华康隶书体W7" panose="03000709000000000000" charset="-122"/>
            </a:endParaRPr>
          </a:p>
          <a:p>
            <a:pPr marL="342900" marR="0" indent="-342900" algn="l" defTabSz="914400" rtl="0" eaLnBrk="1" fontAlgn="auto" latinLnBrk="0" hangingPunct="1">
              <a:lnSpc>
                <a:spcPct val="100000"/>
              </a:lnSpc>
              <a:spcBef>
                <a:spcPts val="0"/>
              </a:spcBef>
              <a:spcAft>
                <a:spcPts val="0"/>
              </a:spcAft>
              <a:buClrTx/>
              <a:buSzTx/>
              <a:buFontTx/>
              <a:buAutoNum type="arabicPeriod"/>
              <a:defRPr/>
            </a:pPr>
            <a:r>
              <a:rPr lang="en-US" altLang="zh-CN" sz="2400" dirty="0" smtClean="0">
                <a:latin typeface="华康隶书体W7" panose="03000709000000000000" charset="-122"/>
                <a:ea typeface="华康隶书体W7" panose="03000709000000000000" charset="-122"/>
              </a:rPr>
              <a:t>可以隔离变化。</a:t>
            </a:r>
            <a:endParaRPr lang="en-US" altLang="zh-CN" sz="2400" dirty="0" smtClean="0">
              <a:latin typeface="华康隶书体W7" panose="03000709000000000000" charset="-122"/>
              <a:ea typeface="华康隶书体W7" panose="03000709000000000000"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400" dirty="0" smtClean="0">
                <a:latin typeface="华康隶书体W7" panose="03000709000000000000" charset="-122"/>
                <a:ea typeface="华康隶书体W7" panose="03000709000000000000" charset="-122"/>
              </a:rPr>
              <a:t>【缺点】：耦合度高，牵一发（父类）动全身</a:t>
            </a:r>
            <a:endParaRPr lang="en-US" altLang="zh-CN" sz="2400" dirty="0" smtClean="0">
              <a:latin typeface="华康隶书体W7" panose="03000709000000000000" charset="-122"/>
              <a:ea typeface="华康隶书体W7" panose="03000709000000000000" charset="-122"/>
            </a:endParaRPr>
          </a:p>
        </p:txBody>
      </p:sp>
      <p:grpSp>
        <p:nvGrpSpPr>
          <p:cNvPr id="2" name="组合 2"/>
          <p:cNvGrpSpPr/>
          <p:nvPr/>
        </p:nvGrpSpPr>
        <p:grpSpPr>
          <a:xfrm>
            <a:off x="1982132" y="232895"/>
            <a:ext cx="5859780" cy="1011220"/>
            <a:chOff x="2495773" y="2549561"/>
            <a:chExt cx="5859780" cy="1011220"/>
          </a:xfrm>
        </p:grpSpPr>
        <p:grpSp>
          <p:nvGrpSpPr>
            <p:cNvPr id="9" name="组合 3"/>
            <p:cNvGrpSpPr/>
            <p:nvPr userDrawn="1"/>
          </p:nvGrpSpPr>
          <p:grpSpPr>
            <a:xfrm>
              <a:off x="2495773" y="2549561"/>
              <a:ext cx="1011220" cy="1011220"/>
              <a:chOff x="2495773" y="2549561"/>
              <a:chExt cx="1011220" cy="1011220"/>
            </a:xfrm>
            <a:solidFill>
              <a:srgbClr val="339966"/>
            </a:solidFill>
          </p:grpSpPr>
          <p:sp>
            <p:nvSpPr>
              <p:cNvPr id="10" name="泪滴形 6"/>
              <p:cNvSpPr/>
              <p:nvPr userDrawn="1"/>
            </p:nvSpPr>
            <p:spPr>
              <a:xfrm rot="10800000">
                <a:off x="2495773" y="2549561"/>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000" b="1">
                  <a:latin typeface="Arial Rounded MT Bold" panose="020F0704030504030204" pitchFamily="34" charset="0"/>
                </a:endParaRPr>
              </a:p>
            </p:txBody>
          </p:sp>
          <p:sp>
            <p:nvSpPr>
              <p:cNvPr id="11" name="泪滴形 7"/>
              <p:cNvSpPr/>
              <p:nvPr userDrawn="1"/>
            </p:nvSpPr>
            <p:spPr>
              <a:xfrm>
                <a:off x="2495774" y="2549562"/>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6000" b="1" dirty="0">
                    <a:latin typeface="Arial Rounded MT Bold" panose="020F0704030504030204" pitchFamily="34" charset="0"/>
                  </a:rPr>
                  <a:t>3</a:t>
                </a:r>
                <a:endParaRPr lang="en-US" altLang="zh-CN" sz="6000" b="1" dirty="0">
                  <a:latin typeface="Arial Rounded MT Bold" panose="020F0704030504030204" pitchFamily="34" charset="0"/>
                </a:endParaRPr>
              </a:p>
            </p:txBody>
          </p:sp>
        </p:grpSp>
        <p:sp>
          <p:nvSpPr>
            <p:cNvPr id="12" name="矩形 4"/>
            <p:cNvSpPr/>
            <p:nvPr userDrawn="1"/>
          </p:nvSpPr>
          <p:spPr>
            <a:xfrm>
              <a:off x="3627978" y="3110901"/>
              <a:ext cx="4727575" cy="368300"/>
            </a:xfrm>
            <a:prstGeom prst="rect">
              <a:avLst/>
            </a:prstGeom>
          </p:spPr>
          <p:txBody>
            <a:bodyPr wrap="square">
              <a:spAutoFit/>
            </a:bodyPr>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latin typeface="兰米硬笔行楷" panose="02000503000000000000" charset="-122"/>
                <a:ea typeface="兰米硬笔行楷" panose="02000503000000000000" charset="-122"/>
              </a:endParaRPr>
            </a:p>
          </p:txBody>
        </p:sp>
        <p:sp>
          <p:nvSpPr>
            <p:cNvPr id="13" name="矩形 5"/>
            <p:cNvSpPr/>
            <p:nvPr userDrawn="1"/>
          </p:nvSpPr>
          <p:spPr>
            <a:xfrm>
              <a:off x="3670525" y="2549561"/>
              <a:ext cx="996950" cy="583565"/>
            </a:xfrm>
            <a:prstGeom prst="rect">
              <a:avLst/>
            </a:prstGeom>
          </p:spPr>
          <p:txBody>
            <a:bodyPr wrap="none">
              <a:spAutoFit/>
            </a:bodyPr>
            <a:p>
              <a:r>
                <a:rPr lang="zh-CN" altLang="en-US" sz="3200" b="1" dirty="0" smtClean="0">
                  <a:latin typeface="+mn-ea"/>
                </a:rPr>
                <a:t>继承</a:t>
              </a:r>
              <a:endParaRPr lang="zh-CN" altLang="en-US" sz="3200" b="1" dirty="0" smtClean="0">
                <a:latin typeface="+mn-ea"/>
              </a:endParaRPr>
            </a:p>
          </p:txBody>
        </p:sp>
      </p:grpSp>
      <p:sp>
        <p:nvSpPr>
          <p:cNvPr id="27" name="Text Box 26"/>
          <p:cNvSpPr txBox="1"/>
          <p:nvPr/>
        </p:nvSpPr>
        <p:spPr>
          <a:xfrm>
            <a:off x="1943735" y="1717675"/>
            <a:ext cx="6583680" cy="645160"/>
          </a:xfrm>
          <a:prstGeom prst="rect">
            <a:avLst/>
          </a:prstGeom>
          <a:noFill/>
        </p:spPr>
        <p:txBody>
          <a:bodyPr wrap="none" rtlCol="0" anchor="t">
            <a:spAutoFit/>
          </a:bodyPr>
          <a:p>
            <a:r>
              <a:rPr lang="en-US" altLang="zh-CN" dirty="0" smtClean="0">
                <a:latin typeface="华康隶书体W7" panose="03000709000000000000" charset="-122"/>
                <a:ea typeface="华康隶书体W7" panose="03000709000000000000" charset="-122"/>
                <a:sym typeface="+mn-ea"/>
              </a:rPr>
              <a:t>子类继承父类的方法，</a:t>
            </a:r>
            <a:r>
              <a:rPr lang="zh-CN" altLang="en-US" dirty="0" smtClean="0">
                <a:latin typeface="华康隶书体W7" panose="03000709000000000000" charset="-122"/>
                <a:ea typeface="华康隶书体W7" panose="03000709000000000000" charset="-122"/>
                <a:sym typeface="+mn-ea"/>
              </a:rPr>
              <a:t>直接拥有父类的参数，</a:t>
            </a:r>
            <a:r>
              <a:rPr lang="en-US" altLang="zh-CN" dirty="0" smtClean="0">
                <a:latin typeface="华康隶书体W7" panose="03000709000000000000" charset="-122"/>
                <a:ea typeface="华康隶书体W7" panose="03000709000000000000" charset="-122"/>
                <a:sym typeface="+mn-ea"/>
              </a:rPr>
              <a:t>可以添加新的功能</a:t>
            </a:r>
            <a:endParaRPr lang="en-US" altLang="zh-CN" dirty="0" smtClean="0">
              <a:latin typeface="华康隶书体W7" panose="03000709000000000000" charset="-122"/>
              <a:ea typeface="华康隶书体W7" panose="03000709000000000000" charset="-122"/>
              <a:sym typeface="+mn-ea"/>
            </a:endParaRPr>
          </a:p>
          <a:p>
            <a:r>
              <a:rPr lang="zh-CN" altLang="en-US">
                <a:latin typeface="华康隶书体W7" panose="03000709000000000000" charset="-122"/>
                <a:ea typeface="华康隶书体W7" panose="03000709000000000000" charset="-122"/>
              </a:rPr>
              <a:t>给一个统一的类型。</a:t>
            </a:r>
            <a:endParaRPr lang="zh-CN" altLang="en-US">
              <a:latin typeface="华康隶书体W7" panose="03000709000000000000" charset="-122"/>
              <a:ea typeface="华康隶书体W7" panose="03000709000000000000" charset="-122"/>
            </a:endParaRPr>
          </a:p>
        </p:txBody>
      </p:sp>
      <p:pic>
        <p:nvPicPr>
          <p:cNvPr id="20" name="Picture 19"/>
          <p:cNvPicPr>
            <a:picLocks noChangeAspect="1"/>
          </p:cNvPicPr>
          <p:nvPr/>
        </p:nvPicPr>
        <p:blipFill>
          <a:blip r:embed="rId1"/>
          <a:stretch>
            <a:fillRect/>
          </a:stretch>
        </p:blipFill>
        <p:spPr>
          <a:xfrm>
            <a:off x="6151880" y="233045"/>
            <a:ext cx="1240790" cy="11855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88837" y="363705"/>
            <a:ext cx="4206877" cy="1011220"/>
            <a:chOff x="2495773" y="2549561"/>
            <a:chExt cx="4206877" cy="1011220"/>
          </a:xfrm>
        </p:grpSpPr>
        <p:grpSp>
          <p:nvGrpSpPr>
            <p:cNvPr id="4" name="组合 3"/>
            <p:cNvGrpSpPr/>
            <p:nvPr userDrawn="1"/>
          </p:nvGrpSpPr>
          <p:grpSpPr>
            <a:xfrm>
              <a:off x="2495773" y="2549561"/>
              <a:ext cx="1011220" cy="1011220"/>
              <a:chOff x="2495773" y="2549561"/>
              <a:chExt cx="1011220" cy="1011220"/>
            </a:xfrm>
            <a:solidFill>
              <a:srgbClr val="339966"/>
            </a:solidFill>
          </p:grpSpPr>
          <p:sp>
            <p:nvSpPr>
              <p:cNvPr id="7" name="泪滴形 6"/>
              <p:cNvSpPr/>
              <p:nvPr userDrawn="1"/>
            </p:nvSpPr>
            <p:spPr>
              <a:xfrm rot="10800000">
                <a:off x="2495773" y="2549561"/>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latin typeface="Arial Rounded MT Bold" panose="020F0704030504030204" pitchFamily="34" charset="0"/>
                </a:endParaRPr>
              </a:p>
            </p:txBody>
          </p:sp>
          <p:sp>
            <p:nvSpPr>
              <p:cNvPr id="8" name="泪滴形 7"/>
              <p:cNvSpPr/>
              <p:nvPr userDrawn="1"/>
            </p:nvSpPr>
            <p:spPr>
              <a:xfrm>
                <a:off x="2495774" y="2549562"/>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Arial Rounded MT Bold" panose="020F0704030504030204" pitchFamily="34" charset="0"/>
                  </a:rPr>
                  <a:t>4</a:t>
                </a:r>
                <a:endParaRPr lang="en-US" altLang="zh-CN" sz="6000" b="1" dirty="0">
                  <a:latin typeface="Arial Rounded MT Bold" panose="020F0704030504030204" pitchFamily="34" charset="0"/>
                </a:endParaRPr>
              </a:p>
            </p:txBody>
          </p:sp>
        </p:grpSp>
        <p:sp>
          <p:nvSpPr>
            <p:cNvPr id="5" name="矩形 4"/>
            <p:cNvSpPr/>
            <p:nvPr userDrawn="1"/>
          </p:nvSpPr>
          <p:spPr>
            <a:xfrm>
              <a:off x="3670525" y="3191448"/>
              <a:ext cx="309880" cy="368300"/>
            </a:xfrm>
            <a:prstGeom prst="rect">
              <a:avLst/>
            </a:prstGeom>
          </p:spPr>
          <p:txBody>
            <a:bodyPr wrap="none">
              <a:sp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p>
          </p:txBody>
        </p:sp>
        <p:sp>
          <p:nvSpPr>
            <p:cNvPr id="6" name="矩形 5"/>
            <p:cNvSpPr/>
            <p:nvPr userDrawn="1"/>
          </p:nvSpPr>
          <p:spPr>
            <a:xfrm>
              <a:off x="3670525" y="2549561"/>
              <a:ext cx="3032125" cy="583565"/>
            </a:xfrm>
            <a:prstGeom prst="rect">
              <a:avLst/>
            </a:prstGeom>
          </p:spPr>
          <p:txBody>
            <a:bodyPr wrap="none">
              <a:spAutoFit/>
            </a:bodyPr>
            <a:lstStyle/>
            <a:p>
              <a:r>
                <a:rPr lang="zh-CN" altLang="en-US" sz="3200" b="1" dirty="0" smtClean="0"/>
                <a:t>迪米特法则原则</a:t>
              </a:r>
              <a:endParaRPr lang="zh-CN" altLang="en-US" sz="3200" b="1" dirty="0" smtClean="0"/>
            </a:p>
          </p:txBody>
        </p:sp>
      </p:grpSp>
      <p:sp>
        <p:nvSpPr>
          <p:cNvPr id="100" name="Text Box 99"/>
          <p:cNvSpPr txBox="1"/>
          <p:nvPr/>
        </p:nvSpPr>
        <p:spPr>
          <a:xfrm>
            <a:off x="3388995" y="1146175"/>
            <a:ext cx="4446270" cy="1753235"/>
          </a:xfrm>
          <a:prstGeom prst="rect">
            <a:avLst/>
          </a:prstGeom>
          <a:noFill/>
          <a:ln w="9525">
            <a:noFill/>
          </a:ln>
        </p:spPr>
        <p:txBody>
          <a:bodyPr wrap="square">
            <a:spAutoFit/>
          </a:bodyPr>
          <a:p>
            <a:pPr marL="285750" indent="-285750">
              <a:buFont typeface="Arial" panose="020B0604020202090204" pitchFamily="34" charset="0"/>
              <a:buChar char="•"/>
            </a:pPr>
            <a:r>
              <a:rPr lang="zh-CN" altLang="en-US" b="0">
                <a:latin typeface="华康隶书体W7" panose="03000709000000000000" charset="-122"/>
                <a:ea typeface="华康隶书体W7" panose="03000709000000000000" charset="-122"/>
                <a:cs typeface="SimSun" charset="0"/>
              </a:rPr>
              <a:t>又叫做</a:t>
            </a:r>
            <a:r>
              <a:rPr lang="en-US" altLang="zh-CN" b="0">
                <a:latin typeface="华康隶书体W7" panose="03000709000000000000" charset="-122"/>
                <a:ea typeface="华康隶书体W7" panose="03000709000000000000" charset="-122"/>
                <a:cs typeface="Calibri" panose="020F0502020204030204" pitchFamily="34" charset="0"/>
              </a:rPr>
              <a:t>least knowledge principle</a:t>
            </a:r>
            <a:r>
              <a:rPr lang="zh-CN" altLang="en-US" b="0">
                <a:latin typeface="华康隶书体W7" panose="03000709000000000000" charset="-122"/>
                <a:ea typeface="华康隶书体W7" panose="03000709000000000000" charset="-122"/>
                <a:cs typeface="SimSun" charset="0"/>
              </a:rPr>
              <a:t>最少知识原则。</a:t>
            </a:r>
            <a:endParaRPr lang="zh-CN" altLang="en-US" b="0">
              <a:latin typeface="华康隶书体W7" panose="03000709000000000000" charset="-122"/>
              <a:ea typeface="华康隶书体W7" panose="03000709000000000000" charset="-122"/>
              <a:cs typeface="SimSun" charset="0"/>
            </a:endParaRPr>
          </a:p>
          <a:p>
            <a:pPr marL="285750" indent="-285750">
              <a:buFont typeface="Arial" panose="020B0604020202090204" pitchFamily="34" charset="0"/>
              <a:buChar char="•"/>
            </a:pPr>
            <a:r>
              <a:rPr lang="zh-CN" altLang="en-US" b="0">
                <a:latin typeface="华康隶书体W7" panose="03000709000000000000" charset="-122"/>
                <a:ea typeface="华康隶书体W7" panose="03000709000000000000" charset="-122"/>
                <a:cs typeface="SimSun" charset="0"/>
              </a:rPr>
              <a:t>一个类应该尽可能的少于另外一个类发生相互作用。</a:t>
            </a:r>
            <a:endParaRPr lang="zh-CN" altLang="en-US" b="0">
              <a:latin typeface="华康隶书体W7" panose="03000709000000000000" charset="-122"/>
              <a:ea typeface="华康隶书体W7" panose="03000709000000000000" charset="-122"/>
              <a:cs typeface="SimSun" charset="0"/>
            </a:endParaRPr>
          </a:p>
          <a:p>
            <a:pPr marL="285750" indent="-285750">
              <a:buFont typeface="Arial" panose="020B0604020202090204" pitchFamily="34" charset="0"/>
              <a:buChar char="•"/>
            </a:pPr>
            <a:r>
              <a:rPr lang="zh-CN" altLang="en-US" b="0">
                <a:latin typeface="华康隶书体W7" panose="03000709000000000000" charset="-122"/>
                <a:ea typeface="华康隶书体W7" panose="03000709000000000000" charset="-122"/>
                <a:cs typeface="SimSun" charset="0"/>
              </a:rPr>
              <a:t>只和亲密的朋友交流，各自对别人相知甚少。</a:t>
            </a:r>
            <a:endParaRPr lang="zh-CN" altLang="en-US" b="0">
              <a:latin typeface="华康隶书体W7" panose="03000709000000000000" charset="-122"/>
              <a:ea typeface="华康隶书体W7" panose="03000709000000000000" charset="-122"/>
              <a:cs typeface="SimSun" charset="0"/>
            </a:endParaRPr>
          </a:p>
        </p:txBody>
      </p:sp>
      <p:sp>
        <p:nvSpPr>
          <p:cNvPr id="2" name="Text Box 1"/>
          <p:cNvSpPr txBox="1"/>
          <p:nvPr/>
        </p:nvSpPr>
        <p:spPr>
          <a:xfrm>
            <a:off x="816610" y="3901440"/>
            <a:ext cx="7726680" cy="1938020"/>
          </a:xfrm>
          <a:prstGeom prst="rect">
            <a:avLst/>
          </a:prstGeom>
          <a:noFill/>
        </p:spPr>
        <p:txBody>
          <a:bodyPr wrap="none" rtlCol="0">
            <a:spAutoFit/>
          </a:bodyPr>
          <a:p>
            <a:r>
              <a:rPr lang="en-US" sz="2400">
                <a:latin typeface="华康隶书体W7" panose="03000709000000000000" charset="-122"/>
                <a:ea typeface="华康隶书体W7" panose="03000709000000000000" charset="-122"/>
              </a:rPr>
              <a:t>【优点】：</a:t>
            </a:r>
            <a:endParaRPr lang="en-US" sz="2400">
              <a:latin typeface="华康隶书体W7" panose="03000709000000000000" charset="-122"/>
              <a:ea typeface="华康隶书体W7" panose="03000709000000000000" charset="-122"/>
            </a:endParaRPr>
          </a:p>
          <a:p>
            <a:pPr marL="457200" indent="-457200">
              <a:buAutoNum type="arabicPeriod"/>
            </a:pPr>
            <a:r>
              <a:rPr lang="en-US" sz="2400">
                <a:latin typeface="华康隶书体W7" panose="03000709000000000000" charset="-122"/>
                <a:ea typeface="华康隶书体W7" panose="03000709000000000000" charset="-122"/>
              </a:rPr>
              <a:t>耦合度低。</a:t>
            </a:r>
            <a:endParaRPr lang="en-US" sz="2400">
              <a:latin typeface="华康隶书体W7" panose="03000709000000000000" charset="-122"/>
              <a:ea typeface="华康隶书体W7" panose="03000709000000000000" charset="-122"/>
            </a:endParaRPr>
          </a:p>
          <a:p>
            <a:pPr marL="457200" indent="-457200">
              <a:buAutoNum type="arabicPeriod"/>
            </a:pPr>
            <a:r>
              <a:rPr lang="en-US" sz="2400">
                <a:latin typeface="华康隶书体W7" panose="03000709000000000000" charset="-122"/>
                <a:ea typeface="华康隶书体W7" panose="03000709000000000000" charset="-122"/>
              </a:rPr>
              <a:t>依赖关系小或无。</a:t>
            </a:r>
            <a:endParaRPr lang="en-US" sz="2400">
              <a:latin typeface="华康隶书体W7" panose="03000709000000000000" charset="-122"/>
              <a:ea typeface="华康隶书体W7" panose="03000709000000000000" charset="-122"/>
            </a:endParaRPr>
          </a:p>
          <a:p>
            <a:pPr marL="457200" indent="-457200">
              <a:buAutoNum type="arabicPeriod"/>
            </a:pPr>
            <a:r>
              <a:rPr lang="en-US" sz="2400">
                <a:latin typeface="华康隶书体W7" panose="03000709000000000000" charset="-122"/>
                <a:ea typeface="华康隶书体W7" panose="03000709000000000000" charset="-122"/>
              </a:rPr>
              <a:t>各部门相对独立。</a:t>
            </a:r>
            <a:endParaRPr lang="en-US" sz="2400">
              <a:latin typeface="华康隶书体W7" panose="03000709000000000000" charset="-122"/>
              <a:ea typeface="华康隶书体W7" panose="03000709000000000000" charset="-122"/>
            </a:endParaRPr>
          </a:p>
          <a:p>
            <a:r>
              <a:rPr lang="en-US" sz="2400">
                <a:latin typeface="华康隶书体W7" panose="03000709000000000000" charset="-122"/>
                <a:ea typeface="华康隶书体W7" panose="03000709000000000000" charset="-122"/>
              </a:rPr>
              <a:t>【缺点】系统会更复杂，因为需要大量中介（抽象类）</a:t>
            </a:r>
            <a:r>
              <a:rPr lang="en-US"/>
              <a:t>。</a:t>
            </a:r>
            <a:endParaRPr lang="en-US"/>
          </a:p>
        </p:txBody>
      </p:sp>
      <p:sp>
        <p:nvSpPr>
          <p:cNvPr id="9" name="Text Box 8"/>
          <p:cNvSpPr txBox="1"/>
          <p:nvPr/>
        </p:nvSpPr>
        <p:spPr>
          <a:xfrm>
            <a:off x="3463290" y="3032125"/>
            <a:ext cx="5080000" cy="645160"/>
          </a:xfrm>
          <a:prstGeom prst="rect">
            <a:avLst/>
          </a:prstGeom>
          <a:noFill/>
          <a:ln w="9525">
            <a:noFill/>
          </a:ln>
        </p:spPr>
        <p:txBody>
          <a:bodyPr>
            <a:spAutoFit/>
          </a:bodyPr>
          <a:p>
            <a:pPr marL="0" indent="0" algn="l"/>
            <a:r>
              <a:rPr lang="zh-CN" altLang="en-US" b="1">
                <a:latin typeface="华康隶书体W7" panose="03000709000000000000" charset="-122"/>
                <a:ea typeface="华康隶书体W7" panose="03000709000000000000" charset="-122"/>
                <a:cs typeface="SimSun" charset="0"/>
              </a:rPr>
              <a:t>你做你的有害垃圾。我做我的可回收垃圾。</a:t>
            </a:r>
            <a:endParaRPr lang="zh-CN" altLang="en-US" b="1">
              <a:latin typeface="华康隶书体W7" panose="03000709000000000000" charset="-122"/>
              <a:ea typeface="华康隶书体W7" panose="03000709000000000000" charset="-122"/>
              <a:cs typeface="SimSun" charset="0"/>
            </a:endParaRPr>
          </a:p>
          <a:p>
            <a:pPr marL="0" indent="0" algn="l"/>
            <a:r>
              <a:rPr lang="zh-CN" altLang="en-US" b="1">
                <a:latin typeface="华康隶书体W7" panose="03000709000000000000" charset="-122"/>
                <a:ea typeface="华康隶书体W7" panose="03000709000000000000" charset="-122"/>
                <a:cs typeface="SimSun" charset="0"/>
              </a:rPr>
              <a:t>类似流水线工厂。</a:t>
            </a:r>
            <a:endParaRPr lang="zh-CN" altLang="en-US" b="1">
              <a:latin typeface="华康隶书体W7" panose="03000709000000000000" charset="-122"/>
              <a:ea typeface="华康隶书体W7" panose="03000709000000000000" charset="-122"/>
              <a:cs typeface="SimSun" charset="0"/>
            </a:endParaRPr>
          </a:p>
        </p:txBody>
      </p:sp>
      <p:pic>
        <p:nvPicPr>
          <p:cNvPr id="10" name="Picture 9"/>
          <p:cNvPicPr>
            <a:picLocks noChangeAspect="1"/>
          </p:cNvPicPr>
          <p:nvPr/>
        </p:nvPicPr>
        <p:blipFill>
          <a:blip r:embed="rId1"/>
          <a:stretch>
            <a:fillRect/>
          </a:stretch>
        </p:blipFill>
        <p:spPr>
          <a:xfrm>
            <a:off x="1452880" y="1823085"/>
            <a:ext cx="1743075" cy="1743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37302" y="586590"/>
            <a:ext cx="6739890" cy="1564005"/>
            <a:chOff x="2495773" y="2549561"/>
            <a:chExt cx="6739890" cy="1564005"/>
          </a:xfrm>
        </p:grpSpPr>
        <p:grpSp>
          <p:nvGrpSpPr>
            <p:cNvPr id="4" name="组合 3"/>
            <p:cNvGrpSpPr/>
            <p:nvPr userDrawn="1"/>
          </p:nvGrpSpPr>
          <p:grpSpPr>
            <a:xfrm>
              <a:off x="2495773" y="2549561"/>
              <a:ext cx="1011220" cy="1011220"/>
              <a:chOff x="2495773" y="2549561"/>
              <a:chExt cx="1011220" cy="1011220"/>
            </a:xfrm>
            <a:solidFill>
              <a:srgbClr val="339966"/>
            </a:solidFill>
          </p:grpSpPr>
          <p:sp>
            <p:nvSpPr>
              <p:cNvPr id="7" name="泪滴形 6"/>
              <p:cNvSpPr/>
              <p:nvPr userDrawn="1"/>
            </p:nvSpPr>
            <p:spPr>
              <a:xfrm rot="10800000">
                <a:off x="2495773" y="2549561"/>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latin typeface="Arial Rounded MT Bold" panose="020F0704030504030204" pitchFamily="34" charset="0"/>
                </a:endParaRPr>
              </a:p>
            </p:txBody>
          </p:sp>
          <p:sp>
            <p:nvSpPr>
              <p:cNvPr id="8" name="泪滴形 7"/>
              <p:cNvSpPr/>
              <p:nvPr userDrawn="1"/>
            </p:nvSpPr>
            <p:spPr>
              <a:xfrm>
                <a:off x="2495774" y="2549562"/>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Arial Rounded MT Bold" panose="020F0704030504030204" pitchFamily="34" charset="0"/>
                  </a:rPr>
                  <a:t>5</a:t>
                </a:r>
                <a:endParaRPr lang="en-US" altLang="zh-CN" sz="6000" b="1" dirty="0">
                  <a:latin typeface="Arial Rounded MT Bold" panose="020F0704030504030204" pitchFamily="34" charset="0"/>
                </a:endParaRPr>
              </a:p>
            </p:txBody>
          </p:sp>
        </p:grpSp>
        <p:sp>
          <p:nvSpPr>
            <p:cNvPr id="5" name="矩形 4"/>
            <p:cNvSpPr/>
            <p:nvPr userDrawn="1"/>
          </p:nvSpPr>
          <p:spPr>
            <a:xfrm>
              <a:off x="3670523" y="3191546"/>
              <a:ext cx="5565140" cy="9220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latin typeface="华康隶书体W7" panose="03000709000000000000" charset="-122"/>
                  <a:ea typeface="华康隶书体W7" panose="03000709000000000000" charset="-122"/>
                </a:rPr>
                <a:t>父类的同一种动作或者行为，在不同的子类上有不同的实现（表现方式）。</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smtClean="0"/>
            </a:p>
          </p:txBody>
        </p:sp>
        <p:sp>
          <p:nvSpPr>
            <p:cNvPr id="6" name="矩形 5"/>
            <p:cNvSpPr/>
            <p:nvPr userDrawn="1"/>
          </p:nvSpPr>
          <p:spPr>
            <a:xfrm>
              <a:off x="3670525" y="2549561"/>
              <a:ext cx="996950" cy="583565"/>
            </a:xfrm>
            <a:prstGeom prst="rect">
              <a:avLst/>
            </a:prstGeom>
          </p:spPr>
          <p:txBody>
            <a:bodyPr wrap="none">
              <a:spAutoFit/>
            </a:bodyPr>
            <a:lstStyle/>
            <a:p>
              <a:r>
                <a:rPr lang="zh-CN" sz="3200" b="1" dirty="0" smtClean="0"/>
                <a:t>多态</a:t>
              </a:r>
              <a:endParaRPr lang="zh-CN" sz="3200" b="1" dirty="0"/>
            </a:p>
          </p:txBody>
        </p:sp>
      </p:grpSp>
      <p:sp>
        <p:nvSpPr>
          <p:cNvPr id="2" name="Text Box 1"/>
          <p:cNvSpPr txBox="1"/>
          <p:nvPr/>
        </p:nvSpPr>
        <p:spPr>
          <a:xfrm>
            <a:off x="1865630" y="2598420"/>
            <a:ext cx="6311265" cy="2245360"/>
          </a:xfrm>
          <a:prstGeom prst="rect">
            <a:avLst/>
          </a:prstGeom>
          <a:noFill/>
        </p:spPr>
        <p:txBody>
          <a:bodyPr wrap="square" rtlCol="0" anchor="t">
            <a:spAutoFit/>
          </a:bodyPr>
          <a:p>
            <a:pPr marR="0" indent="0" defTabSz="914400" fontAlgn="auto">
              <a:lnSpc>
                <a:spcPct val="100000"/>
              </a:lnSpc>
              <a:spcBef>
                <a:spcPts val="0"/>
              </a:spcBef>
              <a:spcAft>
                <a:spcPts val="0"/>
              </a:spcAft>
              <a:buClrTx/>
              <a:buSzTx/>
              <a:buFontTx/>
              <a:buNone/>
              <a:defRPr/>
            </a:pPr>
            <a:r>
              <a:rPr lang="en-US" altLang="zh-CN" sz="2000" dirty="0" smtClean="0">
                <a:latin typeface="华康隶书体W7" panose="03000709000000000000" charset="-122"/>
                <a:ea typeface="华康隶书体W7" panose="03000709000000000000" charset="-122"/>
                <a:sym typeface="+mn-ea"/>
              </a:rPr>
              <a:t>作用：让具有不同功能的函数可以使用相同的函数名，这样就可以用一个函数名调用具有不同功能（内容）的函数。</a:t>
            </a:r>
            <a:endParaRPr lang="zh-CN" altLang="en-US" sz="2000">
              <a:latin typeface="华康隶书体W7" panose="03000709000000000000" charset="-122"/>
              <a:ea typeface="华康隶书体W7" panose="03000709000000000000" charset="-122"/>
            </a:endParaRPr>
          </a:p>
          <a:p>
            <a:pPr marR="0" indent="0" defTabSz="914400" fontAlgn="auto">
              <a:lnSpc>
                <a:spcPct val="100000"/>
              </a:lnSpc>
              <a:spcBef>
                <a:spcPts val="0"/>
              </a:spcBef>
              <a:spcAft>
                <a:spcPts val="0"/>
              </a:spcAft>
              <a:buClrTx/>
              <a:buSzTx/>
              <a:buFontTx/>
              <a:buNone/>
              <a:defRPr/>
            </a:pPr>
            <a:endParaRPr lang="en-US" altLang="zh-CN" sz="2000" dirty="0" smtClean="0">
              <a:latin typeface="华康隶书体W7" panose="03000709000000000000" charset="-122"/>
              <a:ea typeface="华康隶书体W7" panose="03000709000000000000" charset="-122"/>
            </a:endParaRPr>
          </a:p>
          <a:p>
            <a:pPr marR="0" indent="0" defTabSz="914400" fontAlgn="auto">
              <a:lnSpc>
                <a:spcPct val="100000"/>
              </a:lnSpc>
              <a:spcBef>
                <a:spcPts val="0"/>
              </a:spcBef>
              <a:spcAft>
                <a:spcPts val="0"/>
              </a:spcAft>
              <a:buClrTx/>
              <a:buSzTx/>
              <a:buFontTx/>
              <a:buNone/>
              <a:defRPr/>
            </a:pPr>
            <a:r>
              <a:rPr lang="en-US" altLang="zh-CN" sz="2000" dirty="0" smtClean="0">
                <a:latin typeface="华康隶书体W7" panose="03000709000000000000" charset="-122"/>
                <a:ea typeface="华康隶书体W7" panose="03000709000000000000" charset="-122"/>
                <a:sym typeface="+mn-ea"/>
              </a:rPr>
              <a:t>优点：增加代码的外部调用灵活度，让代码更加通用，兼容性比较强</a:t>
            </a:r>
            <a:endParaRPr lang="en-US" altLang="zh-CN" sz="2000" dirty="0" smtClean="0">
              <a:latin typeface="兰米瞬间的永恒" panose="02000503000000000000" charset="-122"/>
              <a:ea typeface="兰米瞬间的永恒" panose="02000503000000000000" charset="-122"/>
              <a:sym typeface="+mn-ea"/>
            </a:endParaRPr>
          </a:p>
          <a:p>
            <a:pPr marR="0" indent="0" defTabSz="914400" fontAlgn="auto">
              <a:lnSpc>
                <a:spcPct val="100000"/>
              </a:lnSpc>
              <a:spcBef>
                <a:spcPts val="0"/>
              </a:spcBef>
              <a:spcAft>
                <a:spcPts val="0"/>
              </a:spcAft>
              <a:buClrTx/>
              <a:buSzTx/>
              <a:buFontTx/>
              <a:buNone/>
              <a:defRPr/>
            </a:pPr>
            <a:endParaRPr lang="zh-CN" altLang="en-US" sz="2000">
              <a:latin typeface="兰米瞬间的永恒" panose="02000503000000000000" charset="-122"/>
              <a:ea typeface="兰米瞬间的永恒" panose="02000503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09370" y="356870"/>
            <a:ext cx="7388225" cy="2681781"/>
            <a:chOff x="2495773" y="2549561"/>
            <a:chExt cx="7388225" cy="2641859"/>
          </a:xfrm>
        </p:grpSpPr>
        <p:grpSp>
          <p:nvGrpSpPr>
            <p:cNvPr id="4" name="组合 3"/>
            <p:cNvGrpSpPr/>
            <p:nvPr userDrawn="1"/>
          </p:nvGrpSpPr>
          <p:grpSpPr>
            <a:xfrm>
              <a:off x="2495773" y="2549561"/>
              <a:ext cx="1011220" cy="1011220"/>
              <a:chOff x="2495773" y="2549561"/>
              <a:chExt cx="1011220" cy="1011220"/>
            </a:xfrm>
            <a:solidFill>
              <a:srgbClr val="339966"/>
            </a:solidFill>
          </p:grpSpPr>
          <p:sp>
            <p:nvSpPr>
              <p:cNvPr id="7" name="泪滴形 6"/>
              <p:cNvSpPr/>
              <p:nvPr userDrawn="1"/>
            </p:nvSpPr>
            <p:spPr>
              <a:xfrm rot="10800000">
                <a:off x="2495773" y="2549561"/>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latin typeface="Arial Rounded MT Bold" panose="020F0704030504030204" pitchFamily="34" charset="0"/>
                </a:endParaRPr>
              </a:p>
            </p:txBody>
          </p:sp>
          <p:sp>
            <p:nvSpPr>
              <p:cNvPr id="8" name="泪滴形 7"/>
              <p:cNvSpPr/>
              <p:nvPr userDrawn="1"/>
            </p:nvSpPr>
            <p:spPr>
              <a:xfrm>
                <a:off x="2495774" y="2549562"/>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Arial Rounded MT Bold" panose="020F0704030504030204" pitchFamily="34" charset="0"/>
                  </a:rPr>
                  <a:t>6</a:t>
                </a:r>
                <a:endParaRPr lang="en-US" altLang="zh-CN" sz="6000" b="1" dirty="0">
                  <a:latin typeface="Arial Rounded MT Bold" panose="020F0704030504030204" pitchFamily="34" charset="0"/>
                </a:endParaRPr>
              </a:p>
            </p:txBody>
          </p:sp>
        </p:grpSp>
        <p:sp>
          <p:nvSpPr>
            <p:cNvPr id="5" name="矩形 4"/>
            <p:cNvSpPr/>
            <p:nvPr userDrawn="1"/>
          </p:nvSpPr>
          <p:spPr>
            <a:xfrm>
              <a:off x="3670523" y="3191546"/>
              <a:ext cx="6213475" cy="1999874"/>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latin typeface="华康隶书体W7" panose="03000709000000000000" charset="-122"/>
                  <a:ea typeface="华康隶书体W7" panose="03000709000000000000" charset="-122"/>
                </a:rPr>
                <a:t>对扩展开放，对修改关闭。</a:t>
              </a:r>
              <a:endParaRPr lang="en-US" altLang="zh-CN" dirty="0" smtClean="0">
                <a:latin typeface="华康隶书体W7" panose="03000709000000000000" charset="-122"/>
                <a:ea typeface="华康隶书体W7" panose="03000709000000000000"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latin typeface="华康隶书体W7" panose="03000709000000000000" charset="-122"/>
                  <a:ea typeface="华康隶书体W7" panose="03000709000000000000" charset="-122"/>
                </a:rPr>
                <a:t>增加新功能，不改变原有代码。</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smtClean="0"/>
            </a:p>
          </p:txBody>
        </p:sp>
        <p:sp>
          <p:nvSpPr>
            <p:cNvPr id="6" name="矩形 5"/>
            <p:cNvSpPr/>
            <p:nvPr userDrawn="1"/>
          </p:nvSpPr>
          <p:spPr>
            <a:xfrm>
              <a:off x="3670523" y="2549561"/>
              <a:ext cx="2003425" cy="574878"/>
            </a:xfrm>
            <a:prstGeom prst="rect">
              <a:avLst/>
            </a:prstGeom>
          </p:spPr>
          <p:txBody>
            <a:bodyPr wrap="square">
              <a:spAutoFit/>
            </a:bodyPr>
            <a:lstStyle/>
            <a:p>
              <a:r>
                <a:rPr lang="zh-CN" sz="3200" b="1" dirty="0">
                  <a:sym typeface="+mn-ea"/>
                </a:rPr>
                <a:t>开闭原则</a:t>
              </a:r>
              <a:endParaRPr lang="zh-CN" sz="3200" b="1" dirty="0"/>
            </a:p>
          </p:txBody>
        </p:sp>
      </p:grpSp>
      <p:sp>
        <p:nvSpPr>
          <p:cNvPr id="2" name="Text Box 1"/>
          <p:cNvSpPr txBox="1"/>
          <p:nvPr/>
        </p:nvSpPr>
        <p:spPr>
          <a:xfrm>
            <a:off x="2423160" y="3038475"/>
            <a:ext cx="3769995" cy="2553335"/>
          </a:xfrm>
          <a:prstGeom prst="rect">
            <a:avLst/>
          </a:prstGeom>
          <a:noFill/>
        </p:spPr>
        <p:txBody>
          <a:bodyPr wrap="square" rtlCol="0" anchor="t">
            <a:spAutoFit/>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latin typeface="华康隶书体W7" panose="03000709000000000000" charset="-122"/>
                <a:ea typeface="华康隶书体W7" panose="03000709000000000000" charset="-122"/>
                <a:sym typeface="+mn-ea"/>
              </a:rPr>
              <a:t>“开”指的是允许一个类甚至往大了说允许一个系统随时可以对自己的功能进行扩展。</a:t>
            </a:r>
            <a:endParaRPr lang="en-US" altLang="zh-CN" sz="2000" dirty="0" smtClean="0">
              <a:latin typeface="华康隶书体W7" panose="03000709000000000000" charset="-122"/>
              <a:ea typeface="华康隶书体W7" panose="03000709000000000000"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latin typeface="华康隶书体W7" panose="03000709000000000000" charset="-122"/>
                <a:ea typeface="华康隶书体W7" panose="03000709000000000000" charset="-122"/>
                <a:sym typeface="+mn-ea"/>
              </a:rPr>
              <a:t>“闭”指的是不允许在扩展和修改功能的时候触及到已经写好的底层代码（比如父类）。</a:t>
            </a:r>
            <a:endParaRPr lang="en-US" altLang="zh-CN" sz="2000" dirty="0" smtClean="0">
              <a:latin typeface="华康隶书体W7" panose="03000709000000000000" charset="-122"/>
              <a:ea typeface="华康隶书体W7" panose="03000709000000000000" charset="-122"/>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latin typeface="华康隶书体W7" panose="03000709000000000000" charset="-122"/>
                <a:ea typeface="华康隶书体W7" panose="03000709000000000000" charset="-122"/>
                <a:sym typeface="+mn-ea"/>
              </a:rPr>
              <a:t>【</a:t>
            </a:r>
            <a:r>
              <a:rPr lang="en-US" altLang="zh-CN" sz="2000" dirty="0" smtClean="0">
                <a:latin typeface="华康隶书体W7" panose="03000709000000000000" charset="-122"/>
                <a:ea typeface="华康隶书体W7" panose="03000709000000000000" charset="-122"/>
                <a:sym typeface="+mn-ea"/>
              </a:rPr>
              <a:t>优点</a:t>
            </a:r>
            <a:r>
              <a:rPr lang="zh-CN" altLang="en-US" sz="2000" dirty="0" smtClean="0">
                <a:latin typeface="华康隶书体W7" panose="03000709000000000000" charset="-122"/>
                <a:ea typeface="华康隶书体W7" panose="03000709000000000000" charset="-122"/>
                <a:sym typeface="+mn-ea"/>
              </a:rPr>
              <a:t>】</a:t>
            </a:r>
            <a:r>
              <a:rPr lang="en-US" altLang="zh-CN" sz="2000" dirty="0" smtClean="0">
                <a:latin typeface="华康隶书体W7" panose="03000709000000000000" charset="-122"/>
                <a:ea typeface="华康隶书体W7" panose="03000709000000000000" charset="-122"/>
                <a:sym typeface="+mn-ea"/>
              </a:rPr>
              <a:t>：提高软件系统系统的可复用性及可维护性。</a:t>
            </a:r>
            <a:endParaRPr lang="en-US" altLang="zh-CN" sz="2000" dirty="0" smtClean="0">
              <a:latin typeface="华康隶书体W7" panose="03000709000000000000" charset="-122"/>
              <a:ea typeface="华康隶书体W7" panose="03000709000000000000" charset="-122"/>
              <a:sym typeface="+mn-ea"/>
            </a:endParaRPr>
          </a:p>
        </p:txBody>
      </p:sp>
      <p:pic>
        <p:nvPicPr>
          <p:cNvPr id="12" name="Picture 11" descr="timg"/>
          <p:cNvPicPr>
            <a:picLocks noChangeAspect="1"/>
          </p:cNvPicPr>
          <p:nvPr/>
        </p:nvPicPr>
        <p:blipFill>
          <a:blip r:embed="rId1"/>
          <a:stretch>
            <a:fillRect/>
          </a:stretch>
        </p:blipFill>
        <p:spPr>
          <a:xfrm>
            <a:off x="3473450" y="1786255"/>
            <a:ext cx="1669415" cy="1252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76774" y="487530"/>
            <a:ext cx="4041775" cy="2839085"/>
            <a:chOff x="2253840" y="2549561"/>
            <a:chExt cx="4041775" cy="2839085"/>
          </a:xfrm>
        </p:grpSpPr>
        <p:grpSp>
          <p:nvGrpSpPr>
            <p:cNvPr id="4" name="组合 3"/>
            <p:cNvGrpSpPr/>
            <p:nvPr userDrawn="1"/>
          </p:nvGrpSpPr>
          <p:grpSpPr>
            <a:xfrm>
              <a:off x="2495773" y="2549561"/>
              <a:ext cx="1011220" cy="1011220"/>
              <a:chOff x="2495773" y="2549561"/>
              <a:chExt cx="1011220" cy="1011220"/>
            </a:xfrm>
            <a:solidFill>
              <a:srgbClr val="339966"/>
            </a:solidFill>
          </p:grpSpPr>
          <p:sp>
            <p:nvSpPr>
              <p:cNvPr id="7" name="泪滴形 6"/>
              <p:cNvSpPr/>
              <p:nvPr userDrawn="1"/>
            </p:nvSpPr>
            <p:spPr>
              <a:xfrm rot="10800000">
                <a:off x="2495773" y="2549561"/>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latin typeface="Arial Rounded MT Bold" panose="020F0704030504030204" pitchFamily="34" charset="0"/>
                </a:endParaRPr>
              </a:p>
            </p:txBody>
          </p:sp>
          <p:sp>
            <p:nvSpPr>
              <p:cNvPr id="8" name="泪滴形 7"/>
              <p:cNvSpPr/>
              <p:nvPr userDrawn="1"/>
            </p:nvSpPr>
            <p:spPr>
              <a:xfrm>
                <a:off x="2495774" y="2549562"/>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Arial Rounded MT Bold" panose="020F0704030504030204" pitchFamily="34" charset="0"/>
                  </a:rPr>
                  <a:t>7</a:t>
                </a:r>
                <a:endParaRPr lang="en-US" altLang="zh-CN" sz="6000" b="1" dirty="0">
                  <a:latin typeface="Arial Rounded MT Bold" panose="020F0704030504030204" pitchFamily="34" charset="0"/>
                </a:endParaRPr>
              </a:p>
            </p:txBody>
          </p:sp>
        </p:grpSp>
        <p:sp>
          <p:nvSpPr>
            <p:cNvPr id="5" name="矩形 4"/>
            <p:cNvSpPr/>
            <p:nvPr userDrawn="1"/>
          </p:nvSpPr>
          <p:spPr>
            <a:xfrm>
              <a:off x="2253840" y="3912271"/>
              <a:ext cx="3853815" cy="1476375"/>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latin typeface="华康隶书体W7" panose="03000709000000000000" charset="-122"/>
                  <a:ea typeface="华康隶书体W7" panose="03000709000000000000" charset="-122"/>
                </a:rPr>
                <a:t>（Dependence Inversion Principle）就是要依赖于抽象，不要依赖于具体。对抽象进行编程，不对</a:t>
              </a:r>
              <a:r>
                <a:rPr lang="zh-CN" altLang="en-US" dirty="0" smtClean="0">
                  <a:latin typeface="华康隶书体W7" panose="03000709000000000000" charset="-122"/>
                  <a:ea typeface="华康隶书体W7" panose="03000709000000000000" charset="-122"/>
                </a:rPr>
                <a:t>实体</a:t>
              </a:r>
              <a:r>
                <a:rPr lang="en-US" altLang="zh-CN" dirty="0" smtClean="0">
                  <a:latin typeface="华康隶书体W7" panose="03000709000000000000" charset="-122"/>
                  <a:ea typeface="华康隶书体W7" panose="03000709000000000000" charset="-122"/>
                </a:rPr>
                <a:t>进行编程</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smtClean="0"/>
            </a:p>
          </p:txBody>
        </p:sp>
        <p:sp>
          <p:nvSpPr>
            <p:cNvPr id="6" name="矩形 5"/>
            <p:cNvSpPr/>
            <p:nvPr userDrawn="1"/>
          </p:nvSpPr>
          <p:spPr>
            <a:xfrm>
              <a:off x="3670525" y="2549561"/>
              <a:ext cx="2625090" cy="583565"/>
            </a:xfrm>
            <a:prstGeom prst="rect">
              <a:avLst/>
            </a:prstGeom>
          </p:spPr>
          <p:txBody>
            <a:bodyPr wrap="none">
              <a:spAutoFit/>
            </a:bodyPr>
            <a:lstStyle/>
            <a:p>
              <a:r>
                <a:rPr lang="zh-CN" altLang="en-US" sz="3200" b="1" dirty="0"/>
                <a:t>依赖倒置原则</a:t>
              </a:r>
              <a:endParaRPr lang="zh-CN" altLang="en-US" sz="3200" b="1" dirty="0"/>
            </a:p>
          </p:txBody>
        </p:sp>
      </p:grpSp>
      <p:sp>
        <p:nvSpPr>
          <p:cNvPr id="100" name="Text Box 99"/>
          <p:cNvSpPr txBox="1"/>
          <p:nvPr/>
        </p:nvSpPr>
        <p:spPr>
          <a:xfrm>
            <a:off x="713105" y="3476625"/>
            <a:ext cx="4422140" cy="1322070"/>
          </a:xfrm>
          <a:prstGeom prst="rect">
            <a:avLst/>
          </a:prstGeom>
          <a:noFill/>
          <a:ln w="9525">
            <a:noFill/>
          </a:ln>
        </p:spPr>
        <p:txBody>
          <a:bodyPr wrap="square">
            <a:spAutoFit/>
          </a:bodyPr>
          <a:p>
            <a:pPr marL="0" indent="0" algn="l"/>
            <a:r>
              <a:rPr lang="en-US" altLang="zh-CN" sz="2000" b="0">
                <a:latin typeface="华康隶书体W7" panose="03000709000000000000" charset="-122"/>
                <a:ea typeface="华康隶书体W7" panose="03000709000000000000" charset="-122"/>
                <a:cs typeface="SimSun" charset="0"/>
              </a:rPr>
              <a:t> 高层模块和低层模块都应该依赖抽象</a:t>
            </a:r>
            <a:r>
              <a:rPr lang="zh-CN" altLang="en-US" sz="2000" b="0">
                <a:latin typeface="华康隶书体W7" panose="03000709000000000000" charset="-122"/>
                <a:ea typeface="华康隶书体W7" panose="03000709000000000000" charset="-122"/>
                <a:cs typeface="SimSun" charset="0"/>
              </a:rPr>
              <a:t>。</a:t>
            </a:r>
            <a:endParaRPr lang="en-US" altLang="zh-CN" sz="2000" b="0">
              <a:latin typeface="华康隶书体W7" panose="03000709000000000000" charset="-122"/>
              <a:ea typeface="华康隶书体W7" panose="03000709000000000000" charset="-122"/>
              <a:cs typeface="SimSun" charset="0"/>
            </a:endParaRPr>
          </a:p>
          <a:p>
            <a:pPr marL="0" indent="0" algn="l"/>
            <a:r>
              <a:rPr lang="zh-CN" altLang="en-US" sz="2000" b="0">
                <a:latin typeface="华康隶书体W7" panose="03000709000000000000" charset="-122"/>
                <a:ea typeface="华康隶书体W7" panose="03000709000000000000" charset="-122"/>
                <a:cs typeface="SimSun" charset="0"/>
              </a:rPr>
              <a:t>台式机电脑，它包含CPU、硬盘、主板、内存、显卡、电源、散热器、U盘等</a:t>
            </a:r>
            <a:endParaRPr lang="zh-CN" altLang="en-US" sz="2000" b="0">
              <a:latin typeface="华康隶书体W7" panose="03000709000000000000" charset="-122"/>
              <a:ea typeface="华康隶书体W7" panose="03000709000000000000" charset="-122"/>
              <a:cs typeface="SimSun" charset="0"/>
            </a:endParaRPr>
          </a:p>
          <a:p>
            <a:pPr marL="0" indent="0" algn="l"/>
            <a:r>
              <a:rPr lang="zh-CN" altLang="en-US" sz="2000" b="0">
                <a:latin typeface="华康隶书体W7" panose="03000709000000000000" charset="-122"/>
                <a:ea typeface="华康隶书体W7" panose="03000709000000000000" charset="-122"/>
                <a:cs typeface="SimSun" charset="0"/>
              </a:rPr>
              <a:t>【优点】：强内聚、低耦合</a:t>
            </a:r>
            <a:endParaRPr lang="zh-CN" altLang="en-US" sz="2000" b="0">
              <a:latin typeface="华康隶书体W7" panose="03000709000000000000" charset="-122"/>
              <a:ea typeface="华康隶书体W7" panose="03000709000000000000" charset="-122"/>
              <a:cs typeface="SimSun" charset="0"/>
            </a:endParaRPr>
          </a:p>
        </p:txBody>
      </p:sp>
      <p:pic>
        <p:nvPicPr>
          <p:cNvPr id="2" name="Picture 1"/>
          <p:cNvPicPr>
            <a:picLocks noChangeAspect="1"/>
          </p:cNvPicPr>
          <p:nvPr/>
        </p:nvPicPr>
        <p:blipFill>
          <a:blip r:embed="rId1"/>
          <a:stretch>
            <a:fillRect/>
          </a:stretch>
        </p:blipFill>
        <p:spPr>
          <a:xfrm>
            <a:off x="5346065" y="2946400"/>
            <a:ext cx="2777490" cy="28733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74767" y="277345"/>
            <a:ext cx="6694805" cy="1287145"/>
            <a:chOff x="2495773" y="2549561"/>
            <a:chExt cx="6694805" cy="1287145"/>
          </a:xfrm>
        </p:grpSpPr>
        <p:grpSp>
          <p:nvGrpSpPr>
            <p:cNvPr id="4" name="组合 3"/>
            <p:cNvGrpSpPr/>
            <p:nvPr userDrawn="1"/>
          </p:nvGrpSpPr>
          <p:grpSpPr>
            <a:xfrm>
              <a:off x="2495773" y="2549561"/>
              <a:ext cx="1011220" cy="1011220"/>
              <a:chOff x="2495773" y="2549561"/>
              <a:chExt cx="1011220" cy="1011220"/>
            </a:xfrm>
            <a:solidFill>
              <a:srgbClr val="339966"/>
            </a:solidFill>
          </p:grpSpPr>
          <p:sp>
            <p:nvSpPr>
              <p:cNvPr id="7" name="泪滴形 6"/>
              <p:cNvSpPr/>
              <p:nvPr userDrawn="1"/>
            </p:nvSpPr>
            <p:spPr>
              <a:xfrm rot="10800000">
                <a:off x="2495773" y="2549561"/>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latin typeface="Arial Rounded MT Bold" panose="020F0704030504030204" pitchFamily="34" charset="0"/>
                </a:endParaRPr>
              </a:p>
            </p:txBody>
          </p:sp>
          <p:sp>
            <p:nvSpPr>
              <p:cNvPr id="8" name="泪滴形 7"/>
              <p:cNvSpPr/>
              <p:nvPr userDrawn="1"/>
            </p:nvSpPr>
            <p:spPr>
              <a:xfrm>
                <a:off x="2495774" y="2549562"/>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Arial Rounded MT Bold" panose="020F0704030504030204" pitchFamily="34" charset="0"/>
                  </a:rPr>
                  <a:t>8</a:t>
                </a:r>
                <a:endParaRPr lang="en-US" altLang="zh-CN" sz="6000" b="1" dirty="0">
                  <a:latin typeface="Arial Rounded MT Bold" panose="020F0704030504030204" pitchFamily="34" charset="0"/>
                </a:endParaRPr>
              </a:p>
            </p:txBody>
          </p:sp>
        </p:grpSp>
        <p:sp>
          <p:nvSpPr>
            <p:cNvPr id="5" name="矩形 4"/>
            <p:cNvSpPr/>
            <p:nvPr userDrawn="1"/>
          </p:nvSpPr>
          <p:spPr>
            <a:xfrm>
              <a:off x="3670523" y="3191546"/>
              <a:ext cx="5520055" cy="64516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a:latin typeface="华康隶书体W7" panose="03000709000000000000" charset="-122"/>
                  <a:ea typeface="华康隶书体W7" panose="03000709000000000000" charset="-122"/>
                  <a:cs typeface="SimSun" charset="0"/>
                  <a:sym typeface="+mn-ea"/>
                </a:rPr>
                <a:t>子类必须完全实现父类的抽象方法，但不能覆盖父类的非抽象方法</a:t>
              </a:r>
              <a:endParaRPr lang="zh-CN" altLang="en-US" dirty="0" smtClean="0">
                <a:latin typeface="华康隶书体W7" panose="03000709000000000000" charset="-122"/>
                <a:ea typeface="华康隶书体W7" panose="03000709000000000000" charset="-122"/>
              </a:endParaRPr>
            </a:p>
          </p:txBody>
        </p:sp>
        <p:sp>
          <p:nvSpPr>
            <p:cNvPr id="6" name="矩形 5"/>
            <p:cNvSpPr/>
            <p:nvPr userDrawn="1"/>
          </p:nvSpPr>
          <p:spPr>
            <a:xfrm>
              <a:off x="3670525" y="2549561"/>
              <a:ext cx="2625090" cy="583565"/>
            </a:xfrm>
            <a:prstGeom prst="rect">
              <a:avLst/>
            </a:prstGeom>
          </p:spPr>
          <p:txBody>
            <a:bodyPr wrap="none">
              <a:spAutoFit/>
            </a:bodyPr>
            <a:lstStyle/>
            <a:p>
              <a:r>
                <a:rPr lang="zh-CN" sz="3200" b="1" dirty="0"/>
                <a:t>里式替换原则</a:t>
              </a:r>
              <a:endParaRPr lang="zh-CN" sz="3200" b="1" dirty="0"/>
            </a:p>
          </p:txBody>
        </p:sp>
      </p:grpSp>
      <p:sp>
        <p:nvSpPr>
          <p:cNvPr id="9" name="矩形 9"/>
          <p:cNvSpPr/>
          <p:nvPr/>
        </p:nvSpPr>
        <p:spPr>
          <a:xfrm>
            <a:off x="2267585" y="2983865"/>
            <a:ext cx="1092200" cy="166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厨余垃圾</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垃圾处理</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垃圾运输</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人工处理</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p:txBody>
      </p:sp>
      <p:sp>
        <p:nvSpPr>
          <p:cNvPr id="2" name="矩形 6"/>
          <p:cNvSpPr/>
          <p:nvPr/>
        </p:nvSpPr>
        <p:spPr>
          <a:xfrm>
            <a:off x="3771265" y="2983865"/>
            <a:ext cx="1017270" cy="166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可回收垃圾</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垃圾处理</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垃圾运输</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机器处理</a:t>
            </a:r>
            <a:endParaRPr lang="en-US" altLang="zh-CN" sz="18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8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a:t>
            </a:r>
            <a:endParaRPr lang="en-US" altLang="zh-CN" sz="18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p:txBody>
      </p:sp>
      <p:sp>
        <p:nvSpPr>
          <p:cNvPr id="10" name="矩形 7"/>
          <p:cNvSpPr/>
          <p:nvPr/>
        </p:nvSpPr>
        <p:spPr>
          <a:xfrm>
            <a:off x="5225415" y="2983865"/>
            <a:ext cx="1092200" cy="166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其他垃圾</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垃圾处理</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垃圾运输</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机器处理</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p:txBody>
      </p:sp>
      <p:sp>
        <p:nvSpPr>
          <p:cNvPr id="11" name="矩形 8"/>
          <p:cNvSpPr/>
          <p:nvPr/>
        </p:nvSpPr>
        <p:spPr>
          <a:xfrm>
            <a:off x="6741795" y="2983865"/>
            <a:ext cx="1241425" cy="166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有害垃圾</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垃圾处理</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垃圾运输</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机器处理</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a:p>
            <a:pPr algn="ctr"/>
            <a:r>
              <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rPr>
              <a:t>.........</a:t>
            </a:r>
            <a:endParaRPr lang="en-US" altLang="zh-CN" sz="1400" kern="100">
              <a:solidFill>
                <a:srgbClr val="000000"/>
              </a:solidFill>
              <a:effectLst>
                <a:glow>
                  <a:srgbClr val="000000"/>
                </a:glow>
                <a:outerShdw blurRad="38100" dist="19050" dir="2700000" algn="tl">
                  <a:srgbClr val="000000">
                    <a:alpha val="40000"/>
                  </a:srgbClr>
                </a:outerShdw>
                <a:reflection stA="0" endPos="0" fadeDir="0" sx="0" sy="0"/>
              </a:effectLst>
              <a:latin typeface="Calibri"/>
              <a:ea typeface="SimSun"/>
              <a:cs typeface="Times New Roman" panose="02020503050405090304"/>
              <a:sym typeface="Times New Roman" panose="02020503050405090304"/>
            </a:endParaRPr>
          </a:p>
        </p:txBody>
      </p:sp>
      <p:sp>
        <p:nvSpPr>
          <p:cNvPr id="12" name="矩形 10"/>
          <p:cNvSpPr/>
          <p:nvPr/>
        </p:nvSpPr>
        <p:spPr>
          <a:xfrm>
            <a:off x="2857818" y="1864678"/>
            <a:ext cx="1019175"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13" name="矩形 5"/>
          <p:cNvSpPr/>
          <p:nvPr/>
        </p:nvSpPr>
        <p:spPr>
          <a:xfrm>
            <a:off x="5958205" y="1564640"/>
            <a:ext cx="1206500" cy="1019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l"/>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华康隶书体W7" panose="03000709000000000000" charset="-122"/>
                <a:ea typeface="华康隶书体W7" panose="03000709000000000000" charset="-122"/>
                <a:cs typeface="Times New Roman" panose="02020503050405090304"/>
                <a:sym typeface="Times New Roman" panose="02020503050405090304"/>
              </a:rPr>
              <a:t>生活垃圾</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华康隶书体W7" panose="03000709000000000000" charset="-122"/>
              <a:ea typeface="华康隶书体W7" panose="03000709000000000000" charset="-122"/>
              <a:cs typeface="Times New Roman" panose="02020503050405090304"/>
              <a:sym typeface="Times New Roman" panose="02020503050405090304"/>
            </a:endParaRPr>
          </a:p>
          <a:p>
            <a:pPr algn="l"/>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华康隶书体W7" panose="03000709000000000000" charset="-122"/>
                <a:ea typeface="华康隶书体W7" panose="03000709000000000000" charset="-122"/>
                <a:cs typeface="Times New Roman" panose="02020503050405090304"/>
                <a:sym typeface="Times New Roman" panose="02020503050405090304"/>
              </a:rPr>
              <a:t>垃圾处理</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华康隶书体W7" panose="03000709000000000000" charset="-122"/>
              <a:ea typeface="华康隶书体W7" panose="03000709000000000000" charset="-122"/>
              <a:cs typeface="Times New Roman" panose="02020503050405090304"/>
              <a:sym typeface="Times New Roman" panose="02020503050405090304"/>
            </a:endParaRPr>
          </a:p>
          <a:p>
            <a:pPr algn="l"/>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华康隶书体W7" panose="03000709000000000000" charset="-122"/>
                <a:ea typeface="华康隶书体W7" panose="03000709000000000000" charset="-122"/>
                <a:cs typeface="Times New Roman" panose="02020503050405090304"/>
                <a:sym typeface="Times New Roman" panose="02020503050405090304"/>
              </a:rPr>
              <a:t>垃圾运输</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华康隶书体W7" panose="03000709000000000000" charset="-122"/>
              <a:ea typeface="华康隶书体W7" panose="03000709000000000000" charset="-122"/>
              <a:cs typeface="Times New Roman" panose="02020503050405090304"/>
              <a:sym typeface="Times New Roman" panose="02020503050405090304"/>
            </a:endParaRPr>
          </a:p>
        </p:txBody>
      </p:sp>
      <p:cxnSp>
        <p:nvCxnSpPr>
          <p:cNvPr id="14" name="直接箭头连接符 12"/>
          <p:cNvCxnSpPr/>
          <p:nvPr/>
        </p:nvCxnSpPr>
        <p:spPr>
          <a:xfrm flipV="1">
            <a:off x="4028440" y="2046923"/>
            <a:ext cx="1766570" cy="178435"/>
          </a:xfrm>
          <a:prstGeom prst="straightConnector1">
            <a:avLst/>
          </a:prstGeom>
          <a:ln w="50800" cmpd="sng">
            <a:solidFill>
              <a:srgbClr val="C00000"/>
            </a:solidFill>
            <a:prstDash val="solid"/>
            <a:tailEnd type="arrow" w="med" len="med"/>
          </a:ln>
        </p:spPr>
        <p:style>
          <a:lnRef idx="1">
            <a:schemeClr val="accent2"/>
          </a:lnRef>
          <a:fillRef idx="0">
            <a:schemeClr val="accent2"/>
          </a:fillRef>
          <a:effectRef idx="0">
            <a:schemeClr val="accent2"/>
          </a:effectRef>
          <a:fontRef idx="minor">
            <a:schemeClr val="tx1"/>
          </a:fontRef>
        </p:style>
      </p:cxnSp>
      <p:sp>
        <p:nvSpPr>
          <p:cNvPr id="15" name="Text Box 14"/>
          <p:cNvSpPr txBox="1"/>
          <p:nvPr/>
        </p:nvSpPr>
        <p:spPr>
          <a:xfrm>
            <a:off x="1772920" y="4819015"/>
            <a:ext cx="6395720" cy="1753235"/>
          </a:xfrm>
          <a:prstGeom prst="rect">
            <a:avLst/>
          </a:prstGeom>
          <a:noFill/>
          <a:ln w="9525">
            <a:noFill/>
          </a:ln>
        </p:spPr>
        <p:txBody>
          <a:bodyPr wrap="square">
            <a:spAutoFit/>
          </a:bodyPr>
          <a:p>
            <a:pPr marL="285750" indent="-285750" algn="l">
              <a:buFont typeface="Arial" panose="020B0604020202090204" pitchFamily="34" charset="0"/>
              <a:buChar char="•"/>
            </a:pPr>
            <a:r>
              <a:rPr lang="zh-CN" altLang="en-US" b="0">
                <a:latin typeface="华康隶书体W7" panose="03000709000000000000" charset="-122"/>
                <a:ea typeface="华康隶书体W7" panose="03000709000000000000" charset="-122"/>
                <a:cs typeface="SimSun" charset="0"/>
              </a:rPr>
              <a:t>子类可以实现自己特有的方法。</a:t>
            </a:r>
            <a:endParaRPr lang="zh-CN" altLang="en-US" b="0">
              <a:latin typeface="华康隶书体W7" panose="03000709000000000000" charset="-122"/>
              <a:ea typeface="华康隶书体W7" panose="03000709000000000000" charset="-122"/>
              <a:cs typeface="SimSun" charset="0"/>
            </a:endParaRPr>
          </a:p>
          <a:p>
            <a:pPr marL="285750" indent="-285750" algn="l">
              <a:buFont typeface="Arial" panose="020B0604020202090204" pitchFamily="34" charset="0"/>
              <a:buChar char="•"/>
            </a:pPr>
            <a:r>
              <a:rPr lang="zh-CN" altLang="en-US" b="0">
                <a:latin typeface="华康隶书体W7" panose="03000709000000000000" charset="-122"/>
                <a:ea typeface="华康隶书体W7" panose="03000709000000000000" charset="-122"/>
                <a:cs typeface="SimSun" charset="0"/>
              </a:rPr>
              <a:t>当子类覆盖或实现父类的方法时，方法的前置条件（即方法的形参）要比父类方法的输入参数更宽松。</a:t>
            </a:r>
            <a:endParaRPr lang="zh-CN" altLang="en-US" b="0">
              <a:latin typeface="华康隶书体W7" panose="03000709000000000000" charset="-122"/>
              <a:ea typeface="华康隶书体W7" panose="03000709000000000000" charset="-122"/>
              <a:cs typeface="SimSun" charset="0"/>
            </a:endParaRPr>
          </a:p>
          <a:p>
            <a:pPr marL="285750" indent="-285750" algn="l">
              <a:buFont typeface="Arial" panose="020B0604020202090204" pitchFamily="34" charset="0"/>
              <a:buChar char="•"/>
            </a:pPr>
            <a:r>
              <a:rPr lang="zh-CN" altLang="en-US" b="0">
                <a:latin typeface="华康隶书体W7" panose="03000709000000000000" charset="-122"/>
                <a:ea typeface="华康隶书体W7" panose="03000709000000000000" charset="-122"/>
                <a:cs typeface="SimSun" charset="0"/>
              </a:rPr>
              <a:t>当子类的方法实现父类的抽象方法时，方法的后置条件（即方法的返回值）要比父类更严格。 子类的实例可以替代任何父类的实例，但反之不成立。</a:t>
            </a:r>
            <a:endParaRPr lang="zh-CN" altLang="en-US" b="0">
              <a:latin typeface="华康隶书体W7" panose="03000709000000000000" charset="-122"/>
              <a:ea typeface="华康隶书体W7" panose="03000709000000000000" charset="-122"/>
              <a:cs typeface="SimSu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2137" y="484355"/>
            <a:ext cx="7301232" cy="1011220"/>
            <a:chOff x="2495773" y="2549561"/>
            <a:chExt cx="7301232" cy="1011220"/>
          </a:xfrm>
        </p:grpSpPr>
        <p:grpSp>
          <p:nvGrpSpPr>
            <p:cNvPr id="4" name="组合 3"/>
            <p:cNvGrpSpPr/>
            <p:nvPr userDrawn="1"/>
          </p:nvGrpSpPr>
          <p:grpSpPr>
            <a:xfrm>
              <a:off x="2495773" y="2549561"/>
              <a:ext cx="1011220" cy="1011220"/>
              <a:chOff x="2495773" y="2549561"/>
              <a:chExt cx="1011220" cy="1011220"/>
            </a:xfrm>
            <a:solidFill>
              <a:srgbClr val="339966"/>
            </a:solidFill>
          </p:grpSpPr>
          <p:sp>
            <p:nvSpPr>
              <p:cNvPr id="7" name="泪滴形 6"/>
              <p:cNvSpPr/>
              <p:nvPr userDrawn="1"/>
            </p:nvSpPr>
            <p:spPr>
              <a:xfrm rot="10800000">
                <a:off x="2495773" y="2549561"/>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latin typeface="Arial Rounded MT Bold" panose="020F0704030504030204" pitchFamily="34" charset="0"/>
                </a:endParaRPr>
              </a:p>
            </p:txBody>
          </p:sp>
          <p:sp>
            <p:nvSpPr>
              <p:cNvPr id="8" name="泪滴形 7"/>
              <p:cNvSpPr/>
              <p:nvPr userDrawn="1"/>
            </p:nvSpPr>
            <p:spPr>
              <a:xfrm>
                <a:off x="2495774" y="2549562"/>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Arial Rounded MT Bold" panose="020F0704030504030204" pitchFamily="34" charset="0"/>
                  </a:rPr>
                  <a:t>9</a:t>
                </a:r>
                <a:endParaRPr lang="en-US" altLang="zh-CN" sz="6000" b="1" dirty="0">
                  <a:latin typeface="Arial Rounded MT Bold" panose="020F0704030504030204" pitchFamily="34" charset="0"/>
                </a:endParaRPr>
              </a:p>
            </p:txBody>
          </p:sp>
        </p:grpSp>
        <p:sp>
          <p:nvSpPr>
            <p:cNvPr id="5" name="矩形 4"/>
            <p:cNvSpPr/>
            <p:nvPr userDrawn="1"/>
          </p:nvSpPr>
          <p:spPr>
            <a:xfrm>
              <a:off x="3670525" y="3191448"/>
              <a:ext cx="6126480" cy="368300"/>
            </a:xfrm>
            <a:prstGeom prst="rect">
              <a:avLst/>
            </a:prstGeom>
          </p:spPr>
          <p:txBody>
            <a:bodyPr wrap="none">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latin typeface="华康隶书体W7" panose="03000709000000000000" charset="-122"/>
                  <a:ea typeface="华康隶书体W7" panose="03000709000000000000" charset="-122"/>
                </a:rPr>
                <a:t>在组合关系和继承关系都能满足需求时优先使用组合关系。</a:t>
              </a:r>
              <a:endParaRPr lang="en-US" altLang="zh-CN" dirty="0" smtClean="0">
                <a:latin typeface="华康隶书体W7" panose="03000709000000000000" charset="-122"/>
                <a:ea typeface="华康隶书体W7" panose="03000709000000000000" charset="-122"/>
              </a:endParaRPr>
            </a:p>
          </p:txBody>
        </p:sp>
        <p:sp>
          <p:nvSpPr>
            <p:cNvPr id="6" name="矩形 5"/>
            <p:cNvSpPr/>
            <p:nvPr userDrawn="1"/>
          </p:nvSpPr>
          <p:spPr>
            <a:xfrm>
              <a:off x="3670525" y="2549561"/>
              <a:ext cx="2625090" cy="583565"/>
            </a:xfrm>
            <a:prstGeom prst="rect">
              <a:avLst/>
            </a:prstGeom>
          </p:spPr>
          <p:txBody>
            <a:bodyPr wrap="none">
              <a:spAutoFit/>
            </a:bodyPr>
            <a:lstStyle/>
            <a:p>
              <a:r>
                <a:rPr lang="zh-CN" sz="3200" b="1" dirty="0"/>
                <a:t>组合复用原则</a:t>
              </a:r>
              <a:endParaRPr lang="zh-CN" sz="3200" b="1" dirty="0"/>
            </a:p>
          </p:txBody>
        </p:sp>
      </p:grpSp>
      <p:sp>
        <p:nvSpPr>
          <p:cNvPr id="2" name="Text Box 1"/>
          <p:cNvSpPr txBox="1"/>
          <p:nvPr/>
        </p:nvSpPr>
        <p:spPr>
          <a:xfrm>
            <a:off x="1635760" y="2000250"/>
            <a:ext cx="5374005" cy="2861310"/>
          </a:xfrm>
          <a:prstGeom prst="rect">
            <a:avLst/>
          </a:prstGeom>
          <a:noFill/>
        </p:spPr>
        <p:txBody>
          <a:bodyPr wrap="square" rtlCol="0" anchor="t">
            <a:spAutoFit/>
          </a:bodyPr>
          <a:p>
            <a:pPr marL="285750" indent="-285750">
              <a:buFont typeface="Arial" panose="020B0604020202090204" pitchFamily="34" charset="0"/>
              <a:buChar char="•"/>
            </a:pPr>
            <a:r>
              <a:rPr lang="en-US">
                <a:latin typeface="华康隶书体W7" panose="03000709000000000000" charset="-122"/>
                <a:ea typeface="华康隶书体W7" panose="03000709000000000000" charset="-122"/>
              </a:rPr>
              <a:t>组合复用是除继承外的又一种代码复用方式</a:t>
            </a:r>
            <a:r>
              <a:rPr lang="zh-CN" altLang="en-US">
                <a:latin typeface="华康隶书体W7" panose="03000709000000000000" charset="-122"/>
                <a:ea typeface="华康隶书体W7" panose="03000709000000000000" charset="-122"/>
              </a:rPr>
              <a:t>。</a:t>
            </a:r>
            <a:endParaRPr lang="zh-CN" altLang="en-US">
              <a:latin typeface="华康隶书体W7" panose="03000709000000000000" charset="-122"/>
              <a:ea typeface="华康隶书体W7" panose="03000709000000000000" charset="-122"/>
            </a:endParaRPr>
          </a:p>
          <a:p>
            <a:pPr marL="285750" indent="-285750">
              <a:buFont typeface="Arial" panose="020B0604020202090204" pitchFamily="34" charset="0"/>
              <a:buChar char="•"/>
            </a:pPr>
            <a:r>
              <a:rPr lang="zh-CN" altLang="en-US">
                <a:latin typeface="华康隶书体W7" panose="03000709000000000000" charset="-122"/>
                <a:ea typeface="华康隶书体W7" panose="03000709000000000000" charset="-122"/>
              </a:rPr>
              <a:t>组合则是在一个类中以另外一个类的对象作为数据属性，这称为类的组合。</a:t>
            </a:r>
            <a:endParaRPr lang="zh-CN" altLang="en-US">
              <a:latin typeface="华康隶书体W7" panose="03000709000000000000" charset="-122"/>
              <a:ea typeface="华康隶书体W7" panose="03000709000000000000" charset="-122"/>
            </a:endParaRPr>
          </a:p>
          <a:p>
            <a:pPr marL="285750" indent="-285750">
              <a:buFont typeface="Arial" panose="020B0604020202090204" pitchFamily="34" charset="0"/>
              <a:buChar char="•"/>
            </a:pPr>
            <a:r>
              <a:rPr lang="zh-CN" altLang="en-US">
                <a:latin typeface="华康隶书体W7" panose="03000709000000000000" charset="-122"/>
                <a:ea typeface="华康隶书体W7" panose="03000709000000000000" charset="-122"/>
              </a:rPr>
              <a:t>组合复用与继承都是有效地利用已有类的资源的重要方式。但是二者的概念和使用场景皆不同</a:t>
            </a:r>
            <a:endParaRPr lang="zh-CN" altLang="en-US">
              <a:latin typeface="华康隶书体W7" panose="03000709000000000000" charset="-122"/>
              <a:ea typeface="华康隶书体W7" panose="03000709000000000000" charset="-122"/>
            </a:endParaRPr>
          </a:p>
          <a:p>
            <a:pPr marL="285750" indent="-285750">
              <a:buFont typeface="Arial" panose="020B0604020202090204" pitchFamily="34" charset="0"/>
              <a:buChar char="•"/>
            </a:pPr>
            <a:r>
              <a:rPr lang="zh-CN" altLang="en-US">
                <a:latin typeface="华康隶书体W7" panose="03000709000000000000" charset="-122"/>
                <a:ea typeface="华康隶书体W7" panose="03000709000000000000" charset="-122"/>
              </a:rPr>
              <a:t>继承是通过继承建立了子类与父类之间的关系，它是一种'是'的关系，比如白马是马，人是动物。组合复用是用组合的方式建立了类与组合的类之间的关系，它是一种‘有’的关系。</a:t>
            </a:r>
            <a:endParaRPr lang="zh-CN" altLang="en-US">
              <a:latin typeface="华康隶书体W7" panose="03000709000000000000" charset="-122"/>
              <a:ea typeface="华康隶书体W7" panose="03000709000000000000" charset="-122"/>
            </a:endParaRPr>
          </a:p>
          <a:p>
            <a:r>
              <a:rPr lang="zh-CN" altLang="en-US">
                <a:latin typeface="华康隶书体W7" panose="03000709000000000000" charset="-122"/>
                <a:ea typeface="华康隶书体W7" panose="03000709000000000000" charset="-122"/>
              </a:rPr>
              <a:t>【优点】：组合复用的耦合性比继承低</a:t>
            </a:r>
            <a:endParaRPr lang="zh-CN" altLang="en-US">
              <a:latin typeface="华康隶书体W7" panose="03000709000000000000" charset="-122"/>
              <a:ea typeface="华康隶书体W7" panose="03000709000000000000" charset="-122"/>
            </a:endParaRPr>
          </a:p>
        </p:txBody>
      </p:sp>
      <p:pic>
        <p:nvPicPr>
          <p:cNvPr id="9" name="Picture 8"/>
          <p:cNvPicPr>
            <a:picLocks noChangeAspect="1"/>
          </p:cNvPicPr>
          <p:nvPr/>
        </p:nvPicPr>
        <p:blipFill>
          <a:blip r:embed="rId1"/>
          <a:stretch>
            <a:fillRect/>
          </a:stretch>
        </p:blipFill>
        <p:spPr>
          <a:xfrm>
            <a:off x="3979545" y="4861560"/>
            <a:ext cx="3030220" cy="1734185"/>
          </a:xfrm>
          <a:prstGeom prst="rect">
            <a:avLst/>
          </a:prstGeom>
        </p:spPr>
      </p:pic>
      <p:pic>
        <p:nvPicPr>
          <p:cNvPr id="10" name="Picture 9"/>
          <p:cNvPicPr>
            <a:picLocks noChangeAspect="1"/>
          </p:cNvPicPr>
          <p:nvPr/>
        </p:nvPicPr>
        <p:blipFill>
          <a:blip r:embed="rId2"/>
          <a:srcRect l="25356" r="28683" b="2750"/>
          <a:stretch>
            <a:fillRect/>
          </a:stretch>
        </p:blipFill>
        <p:spPr>
          <a:xfrm>
            <a:off x="1979930" y="5043805"/>
            <a:ext cx="1043940" cy="13696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6051" y="583362"/>
            <a:ext cx="6691256" cy="768350"/>
          </a:xfrm>
          <a:prstGeom prst="rect">
            <a:avLst/>
          </a:prstGeom>
        </p:spPr>
        <p:txBody>
          <a:bodyPr wrap="square">
            <a:spAutoFit/>
          </a:bodyPr>
          <a:lstStyle/>
          <a:p>
            <a:pPr algn="ctr"/>
            <a:r>
              <a:rPr kumimoji="0" lang="zh-CN" altLang="en-US"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真实的惆怅</a:t>
            </a:r>
            <a:endParaRPr kumimoji="0" lang="zh-CN" altLang="en-US"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 name="Picture 1"/>
          <p:cNvPicPr>
            <a:picLocks noChangeAspect="1"/>
          </p:cNvPicPr>
          <p:nvPr/>
        </p:nvPicPr>
        <p:blipFill>
          <a:blip r:embed="rId1"/>
          <a:stretch>
            <a:fillRect/>
          </a:stretch>
        </p:blipFill>
        <p:spPr>
          <a:xfrm>
            <a:off x="1968500" y="1450975"/>
            <a:ext cx="3044190" cy="2435225"/>
          </a:xfrm>
          <a:prstGeom prst="rect">
            <a:avLst/>
          </a:prstGeom>
        </p:spPr>
      </p:pic>
      <p:pic>
        <p:nvPicPr>
          <p:cNvPr id="5" name="Picture 4"/>
          <p:cNvPicPr>
            <a:picLocks noChangeAspect="1"/>
          </p:cNvPicPr>
          <p:nvPr/>
        </p:nvPicPr>
        <p:blipFill>
          <a:blip r:embed="rId2"/>
          <a:stretch>
            <a:fillRect/>
          </a:stretch>
        </p:blipFill>
        <p:spPr>
          <a:xfrm>
            <a:off x="5709285" y="1732915"/>
            <a:ext cx="2671445" cy="2671445"/>
          </a:xfrm>
          <a:prstGeom prst="rect">
            <a:avLst/>
          </a:prstGeom>
        </p:spPr>
      </p:pic>
      <p:pic>
        <p:nvPicPr>
          <p:cNvPr id="7" name="Picture 6"/>
          <p:cNvPicPr>
            <a:picLocks noChangeAspect="1"/>
          </p:cNvPicPr>
          <p:nvPr/>
        </p:nvPicPr>
        <p:blipFill>
          <a:blip r:embed="rId3"/>
          <a:stretch>
            <a:fillRect/>
          </a:stretch>
        </p:blipFill>
        <p:spPr>
          <a:xfrm>
            <a:off x="643890" y="1589405"/>
            <a:ext cx="8128000" cy="345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46405" y="4954270"/>
            <a:ext cx="2759075" cy="509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5" name="矩形 4"/>
          <p:cNvSpPr/>
          <p:nvPr/>
        </p:nvSpPr>
        <p:spPr>
          <a:xfrm>
            <a:off x="548640" y="372110"/>
            <a:ext cx="8228330" cy="768350"/>
          </a:xfrm>
          <a:prstGeom prst="rect">
            <a:avLst/>
          </a:prstGeom>
        </p:spPr>
        <p:txBody>
          <a:bodyPr wrap="square">
            <a:spAutoFit/>
          </a:bodyPr>
          <a:lstStyle/>
          <a:p>
            <a:pPr algn="l"/>
            <a:r>
              <a:rPr kumimoji="0" lang="zh-CN" altLang="en-US"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极简主义</a:t>
            </a:r>
            <a:r>
              <a:rPr kumimoji="0" lang="en-US" altLang="zh-CN"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Minimalist</a:t>
            </a:r>
            <a:r>
              <a:rPr kumimoji="0" lang="zh-CN" altLang="en-US"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零垃圾案例</a:t>
            </a:r>
            <a:endParaRPr kumimoji="0" lang="zh-CN" altLang="en-US"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Picture 5"/>
          <p:cNvPicPr>
            <a:picLocks noChangeAspect="1"/>
          </p:cNvPicPr>
          <p:nvPr/>
        </p:nvPicPr>
        <p:blipFill>
          <a:blip r:embed="rId1"/>
          <a:stretch>
            <a:fillRect/>
          </a:stretch>
        </p:blipFill>
        <p:spPr>
          <a:xfrm>
            <a:off x="269240" y="1693545"/>
            <a:ext cx="3808095" cy="2545080"/>
          </a:xfrm>
          <a:prstGeom prst="roundRect">
            <a:avLst/>
          </a:prstGeom>
        </p:spPr>
      </p:pic>
      <p:pic>
        <p:nvPicPr>
          <p:cNvPr id="7" name="Picture 6"/>
          <p:cNvPicPr>
            <a:picLocks noChangeAspect="1"/>
          </p:cNvPicPr>
          <p:nvPr/>
        </p:nvPicPr>
        <p:blipFill>
          <a:blip r:embed="rId2"/>
          <a:stretch>
            <a:fillRect/>
          </a:stretch>
        </p:blipFill>
        <p:spPr>
          <a:xfrm>
            <a:off x="4177665" y="4609465"/>
            <a:ext cx="2447290" cy="1778000"/>
          </a:xfrm>
          <a:prstGeom prst="roundRect">
            <a:avLst/>
          </a:prstGeom>
        </p:spPr>
      </p:pic>
      <p:sp>
        <p:nvSpPr>
          <p:cNvPr id="3" name="矩形 2"/>
          <p:cNvSpPr/>
          <p:nvPr/>
        </p:nvSpPr>
        <p:spPr>
          <a:xfrm>
            <a:off x="455744" y="4982676"/>
            <a:ext cx="2697480" cy="368300"/>
          </a:xfrm>
          <a:prstGeom prst="rect">
            <a:avLst/>
          </a:prstGeom>
        </p:spPr>
        <p:txBody>
          <a:bodyPr wrap="none">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FF0000"/>
                </a:solidFill>
                <a:latin typeface="华康隶书体W7" panose="03000709000000000000" charset="-122"/>
                <a:ea typeface="华康隶书体W7" panose="03000709000000000000" charset="-122"/>
              </a:rPr>
              <a:t>两年</a:t>
            </a:r>
            <a:r>
              <a:rPr lang="zh-CN" altLang="en-US" dirty="0" smtClean="0">
                <a:solidFill>
                  <a:schemeClr val="accent6">
                    <a:lumMod val="50000"/>
                  </a:schemeClr>
                </a:solidFill>
                <a:latin typeface="华康隶书体W7" panose="03000709000000000000" charset="-122"/>
                <a:ea typeface="华康隶书体W7" panose="03000709000000000000" charset="-122"/>
              </a:rPr>
              <a:t>制造的不可分解垃圾</a:t>
            </a:r>
            <a:endParaRPr lang="en-US" altLang="zh-CN" dirty="0" smtClean="0">
              <a:solidFill>
                <a:schemeClr val="accent6">
                  <a:lumMod val="50000"/>
                </a:schemeClr>
              </a:solidFill>
              <a:latin typeface="华康隶书体W7" panose="03000709000000000000" charset="-122"/>
              <a:ea typeface="华康隶书体W7" panose="03000709000000000000" charset="-122"/>
            </a:endParaRPr>
          </a:p>
        </p:txBody>
      </p:sp>
      <p:pic>
        <p:nvPicPr>
          <p:cNvPr id="9" name="Picture 8"/>
          <p:cNvPicPr>
            <a:picLocks noChangeAspect="1"/>
          </p:cNvPicPr>
          <p:nvPr/>
        </p:nvPicPr>
        <p:blipFill>
          <a:blip r:embed="rId3"/>
          <a:stretch>
            <a:fillRect/>
          </a:stretch>
        </p:blipFill>
        <p:spPr>
          <a:xfrm>
            <a:off x="4516120" y="1693545"/>
            <a:ext cx="4418965" cy="2646045"/>
          </a:xfrm>
          <a:prstGeom prst="roundRect">
            <a:avLst/>
          </a:prstGeom>
        </p:spPr>
      </p:pic>
      <p:sp>
        <p:nvSpPr>
          <p:cNvPr id="11" name="Right Arrow 10"/>
          <p:cNvSpPr/>
          <p:nvPr/>
        </p:nvSpPr>
        <p:spPr>
          <a:xfrm>
            <a:off x="3367405" y="5177790"/>
            <a:ext cx="484505" cy="273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769823" y="2932502"/>
            <a:ext cx="1011220" cy="1011220"/>
            <a:chOff x="2495773" y="2549561"/>
            <a:chExt cx="1011220" cy="1011220"/>
          </a:xfrm>
          <a:solidFill>
            <a:srgbClr val="339966"/>
          </a:solidFill>
        </p:grpSpPr>
        <p:sp>
          <p:nvSpPr>
            <p:cNvPr id="4" name="泪滴形 3"/>
            <p:cNvSpPr/>
            <p:nvPr userDrawn="1"/>
          </p:nvSpPr>
          <p:spPr>
            <a:xfrm rot="10800000">
              <a:off x="2495773" y="2549561"/>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accent6">
                    <a:lumMod val="50000"/>
                  </a:schemeClr>
                </a:solidFill>
                <a:latin typeface="Arial Rounded MT Bold" panose="020F0704030504030204" pitchFamily="34" charset="0"/>
              </a:endParaRPr>
            </a:p>
          </p:txBody>
        </p:sp>
        <p:sp>
          <p:nvSpPr>
            <p:cNvPr id="5" name="泪滴形 4"/>
            <p:cNvSpPr/>
            <p:nvPr userDrawn="1"/>
          </p:nvSpPr>
          <p:spPr>
            <a:xfrm>
              <a:off x="2495774" y="2549562"/>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solidFill>
                  <a:schemeClr val="accent6">
                    <a:lumMod val="50000"/>
                  </a:schemeClr>
                </a:solidFill>
                <a:latin typeface="Arial Rounded MT Bold" panose="020F0704030504030204" pitchFamily="34" charset="0"/>
              </a:endParaRPr>
            </a:p>
          </p:txBody>
        </p:sp>
      </p:grpSp>
      <p:sp>
        <p:nvSpPr>
          <p:cNvPr id="6" name="矩形 5"/>
          <p:cNvSpPr/>
          <p:nvPr/>
        </p:nvSpPr>
        <p:spPr>
          <a:xfrm>
            <a:off x="5944870" y="3027045"/>
            <a:ext cx="3102610" cy="9220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accent6">
                    <a:lumMod val="50000"/>
                  </a:schemeClr>
                </a:solidFill>
              </a:rPr>
              <a:t>忘记快时尚消费。多余的旧衣服，可以捐赠给有需要的人群。</a:t>
            </a:r>
            <a:endParaRPr lang="zh-CN" altLang="en-US" dirty="0" smtClean="0">
              <a:solidFill>
                <a:schemeClr val="accent6">
                  <a:lumMod val="50000"/>
                </a:schemeClr>
              </a:solidFill>
            </a:endParaRPr>
          </a:p>
        </p:txBody>
      </p:sp>
      <p:sp>
        <p:nvSpPr>
          <p:cNvPr id="7" name="矩形 6"/>
          <p:cNvSpPr/>
          <p:nvPr/>
        </p:nvSpPr>
        <p:spPr>
          <a:xfrm>
            <a:off x="5944573" y="2505231"/>
            <a:ext cx="1607820" cy="521970"/>
          </a:xfrm>
          <a:prstGeom prst="rect">
            <a:avLst/>
          </a:prstGeom>
        </p:spPr>
        <p:txBody>
          <a:bodyPr wrap="none">
            <a:spAutoFit/>
          </a:bodyPr>
          <a:lstStyle/>
          <a:p>
            <a:r>
              <a:rPr lang="zh-CN" altLang="en-US" sz="2800" b="1" dirty="0" smtClean="0">
                <a:solidFill>
                  <a:schemeClr val="accent6">
                    <a:lumMod val="50000"/>
                  </a:schemeClr>
                </a:solidFill>
              </a:rPr>
              <a:t>少买衣服</a:t>
            </a:r>
            <a:endParaRPr lang="zh-CN" altLang="en-US" sz="2800" b="1" dirty="0" smtClean="0">
              <a:solidFill>
                <a:schemeClr val="accent6">
                  <a:lumMod val="50000"/>
                </a:schemeClr>
              </a:solidFill>
            </a:endParaRPr>
          </a:p>
        </p:txBody>
      </p:sp>
      <p:grpSp>
        <p:nvGrpSpPr>
          <p:cNvPr id="8" name="组合 7"/>
          <p:cNvGrpSpPr/>
          <p:nvPr/>
        </p:nvGrpSpPr>
        <p:grpSpPr>
          <a:xfrm rot="5400000">
            <a:off x="4769823" y="4153509"/>
            <a:ext cx="1011220" cy="1011220"/>
            <a:chOff x="2495773" y="2549561"/>
            <a:chExt cx="1011220" cy="1011220"/>
          </a:xfrm>
          <a:solidFill>
            <a:schemeClr val="accent6"/>
          </a:solidFill>
        </p:grpSpPr>
        <p:sp>
          <p:nvSpPr>
            <p:cNvPr id="9" name="泪滴形 8"/>
            <p:cNvSpPr/>
            <p:nvPr userDrawn="1"/>
          </p:nvSpPr>
          <p:spPr>
            <a:xfrm rot="10800000">
              <a:off x="2495773" y="2549561"/>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accent6">
                    <a:lumMod val="50000"/>
                  </a:schemeClr>
                </a:solidFill>
                <a:latin typeface="Arial Rounded MT Bold" panose="020F0704030504030204" pitchFamily="34" charset="0"/>
              </a:endParaRPr>
            </a:p>
          </p:txBody>
        </p:sp>
        <p:sp>
          <p:nvSpPr>
            <p:cNvPr id="10" name="泪滴形 9"/>
            <p:cNvSpPr/>
            <p:nvPr userDrawn="1"/>
          </p:nvSpPr>
          <p:spPr>
            <a:xfrm>
              <a:off x="2495774" y="2549562"/>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solidFill>
                  <a:schemeClr val="accent6">
                    <a:lumMod val="50000"/>
                  </a:schemeClr>
                </a:solidFill>
                <a:latin typeface="Arial Rounded MT Bold" panose="020F0704030504030204" pitchFamily="34" charset="0"/>
              </a:endParaRPr>
            </a:p>
          </p:txBody>
        </p:sp>
      </p:grpSp>
      <p:sp>
        <p:nvSpPr>
          <p:cNvPr id="11" name="矩形 10"/>
          <p:cNvSpPr/>
          <p:nvPr/>
        </p:nvSpPr>
        <p:spPr>
          <a:xfrm>
            <a:off x="5944870" y="4519295"/>
            <a:ext cx="2966085" cy="64516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accent6">
                    <a:lumMod val="50000"/>
                  </a:schemeClr>
                </a:solidFill>
              </a:rPr>
              <a:t>减少网购。减少包装袋和填充物。</a:t>
            </a:r>
            <a:endParaRPr lang="zh-CN" altLang="en-US" dirty="0" smtClean="0">
              <a:solidFill>
                <a:schemeClr val="accent6">
                  <a:lumMod val="50000"/>
                </a:schemeClr>
              </a:solidFill>
            </a:endParaRPr>
          </a:p>
        </p:txBody>
      </p:sp>
      <p:grpSp>
        <p:nvGrpSpPr>
          <p:cNvPr id="13" name="组合 12"/>
          <p:cNvGrpSpPr/>
          <p:nvPr/>
        </p:nvGrpSpPr>
        <p:grpSpPr>
          <a:xfrm>
            <a:off x="3544027" y="4153508"/>
            <a:ext cx="1011220" cy="1011220"/>
            <a:chOff x="2495773" y="2549561"/>
            <a:chExt cx="1011220" cy="1011220"/>
          </a:xfrm>
          <a:solidFill>
            <a:srgbClr val="339966"/>
          </a:solidFill>
        </p:grpSpPr>
        <p:sp>
          <p:nvSpPr>
            <p:cNvPr id="14" name="泪滴形 13"/>
            <p:cNvSpPr/>
            <p:nvPr userDrawn="1"/>
          </p:nvSpPr>
          <p:spPr>
            <a:xfrm rot="10800000">
              <a:off x="2495773" y="2549561"/>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accent6">
                    <a:lumMod val="50000"/>
                  </a:schemeClr>
                </a:solidFill>
                <a:latin typeface="Arial Rounded MT Bold" panose="020F0704030504030204" pitchFamily="34" charset="0"/>
              </a:endParaRPr>
            </a:p>
          </p:txBody>
        </p:sp>
        <p:sp>
          <p:nvSpPr>
            <p:cNvPr id="15" name="泪滴形 14"/>
            <p:cNvSpPr/>
            <p:nvPr userDrawn="1"/>
          </p:nvSpPr>
          <p:spPr>
            <a:xfrm>
              <a:off x="2495774" y="2549562"/>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solidFill>
                  <a:schemeClr val="accent6">
                    <a:lumMod val="50000"/>
                  </a:schemeClr>
                </a:solidFill>
                <a:latin typeface="Arial Rounded MT Bold" panose="020F0704030504030204" pitchFamily="34" charset="0"/>
              </a:endParaRPr>
            </a:p>
          </p:txBody>
        </p:sp>
      </p:grpSp>
      <p:sp>
        <p:nvSpPr>
          <p:cNvPr id="16" name="矩形 15"/>
          <p:cNvSpPr/>
          <p:nvPr/>
        </p:nvSpPr>
        <p:spPr>
          <a:xfrm>
            <a:off x="474980" y="4519295"/>
            <a:ext cx="2806065" cy="64516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accent6">
                    <a:lumMod val="50000"/>
                  </a:schemeClr>
                </a:solidFill>
              </a:rPr>
              <a:t>携带自己的不锈钢餐具和便当盒，干净卫生还环保。</a:t>
            </a:r>
            <a:endParaRPr lang="zh-CN" altLang="en-US" dirty="0" smtClean="0">
              <a:solidFill>
                <a:schemeClr val="accent6">
                  <a:lumMod val="50000"/>
                </a:schemeClr>
              </a:solidFill>
            </a:endParaRPr>
          </a:p>
        </p:txBody>
      </p:sp>
      <p:sp>
        <p:nvSpPr>
          <p:cNvPr id="17" name="矩形 16"/>
          <p:cNvSpPr/>
          <p:nvPr/>
        </p:nvSpPr>
        <p:spPr>
          <a:xfrm>
            <a:off x="703970" y="3919585"/>
            <a:ext cx="2676525" cy="521970"/>
          </a:xfrm>
          <a:prstGeom prst="rect">
            <a:avLst/>
          </a:prstGeom>
        </p:spPr>
        <p:txBody>
          <a:bodyPr wrap="none">
            <a:spAutoFit/>
          </a:bodyPr>
          <a:lstStyle/>
          <a:p>
            <a:pPr algn="r"/>
            <a:r>
              <a:rPr lang="zh-CN" altLang="en-US" sz="2800" b="1" dirty="0" smtClean="0">
                <a:solidFill>
                  <a:schemeClr val="accent6">
                    <a:lumMod val="50000"/>
                  </a:schemeClr>
                </a:solidFill>
              </a:rPr>
              <a:t>拒绝一次性餐具</a:t>
            </a:r>
            <a:endParaRPr lang="zh-CN" altLang="en-US" sz="2800" b="1" dirty="0" smtClean="0">
              <a:solidFill>
                <a:schemeClr val="accent6">
                  <a:lumMod val="50000"/>
                </a:schemeClr>
              </a:solidFill>
            </a:endParaRPr>
          </a:p>
        </p:txBody>
      </p:sp>
      <p:grpSp>
        <p:nvGrpSpPr>
          <p:cNvPr id="18" name="组合 17"/>
          <p:cNvGrpSpPr/>
          <p:nvPr/>
        </p:nvGrpSpPr>
        <p:grpSpPr>
          <a:xfrm rot="5400000">
            <a:off x="3544026" y="2925748"/>
            <a:ext cx="1011220" cy="1011220"/>
            <a:chOff x="2495773" y="2549561"/>
            <a:chExt cx="1011220" cy="1011220"/>
          </a:xfrm>
          <a:solidFill>
            <a:schemeClr val="accent6"/>
          </a:solidFill>
        </p:grpSpPr>
        <p:sp>
          <p:nvSpPr>
            <p:cNvPr id="19" name="泪滴形 18"/>
            <p:cNvSpPr/>
            <p:nvPr userDrawn="1"/>
          </p:nvSpPr>
          <p:spPr>
            <a:xfrm rot="10800000">
              <a:off x="2495773" y="2549561"/>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accent6">
                    <a:lumMod val="50000"/>
                  </a:schemeClr>
                </a:solidFill>
                <a:latin typeface="Arial Rounded MT Bold" panose="020F0704030504030204" pitchFamily="34" charset="0"/>
              </a:endParaRPr>
            </a:p>
          </p:txBody>
        </p:sp>
        <p:sp>
          <p:nvSpPr>
            <p:cNvPr id="20" name="泪滴形 19"/>
            <p:cNvSpPr/>
            <p:nvPr userDrawn="1"/>
          </p:nvSpPr>
          <p:spPr>
            <a:xfrm>
              <a:off x="2495774" y="2549562"/>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solidFill>
                  <a:schemeClr val="accent6">
                    <a:lumMod val="50000"/>
                  </a:schemeClr>
                </a:solidFill>
                <a:latin typeface="Arial Rounded MT Bold" panose="020F0704030504030204" pitchFamily="34" charset="0"/>
              </a:endParaRPr>
            </a:p>
          </p:txBody>
        </p:sp>
      </p:grpSp>
      <p:sp>
        <p:nvSpPr>
          <p:cNvPr id="21" name="矩形 20"/>
          <p:cNvSpPr/>
          <p:nvPr/>
        </p:nvSpPr>
        <p:spPr>
          <a:xfrm>
            <a:off x="568325" y="3027045"/>
            <a:ext cx="2841625" cy="64516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accent6">
                    <a:lumMod val="50000"/>
                  </a:schemeClr>
                </a:solidFill>
              </a:rPr>
              <a:t>可以携带保温瓶喝水，布袋子购物，玻璃瓶装食物。</a:t>
            </a:r>
            <a:endParaRPr lang="zh-CN" altLang="en-US" dirty="0" smtClean="0">
              <a:solidFill>
                <a:schemeClr val="accent6">
                  <a:lumMod val="50000"/>
                </a:schemeClr>
              </a:solidFill>
            </a:endParaRPr>
          </a:p>
        </p:txBody>
      </p:sp>
      <p:sp>
        <p:nvSpPr>
          <p:cNvPr id="22" name="矩形 21"/>
          <p:cNvSpPr/>
          <p:nvPr/>
        </p:nvSpPr>
        <p:spPr>
          <a:xfrm>
            <a:off x="1416439" y="2505135"/>
            <a:ext cx="1964055" cy="521970"/>
          </a:xfrm>
          <a:prstGeom prst="rect">
            <a:avLst/>
          </a:prstGeom>
        </p:spPr>
        <p:txBody>
          <a:bodyPr wrap="none">
            <a:spAutoFit/>
          </a:bodyPr>
          <a:lstStyle/>
          <a:p>
            <a:pPr algn="r"/>
            <a:r>
              <a:rPr lang="zh-CN" altLang="en-US" sz="2800" b="1" dirty="0" smtClean="0">
                <a:solidFill>
                  <a:schemeClr val="accent6">
                    <a:lumMod val="50000"/>
                  </a:schemeClr>
                </a:solidFill>
              </a:rPr>
              <a:t>少使用塑料</a:t>
            </a:r>
            <a:endParaRPr lang="zh-CN" altLang="en-US" sz="2800" b="1" dirty="0" smtClean="0">
              <a:solidFill>
                <a:schemeClr val="accent6">
                  <a:lumMod val="50000"/>
                </a:schemeClr>
              </a:solidFill>
            </a:endParaRPr>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59542" y="4201917"/>
            <a:ext cx="914400" cy="914400"/>
          </a:xfrm>
          <a:prstGeom prst="rect">
            <a:avLst/>
          </a:prstGeom>
        </p:spPr>
      </p:pic>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516" y="3026848"/>
            <a:ext cx="914400" cy="914400"/>
          </a:xfrm>
          <a:prstGeom prst="rect">
            <a:avLst/>
          </a:prstGeom>
        </p:spPr>
      </p:pic>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710" y="4101520"/>
            <a:ext cx="914400" cy="914400"/>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7957" y="2980912"/>
            <a:ext cx="914400" cy="914400"/>
          </a:xfrm>
          <a:prstGeom prst="rect">
            <a:avLst/>
          </a:prstGeom>
        </p:spPr>
      </p:pic>
      <p:sp>
        <p:nvSpPr>
          <p:cNvPr id="27" name="矩形 26"/>
          <p:cNvSpPr/>
          <p:nvPr/>
        </p:nvSpPr>
        <p:spPr>
          <a:xfrm>
            <a:off x="1136051" y="583362"/>
            <a:ext cx="6691256" cy="768350"/>
          </a:xfrm>
          <a:prstGeom prst="rect">
            <a:avLst/>
          </a:prstGeom>
        </p:spPr>
        <p:txBody>
          <a:bodyPr wrap="square">
            <a:spAutoFit/>
          </a:bodyPr>
          <a:lstStyle/>
          <a:p>
            <a:pPr algn="ctr"/>
            <a:r>
              <a:rPr kumimoji="0" lang="zh-CN" altLang="en-US"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一点小建议？</a:t>
            </a:r>
            <a:endParaRPr kumimoji="0" lang="zh-CN" altLang="en-US"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矩形 6"/>
          <p:cNvSpPr/>
          <p:nvPr/>
        </p:nvSpPr>
        <p:spPr>
          <a:xfrm>
            <a:off x="5944573" y="3920011"/>
            <a:ext cx="1607820" cy="521970"/>
          </a:xfrm>
          <a:prstGeom prst="rect">
            <a:avLst/>
          </a:prstGeom>
        </p:spPr>
        <p:txBody>
          <a:bodyPr wrap="none">
            <a:spAutoFit/>
          </a:bodyPr>
          <a:p>
            <a:r>
              <a:rPr lang="zh-CN" altLang="en-US" sz="2800" b="1" dirty="0" smtClean="0">
                <a:solidFill>
                  <a:schemeClr val="accent6">
                    <a:lumMod val="50000"/>
                  </a:schemeClr>
                </a:solidFill>
              </a:rPr>
              <a:t>本地消费</a:t>
            </a:r>
            <a:endParaRPr lang="zh-CN" altLang="en-US" sz="2800" b="1" dirty="0" smtClean="0">
              <a:solidFill>
                <a:schemeClr val="accent6">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1950085" y="2968625"/>
            <a:ext cx="5244465" cy="3361690"/>
          </a:xfrm>
          <a:prstGeom prst="roundRect">
            <a:avLst/>
          </a:prstGeom>
        </p:spPr>
      </p:pic>
      <p:pic>
        <p:nvPicPr>
          <p:cNvPr id="9" name="Picture 8"/>
          <p:cNvPicPr>
            <a:picLocks noChangeAspect="1"/>
          </p:cNvPicPr>
          <p:nvPr/>
        </p:nvPicPr>
        <p:blipFill>
          <a:blip r:embed="rId2"/>
          <a:srcRect l="6373" t="2255" r="2781" b="2185"/>
          <a:stretch>
            <a:fillRect/>
          </a:stretch>
        </p:blipFill>
        <p:spPr>
          <a:xfrm>
            <a:off x="850265" y="984885"/>
            <a:ext cx="3249930" cy="3145790"/>
          </a:xfrm>
          <a:prstGeom prst="ellipse">
            <a:avLst/>
          </a:prstGeom>
        </p:spPr>
      </p:pic>
      <p:pic>
        <p:nvPicPr>
          <p:cNvPr id="10" name="Picture 9"/>
          <p:cNvPicPr>
            <a:picLocks noChangeAspect="1"/>
          </p:cNvPicPr>
          <p:nvPr/>
        </p:nvPicPr>
        <p:blipFill>
          <a:blip r:embed="rId3"/>
          <a:stretch>
            <a:fillRect/>
          </a:stretch>
        </p:blipFill>
        <p:spPr>
          <a:xfrm>
            <a:off x="4621530" y="532130"/>
            <a:ext cx="2562860" cy="2141855"/>
          </a:xfrm>
          <a:prstGeom prst="hexagon">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16" fill="hold" nodeType="clickEffect">
                                  <p:stCondLst>
                                    <p:cond delay="0"/>
                                  </p:stCondLst>
                                  <p:childTnLst>
                                    <p:anim calcmode="lin" valueType="num">
                                      <p:cBhvr>
                                        <p:cTn id="18" dur="500"/>
                                        <p:tgtEl>
                                          <p:spTgt spid="8"/>
                                        </p:tgtEl>
                                        <p:attrNameLst>
                                          <p:attrName>ppt_w</p:attrName>
                                        </p:attrNameLst>
                                      </p:cBhvr>
                                      <p:tavLst>
                                        <p:tav tm="0">
                                          <p:val>
                                            <p:strVal val="ppt_w"/>
                                          </p:val>
                                        </p:tav>
                                        <p:tav tm="100000">
                                          <p:val>
                                            <p:fltVal val="0"/>
                                          </p:val>
                                        </p:tav>
                                      </p:tavLst>
                                    </p:anim>
                                    <p:anim calcmode="lin" valueType="num">
                                      <p:cBhvr>
                                        <p:cTn id="19" dur="500"/>
                                        <p:tgtEl>
                                          <p:spTgt spid="8"/>
                                        </p:tgtEl>
                                        <p:attrNameLst>
                                          <p:attrName>ppt_h</p:attrName>
                                        </p:attrNameLst>
                                      </p:cBhvr>
                                      <p:tavLst>
                                        <p:tav tm="0">
                                          <p:val>
                                            <p:strVal val="ppt_h"/>
                                          </p:val>
                                        </p:tav>
                                        <p:tav tm="100000">
                                          <p:val>
                                            <p:fltVal val="0"/>
                                          </p:val>
                                        </p:tav>
                                      </p:tavLst>
                                    </p:anim>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heel(1)">
                                      <p:cBhvr>
                                        <p:cTn id="2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1226856" y="371907"/>
            <a:ext cx="6691256" cy="768350"/>
          </a:xfrm>
          <a:prstGeom prst="rect">
            <a:avLst/>
          </a:prstGeom>
        </p:spPr>
        <p:txBody>
          <a:bodyPr wrap="square">
            <a:spAutoFit/>
          </a:bodyPr>
          <a:p>
            <a:pPr algn="ctr"/>
            <a:r>
              <a:rPr kumimoji="0" lang="zh-CN" altLang="en-US"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总结</a:t>
            </a:r>
            <a:endParaRPr kumimoji="0" lang="zh-CN" altLang="en-US"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3" name="Picture 2"/>
          <p:cNvPicPr>
            <a:picLocks noChangeAspect="1"/>
          </p:cNvPicPr>
          <p:nvPr/>
        </p:nvPicPr>
        <p:blipFill>
          <a:blip r:embed="rId1">
            <a:clrChange>
              <a:clrFrom>
                <a:srgbClr val="FAFAFA">
                  <a:alpha val="100000"/>
                </a:srgbClr>
              </a:clrFrom>
              <a:clrTo>
                <a:srgbClr val="FAFAFA">
                  <a:alpha val="100000"/>
                  <a:alpha val="0"/>
                </a:srgbClr>
              </a:clrTo>
            </a:clrChange>
          </a:blip>
          <a:stretch>
            <a:fillRect/>
          </a:stretch>
        </p:blipFill>
        <p:spPr>
          <a:xfrm>
            <a:off x="2313940" y="1924050"/>
            <a:ext cx="4957445" cy="4322445"/>
          </a:xfrm>
          <a:prstGeom prst="rect">
            <a:avLst/>
          </a:prstGeom>
        </p:spPr>
      </p:pic>
      <p:sp>
        <p:nvSpPr>
          <p:cNvPr id="5" name="剪去对角的矩形 3"/>
          <p:cNvSpPr/>
          <p:nvPr userDrawn="1"/>
        </p:nvSpPr>
        <p:spPr>
          <a:xfrm>
            <a:off x="3217545" y="1229995"/>
            <a:ext cx="3149600" cy="694055"/>
          </a:xfrm>
          <a:prstGeom prst="flowChart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accent6">
                    <a:lumMod val="50000"/>
                  </a:schemeClr>
                </a:solidFill>
                <a:latin typeface="华康隶书体W7" panose="03000709000000000000" charset="-122"/>
                <a:ea typeface="华康隶书体W7" panose="03000709000000000000" charset="-122"/>
              </a:rPr>
              <a:t>封装，继承，多态</a:t>
            </a:r>
            <a:endParaRPr lang="zh-CN" altLang="en-US" sz="2000" b="1" dirty="0">
              <a:solidFill>
                <a:schemeClr val="accent6">
                  <a:lumMod val="50000"/>
                </a:schemeClr>
              </a:solidFill>
              <a:latin typeface="华康隶书体W7" panose="03000709000000000000" charset="-122"/>
              <a:ea typeface="华康隶书体W7" panose="03000709000000000000"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clrChange>
              <a:clrFrom>
                <a:srgbClr val="FEFCFD">
                  <a:alpha val="100000"/>
                </a:srgbClr>
              </a:clrFrom>
              <a:clrTo>
                <a:srgbClr val="FEFCFD">
                  <a:alpha val="100000"/>
                  <a:alpha val="0"/>
                </a:srgbClr>
              </a:clrTo>
            </a:clrChange>
          </a:blip>
          <a:stretch>
            <a:fillRect/>
          </a:stretch>
        </p:blipFill>
        <p:spPr>
          <a:xfrm>
            <a:off x="3048000" y="2428240"/>
            <a:ext cx="3048000" cy="3048000"/>
          </a:xfrm>
          <a:prstGeom prst="rect">
            <a:avLst/>
          </a:prstGeom>
        </p:spPr>
      </p:pic>
      <p:sp>
        <p:nvSpPr>
          <p:cNvPr id="27" name="矩形 26"/>
          <p:cNvSpPr/>
          <p:nvPr/>
        </p:nvSpPr>
        <p:spPr>
          <a:xfrm>
            <a:off x="642656" y="454457"/>
            <a:ext cx="6691256" cy="1445260"/>
          </a:xfrm>
          <a:prstGeom prst="rect">
            <a:avLst/>
          </a:prstGeom>
        </p:spPr>
        <p:txBody>
          <a:bodyPr wrap="square">
            <a:spAutoFit/>
          </a:bodyPr>
          <a:p>
            <a:pPr algn="ctr"/>
            <a:r>
              <a:rPr kumimoji="0" lang="zh-CN" altLang="en-US"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最后</a:t>
            </a:r>
            <a:r>
              <a:rPr kumimoji="0" lang="en-US" altLang="zh-CN"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0" lang="en-US" altLang="zh-CN"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kumimoji="0" lang="zh-CN" altLang="en-US"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灵魂拷问：</a:t>
            </a:r>
            <a:endParaRPr kumimoji="0" lang="zh-CN" altLang="en-US" sz="4400" b="0" i="0" u="none" strike="noStrike" kern="1200" cap="none" spc="0" normalizeH="0" baseline="0" noProof="0" dirty="0" smtClean="0">
              <a:ln>
                <a:noFill/>
              </a:ln>
              <a:solidFill>
                <a:srgbClr val="70AD47">
                  <a:lumMod val="50000"/>
                </a:srgb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ppt_x</p:attrName>
                                        </p:attrNameLst>
                                      </p:cBhvr>
                                      <p:tavLst>
                                        <p:tav tm="0">
                                          <p:val>
                                            <p:strVal val="#ppt_x-.2"/>
                                          </p:val>
                                        </p:tav>
                                        <p:tav tm="100000">
                                          <p:val>
                                            <p:strVal val="#ppt_x"/>
                                          </p:val>
                                        </p:tav>
                                      </p:tavLst>
                                    </p:anim>
                                    <p:anim calcmode="lin" valueType="num">
                                      <p:cBhvr>
                                        <p:cTn id="8"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899920" y="748665"/>
            <a:ext cx="5344160" cy="5360035"/>
          </a:xfrm>
          <a:prstGeom prst="rect">
            <a:avLst/>
          </a:prstGeom>
        </p:spPr>
      </p:pic>
      <p:sp>
        <p:nvSpPr>
          <p:cNvPr id="6" name="矩形 26"/>
          <p:cNvSpPr/>
          <p:nvPr/>
        </p:nvSpPr>
        <p:spPr>
          <a:xfrm>
            <a:off x="382905" y="5586730"/>
            <a:ext cx="8874760" cy="953135"/>
          </a:xfrm>
          <a:prstGeom prst="rect">
            <a:avLst/>
          </a:prstGeom>
        </p:spPr>
        <p:txBody>
          <a:bodyPr wrap="square">
            <a:spAutoFit/>
          </a:bodyPr>
          <a:lstStyle/>
          <a:p>
            <a:pPr algn="ctr"/>
            <a:r>
              <a:rPr kumimoji="0" lang="en-US" altLang="zh-CN" sz="2800" b="1" i="0" u="none" strike="noStrike" kern="1200" cap="none" spc="0" normalizeH="0" baseline="0" noProof="0" dirty="0" smtClean="0">
                <a:ln>
                  <a:noFill/>
                </a:ln>
                <a:solidFill>
                  <a:srgbClr val="70AD47">
                    <a:lumMod val="50000"/>
                  </a:srgbClr>
                </a:solidFill>
                <a:effectLst/>
                <a:uLnTx/>
                <a:uFillTx/>
                <a:latin typeface="Songti TC" panose="02010600040101010101" charset="-122"/>
                <a:ea typeface="Songti TC" panose="02010600040101010101" charset="-122"/>
                <a:cs typeface="Arial Unicode MS" panose="020B0604020202020204" pitchFamily="34" charset="-122"/>
              </a:rPr>
              <a:t>“You must be the change you want to see in the world.”</a:t>
            </a:r>
            <a:endParaRPr kumimoji="0" lang="en-US" altLang="zh-CN" sz="2800" b="1" i="0" u="none" strike="noStrike" kern="1200" cap="none" spc="0" normalizeH="0" baseline="0" noProof="0" dirty="0" smtClean="0">
              <a:ln>
                <a:noFill/>
              </a:ln>
              <a:solidFill>
                <a:srgbClr val="70AD47">
                  <a:lumMod val="50000"/>
                </a:srgbClr>
              </a:solidFill>
              <a:effectLst/>
              <a:uLnTx/>
              <a:uFillTx/>
              <a:latin typeface="Songti TC" panose="02010600040101010101" charset="-122"/>
              <a:ea typeface="Songti TC" panose="02010600040101010101" charset="-122"/>
              <a:cs typeface="Arial Unicode MS" panose="020B0604020202020204" pitchFamily="34" charset="-122"/>
            </a:endParaRPr>
          </a:p>
          <a:p>
            <a:pPr algn="ctr"/>
            <a:r>
              <a:rPr kumimoji="0" lang="en-US" altLang="zh-CN" sz="2800" b="1" i="0" u="none" strike="noStrike" kern="1200" cap="none" spc="0" normalizeH="0" baseline="0" noProof="0" dirty="0" smtClean="0">
                <a:ln>
                  <a:noFill/>
                </a:ln>
                <a:solidFill>
                  <a:srgbClr val="70AD47">
                    <a:lumMod val="50000"/>
                  </a:srgbClr>
                </a:solidFill>
                <a:effectLst/>
                <a:uLnTx/>
                <a:uFillTx/>
                <a:latin typeface="华康隶书体W7" panose="03000709000000000000" charset="-122"/>
                <a:ea typeface="华康隶书体W7" panose="03000709000000000000" charset="-122"/>
                <a:cs typeface="Arial Unicode MS" panose="020B0604020202020204" pitchFamily="34" charset="-122"/>
              </a:rPr>
              <a:t>----</a:t>
            </a:r>
            <a:r>
              <a:rPr kumimoji="0" lang="zh-CN" altLang="en-US" sz="2800" b="1" i="0" u="none" strike="noStrike" kern="1200" cap="none" spc="0" normalizeH="0" baseline="0" noProof="0" dirty="0" smtClean="0">
                <a:ln>
                  <a:noFill/>
                </a:ln>
                <a:solidFill>
                  <a:srgbClr val="70AD47">
                    <a:lumMod val="50000"/>
                  </a:srgbClr>
                </a:solidFill>
                <a:effectLst/>
                <a:uLnTx/>
                <a:uFillTx/>
                <a:latin typeface="华康隶书体W7" panose="03000709000000000000" charset="-122"/>
                <a:ea typeface="华康隶书体W7" panose="03000709000000000000" charset="-122"/>
                <a:cs typeface="Arial Unicode MS" panose="020B0604020202020204" pitchFamily="34" charset="-122"/>
              </a:rPr>
              <a:t>欲变世界，先变吾身。</a:t>
            </a:r>
            <a:endParaRPr kumimoji="0" lang="zh-CN" altLang="en-US" sz="2800" b="1" i="0" u="none" strike="noStrike" kern="1200" cap="none" spc="0" normalizeH="0" baseline="0" noProof="0" dirty="0" smtClean="0">
              <a:ln>
                <a:noFill/>
              </a:ln>
              <a:solidFill>
                <a:srgbClr val="70AD47">
                  <a:lumMod val="50000"/>
                </a:srgbClr>
              </a:solidFill>
              <a:effectLst/>
              <a:uLnTx/>
              <a:uFillTx/>
              <a:latin typeface="华康隶书体W7" panose="03000709000000000000" charset="-122"/>
              <a:ea typeface="华康隶书体W7" panose="03000709000000000000" charset="-122"/>
              <a:cs typeface="Arial Unicode MS" panose="020B0604020202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1950085" y="3142615"/>
            <a:ext cx="5244465" cy="3361690"/>
          </a:xfrm>
          <a:prstGeom prst="roundRect">
            <a:avLst/>
          </a:prstGeom>
        </p:spPr>
      </p:pic>
      <p:sp>
        <p:nvSpPr>
          <p:cNvPr id="2" name="Text Box 1"/>
          <p:cNvSpPr txBox="1"/>
          <p:nvPr/>
        </p:nvSpPr>
        <p:spPr>
          <a:xfrm>
            <a:off x="1041400" y="920115"/>
            <a:ext cx="7640955" cy="1938020"/>
          </a:xfrm>
          <a:prstGeom prst="rect">
            <a:avLst/>
          </a:prstGeom>
          <a:noFill/>
        </p:spPr>
        <p:txBody>
          <a:bodyPr wrap="square" rtlCol="0">
            <a:spAutoFit/>
          </a:bodyPr>
          <a:p>
            <a:r>
              <a:rPr lang="zh-CN" altLang="en-US" sz="2400">
                <a:latin typeface="华康隶书体W7" panose="03000709000000000000" charset="-122"/>
                <a:ea typeface="华康隶书体W7" panose="03000709000000000000" charset="-122"/>
              </a:rPr>
              <a:t>面向过程：目光主要集中在制造垃圾过程，垃圾的运输过程，处理过程，重点关注过程</a:t>
            </a:r>
            <a:endParaRPr lang="zh-CN" altLang="en-US" sz="2400">
              <a:latin typeface="华康隶书体W7" panose="03000709000000000000" charset="-122"/>
              <a:ea typeface="华康隶书体W7" panose="03000709000000000000" charset="-122"/>
            </a:endParaRPr>
          </a:p>
          <a:p>
            <a:endParaRPr lang="zh-CN" altLang="en-US" sz="2400">
              <a:latin typeface="华康隶书体W7" panose="03000709000000000000" charset="-122"/>
              <a:ea typeface="华康隶书体W7" panose="03000709000000000000" charset="-122"/>
            </a:endParaRPr>
          </a:p>
          <a:p>
            <a:r>
              <a:rPr lang="zh-CN" altLang="en-US" sz="2400">
                <a:latin typeface="华康隶书体W7" panose="03000709000000000000" charset="-122"/>
                <a:ea typeface="华康隶书体W7" panose="03000709000000000000" charset="-122"/>
              </a:rPr>
              <a:t>面向对象：目光集中于垃圾被制造出来后，直接到垃圾处理完后的状态，直接针对于结果。</a:t>
            </a:r>
            <a:endParaRPr lang="zh-CN" altLang="en-US" sz="2400">
              <a:latin typeface="华康隶书体W7" panose="03000709000000000000" charset="-122"/>
              <a:ea typeface="华康隶书体W7" panose="03000709000000000000"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16" fill="hold"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607482" y="1593700"/>
            <a:ext cx="7072632" cy="1011220"/>
            <a:chOff x="2495773" y="2549561"/>
            <a:chExt cx="7072632" cy="1011220"/>
          </a:xfrm>
        </p:grpSpPr>
        <p:grpSp>
          <p:nvGrpSpPr>
            <p:cNvPr id="4" name="组合 3"/>
            <p:cNvGrpSpPr/>
            <p:nvPr userDrawn="1"/>
          </p:nvGrpSpPr>
          <p:grpSpPr>
            <a:xfrm>
              <a:off x="2495773" y="2549561"/>
              <a:ext cx="1011220" cy="1011220"/>
              <a:chOff x="2495773" y="2549561"/>
              <a:chExt cx="1011220" cy="1011220"/>
            </a:xfrm>
            <a:solidFill>
              <a:srgbClr val="339966"/>
            </a:solidFill>
          </p:grpSpPr>
          <p:sp>
            <p:nvSpPr>
              <p:cNvPr id="7" name="泪滴形 6"/>
              <p:cNvSpPr/>
              <p:nvPr userDrawn="1"/>
            </p:nvSpPr>
            <p:spPr>
              <a:xfrm rot="10800000">
                <a:off x="2495773" y="2549561"/>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latin typeface="Arial Rounded MT Bold" panose="020F0704030504030204" pitchFamily="34" charset="0"/>
                </a:endParaRPr>
              </a:p>
            </p:txBody>
          </p:sp>
          <p:sp>
            <p:nvSpPr>
              <p:cNvPr id="8" name="泪滴形 7"/>
              <p:cNvSpPr/>
              <p:nvPr userDrawn="1"/>
            </p:nvSpPr>
            <p:spPr>
              <a:xfrm>
                <a:off x="2495774" y="2549562"/>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Arial Rounded MT Bold" panose="020F0704030504030204" pitchFamily="34" charset="0"/>
                  </a:rPr>
                  <a:t>1</a:t>
                </a:r>
                <a:endParaRPr lang="zh-CN" altLang="en-US" sz="6000" b="1" dirty="0">
                  <a:latin typeface="Arial Rounded MT Bold" panose="020F0704030504030204" pitchFamily="34" charset="0"/>
                </a:endParaRPr>
              </a:p>
            </p:txBody>
          </p:sp>
        </p:grpSp>
        <p:sp>
          <p:nvSpPr>
            <p:cNvPr id="5" name="矩形 4"/>
            <p:cNvSpPr/>
            <p:nvPr userDrawn="1"/>
          </p:nvSpPr>
          <p:spPr>
            <a:xfrm>
              <a:off x="3670525" y="3191448"/>
              <a:ext cx="5897880" cy="368300"/>
            </a:xfrm>
            <a:prstGeom prst="rect">
              <a:avLst/>
            </a:prstGeom>
          </p:spPr>
          <p:txBody>
            <a:bodyPr wrap="none">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latin typeface="华康隶书体W7" panose="03000709000000000000" charset="-122"/>
                  <a:ea typeface="华康隶书体W7" panose="03000709000000000000" charset="-122"/>
                </a:rPr>
                <a:t>隐藏对象的属性和实现细节，仅对外提供公共访问方式。</a:t>
              </a:r>
              <a:endParaRPr lang="en-US" altLang="zh-CN" dirty="0" smtClean="0">
                <a:latin typeface="华康隶书体W7" panose="03000709000000000000" charset="-122"/>
                <a:ea typeface="华康隶书体W7" panose="03000709000000000000" charset="-122"/>
              </a:endParaRPr>
            </a:p>
          </p:txBody>
        </p:sp>
        <p:sp>
          <p:nvSpPr>
            <p:cNvPr id="6" name="矩形 5"/>
            <p:cNvSpPr/>
            <p:nvPr userDrawn="1"/>
          </p:nvSpPr>
          <p:spPr>
            <a:xfrm>
              <a:off x="3670525" y="2549561"/>
              <a:ext cx="996950" cy="583565"/>
            </a:xfrm>
            <a:prstGeom prst="rect">
              <a:avLst/>
            </a:prstGeom>
          </p:spPr>
          <p:txBody>
            <a:bodyPr wrap="none">
              <a:spAutoFit/>
            </a:bodyPr>
            <a:lstStyle/>
            <a:p>
              <a:r>
                <a:rPr lang="zh-CN" altLang="en-US" sz="3200" b="1" dirty="0" smtClean="0">
                  <a:latin typeface="+mn-ea"/>
                </a:rPr>
                <a:t>封装</a:t>
              </a:r>
              <a:endParaRPr lang="zh-CN" altLang="en-US" sz="3200" b="1" dirty="0" smtClean="0">
                <a:latin typeface="+mn-ea"/>
              </a:endParaRPr>
            </a:p>
          </p:txBody>
        </p:sp>
      </p:grpSp>
      <p:sp>
        <p:nvSpPr>
          <p:cNvPr id="13" name="Text Box 12"/>
          <p:cNvSpPr txBox="1"/>
          <p:nvPr/>
        </p:nvSpPr>
        <p:spPr>
          <a:xfrm>
            <a:off x="2285365" y="2893060"/>
            <a:ext cx="4278630" cy="2861310"/>
          </a:xfrm>
          <a:prstGeom prst="rect">
            <a:avLst/>
          </a:prstGeom>
          <a:noFill/>
        </p:spPr>
        <p:txBody>
          <a:bodyPr wrap="none" rtlCol="0">
            <a:spAutoFit/>
          </a:bodyPr>
          <a:p>
            <a:pPr marL="285750" indent="-285750" algn="l">
              <a:buFont typeface="Arial" panose="020B0604020202090204" pitchFamily="34" charset="0"/>
              <a:buChar char="•"/>
            </a:pPr>
            <a:r>
              <a:rPr lang="zh-CN" altLang="en-US" sz="2000">
                <a:latin typeface="华康隶书体W7" panose="03000709000000000000" charset="-122"/>
                <a:ea typeface="华康隶书体W7" panose="03000709000000000000" charset="-122"/>
                <a:sym typeface="+mn-ea"/>
              </a:rPr>
              <a:t>问题由来：生活垃圾不可避免</a:t>
            </a:r>
            <a:endParaRPr lang="zh-CN" altLang="en-US" sz="2000">
              <a:latin typeface="华康隶书体W7" panose="03000709000000000000" charset="-122"/>
              <a:ea typeface="华康隶书体W7" panose="03000709000000000000" charset="-122"/>
            </a:endParaRPr>
          </a:p>
          <a:p>
            <a:pPr marL="285750" indent="-285750" algn="l">
              <a:buFont typeface="Arial" panose="020B0604020202090204" pitchFamily="34" charset="0"/>
              <a:buChar char="•"/>
            </a:pPr>
            <a:r>
              <a:rPr lang="zh-CN" altLang="en-US" sz="2000">
                <a:latin typeface="华康隶书体W7" panose="03000709000000000000" charset="-122"/>
                <a:ea typeface="华康隶书体W7" panose="03000709000000000000" charset="-122"/>
                <a:sym typeface="+mn-ea"/>
              </a:rPr>
              <a:t>解决方案：垃圾分类，减少工作量</a:t>
            </a:r>
            <a:endParaRPr lang="zh-CN" altLang="en-US" sz="2000">
              <a:latin typeface="华康隶书体W7" panose="03000709000000000000" charset="-122"/>
              <a:ea typeface="华康隶书体W7" panose="03000709000000000000" charset="-122"/>
            </a:endParaRPr>
          </a:p>
          <a:p>
            <a:pPr marL="285750" indent="-285750" algn="l">
              <a:buFont typeface="Arial" panose="020B0604020202090204" pitchFamily="34" charset="0"/>
              <a:buChar char="•"/>
            </a:pPr>
            <a:r>
              <a:rPr lang="zh-CN" altLang="en-US" sz="2000">
                <a:latin typeface="华康隶书体W7" panose="03000709000000000000" charset="-122"/>
                <a:ea typeface="华康隶书体W7" panose="03000709000000000000" charset="-122"/>
                <a:sym typeface="+mn-ea"/>
              </a:rPr>
              <a:t>程序中也是如此：减少代码耦合度</a:t>
            </a:r>
            <a:endParaRPr lang="zh-CN" altLang="en-US" sz="2000">
              <a:latin typeface="华康隶书体W7" panose="03000709000000000000" charset="-122"/>
              <a:ea typeface="华康隶书体W7" panose="03000709000000000000" charset="-122"/>
              <a:sym typeface="+mn-ea"/>
            </a:endParaRPr>
          </a:p>
          <a:p>
            <a:pPr marL="285750" indent="-285750" algn="l">
              <a:buFont typeface="Arial" panose="020B0604020202090204" pitchFamily="34" charset="0"/>
              <a:buChar char="•"/>
            </a:pPr>
            <a:endParaRPr lang="en-US" sz="2000">
              <a:latin typeface="华康隶书体W7" panose="03000709000000000000" charset="-122"/>
              <a:ea typeface="华康隶书体W7" panose="03000709000000000000" charset="-122"/>
            </a:endParaRPr>
          </a:p>
          <a:p>
            <a:pPr indent="0" algn="l">
              <a:buNone/>
            </a:pPr>
            <a:r>
              <a:rPr lang="en-US" sz="2000">
                <a:latin typeface="华康隶书体W7" panose="03000709000000000000" charset="-122"/>
                <a:ea typeface="华康隶书体W7" panose="03000709000000000000" charset="-122"/>
                <a:sym typeface="+mn-ea"/>
              </a:rPr>
              <a:t>【好处】</a:t>
            </a:r>
            <a:endParaRPr lang="en-US" sz="2000">
              <a:latin typeface="华康隶书体W7" panose="03000709000000000000" charset="-122"/>
              <a:ea typeface="华康隶书体W7" panose="03000709000000000000" charset="-122"/>
            </a:endParaRPr>
          </a:p>
          <a:p>
            <a:pPr indent="0" algn="l">
              <a:buNone/>
            </a:pPr>
            <a:r>
              <a:rPr lang="en-US" sz="2000">
                <a:latin typeface="华康隶书体W7" panose="03000709000000000000" charset="-122"/>
                <a:ea typeface="华康隶书体W7" panose="03000709000000000000" charset="-122"/>
                <a:sym typeface="+mn-ea"/>
              </a:rPr>
              <a:t>1. 将变化隔离；</a:t>
            </a:r>
            <a:endParaRPr lang="en-US" sz="2000">
              <a:latin typeface="华康隶书体W7" panose="03000709000000000000" charset="-122"/>
              <a:ea typeface="华康隶书体W7" panose="03000709000000000000" charset="-122"/>
            </a:endParaRPr>
          </a:p>
          <a:p>
            <a:pPr indent="0" algn="l">
              <a:buNone/>
            </a:pPr>
            <a:r>
              <a:rPr lang="en-US" sz="2000">
                <a:latin typeface="华康隶书体W7" panose="03000709000000000000" charset="-122"/>
                <a:ea typeface="华康隶书体W7" panose="03000709000000000000" charset="-122"/>
                <a:sym typeface="+mn-ea"/>
              </a:rPr>
              <a:t>2. 便于使用；</a:t>
            </a:r>
            <a:endParaRPr lang="en-US" sz="2000">
              <a:latin typeface="华康隶书体W7" panose="03000709000000000000" charset="-122"/>
              <a:ea typeface="华康隶书体W7" panose="03000709000000000000" charset="-122"/>
            </a:endParaRPr>
          </a:p>
          <a:p>
            <a:pPr indent="0" algn="l">
              <a:buNone/>
            </a:pPr>
            <a:r>
              <a:rPr lang="en-US" sz="2000">
                <a:latin typeface="华康隶书体W7" panose="03000709000000000000" charset="-122"/>
                <a:ea typeface="华康隶书体W7" panose="03000709000000000000" charset="-122"/>
                <a:sym typeface="+mn-ea"/>
              </a:rPr>
              <a:t>3. 提高复用性；</a:t>
            </a:r>
            <a:endParaRPr lang="en-US" sz="2000">
              <a:latin typeface="华康隶书体W7" panose="03000709000000000000" charset="-122"/>
              <a:ea typeface="华康隶书体W7" panose="03000709000000000000" charset="-122"/>
            </a:endParaRPr>
          </a:p>
          <a:p>
            <a:pPr indent="0" algn="l">
              <a:buNone/>
            </a:pPr>
            <a:r>
              <a:rPr lang="en-US" sz="2000">
                <a:latin typeface="华康隶书体W7" panose="03000709000000000000" charset="-122"/>
                <a:ea typeface="华康隶书体W7" panose="03000709000000000000" charset="-122"/>
                <a:sym typeface="+mn-ea"/>
              </a:rPr>
              <a:t>4. 提高安全性；</a:t>
            </a:r>
            <a:endParaRPr lang="en-US" altLang="en-US" sz="2000">
              <a:latin typeface="华康隶书体W7" panose="03000709000000000000" charset="-122"/>
              <a:ea typeface="华康隶书体W7" panose="03000709000000000000" charset="-122"/>
              <a:sym typeface="+mn-ea"/>
            </a:endParaRPr>
          </a:p>
        </p:txBody>
      </p:sp>
      <p:pic>
        <p:nvPicPr>
          <p:cNvPr id="16" name="Picture 15"/>
          <p:cNvPicPr>
            <a:picLocks noChangeAspect="1"/>
          </p:cNvPicPr>
          <p:nvPr/>
        </p:nvPicPr>
        <p:blipFill>
          <a:blip r:embed="rId1"/>
          <a:stretch>
            <a:fillRect/>
          </a:stretch>
        </p:blipFill>
        <p:spPr>
          <a:xfrm>
            <a:off x="5075555" y="4161790"/>
            <a:ext cx="3018790" cy="1704340"/>
          </a:xfrm>
          <a:prstGeom prst="round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55462" y="847575"/>
            <a:ext cx="3799842" cy="1011220"/>
            <a:chOff x="2495773" y="2549561"/>
            <a:chExt cx="3799842" cy="1011220"/>
          </a:xfrm>
        </p:grpSpPr>
        <p:grpSp>
          <p:nvGrpSpPr>
            <p:cNvPr id="4" name="组合 3"/>
            <p:cNvGrpSpPr/>
            <p:nvPr userDrawn="1"/>
          </p:nvGrpSpPr>
          <p:grpSpPr>
            <a:xfrm>
              <a:off x="2495773" y="2549561"/>
              <a:ext cx="1011220" cy="1011220"/>
              <a:chOff x="2495773" y="2549561"/>
              <a:chExt cx="1011220" cy="1011220"/>
            </a:xfrm>
            <a:solidFill>
              <a:srgbClr val="339966"/>
            </a:solidFill>
          </p:grpSpPr>
          <p:sp>
            <p:nvSpPr>
              <p:cNvPr id="7" name="泪滴形 6"/>
              <p:cNvSpPr/>
              <p:nvPr userDrawn="1"/>
            </p:nvSpPr>
            <p:spPr>
              <a:xfrm rot="10800000">
                <a:off x="2495773" y="2549561"/>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latin typeface="Arial Rounded MT Bold" panose="020F0704030504030204" pitchFamily="34" charset="0"/>
                </a:endParaRPr>
              </a:p>
            </p:txBody>
          </p:sp>
          <p:sp>
            <p:nvSpPr>
              <p:cNvPr id="8" name="泪滴形 7"/>
              <p:cNvSpPr/>
              <p:nvPr userDrawn="1"/>
            </p:nvSpPr>
            <p:spPr>
              <a:xfrm>
                <a:off x="2495774" y="2549562"/>
                <a:ext cx="1011219" cy="1011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Arial Rounded MT Bold" panose="020F0704030504030204" pitchFamily="34" charset="0"/>
                  </a:rPr>
                  <a:t>2</a:t>
                </a:r>
                <a:endParaRPr lang="en-US" altLang="zh-CN" sz="6000" b="1" dirty="0">
                  <a:latin typeface="Arial Rounded MT Bold" panose="020F0704030504030204" pitchFamily="34" charset="0"/>
                </a:endParaRPr>
              </a:p>
            </p:txBody>
          </p:sp>
        </p:grpSp>
        <p:sp>
          <p:nvSpPr>
            <p:cNvPr id="6" name="矩形 5"/>
            <p:cNvSpPr/>
            <p:nvPr userDrawn="1"/>
          </p:nvSpPr>
          <p:spPr>
            <a:xfrm>
              <a:off x="3670525" y="2549561"/>
              <a:ext cx="2625090" cy="583565"/>
            </a:xfrm>
            <a:prstGeom prst="rect">
              <a:avLst/>
            </a:prstGeom>
          </p:spPr>
          <p:txBody>
            <a:bodyPr wrap="none">
              <a:spAutoFit/>
            </a:bodyPr>
            <a:lstStyle/>
            <a:p>
              <a:r>
                <a:rPr lang="zh-CN" altLang="en-US" sz="3200" b="1" dirty="0" smtClean="0">
                  <a:latin typeface="+mn-ea"/>
                </a:rPr>
                <a:t>单一职责原则</a:t>
              </a:r>
              <a:endParaRPr lang="zh-CN" altLang="en-US" sz="3200" b="1" dirty="0" smtClean="0">
                <a:latin typeface="+mn-ea"/>
              </a:endParaRPr>
            </a:p>
          </p:txBody>
        </p:sp>
      </p:grpSp>
      <p:sp>
        <p:nvSpPr>
          <p:cNvPr id="13" name="Text Box 12"/>
          <p:cNvSpPr txBox="1"/>
          <p:nvPr/>
        </p:nvSpPr>
        <p:spPr>
          <a:xfrm>
            <a:off x="917575" y="2380615"/>
            <a:ext cx="7212330" cy="3969385"/>
          </a:xfrm>
          <a:prstGeom prst="rect">
            <a:avLst/>
          </a:prstGeom>
          <a:noFill/>
        </p:spPr>
        <p:txBody>
          <a:bodyPr wrap="none" rtlCol="0">
            <a:spAutoFit/>
          </a:bodyPr>
          <a:p>
            <a:pPr marL="285750" indent="-285750" algn="l">
              <a:buFont typeface="Arial" panose="020B0604020202090204" pitchFamily="34" charset="0"/>
              <a:buChar char="•"/>
            </a:pPr>
            <a:r>
              <a:rPr lang="zh-CN" altLang="en-US">
                <a:latin typeface="华康隶书体W7" panose="03000709000000000000" charset="-122"/>
                <a:ea typeface="华康隶书体W7" panose="03000709000000000000" charset="-122"/>
                <a:sym typeface="+mn-ea"/>
              </a:rPr>
              <a:t>问题由来：类A负责职责1和职责2，在正常运行中没有出现任何问题</a:t>
            </a:r>
            <a:endParaRPr lang="zh-CN" altLang="en-US">
              <a:latin typeface="华康隶书体W7" panose="03000709000000000000" charset="-122"/>
              <a:ea typeface="华康隶书体W7" panose="03000709000000000000" charset="-122"/>
              <a:sym typeface="+mn-ea"/>
            </a:endParaRPr>
          </a:p>
          <a:p>
            <a:pPr indent="0" algn="l">
              <a:buFont typeface="Arial" panose="020B0604020202090204" pitchFamily="34" charset="0"/>
              <a:buNone/>
            </a:pPr>
            <a:r>
              <a:rPr lang="zh-CN" altLang="en-US">
                <a:latin typeface="华康隶书体W7" panose="03000709000000000000" charset="-122"/>
                <a:ea typeface="华康隶书体W7" panose="03000709000000000000" charset="-122"/>
                <a:sym typeface="+mn-ea"/>
              </a:rPr>
              <a:t>但当职责1改变时，需要修改类A，可能引起正常运行的职责2发生问题</a:t>
            </a:r>
            <a:endParaRPr lang="zh-CN" altLang="en-US">
              <a:latin typeface="华康隶书体W7" panose="03000709000000000000" charset="-122"/>
              <a:ea typeface="华康隶书体W7" panose="03000709000000000000" charset="-122"/>
              <a:sym typeface="+mn-ea"/>
            </a:endParaRPr>
          </a:p>
          <a:p>
            <a:pPr marL="285750" indent="-285750" algn="l">
              <a:buFont typeface="Arial" panose="020B0604020202090204" pitchFamily="34" charset="0"/>
              <a:buChar char="•"/>
            </a:pPr>
            <a:endParaRPr lang="zh-CN" altLang="en-US">
              <a:latin typeface="华康隶书体W7" panose="03000709000000000000" charset="-122"/>
              <a:ea typeface="华康隶书体W7" panose="03000709000000000000" charset="-122"/>
              <a:sym typeface="+mn-ea"/>
            </a:endParaRPr>
          </a:p>
          <a:p>
            <a:pPr marL="285750" indent="-285750" algn="l">
              <a:buFont typeface="Arial" panose="020B0604020202090204" pitchFamily="34" charset="0"/>
              <a:buChar char="•"/>
            </a:pPr>
            <a:r>
              <a:rPr lang="zh-CN" altLang="en-US">
                <a:latin typeface="华康隶书体W7" panose="03000709000000000000" charset="-122"/>
                <a:ea typeface="华康隶书体W7" panose="03000709000000000000" charset="-122"/>
                <a:sym typeface="+mn-ea"/>
              </a:rPr>
              <a:t>解决方案：分别创建类A和类B来负责职责1和职责2。</a:t>
            </a:r>
            <a:endParaRPr lang="zh-CN" altLang="en-US">
              <a:latin typeface="华康隶书体W7" panose="03000709000000000000" charset="-122"/>
              <a:ea typeface="华康隶书体W7" panose="03000709000000000000" charset="-122"/>
              <a:sym typeface="+mn-ea"/>
            </a:endParaRPr>
          </a:p>
          <a:p>
            <a:pPr indent="0" algn="l">
              <a:buFont typeface="Arial" panose="020B0604020202090204" pitchFamily="34" charset="0"/>
              <a:buNone/>
            </a:pPr>
            <a:r>
              <a:rPr lang="en-US" altLang="zh-CN">
                <a:latin typeface="华康隶书体W7" panose="03000709000000000000" charset="-122"/>
                <a:ea typeface="华康隶书体W7" panose="03000709000000000000" charset="-122"/>
                <a:sym typeface="+mn-ea"/>
              </a:rPr>
              <a:t>	        </a:t>
            </a:r>
            <a:r>
              <a:rPr lang="zh-CN" altLang="en-US">
                <a:latin typeface="华康隶书体W7" panose="03000709000000000000" charset="-122"/>
                <a:ea typeface="华康隶书体W7" panose="03000709000000000000" charset="-122"/>
                <a:sym typeface="+mn-ea"/>
              </a:rPr>
              <a:t>当修改其一，并不会影响其二工作</a:t>
            </a:r>
            <a:endParaRPr lang="zh-CN" altLang="en-US">
              <a:latin typeface="华康隶书体W7" panose="03000709000000000000" charset="-122"/>
              <a:ea typeface="华康隶书体W7" panose="03000709000000000000" charset="-122"/>
              <a:sym typeface="+mn-ea"/>
            </a:endParaRPr>
          </a:p>
          <a:p>
            <a:pPr marL="285750" indent="-285750" algn="l">
              <a:buFont typeface="Arial" panose="020B0604020202090204" pitchFamily="34" charset="0"/>
              <a:buChar char="•"/>
            </a:pPr>
            <a:endParaRPr lang="zh-CN" altLang="en-US">
              <a:latin typeface="华康隶书体W7" panose="03000709000000000000" charset="-122"/>
              <a:ea typeface="华康隶书体W7" panose="03000709000000000000" charset="-122"/>
              <a:sym typeface="+mn-ea"/>
            </a:endParaRPr>
          </a:p>
          <a:p>
            <a:pPr indent="0" algn="l">
              <a:buNone/>
            </a:pPr>
            <a:r>
              <a:rPr lang="zh-CN" altLang="en-US">
                <a:latin typeface="华康隶书体W7" panose="03000709000000000000" charset="-122"/>
                <a:ea typeface="华康隶书体W7" panose="03000709000000000000" charset="-122"/>
                <a:sym typeface="+mn-ea"/>
              </a:rPr>
              <a:t>【好处】</a:t>
            </a:r>
            <a:endParaRPr lang="zh-CN" altLang="en-US">
              <a:latin typeface="华康隶书体W7" panose="03000709000000000000" charset="-122"/>
              <a:ea typeface="华康隶书体W7" panose="03000709000000000000" charset="-122"/>
              <a:sym typeface="+mn-ea"/>
            </a:endParaRPr>
          </a:p>
          <a:p>
            <a:pPr marL="342900" indent="-342900" algn="l">
              <a:buAutoNum type="arabicPeriod"/>
            </a:pPr>
            <a:r>
              <a:rPr lang="zh-CN" altLang="en-US">
                <a:latin typeface="华康隶书体W7" panose="03000709000000000000" charset="-122"/>
                <a:ea typeface="华康隶书体W7" panose="03000709000000000000" charset="-122"/>
                <a:sym typeface="+mn-ea"/>
              </a:rPr>
              <a:t>类的复杂性大大降低，每个类都有清楚的定义</a:t>
            </a:r>
            <a:endParaRPr lang="zh-CN" altLang="en-US">
              <a:latin typeface="华康隶书体W7" panose="03000709000000000000" charset="-122"/>
              <a:ea typeface="华康隶书体W7" panose="03000709000000000000" charset="-122"/>
              <a:sym typeface="+mn-ea"/>
            </a:endParaRPr>
          </a:p>
          <a:p>
            <a:pPr marL="342900" indent="-342900" algn="l">
              <a:buAutoNum type="arabicPeriod"/>
            </a:pPr>
            <a:endParaRPr lang="zh-CN" altLang="en-US">
              <a:latin typeface="华康隶书体W7" panose="03000709000000000000" charset="-122"/>
              <a:ea typeface="华康隶书体W7" panose="03000709000000000000" charset="-122"/>
              <a:sym typeface="+mn-ea"/>
            </a:endParaRPr>
          </a:p>
          <a:p>
            <a:pPr marL="342900" indent="-342900" algn="l">
              <a:buAutoNum type="arabicPeriod"/>
            </a:pPr>
            <a:r>
              <a:rPr lang="zh-CN" altLang="en-US">
                <a:latin typeface="华康隶书体W7" panose="03000709000000000000" charset="-122"/>
                <a:ea typeface="华康隶书体W7" panose="03000709000000000000" charset="-122"/>
                <a:sym typeface="+mn-ea"/>
              </a:rPr>
              <a:t>提高可读性</a:t>
            </a:r>
            <a:endParaRPr lang="zh-CN" altLang="en-US">
              <a:latin typeface="华康隶书体W7" panose="03000709000000000000" charset="-122"/>
              <a:ea typeface="华康隶书体W7" panose="03000709000000000000" charset="-122"/>
              <a:sym typeface="+mn-ea"/>
            </a:endParaRPr>
          </a:p>
          <a:p>
            <a:pPr marL="342900" indent="-342900" algn="l">
              <a:buAutoNum type="arabicPeriod"/>
            </a:pPr>
            <a:endParaRPr lang="zh-CN" altLang="en-US">
              <a:latin typeface="华康隶书体W7" panose="03000709000000000000" charset="-122"/>
              <a:ea typeface="华康隶书体W7" panose="03000709000000000000" charset="-122"/>
              <a:sym typeface="+mn-ea"/>
            </a:endParaRPr>
          </a:p>
          <a:p>
            <a:pPr marL="342900" indent="-342900" algn="l">
              <a:buAutoNum type="arabicPeriod"/>
            </a:pPr>
            <a:r>
              <a:rPr lang="zh-CN" altLang="en-US">
                <a:latin typeface="华康隶书体W7" panose="03000709000000000000" charset="-122"/>
                <a:ea typeface="华康隶书体W7" panose="03000709000000000000" charset="-122"/>
                <a:sym typeface="+mn-ea"/>
              </a:rPr>
              <a:t>维护性高</a:t>
            </a:r>
            <a:endParaRPr lang="zh-CN" altLang="en-US">
              <a:latin typeface="华康隶书体W7" panose="03000709000000000000" charset="-122"/>
              <a:ea typeface="华康隶书体W7" panose="03000709000000000000" charset="-122"/>
              <a:sym typeface="+mn-ea"/>
            </a:endParaRPr>
          </a:p>
          <a:p>
            <a:pPr marL="342900" indent="-342900" algn="l">
              <a:buAutoNum type="arabicPeriod"/>
            </a:pPr>
            <a:endParaRPr lang="zh-CN" altLang="en-US">
              <a:latin typeface="华康隶书体W7" panose="03000709000000000000" charset="-122"/>
              <a:ea typeface="华康隶书体W7" panose="03000709000000000000" charset="-122"/>
              <a:sym typeface="+mn-ea"/>
            </a:endParaRPr>
          </a:p>
          <a:p>
            <a:pPr marL="342900" indent="-342900" algn="l">
              <a:buAutoNum type="arabicPeriod"/>
            </a:pPr>
            <a:r>
              <a:rPr lang="zh-CN" altLang="en-US">
                <a:latin typeface="华康隶书体W7" panose="03000709000000000000" charset="-122"/>
                <a:ea typeface="华康隶书体W7" panose="03000709000000000000" charset="-122"/>
                <a:sym typeface="+mn-ea"/>
              </a:rPr>
              <a:t>变更时风险率降低。</a:t>
            </a:r>
            <a:endParaRPr lang="zh-CN" altLang="en-US">
              <a:latin typeface="华康隶书体W7" panose="03000709000000000000" charset="-122"/>
              <a:ea typeface="华康隶书体W7" panose="03000709000000000000"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61832" y="1727729"/>
            <a:ext cx="3867375" cy="688490"/>
            <a:chOff x="1153757" y="2970511"/>
            <a:chExt cx="3867375" cy="688490"/>
          </a:xfrm>
        </p:grpSpPr>
        <p:sp>
          <p:nvSpPr>
            <p:cNvPr id="4" name="剪去对角的矩形 3"/>
            <p:cNvSpPr/>
            <p:nvPr userDrawn="1"/>
          </p:nvSpPr>
          <p:spPr>
            <a:xfrm>
              <a:off x="1498002" y="2970512"/>
              <a:ext cx="3523130" cy="688489"/>
            </a:xfrm>
            <a:prstGeom prst="snip2Diag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6">
                      <a:lumMod val="50000"/>
                    </a:schemeClr>
                  </a:solidFill>
                  <a:latin typeface="华康隶书体W7" panose="03000709000000000000" charset="-122"/>
                  <a:ea typeface="华康隶书体W7" panose="03000709000000000000" charset="-122"/>
                </a:rPr>
                <a:t>可回收垃圾类</a:t>
              </a:r>
              <a:endParaRPr lang="zh-CN" altLang="en-US" sz="2000" b="1" dirty="0">
                <a:solidFill>
                  <a:schemeClr val="accent6">
                    <a:lumMod val="50000"/>
                  </a:schemeClr>
                </a:solidFill>
                <a:latin typeface="华康隶书体W7" panose="03000709000000000000" charset="-122"/>
                <a:ea typeface="华康隶书体W7" panose="03000709000000000000" charset="-122"/>
              </a:endParaRPr>
            </a:p>
          </p:txBody>
        </p:sp>
        <p:sp>
          <p:nvSpPr>
            <p:cNvPr id="5" name="椭圆 4"/>
            <p:cNvSpPr/>
            <p:nvPr userDrawn="1"/>
          </p:nvSpPr>
          <p:spPr>
            <a:xfrm>
              <a:off x="1153757" y="2970511"/>
              <a:ext cx="688489" cy="68848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latin typeface="Arial Rounded MT Bold" panose="020F0704030504030204" pitchFamily="34" charset="0"/>
                </a:rPr>
                <a:t>1</a:t>
              </a:r>
              <a:endParaRPr lang="zh-CN" altLang="en-US" sz="2400" b="1" dirty="0">
                <a:solidFill>
                  <a:schemeClr val="accent6">
                    <a:lumMod val="50000"/>
                  </a:schemeClr>
                </a:solidFill>
                <a:latin typeface="Arial Rounded MT Bold" panose="020F0704030504030204" pitchFamily="34" charset="0"/>
              </a:endParaRPr>
            </a:p>
          </p:txBody>
        </p:sp>
      </p:grpSp>
      <p:grpSp>
        <p:nvGrpSpPr>
          <p:cNvPr id="6" name="组合 5"/>
          <p:cNvGrpSpPr/>
          <p:nvPr/>
        </p:nvGrpSpPr>
        <p:grpSpPr>
          <a:xfrm>
            <a:off x="2823956" y="2661399"/>
            <a:ext cx="3867375" cy="688490"/>
            <a:chOff x="1153757" y="2970511"/>
            <a:chExt cx="3867375" cy="688490"/>
          </a:xfrm>
        </p:grpSpPr>
        <p:sp>
          <p:nvSpPr>
            <p:cNvPr id="7" name="剪去对角的矩形 6"/>
            <p:cNvSpPr/>
            <p:nvPr userDrawn="1"/>
          </p:nvSpPr>
          <p:spPr>
            <a:xfrm>
              <a:off x="1498002" y="2970512"/>
              <a:ext cx="3523130" cy="688489"/>
            </a:xfrm>
            <a:prstGeom prst="snip2Diag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6">
                      <a:lumMod val="50000"/>
                    </a:schemeClr>
                  </a:solidFill>
                  <a:latin typeface="华康隶书体W7" panose="03000709000000000000" charset="-122"/>
                  <a:ea typeface="华康隶书体W7" panose="03000709000000000000" charset="-122"/>
                </a:rPr>
                <a:t>厨余垃圾类</a:t>
              </a:r>
              <a:endParaRPr lang="zh-CN" altLang="en-US" sz="2000" b="1" dirty="0">
                <a:solidFill>
                  <a:schemeClr val="accent6">
                    <a:lumMod val="50000"/>
                  </a:schemeClr>
                </a:solidFill>
                <a:latin typeface="华康隶书体W7" panose="03000709000000000000" charset="-122"/>
                <a:ea typeface="华康隶书体W7" panose="03000709000000000000" charset="-122"/>
              </a:endParaRPr>
            </a:p>
          </p:txBody>
        </p:sp>
        <p:sp>
          <p:nvSpPr>
            <p:cNvPr id="8" name="椭圆 7"/>
            <p:cNvSpPr/>
            <p:nvPr userDrawn="1"/>
          </p:nvSpPr>
          <p:spPr>
            <a:xfrm>
              <a:off x="1153757" y="2970511"/>
              <a:ext cx="688489" cy="68848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latin typeface="Arial Rounded MT Bold" panose="020F0704030504030204" pitchFamily="34" charset="0"/>
                </a:rPr>
                <a:t>2</a:t>
              </a:r>
              <a:endParaRPr lang="zh-CN" altLang="en-US" sz="2400" b="1" dirty="0">
                <a:solidFill>
                  <a:schemeClr val="accent6">
                    <a:lumMod val="50000"/>
                  </a:schemeClr>
                </a:solidFill>
                <a:latin typeface="Arial Rounded MT Bold" panose="020F0704030504030204" pitchFamily="34" charset="0"/>
              </a:endParaRPr>
            </a:p>
          </p:txBody>
        </p:sp>
      </p:grpSp>
      <p:grpSp>
        <p:nvGrpSpPr>
          <p:cNvPr id="9" name="组合 8"/>
          <p:cNvGrpSpPr/>
          <p:nvPr/>
        </p:nvGrpSpPr>
        <p:grpSpPr>
          <a:xfrm>
            <a:off x="3448945" y="3564588"/>
            <a:ext cx="3867375" cy="688490"/>
            <a:chOff x="1153757" y="2970511"/>
            <a:chExt cx="3867375" cy="688490"/>
          </a:xfrm>
        </p:grpSpPr>
        <p:sp>
          <p:nvSpPr>
            <p:cNvPr id="10" name="剪去对角的矩形 9"/>
            <p:cNvSpPr/>
            <p:nvPr userDrawn="1"/>
          </p:nvSpPr>
          <p:spPr>
            <a:xfrm>
              <a:off x="1498002" y="2970512"/>
              <a:ext cx="3523130" cy="688489"/>
            </a:xfrm>
            <a:prstGeom prst="snip2Diag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6">
                      <a:lumMod val="50000"/>
                    </a:schemeClr>
                  </a:solidFill>
                  <a:latin typeface="华康隶书体W7" panose="03000709000000000000" charset="-122"/>
                  <a:ea typeface="华康隶书体W7" panose="03000709000000000000" charset="-122"/>
                </a:rPr>
                <a:t>有害垃圾类</a:t>
              </a:r>
              <a:endParaRPr lang="zh-CN" altLang="en-US" sz="2000" b="1" dirty="0">
                <a:solidFill>
                  <a:schemeClr val="accent6">
                    <a:lumMod val="50000"/>
                  </a:schemeClr>
                </a:solidFill>
                <a:latin typeface="华康隶书体W7" panose="03000709000000000000" charset="-122"/>
                <a:ea typeface="华康隶书体W7" panose="03000709000000000000" charset="-122"/>
              </a:endParaRPr>
            </a:p>
          </p:txBody>
        </p:sp>
        <p:sp>
          <p:nvSpPr>
            <p:cNvPr id="11" name="椭圆 10"/>
            <p:cNvSpPr/>
            <p:nvPr userDrawn="1"/>
          </p:nvSpPr>
          <p:spPr>
            <a:xfrm>
              <a:off x="1153757" y="2970511"/>
              <a:ext cx="688489" cy="68848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latin typeface="Arial Rounded MT Bold" panose="020F0704030504030204" pitchFamily="34" charset="0"/>
                </a:rPr>
                <a:t>3</a:t>
              </a:r>
              <a:endParaRPr lang="zh-CN" altLang="en-US" sz="2400" b="1" dirty="0">
                <a:solidFill>
                  <a:schemeClr val="accent6">
                    <a:lumMod val="50000"/>
                  </a:schemeClr>
                </a:solidFill>
                <a:latin typeface="Arial Rounded MT Bold" panose="020F0704030504030204" pitchFamily="34" charset="0"/>
              </a:endParaRPr>
            </a:p>
          </p:txBody>
        </p:sp>
      </p:grpSp>
      <p:grpSp>
        <p:nvGrpSpPr>
          <p:cNvPr id="12" name="组合 11"/>
          <p:cNvGrpSpPr/>
          <p:nvPr/>
        </p:nvGrpSpPr>
        <p:grpSpPr>
          <a:xfrm>
            <a:off x="4251099" y="4444916"/>
            <a:ext cx="3867375" cy="688490"/>
            <a:chOff x="1153757" y="2970511"/>
            <a:chExt cx="3867375" cy="688490"/>
          </a:xfrm>
        </p:grpSpPr>
        <p:sp>
          <p:nvSpPr>
            <p:cNvPr id="13" name="剪去对角的矩形 12"/>
            <p:cNvSpPr/>
            <p:nvPr userDrawn="1"/>
          </p:nvSpPr>
          <p:spPr>
            <a:xfrm>
              <a:off x="1498002" y="2970512"/>
              <a:ext cx="3523130" cy="688489"/>
            </a:xfrm>
            <a:prstGeom prst="snip2Diag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accent6">
                      <a:lumMod val="50000"/>
                    </a:schemeClr>
                  </a:solidFill>
                  <a:latin typeface="华康隶书体W7" panose="03000709000000000000" charset="-122"/>
                  <a:ea typeface="华康隶书体W7" panose="03000709000000000000" charset="-122"/>
                </a:rPr>
                <a:t>其他垃圾类</a:t>
              </a:r>
              <a:endParaRPr lang="zh-CN" altLang="en-US" sz="2000" b="1" dirty="0" smtClean="0">
                <a:solidFill>
                  <a:schemeClr val="accent6">
                    <a:lumMod val="50000"/>
                  </a:schemeClr>
                </a:solidFill>
                <a:latin typeface="华康隶书体W7" panose="03000709000000000000" charset="-122"/>
                <a:ea typeface="华康隶书体W7" panose="03000709000000000000" charset="-122"/>
              </a:endParaRPr>
            </a:p>
          </p:txBody>
        </p:sp>
        <p:sp>
          <p:nvSpPr>
            <p:cNvPr id="14" name="椭圆 13"/>
            <p:cNvSpPr/>
            <p:nvPr userDrawn="1"/>
          </p:nvSpPr>
          <p:spPr>
            <a:xfrm>
              <a:off x="1153757" y="2970511"/>
              <a:ext cx="688489" cy="68848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latin typeface="Arial Rounded MT Bold" panose="020F0704030504030204" pitchFamily="34" charset="0"/>
                </a:rPr>
                <a:t>4</a:t>
              </a:r>
              <a:endParaRPr lang="zh-CN" altLang="en-US" sz="2400" b="1" dirty="0">
                <a:solidFill>
                  <a:schemeClr val="accent6">
                    <a:lumMod val="50000"/>
                  </a:schemeClr>
                </a:solidFill>
                <a:latin typeface="Arial Rounded MT Bold" panose="020F0704030504030204" pitchFamily="34" charset="0"/>
              </a:endParaRPr>
            </a:p>
          </p:txBody>
        </p:sp>
      </p:grpSp>
      <p:sp>
        <p:nvSpPr>
          <p:cNvPr id="15" name="标题 14"/>
          <p:cNvSpPr>
            <a:spLocks noGrp="1"/>
          </p:cNvSpPr>
          <p:nvPr>
            <p:ph type="title" hasCustomPrompt="1"/>
          </p:nvPr>
        </p:nvSpPr>
        <p:spPr>
          <a:xfrm>
            <a:off x="1415078" y="674991"/>
            <a:ext cx="6589731" cy="689124"/>
          </a:xfrm>
          <a:prstGeom prst="rect">
            <a:avLst/>
          </a:prstGeom>
        </p:spPr>
        <p:txBody>
          <a:bodyPr/>
          <a:lstStyle/>
          <a:p>
            <a:pPr algn="ctr"/>
            <a:r>
              <a:rPr lang="zh-CN" altLang="en-US" dirty="0">
                <a:latin typeface="+mj-ea"/>
                <a:ea typeface="+mj-ea"/>
              </a:rPr>
              <a:t>生活垃圾类</a:t>
            </a:r>
            <a:endParaRPr lang="zh-CN" altLang="en-US" dirty="0">
              <a:latin typeface="+mj-ea"/>
              <a:ea typeface="+mj-ea"/>
            </a:endParaRPr>
          </a:p>
        </p:txBody>
      </p:sp>
      <p:pic>
        <p:nvPicPr>
          <p:cNvPr id="2" name="Picture 1"/>
          <p:cNvPicPr>
            <a:picLocks noChangeAspect="1"/>
          </p:cNvPicPr>
          <p:nvPr/>
        </p:nvPicPr>
        <p:blipFill>
          <a:blip r:embed="rId1"/>
          <a:stretch>
            <a:fillRect/>
          </a:stretch>
        </p:blipFill>
        <p:spPr>
          <a:xfrm>
            <a:off x="62230" y="4634230"/>
            <a:ext cx="3949065" cy="2235200"/>
          </a:xfrm>
          <a:prstGeom prst="round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29827" y="590444"/>
            <a:ext cx="3867375" cy="688490"/>
            <a:chOff x="1153757" y="2970511"/>
            <a:chExt cx="3867375" cy="688490"/>
          </a:xfrm>
        </p:grpSpPr>
        <p:sp>
          <p:nvSpPr>
            <p:cNvPr id="4" name="剪去对角的矩形 3"/>
            <p:cNvSpPr/>
            <p:nvPr userDrawn="1"/>
          </p:nvSpPr>
          <p:spPr>
            <a:xfrm>
              <a:off x="1498002" y="2970512"/>
              <a:ext cx="3523130" cy="688489"/>
            </a:xfrm>
            <a:prstGeom prst="snip2Diag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6">
                      <a:lumMod val="50000"/>
                    </a:schemeClr>
                  </a:solidFill>
                  <a:latin typeface="华康隶书体W7" panose="03000709000000000000" charset="-122"/>
                  <a:ea typeface="华康隶书体W7" panose="03000709000000000000" charset="-122"/>
                </a:rPr>
                <a:t>可回收垃圾类</a:t>
              </a:r>
              <a:endParaRPr lang="zh-CN" altLang="en-US" sz="2000" b="1" dirty="0">
                <a:solidFill>
                  <a:schemeClr val="accent6">
                    <a:lumMod val="50000"/>
                  </a:schemeClr>
                </a:solidFill>
                <a:latin typeface="华康隶书体W7" panose="03000709000000000000" charset="-122"/>
                <a:ea typeface="华康隶书体W7" panose="03000709000000000000" charset="-122"/>
              </a:endParaRPr>
            </a:p>
          </p:txBody>
        </p:sp>
        <p:sp>
          <p:nvSpPr>
            <p:cNvPr id="5" name="椭圆 4"/>
            <p:cNvSpPr/>
            <p:nvPr userDrawn="1"/>
          </p:nvSpPr>
          <p:spPr>
            <a:xfrm>
              <a:off x="1153757" y="2970511"/>
              <a:ext cx="688489" cy="68848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latin typeface="Arial Rounded MT Bold" panose="020F0704030504030204" pitchFamily="34" charset="0"/>
                </a:rPr>
                <a:t>1</a:t>
              </a:r>
              <a:endParaRPr lang="zh-CN" altLang="en-US" sz="2400" b="1" dirty="0">
                <a:solidFill>
                  <a:schemeClr val="accent6">
                    <a:lumMod val="50000"/>
                  </a:schemeClr>
                </a:solidFill>
                <a:latin typeface="Arial Rounded MT Bold" panose="020F0704030504030204" pitchFamily="34" charset="0"/>
              </a:endParaRPr>
            </a:p>
          </p:txBody>
        </p:sp>
      </p:grpSp>
      <p:grpSp>
        <p:nvGrpSpPr>
          <p:cNvPr id="6" name="组合 5"/>
          <p:cNvGrpSpPr/>
          <p:nvPr/>
        </p:nvGrpSpPr>
        <p:grpSpPr>
          <a:xfrm>
            <a:off x="184261" y="3506584"/>
            <a:ext cx="3867375" cy="688490"/>
            <a:chOff x="1153757" y="2970511"/>
            <a:chExt cx="3867375" cy="688490"/>
          </a:xfrm>
        </p:grpSpPr>
        <p:sp>
          <p:nvSpPr>
            <p:cNvPr id="7" name="剪去对角的矩形 6"/>
            <p:cNvSpPr/>
            <p:nvPr userDrawn="1"/>
          </p:nvSpPr>
          <p:spPr>
            <a:xfrm>
              <a:off x="1498002" y="2970512"/>
              <a:ext cx="3523130" cy="688489"/>
            </a:xfrm>
            <a:prstGeom prst="snip2Diag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6">
                      <a:lumMod val="50000"/>
                    </a:schemeClr>
                  </a:solidFill>
                  <a:latin typeface="华康隶书体W7" panose="03000709000000000000" charset="-122"/>
                  <a:ea typeface="华康隶书体W7" panose="03000709000000000000" charset="-122"/>
                </a:rPr>
                <a:t>厨余垃圾类</a:t>
              </a:r>
              <a:endParaRPr lang="zh-CN" altLang="en-US" sz="2000" b="1" dirty="0">
                <a:solidFill>
                  <a:schemeClr val="accent6">
                    <a:lumMod val="50000"/>
                  </a:schemeClr>
                </a:solidFill>
                <a:latin typeface="华康隶书体W7" panose="03000709000000000000" charset="-122"/>
                <a:ea typeface="华康隶书体W7" panose="03000709000000000000" charset="-122"/>
              </a:endParaRPr>
            </a:p>
          </p:txBody>
        </p:sp>
        <p:sp>
          <p:nvSpPr>
            <p:cNvPr id="8" name="椭圆 7"/>
            <p:cNvSpPr/>
            <p:nvPr userDrawn="1"/>
          </p:nvSpPr>
          <p:spPr>
            <a:xfrm>
              <a:off x="1153757" y="2970511"/>
              <a:ext cx="688489" cy="68848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latin typeface="Arial Rounded MT Bold" panose="020F0704030504030204" pitchFamily="34" charset="0"/>
                </a:rPr>
                <a:t>2</a:t>
              </a:r>
              <a:endParaRPr lang="zh-CN" altLang="en-US" sz="2400" b="1" dirty="0">
                <a:solidFill>
                  <a:schemeClr val="accent6">
                    <a:lumMod val="50000"/>
                  </a:schemeClr>
                </a:solidFill>
                <a:latin typeface="Arial Rounded MT Bold" panose="020F0704030504030204" pitchFamily="34" charset="0"/>
              </a:endParaRPr>
            </a:p>
          </p:txBody>
        </p:sp>
      </p:grpSp>
      <p:pic>
        <p:nvPicPr>
          <p:cNvPr id="16" name="Picture 15"/>
          <p:cNvPicPr>
            <a:picLocks noChangeAspect="1"/>
          </p:cNvPicPr>
          <p:nvPr/>
        </p:nvPicPr>
        <p:blipFill>
          <a:blip r:embed="rId1"/>
          <a:stretch>
            <a:fillRect/>
          </a:stretch>
        </p:blipFill>
        <p:spPr>
          <a:xfrm>
            <a:off x="2177415" y="1399540"/>
            <a:ext cx="3431540" cy="2106930"/>
          </a:xfrm>
          <a:prstGeom prst="rect">
            <a:avLst/>
          </a:prstGeom>
        </p:spPr>
      </p:pic>
      <p:pic>
        <p:nvPicPr>
          <p:cNvPr id="18" name="Picture 17"/>
          <p:cNvPicPr>
            <a:picLocks noChangeAspect="1"/>
          </p:cNvPicPr>
          <p:nvPr/>
        </p:nvPicPr>
        <p:blipFill>
          <a:blip r:embed="rId2"/>
          <a:stretch>
            <a:fillRect/>
          </a:stretch>
        </p:blipFill>
        <p:spPr>
          <a:xfrm>
            <a:off x="3709035" y="4326890"/>
            <a:ext cx="4739005" cy="2227580"/>
          </a:xfrm>
          <a:prstGeom prst="round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059565" y="293703"/>
            <a:ext cx="3867375" cy="688490"/>
            <a:chOff x="1153757" y="2970511"/>
            <a:chExt cx="3867375" cy="688490"/>
          </a:xfrm>
        </p:grpSpPr>
        <p:sp>
          <p:nvSpPr>
            <p:cNvPr id="10" name="剪去对角的矩形 9"/>
            <p:cNvSpPr/>
            <p:nvPr userDrawn="1"/>
          </p:nvSpPr>
          <p:spPr>
            <a:xfrm>
              <a:off x="1498002" y="2970512"/>
              <a:ext cx="3523130" cy="688489"/>
            </a:xfrm>
            <a:prstGeom prst="snip2Diag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accent6">
                      <a:lumMod val="50000"/>
                    </a:schemeClr>
                  </a:solidFill>
                  <a:latin typeface="华康隶书体W7" panose="03000709000000000000" charset="-122"/>
                  <a:ea typeface="华康隶书体W7" panose="03000709000000000000" charset="-122"/>
                </a:rPr>
                <a:t>有害垃圾类</a:t>
              </a:r>
              <a:endParaRPr lang="zh-CN" altLang="en-US" sz="2000" dirty="0">
                <a:solidFill>
                  <a:schemeClr val="accent6">
                    <a:lumMod val="50000"/>
                  </a:schemeClr>
                </a:solidFill>
                <a:latin typeface="华康隶书体W7" panose="03000709000000000000" charset="-122"/>
                <a:ea typeface="华康隶书体W7" panose="03000709000000000000" charset="-122"/>
              </a:endParaRPr>
            </a:p>
          </p:txBody>
        </p:sp>
        <p:sp>
          <p:nvSpPr>
            <p:cNvPr id="11" name="椭圆 10"/>
            <p:cNvSpPr/>
            <p:nvPr userDrawn="1"/>
          </p:nvSpPr>
          <p:spPr>
            <a:xfrm>
              <a:off x="1153757" y="2970511"/>
              <a:ext cx="688489" cy="68848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latin typeface="Arial Rounded MT Bold" panose="020F0704030504030204" pitchFamily="34" charset="0"/>
                </a:rPr>
                <a:t>3</a:t>
              </a:r>
              <a:endParaRPr lang="zh-CN" altLang="en-US" sz="2400" b="1" dirty="0">
                <a:solidFill>
                  <a:schemeClr val="accent6">
                    <a:lumMod val="50000"/>
                  </a:schemeClr>
                </a:solidFill>
                <a:latin typeface="Arial Rounded MT Bold" panose="020F0704030504030204" pitchFamily="34" charset="0"/>
              </a:endParaRPr>
            </a:p>
          </p:txBody>
        </p:sp>
      </p:grpSp>
      <p:grpSp>
        <p:nvGrpSpPr>
          <p:cNvPr id="12" name="组合 11"/>
          <p:cNvGrpSpPr/>
          <p:nvPr/>
        </p:nvGrpSpPr>
        <p:grpSpPr>
          <a:xfrm>
            <a:off x="4579394" y="3613701"/>
            <a:ext cx="3867375" cy="688490"/>
            <a:chOff x="1153757" y="2970511"/>
            <a:chExt cx="3867375" cy="688490"/>
          </a:xfrm>
        </p:grpSpPr>
        <p:sp>
          <p:nvSpPr>
            <p:cNvPr id="13" name="剪去对角的矩形 12"/>
            <p:cNvSpPr/>
            <p:nvPr userDrawn="1"/>
          </p:nvSpPr>
          <p:spPr>
            <a:xfrm>
              <a:off x="1498002" y="2970512"/>
              <a:ext cx="3523130" cy="688489"/>
            </a:xfrm>
            <a:prstGeom prst="snip2Diag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accent6">
                      <a:lumMod val="50000"/>
                    </a:schemeClr>
                  </a:solidFill>
                  <a:latin typeface="华康隶书体W7" panose="03000709000000000000" charset="-122"/>
                  <a:ea typeface="华康隶书体W7" panose="03000709000000000000" charset="-122"/>
                </a:rPr>
                <a:t>其他垃圾类</a:t>
              </a:r>
              <a:endParaRPr lang="zh-CN" altLang="en-US" sz="2000" b="1" dirty="0" smtClean="0">
                <a:solidFill>
                  <a:schemeClr val="accent6">
                    <a:lumMod val="50000"/>
                  </a:schemeClr>
                </a:solidFill>
                <a:latin typeface="华康隶书体W7" panose="03000709000000000000" charset="-122"/>
                <a:ea typeface="华康隶书体W7" panose="03000709000000000000" charset="-122"/>
              </a:endParaRPr>
            </a:p>
          </p:txBody>
        </p:sp>
        <p:sp>
          <p:nvSpPr>
            <p:cNvPr id="14" name="椭圆 13"/>
            <p:cNvSpPr/>
            <p:nvPr userDrawn="1"/>
          </p:nvSpPr>
          <p:spPr>
            <a:xfrm>
              <a:off x="1153757" y="2970511"/>
              <a:ext cx="688489" cy="68848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latin typeface="Arial Rounded MT Bold" panose="020F0704030504030204" pitchFamily="34" charset="0"/>
                </a:rPr>
                <a:t>4</a:t>
              </a:r>
              <a:endParaRPr lang="zh-CN" altLang="en-US" sz="2400" b="1" dirty="0">
                <a:solidFill>
                  <a:schemeClr val="accent6">
                    <a:lumMod val="50000"/>
                  </a:schemeClr>
                </a:solidFill>
                <a:latin typeface="Arial Rounded MT Bold" panose="020F0704030504030204" pitchFamily="34" charset="0"/>
              </a:endParaRPr>
            </a:p>
          </p:txBody>
        </p:sp>
      </p:grpSp>
      <p:pic>
        <p:nvPicPr>
          <p:cNvPr id="16" name="Picture 15"/>
          <p:cNvPicPr>
            <a:picLocks noChangeAspect="1"/>
          </p:cNvPicPr>
          <p:nvPr/>
        </p:nvPicPr>
        <p:blipFill>
          <a:blip r:embed="rId1"/>
          <a:stretch>
            <a:fillRect/>
          </a:stretch>
        </p:blipFill>
        <p:spPr>
          <a:xfrm>
            <a:off x="2404110" y="1227455"/>
            <a:ext cx="3071495" cy="2386330"/>
          </a:xfrm>
          <a:prstGeom prst="roundRect">
            <a:avLst/>
          </a:prstGeom>
        </p:spPr>
      </p:pic>
      <p:pic>
        <p:nvPicPr>
          <p:cNvPr id="17" name="Picture 16"/>
          <p:cNvPicPr>
            <a:picLocks noChangeAspect="1"/>
          </p:cNvPicPr>
          <p:nvPr/>
        </p:nvPicPr>
        <p:blipFill>
          <a:blip r:embed="rId2"/>
          <a:stretch>
            <a:fillRect/>
          </a:stretch>
        </p:blipFill>
        <p:spPr>
          <a:xfrm>
            <a:off x="2162810" y="4778375"/>
            <a:ext cx="2340610" cy="1565910"/>
          </a:xfrm>
          <a:prstGeom prst="roundRect">
            <a:avLst/>
          </a:prstGeom>
        </p:spPr>
      </p:pic>
      <p:pic>
        <p:nvPicPr>
          <p:cNvPr id="19" name="Picture 18"/>
          <p:cNvPicPr>
            <a:picLocks noChangeAspect="1"/>
          </p:cNvPicPr>
          <p:nvPr/>
        </p:nvPicPr>
        <p:blipFill>
          <a:blip r:embed="rId3"/>
          <a:stretch>
            <a:fillRect/>
          </a:stretch>
        </p:blipFill>
        <p:spPr>
          <a:xfrm>
            <a:off x="4923790" y="4446270"/>
            <a:ext cx="1898015" cy="18980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p:cNvSpPr/>
          <p:nvPr/>
        </p:nvSpPr>
        <p:spPr>
          <a:xfrm>
            <a:off x="3335020" y="1439545"/>
            <a:ext cx="2701290" cy="12623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生活垃圾类（爸爸）</a:t>
            </a:r>
            <a:endParaRPr lang="zh-CN" altLang="en-US"/>
          </a:p>
        </p:txBody>
      </p:sp>
      <p:sp>
        <p:nvSpPr>
          <p:cNvPr id="9" name="Right Triangle 8"/>
          <p:cNvSpPr/>
          <p:nvPr/>
        </p:nvSpPr>
        <p:spPr>
          <a:xfrm flipH="1">
            <a:off x="465455" y="3074035"/>
            <a:ext cx="2604135" cy="134810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有害类</a:t>
            </a:r>
            <a:endParaRPr lang="zh-CN" altLang="en-US"/>
          </a:p>
        </p:txBody>
      </p:sp>
      <p:sp>
        <p:nvSpPr>
          <p:cNvPr id="10" name="Right Triangle 9"/>
          <p:cNvSpPr/>
          <p:nvPr/>
        </p:nvSpPr>
        <p:spPr>
          <a:xfrm>
            <a:off x="6352540" y="3091815"/>
            <a:ext cx="2486660" cy="13303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其他类</a:t>
            </a:r>
            <a:endParaRPr lang="zh-CN" altLang="en-US"/>
          </a:p>
        </p:txBody>
      </p:sp>
      <p:sp>
        <p:nvSpPr>
          <p:cNvPr id="11" name="Rectangle 10"/>
          <p:cNvSpPr/>
          <p:nvPr/>
        </p:nvSpPr>
        <p:spPr>
          <a:xfrm>
            <a:off x="3258185" y="3074035"/>
            <a:ext cx="1384300" cy="1347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可回收类</a:t>
            </a:r>
            <a:endParaRPr lang="zh-CN" altLang="en-US"/>
          </a:p>
        </p:txBody>
      </p:sp>
      <p:sp>
        <p:nvSpPr>
          <p:cNvPr id="14" name="Down Arrow 13"/>
          <p:cNvSpPr/>
          <p:nvPr/>
        </p:nvSpPr>
        <p:spPr>
          <a:xfrm>
            <a:off x="3788410" y="2770505"/>
            <a:ext cx="265430" cy="303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Rectangle 19"/>
          <p:cNvSpPr/>
          <p:nvPr/>
        </p:nvSpPr>
        <p:spPr>
          <a:xfrm>
            <a:off x="4830445" y="3081020"/>
            <a:ext cx="1376045" cy="1341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厨余类</a:t>
            </a:r>
            <a:endParaRPr lang="zh-CN" altLang="en-US"/>
          </a:p>
        </p:txBody>
      </p:sp>
      <p:sp>
        <p:nvSpPr>
          <p:cNvPr id="21" name="Down Arrow 20"/>
          <p:cNvSpPr/>
          <p:nvPr/>
        </p:nvSpPr>
        <p:spPr>
          <a:xfrm>
            <a:off x="5341620" y="2778125"/>
            <a:ext cx="278130" cy="302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Picture 11"/>
          <p:cNvPicPr>
            <a:picLocks noChangeAspect="1"/>
          </p:cNvPicPr>
          <p:nvPr/>
        </p:nvPicPr>
        <p:blipFill>
          <a:blip r:embed="rId1"/>
          <a:stretch>
            <a:fillRect/>
          </a:stretch>
        </p:blipFill>
        <p:spPr>
          <a:xfrm>
            <a:off x="2096770" y="1602740"/>
            <a:ext cx="1061720" cy="1167765"/>
          </a:xfrm>
          <a:prstGeom prst="rect">
            <a:avLst/>
          </a:prstGeom>
        </p:spPr>
      </p:pic>
      <p:pic>
        <p:nvPicPr>
          <p:cNvPr id="15" name="Picture 14"/>
          <p:cNvPicPr>
            <a:picLocks noChangeAspect="1"/>
          </p:cNvPicPr>
          <p:nvPr/>
        </p:nvPicPr>
        <p:blipFill>
          <a:blip r:embed="rId2"/>
          <a:stretch>
            <a:fillRect/>
          </a:stretch>
        </p:blipFill>
        <p:spPr>
          <a:xfrm>
            <a:off x="1784350" y="4663440"/>
            <a:ext cx="770255" cy="770255"/>
          </a:xfrm>
          <a:prstGeom prst="rect">
            <a:avLst/>
          </a:prstGeom>
        </p:spPr>
      </p:pic>
      <p:pic>
        <p:nvPicPr>
          <p:cNvPr id="16" name="Picture 15"/>
          <p:cNvPicPr>
            <a:picLocks noChangeAspect="1"/>
          </p:cNvPicPr>
          <p:nvPr/>
        </p:nvPicPr>
        <p:blipFill>
          <a:blip r:embed="rId2"/>
          <a:stretch>
            <a:fillRect/>
          </a:stretch>
        </p:blipFill>
        <p:spPr>
          <a:xfrm>
            <a:off x="3348990" y="4690110"/>
            <a:ext cx="799465" cy="799465"/>
          </a:xfrm>
          <a:prstGeom prst="rect">
            <a:avLst/>
          </a:prstGeom>
        </p:spPr>
      </p:pic>
      <p:pic>
        <p:nvPicPr>
          <p:cNvPr id="17" name="Picture 16"/>
          <p:cNvPicPr>
            <a:picLocks noChangeAspect="1"/>
          </p:cNvPicPr>
          <p:nvPr/>
        </p:nvPicPr>
        <p:blipFill>
          <a:blip r:embed="rId3"/>
          <a:stretch>
            <a:fillRect/>
          </a:stretch>
        </p:blipFill>
        <p:spPr>
          <a:xfrm flipH="1">
            <a:off x="5067300" y="4663440"/>
            <a:ext cx="826135" cy="826135"/>
          </a:xfrm>
          <a:prstGeom prst="rect">
            <a:avLst/>
          </a:prstGeom>
        </p:spPr>
      </p:pic>
      <p:pic>
        <p:nvPicPr>
          <p:cNvPr id="18" name="Picture 17"/>
          <p:cNvPicPr>
            <a:picLocks noChangeAspect="1"/>
          </p:cNvPicPr>
          <p:nvPr/>
        </p:nvPicPr>
        <p:blipFill>
          <a:blip r:embed="rId3"/>
          <a:stretch>
            <a:fillRect/>
          </a:stretch>
        </p:blipFill>
        <p:spPr>
          <a:xfrm rot="21360000" flipH="1">
            <a:off x="6658610" y="4692015"/>
            <a:ext cx="857250" cy="857250"/>
          </a:xfrm>
          <a:prstGeom prst="rect">
            <a:avLst/>
          </a:prstGeom>
        </p:spPr>
      </p:pic>
      <p:pic>
        <p:nvPicPr>
          <p:cNvPr id="22" name="Picture 21"/>
          <p:cNvPicPr>
            <a:picLocks noChangeAspect="1"/>
          </p:cNvPicPr>
          <p:nvPr/>
        </p:nvPicPr>
        <p:blipFill>
          <a:blip r:embed="rId4">
            <a:clrChange>
              <a:clrFrom>
                <a:srgbClr val="F6F6F6">
                  <a:alpha val="100000"/>
                </a:srgbClr>
              </a:clrFrom>
              <a:clrTo>
                <a:srgbClr val="F6F6F6">
                  <a:alpha val="100000"/>
                  <a:alpha val="0"/>
                </a:srgbClr>
              </a:clrTo>
            </a:clrChange>
          </a:blip>
          <a:stretch>
            <a:fillRect/>
          </a:stretch>
        </p:blipFill>
        <p:spPr>
          <a:xfrm>
            <a:off x="5258435" y="4542155"/>
            <a:ext cx="635000" cy="501015"/>
          </a:xfrm>
          <a:prstGeom prst="rect">
            <a:avLst/>
          </a:prstGeom>
        </p:spPr>
      </p:pic>
      <p:pic>
        <p:nvPicPr>
          <p:cNvPr id="23" name="Picture 22"/>
          <p:cNvPicPr>
            <a:picLocks noChangeAspect="1"/>
          </p:cNvPicPr>
          <p:nvPr/>
        </p:nvPicPr>
        <p:blipFill>
          <a:blip r:embed="rId5">
            <a:clrChange>
              <a:clrFrom>
                <a:srgbClr val="EFF5F3">
                  <a:alpha val="100000"/>
                </a:srgbClr>
              </a:clrFrom>
              <a:clrTo>
                <a:srgbClr val="EFF5F3">
                  <a:alpha val="100000"/>
                  <a:alpha val="0"/>
                </a:srgbClr>
              </a:clrTo>
            </a:clrChange>
          </a:blip>
          <a:stretch>
            <a:fillRect/>
          </a:stretch>
        </p:blipFill>
        <p:spPr>
          <a:xfrm>
            <a:off x="6630035" y="4566285"/>
            <a:ext cx="687705" cy="453390"/>
          </a:xfrm>
          <a:prstGeom prst="rect">
            <a:avLst/>
          </a:prstGeom>
        </p:spPr>
      </p:pic>
      <p:pic>
        <p:nvPicPr>
          <p:cNvPr id="24" name="Picture 23"/>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3467735" y="4421505"/>
            <a:ext cx="561975" cy="566420"/>
          </a:xfrm>
          <a:prstGeom prst="rect">
            <a:avLst/>
          </a:prstGeom>
        </p:spPr>
      </p:pic>
      <p:pic>
        <p:nvPicPr>
          <p:cNvPr id="26" name="Picture 25"/>
          <p:cNvPicPr>
            <a:picLocks noChangeAspect="1"/>
          </p:cNvPicPr>
          <p:nvPr/>
        </p:nvPicPr>
        <p:blipFill>
          <a:blip r:embed="rId7">
            <a:clrChange>
              <a:clrFrom>
                <a:srgbClr val="FDFEFF">
                  <a:alpha val="100000"/>
                </a:srgbClr>
              </a:clrFrom>
              <a:clrTo>
                <a:srgbClr val="FDFEFF">
                  <a:alpha val="100000"/>
                  <a:alpha val="0"/>
                </a:srgbClr>
              </a:clrTo>
            </a:clrChange>
          </a:blip>
          <a:stretch>
            <a:fillRect/>
          </a:stretch>
        </p:blipFill>
        <p:spPr>
          <a:xfrm flipH="1">
            <a:off x="1995170" y="5019675"/>
            <a:ext cx="769620" cy="63690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绿色植物小清新通用模板</Template>
  <TotalTime>0</TotalTime>
  <Words>1944</Words>
  <Application>WPS Writer</Application>
  <PresentationFormat>全屏显示(4:3)</PresentationFormat>
  <Paragraphs>245</Paragraphs>
  <Slides>22</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22</vt:i4>
      </vt:variant>
    </vt:vector>
  </HeadingPairs>
  <TitlesOfParts>
    <vt:vector size="47" baseType="lpstr">
      <vt:lpstr>Arial</vt:lpstr>
      <vt:lpstr>SimSun</vt:lpstr>
      <vt:lpstr>Wingdings</vt:lpstr>
      <vt:lpstr>Arial Unicode MS</vt:lpstr>
      <vt:lpstr>Calibri</vt:lpstr>
      <vt:lpstr>兰米瞬间的永恒</vt:lpstr>
      <vt:lpstr>Songti TC</vt:lpstr>
      <vt:lpstr>华康隶书体W7</vt:lpstr>
      <vt:lpstr>Arial Rounded MT Bold</vt:lpstr>
      <vt:lpstr>兰米硬笔行楷</vt:lpstr>
      <vt:lpstr>SimSun</vt:lpstr>
      <vt:lpstr>Calibri</vt:lpstr>
      <vt:lpstr>SimSun</vt:lpstr>
      <vt:lpstr>Times New Roman</vt:lpstr>
      <vt:lpstr>微软雅黑</vt:lpstr>
      <vt:lpstr>HYQiHeiKW</vt:lpstr>
      <vt:lpstr/>
      <vt:lpstr>Helvetica Neue</vt:lpstr>
      <vt:lpstr>黑体</vt:lpstr>
      <vt:lpstr>HYZhongHeiKW</vt:lpstr>
      <vt:lpstr>SimSun</vt:lpstr>
      <vt:lpstr>HYShuSongErKW</vt:lpstr>
      <vt:lpstr>SimSun</vt:lpstr>
      <vt:lpstr>PingFang SC</vt:lpstr>
      <vt:lpstr>Office 主题</vt:lpstr>
      <vt:lpstr>PowerPoint 演示文稿</vt:lpstr>
      <vt:lpstr>PowerPoint 演示文稿</vt:lpstr>
      <vt:lpstr>PowerPoint 演示文稿</vt:lpstr>
      <vt:lpstr>PowerPoint 演示文稿</vt:lpstr>
      <vt:lpstr>PowerPoint 演示文稿</vt:lpstr>
      <vt:lpstr>生活垃圾类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ZUOYAN</dc:creator>
  <cp:lastModifiedBy>Jasmine</cp:lastModifiedBy>
  <cp:revision>42</cp:revision>
  <dcterms:created xsi:type="dcterms:W3CDTF">2019-09-22T03:52:51Z</dcterms:created>
  <dcterms:modified xsi:type="dcterms:W3CDTF">2019-09-22T03:52:51Z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1033-1.0.0.1293</vt:lpwstr>
  </property>
</Properties>
</file>