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675" r:id="rId3"/>
  </p:sldMasterIdLst>
  <p:notesMasterIdLst>
    <p:notesMasterId r:id="rId21"/>
  </p:notesMasterIdLst>
  <p:handoutMasterIdLst>
    <p:handoutMasterId r:id="rId22"/>
  </p:handoutMasterIdLst>
  <p:sldIdLst>
    <p:sldId id="465" r:id="rId4"/>
    <p:sldId id="466" r:id="rId5"/>
    <p:sldId id="467" r:id="rId6"/>
    <p:sldId id="468" r:id="rId7"/>
    <p:sldId id="488" r:id="rId8"/>
    <p:sldId id="483" r:id="rId9"/>
    <p:sldId id="485" r:id="rId10"/>
    <p:sldId id="330" r:id="rId11"/>
    <p:sldId id="489" r:id="rId12"/>
    <p:sldId id="482" r:id="rId13"/>
    <p:sldId id="481" r:id="rId14"/>
    <p:sldId id="491" r:id="rId15"/>
    <p:sldId id="477" r:id="rId16"/>
    <p:sldId id="487" r:id="rId17"/>
    <p:sldId id="364" r:id="rId18"/>
    <p:sldId id="366" r:id="rId19"/>
    <p:sldId id="4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7E859D8-F071-4FB5-B296-C40ED71EE2F3}">
          <p14:sldIdLst>
            <p14:sldId id="465"/>
            <p14:sldId id="466"/>
            <p14:sldId id="467"/>
            <p14:sldId id="468"/>
            <p14:sldId id="488"/>
            <p14:sldId id="483"/>
            <p14:sldId id="485"/>
            <p14:sldId id="330"/>
            <p14:sldId id="489"/>
            <p14:sldId id="482"/>
            <p14:sldId id="481"/>
            <p14:sldId id="491"/>
            <p14:sldId id="477"/>
            <p14:sldId id="487"/>
            <p14:sldId id="364"/>
            <p14:sldId id="366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B00"/>
    <a:srgbClr val="4D94FF"/>
    <a:srgbClr val="0066FF"/>
    <a:srgbClr val="F4F4F4"/>
    <a:srgbClr val="FF8500"/>
    <a:srgbClr val="00B0F0"/>
    <a:srgbClr val="5F5E5C"/>
    <a:srgbClr val="0D0D0D"/>
    <a:srgbClr val="FFFFFF"/>
    <a:srgbClr val="3C7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1" autoAdjust="0"/>
    <p:restoredTop sz="75619" autoAdjust="0"/>
  </p:normalViewPr>
  <p:slideViewPr>
    <p:cSldViewPr>
      <p:cViewPr varScale="1">
        <p:scale>
          <a:sx n="69" d="100"/>
          <a:sy n="69" d="100"/>
        </p:scale>
        <p:origin x="126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128"/>
    </p:cViewPr>
  </p:sorterViewPr>
  <p:notesViewPr>
    <p:cSldViewPr>
      <p:cViewPr varScale="1">
        <p:scale>
          <a:sx n="52" d="100"/>
          <a:sy n="52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16A5C-F571-4B9C-B4B0-5674D6089D34}" type="doc">
      <dgm:prSet loTypeId="urn:microsoft.com/office/officeart/2005/8/layout/cycle5" loCatId="cycle" qsTypeId="urn:microsoft.com/office/officeart/2005/8/quickstyle/simple4" qsCatId="simple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E11C71F0-3CE4-4013-AE7E-878BC262B35F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FFFF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+mn-ea"/>
              <a:ea typeface="+mn-ea"/>
            </a:rPr>
            <a:t>封装</a:t>
          </a:r>
          <a:endParaRPr lang="zh-CN" altLang="en-US" sz="28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FD065B49-65F1-4CE7-8E6F-351E4E639ADB}" type="parTrans" cxnId="{3AF56BDD-C454-4C89-A123-B3BD9ECAE9A0}">
      <dgm:prSet/>
      <dgm:spPr/>
      <dgm:t>
        <a:bodyPr/>
        <a:lstStyle/>
        <a:p>
          <a:endParaRPr lang="zh-CN" altLang="en-US" sz="1300">
            <a:latin typeface="微软雅黑" pitchFamily="34" charset="-122"/>
            <a:ea typeface="微软雅黑" pitchFamily="34" charset="-122"/>
          </a:endParaRPr>
        </a:p>
      </dgm:t>
    </dgm:pt>
    <dgm:pt modelId="{AA940243-3F31-4704-971D-06556F1D5C34}" type="sibTrans" cxnId="{3AF56BDD-C454-4C89-A123-B3BD9ECAE9A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 sz="1300">
            <a:latin typeface="微软雅黑" pitchFamily="34" charset="-122"/>
            <a:ea typeface="微软雅黑" pitchFamily="34" charset="-122"/>
          </a:endParaRPr>
        </a:p>
      </dgm:t>
    </dgm:pt>
    <dgm:pt modelId="{A196000B-E30F-4E31-9DB3-1FC228F2A09F}">
      <dgm:prSet phldrT="[文本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+mn-ea"/>
              <a:ea typeface="+mn-ea"/>
            </a:rPr>
            <a:t>多态</a:t>
          </a:r>
          <a:endParaRPr lang="zh-CN" altLang="en-US" sz="28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43F682C6-BE3C-41F8-BA20-3CC8734E8BD4}" type="parTrans" cxnId="{08C4582B-BCB7-48A1-BCB3-4BF8FB3978CB}">
      <dgm:prSet/>
      <dgm:spPr/>
      <dgm:t>
        <a:bodyPr/>
        <a:lstStyle/>
        <a:p>
          <a:endParaRPr lang="zh-CN" altLang="en-US" sz="1300">
            <a:latin typeface="微软雅黑" pitchFamily="34" charset="-122"/>
            <a:ea typeface="微软雅黑" pitchFamily="34" charset="-122"/>
          </a:endParaRPr>
        </a:p>
      </dgm:t>
    </dgm:pt>
    <dgm:pt modelId="{6BA00057-3ECA-4D52-98A6-B41AA750C64A}" type="sibTrans" cxnId="{08C4582B-BCB7-48A1-BCB3-4BF8FB3978CB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 sz="1300">
            <a:latin typeface="微软雅黑" pitchFamily="34" charset="-122"/>
            <a:ea typeface="微软雅黑" pitchFamily="34" charset="-122"/>
          </a:endParaRPr>
        </a:p>
      </dgm:t>
    </dgm:pt>
    <dgm:pt modelId="{8E9ABD57-FF04-48C1-908C-3F1644DFD743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+mn-ea"/>
              <a:ea typeface="+mn-ea"/>
            </a:rPr>
            <a:t>继承</a:t>
          </a:r>
          <a:endParaRPr lang="zh-CN" altLang="en-US" sz="28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86DB97CC-39D8-4D60-BBE0-DE7082AD8DBE}" type="parTrans" cxnId="{5B7DB95A-11A8-4598-BE10-282602AB1FCC}">
      <dgm:prSet/>
      <dgm:spPr/>
      <dgm:t>
        <a:bodyPr/>
        <a:lstStyle/>
        <a:p>
          <a:endParaRPr lang="zh-CN" altLang="en-US" sz="1300">
            <a:latin typeface="微软雅黑" pitchFamily="34" charset="-122"/>
            <a:ea typeface="微软雅黑" pitchFamily="34" charset="-122"/>
          </a:endParaRPr>
        </a:p>
      </dgm:t>
    </dgm:pt>
    <dgm:pt modelId="{607394EC-CD28-45D3-9814-AD65419CE3FF}" type="sibTrans" cxnId="{5B7DB95A-11A8-4598-BE10-282602AB1FCC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 sz="1300">
            <a:latin typeface="微软雅黑" pitchFamily="34" charset="-122"/>
            <a:ea typeface="微软雅黑" pitchFamily="34" charset="-122"/>
          </a:endParaRPr>
        </a:p>
      </dgm:t>
    </dgm:pt>
    <dgm:pt modelId="{5BD8153D-BFCE-4D3E-B9E3-0C90FACD161F}" type="pres">
      <dgm:prSet presAssocID="{3C416A5C-F571-4B9C-B4B0-5674D6089D3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16A731-3857-4666-BCDD-D10A480E5CF5}" type="pres">
      <dgm:prSet presAssocID="{E11C71F0-3CE4-4013-AE7E-878BC262B35F}" presName="node" presStyleLbl="node1" presStyleIdx="0" presStyleCnt="3" custRadScaleRad="91606" custRadScaleInc="-614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818A84-A4FE-42CB-93B1-73D98B3A211B}" type="pres">
      <dgm:prSet presAssocID="{E11C71F0-3CE4-4013-AE7E-878BC262B35F}" presName="sp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391633E2-D094-45D6-BA6F-B93E7E76C7FD}" type="pres">
      <dgm:prSet presAssocID="{AA940243-3F31-4704-971D-06556F1D5C34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FB79EE92-703D-46CA-910D-77ED7620ACB4}" type="pres">
      <dgm:prSet presAssocID="{A196000B-E30F-4E31-9DB3-1FC228F2A09F}" presName="node" presStyleLbl="node1" presStyleIdx="1" presStyleCnt="3" custRadScaleRad="119970" custRadScaleInc="-232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8FB4D3-E42C-47E1-8FE1-A9CA9DF4D7A3}" type="pres">
      <dgm:prSet presAssocID="{A196000B-E30F-4E31-9DB3-1FC228F2A09F}" presName="sp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DACD1982-DEEC-4106-8CCB-4D2416E20CF7}" type="pres">
      <dgm:prSet presAssocID="{6BA00057-3ECA-4D52-98A6-B41AA750C64A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17A896A5-1EDD-4B99-AF31-AB18AA39984E}" type="pres">
      <dgm:prSet presAssocID="{8E9ABD57-FF04-48C1-908C-3F1644DFD743}" presName="node" presStyleLbl="node1" presStyleIdx="2" presStyleCnt="3" custRadScaleRad="153486" custRadScaleInc="298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67775-E6D1-41CE-AC5E-5D49DBBA42BA}" type="pres">
      <dgm:prSet presAssocID="{8E9ABD57-FF04-48C1-908C-3F1644DFD743}" presName="spNod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BFAC42FA-EDC9-4B71-B708-8CA0A8943018}" type="pres">
      <dgm:prSet presAssocID="{607394EC-CD28-45D3-9814-AD65419CE3FF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AF56BDD-C454-4C89-A123-B3BD9ECAE9A0}" srcId="{3C416A5C-F571-4B9C-B4B0-5674D6089D34}" destId="{E11C71F0-3CE4-4013-AE7E-878BC262B35F}" srcOrd="0" destOrd="0" parTransId="{FD065B49-65F1-4CE7-8E6F-351E4E639ADB}" sibTransId="{AA940243-3F31-4704-971D-06556F1D5C34}"/>
    <dgm:cxn modelId="{5B7DB95A-11A8-4598-BE10-282602AB1FCC}" srcId="{3C416A5C-F571-4B9C-B4B0-5674D6089D34}" destId="{8E9ABD57-FF04-48C1-908C-3F1644DFD743}" srcOrd="2" destOrd="0" parTransId="{86DB97CC-39D8-4D60-BBE0-DE7082AD8DBE}" sibTransId="{607394EC-CD28-45D3-9814-AD65419CE3FF}"/>
    <dgm:cxn modelId="{97CA4AAA-9DA9-4014-B933-FA57D44B772C}" type="presOf" srcId="{3C416A5C-F571-4B9C-B4B0-5674D6089D34}" destId="{5BD8153D-BFCE-4D3E-B9E3-0C90FACD161F}" srcOrd="0" destOrd="0" presId="urn:microsoft.com/office/officeart/2005/8/layout/cycle5"/>
    <dgm:cxn modelId="{359CBF3F-E70A-4A14-92D0-8C0F3B24E6F7}" type="presOf" srcId="{E11C71F0-3CE4-4013-AE7E-878BC262B35F}" destId="{6A16A731-3857-4666-BCDD-D10A480E5CF5}" srcOrd="0" destOrd="0" presId="urn:microsoft.com/office/officeart/2005/8/layout/cycle5"/>
    <dgm:cxn modelId="{36D677FE-FB1B-4A61-BDF4-EAD93D306F27}" type="presOf" srcId="{AA940243-3F31-4704-971D-06556F1D5C34}" destId="{391633E2-D094-45D6-BA6F-B93E7E76C7FD}" srcOrd="0" destOrd="0" presId="urn:microsoft.com/office/officeart/2005/8/layout/cycle5"/>
    <dgm:cxn modelId="{01353179-DD92-45AB-A1DA-0F52F6AE2189}" type="presOf" srcId="{8E9ABD57-FF04-48C1-908C-3F1644DFD743}" destId="{17A896A5-1EDD-4B99-AF31-AB18AA39984E}" srcOrd="0" destOrd="0" presId="urn:microsoft.com/office/officeart/2005/8/layout/cycle5"/>
    <dgm:cxn modelId="{1C87E13C-4060-4C68-8629-71FA1FBDB056}" type="presOf" srcId="{6BA00057-3ECA-4D52-98A6-B41AA750C64A}" destId="{DACD1982-DEEC-4106-8CCB-4D2416E20CF7}" srcOrd="0" destOrd="0" presId="urn:microsoft.com/office/officeart/2005/8/layout/cycle5"/>
    <dgm:cxn modelId="{C0BC77B0-35BE-4EB5-A32B-5FA9431E7897}" type="presOf" srcId="{607394EC-CD28-45D3-9814-AD65419CE3FF}" destId="{BFAC42FA-EDC9-4B71-B708-8CA0A8943018}" srcOrd="0" destOrd="0" presId="urn:microsoft.com/office/officeart/2005/8/layout/cycle5"/>
    <dgm:cxn modelId="{08C4582B-BCB7-48A1-BCB3-4BF8FB3978CB}" srcId="{3C416A5C-F571-4B9C-B4B0-5674D6089D34}" destId="{A196000B-E30F-4E31-9DB3-1FC228F2A09F}" srcOrd="1" destOrd="0" parTransId="{43F682C6-BE3C-41F8-BA20-3CC8734E8BD4}" sibTransId="{6BA00057-3ECA-4D52-98A6-B41AA750C64A}"/>
    <dgm:cxn modelId="{4CA6CD5E-3C92-49B0-BD37-728D46735821}" type="presOf" srcId="{A196000B-E30F-4E31-9DB3-1FC228F2A09F}" destId="{FB79EE92-703D-46CA-910D-77ED7620ACB4}" srcOrd="0" destOrd="0" presId="urn:microsoft.com/office/officeart/2005/8/layout/cycle5"/>
    <dgm:cxn modelId="{D9F3EDE7-23EF-4AE0-8A0C-5C08DE48B5FE}" type="presParOf" srcId="{5BD8153D-BFCE-4D3E-B9E3-0C90FACD161F}" destId="{6A16A731-3857-4666-BCDD-D10A480E5CF5}" srcOrd="0" destOrd="0" presId="urn:microsoft.com/office/officeart/2005/8/layout/cycle5"/>
    <dgm:cxn modelId="{9E818A5A-F3FB-452A-95E3-50FFEDCA66D5}" type="presParOf" srcId="{5BD8153D-BFCE-4D3E-B9E3-0C90FACD161F}" destId="{8F818A84-A4FE-42CB-93B1-73D98B3A211B}" srcOrd="1" destOrd="0" presId="urn:microsoft.com/office/officeart/2005/8/layout/cycle5"/>
    <dgm:cxn modelId="{2C9CAE91-C14E-4038-9461-37548C14D14A}" type="presParOf" srcId="{5BD8153D-BFCE-4D3E-B9E3-0C90FACD161F}" destId="{391633E2-D094-45D6-BA6F-B93E7E76C7FD}" srcOrd="2" destOrd="0" presId="urn:microsoft.com/office/officeart/2005/8/layout/cycle5"/>
    <dgm:cxn modelId="{DAD16E08-81CA-4EE3-9151-91182AC92645}" type="presParOf" srcId="{5BD8153D-BFCE-4D3E-B9E3-0C90FACD161F}" destId="{FB79EE92-703D-46CA-910D-77ED7620ACB4}" srcOrd="3" destOrd="0" presId="urn:microsoft.com/office/officeart/2005/8/layout/cycle5"/>
    <dgm:cxn modelId="{E4601EE5-BA95-4A34-BF0C-4D321DEFA843}" type="presParOf" srcId="{5BD8153D-BFCE-4D3E-B9E3-0C90FACD161F}" destId="{6A8FB4D3-E42C-47E1-8FE1-A9CA9DF4D7A3}" srcOrd="4" destOrd="0" presId="urn:microsoft.com/office/officeart/2005/8/layout/cycle5"/>
    <dgm:cxn modelId="{BB94C2BA-EAB0-4BFA-B304-8A71FFA99900}" type="presParOf" srcId="{5BD8153D-BFCE-4D3E-B9E3-0C90FACD161F}" destId="{DACD1982-DEEC-4106-8CCB-4D2416E20CF7}" srcOrd="5" destOrd="0" presId="urn:microsoft.com/office/officeart/2005/8/layout/cycle5"/>
    <dgm:cxn modelId="{F17D6304-A036-4F6A-AC86-D0A85052DF96}" type="presParOf" srcId="{5BD8153D-BFCE-4D3E-B9E3-0C90FACD161F}" destId="{17A896A5-1EDD-4B99-AF31-AB18AA39984E}" srcOrd="6" destOrd="0" presId="urn:microsoft.com/office/officeart/2005/8/layout/cycle5"/>
    <dgm:cxn modelId="{1A6CDF31-C3C8-49C2-9CB2-EAA0F4CC1BDF}" type="presParOf" srcId="{5BD8153D-BFCE-4D3E-B9E3-0C90FACD161F}" destId="{76267775-E6D1-41CE-AC5E-5D49DBBA42BA}" srcOrd="7" destOrd="0" presId="urn:microsoft.com/office/officeart/2005/8/layout/cycle5"/>
    <dgm:cxn modelId="{375E3D02-9A9A-45E5-B7CB-68DAB194A337}" type="presParOf" srcId="{5BD8153D-BFCE-4D3E-B9E3-0C90FACD161F}" destId="{BFAC42FA-EDC9-4B71-B708-8CA0A894301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6A731-3857-4666-BCDD-D10A480E5CF5}">
      <dsp:nvSpPr>
        <dsp:cNvPr id="0" name=""/>
        <dsp:cNvSpPr/>
      </dsp:nvSpPr>
      <dsp:spPr>
        <a:xfrm>
          <a:off x="1367926" y="201205"/>
          <a:ext cx="1388122" cy="902279"/>
        </a:xfrm>
        <a:prstGeom prst="roundRect">
          <a:avLst/>
        </a:prstGeom>
        <a:solidFill>
          <a:srgbClr val="FFFF0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+mn-ea"/>
              <a:ea typeface="+mn-ea"/>
            </a:rPr>
            <a:t>封装</a:t>
          </a:r>
          <a:endParaRPr lang="zh-CN" altLang="en-US" sz="28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1411972" y="245251"/>
        <a:ext cx="1300030" cy="814187"/>
      </dsp:txXfrm>
    </dsp:sp>
    <dsp:sp modelId="{391633E2-D094-45D6-BA6F-B93E7E76C7FD}">
      <dsp:nvSpPr>
        <dsp:cNvPr id="0" name=""/>
        <dsp:cNvSpPr/>
      </dsp:nvSpPr>
      <dsp:spPr>
        <a:xfrm>
          <a:off x="1558289" y="578029"/>
          <a:ext cx="2405798" cy="2405798"/>
        </a:xfrm>
        <a:custGeom>
          <a:avLst/>
          <a:gdLst/>
          <a:ahLst/>
          <a:cxnLst/>
          <a:rect l="0" t="0" r="0" b="0"/>
          <a:pathLst>
            <a:path>
              <a:moveTo>
                <a:pt x="1525071" y="43946"/>
              </a:moveTo>
              <a:arcTo wR="1202899" hR="1202899" stAng="17132110" swAng="3328074"/>
            </a:path>
          </a:pathLst>
        </a:custGeom>
        <a:noFill/>
        <a:ln w="38100" cap="flat" cmpd="sng" algn="ctr">
          <a:noFill/>
          <a:prstDash val="solid"/>
          <a:tailEnd type="arrow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FB79EE92-703D-46CA-910D-77ED7620ACB4}">
      <dsp:nvSpPr>
        <dsp:cNvPr id="0" name=""/>
        <dsp:cNvSpPr/>
      </dsp:nvSpPr>
      <dsp:spPr>
        <a:xfrm>
          <a:off x="3176171" y="1713426"/>
          <a:ext cx="1388122" cy="902279"/>
        </a:xfrm>
        <a:prstGeom prst="roundRect">
          <a:avLst/>
        </a:prstGeom>
        <a:solidFill>
          <a:srgbClr val="00B05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+mn-ea"/>
              <a:ea typeface="+mn-ea"/>
            </a:rPr>
            <a:t>多态</a:t>
          </a:r>
          <a:endParaRPr lang="zh-CN" altLang="en-US" sz="28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220217" y="1757472"/>
        <a:ext cx="1300030" cy="814187"/>
      </dsp:txXfrm>
    </dsp:sp>
    <dsp:sp modelId="{DACD1982-DEEC-4106-8CCB-4D2416E20CF7}">
      <dsp:nvSpPr>
        <dsp:cNvPr id="0" name=""/>
        <dsp:cNvSpPr/>
      </dsp:nvSpPr>
      <dsp:spPr>
        <a:xfrm>
          <a:off x="983014" y="1339617"/>
          <a:ext cx="2614003" cy="2614003"/>
        </a:xfrm>
        <a:custGeom>
          <a:avLst/>
          <a:gdLst/>
          <a:ahLst/>
          <a:cxnLst/>
          <a:rect l="0" t="0" r="0" b="0"/>
          <a:pathLst>
            <a:path>
              <a:moveTo>
                <a:pt x="2522531" y="1787356"/>
              </a:moveTo>
              <a:arcTo wR="1307001" hR="1307001" stAng="22893781" swAng="8049803"/>
            </a:path>
          </a:pathLst>
        </a:custGeom>
        <a:noFill/>
        <a:ln w="38100" cap="flat" cmpd="sng" algn="ctr">
          <a:noFill/>
          <a:prstDash val="solid"/>
          <a:tailEnd type="arrow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</dsp:sp>
    <dsp:sp modelId="{17A896A5-1EDD-4B99-AF31-AB18AA39984E}">
      <dsp:nvSpPr>
        <dsp:cNvPr id="0" name=""/>
        <dsp:cNvSpPr/>
      </dsp:nvSpPr>
      <dsp:spPr>
        <a:xfrm>
          <a:off x="70758" y="1775252"/>
          <a:ext cx="1388122" cy="902279"/>
        </a:xfrm>
        <a:prstGeom prst="roundRect">
          <a:avLst/>
        </a:prstGeom>
        <a:solidFill>
          <a:schemeClr val="accent1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+mn-ea"/>
              <a:ea typeface="+mn-ea"/>
            </a:rPr>
            <a:t>继承</a:t>
          </a:r>
          <a:endParaRPr lang="zh-CN" altLang="en-US" sz="28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114804" y="1819298"/>
        <a:ext cx="1300030" cy="814187"/>
      </dsp:txXfrm>
    </dsp:sp>
    <dsp:sp modelId="{BFAC42FA-EDC9-4B71-B708-8CA0A8943018}">
      <dsp:nvSpPr>
        <dsp:cNvPr id="0" name=""/>
        <dsp:cNvSpPr/>
      </dsp:nvSpPr>
      <dsp:spPr>
        <a:xfrm>
          <a:off x="562366" y="1086863"/>
          <a:ext cx="2405798" cy="2405798"/>
        </a:xfrm>
        <a:custGeom>
          <a:avLst/>
          <a:gdLst/>
          <a:ahLst/>
          <a:cxnLst/>
          <a:rect l="0" t="0" r="0" b="0"/>
          <a:pathLst>
            <a:path>
              <a:moveTo>
                <a:pt x="228878" y="497030"/>
              </a:moveTo>
              <a:arcTo wR="1202899" hR="1202899" stAng="12955843" swAng="2035546"/>
            </a:path>
          </a:pathLst>
        </a:custGeom>
        <a:noFill/>
        <a:ln w="38100" cap="flat" cmpd="sng" algn="ctr">
          <a:noFill/>
          <a:prstDash val="solid"/>
          <a:tailEnd type="arrow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6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2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ln/>
        </p:spPr>
        <p:txBody>
          <a:bodyPr/>
          <a:lstStyle/>
          <a:p>
            <a:fld id="{38EF140C-F1B6-4C7C-A0E1-365D4D1F7A8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971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4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BD031C7-A97A-4B3D-B11F-B8701A7D071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4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44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7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01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分而治之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将一个大的需求分解为许多类，每个类处理一个独立的功能。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变则疏之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变化的地方独立封装，避免影响其他类。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 内 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类中各个方法都在完成一项任务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单一职责的类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 耦 合 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类与类的关联性与依赖度要低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每个类独立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，让一个类的改变，尽少影响其他类。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优势：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便于分工，便于复用，可扩展性强。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0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7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5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Rectangle 3"/>
          <p:cNvSpPr/>
          <p:nvPr userDrawn="1"/>
        </p:nvSpPr>
        <p:spPr bwMode="auto">
          <a:xfrm rot="16200000">
            <a:off x="-233504" y="696055"/>
            <a:ext cx="856800" cy="389789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3"/>
          <p:cNvSpPr/>
          <p:nvPr userDrawn="1"/>
        </p:nvSpPr>
        <p:spPr bwMode="auto">
          <a:xfrm>
            <a:off x="454971" y="462959"/>
            <a:ext cx="1511381" cy="856390"/>
          </a:xfrm>
          <a:prstGeom prst="roundRect">
            <a:avLst>
              <a:gd name="adj" fmla="val 6940"/>
            </a:avLst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210"/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4718040" y="0"/>
            <a:ext cx="30584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椭圆 41"/>
          <p:cNvSpPr/>
          <p:nvPr userDrawn="1"/>
        </p:nvSpPr>
        <p:spPr>
          <a:xfrm>
            <a:off x="4673064" y="1340768"/>
            <a:ext cx="395793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3" name="椭圆 42"/>
          <p:cNvSpPr/>
          <p:nvPr userDrawn="1"/>
        </p:nvSpPr>
        <p:spPr>
          <a:xfrm>
            <a:off x="4673064" y="2321866"/>
            <a:ext cx="395793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4" name="椭圆 43"/>
          <p:cNvSpPr/>
          <p:nvPr userDrawn="1"/>
        </p:nvSpPr>
        <p:spPr>
          <a:xfrm>
            <a:off x="4673064" y="3302964"/>
            <a:ext cx="395793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5" name="椭圆 44"/>
          <p:cNvSpPr/>
          <p:nvPr userDrawn="1"/>
        </p:nvSpPr>
        <p:spPr>
          <a:xfrm>
            <a:off x="4673064" y="4284062"/>
            <a:ext cx="395793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6" name="椭圆 45"/>
          <p:cNvSpPr/>
          <p:nvPr userDrawn="1"/>
        </p:nvSpPr>
        <p:spPr>
          <a:xfrm>
            <a:off x="4673064" y="5265160"/>
            <a:ext cx="395793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7" name="TextBox 8"/>
          <p:cNvSpPr txBox="1"/>
          <p:nvPr userDrawn="1"/>
        </p:nvSpPr>
        <p:spPr>
          <a:xfrm>
            <a:off x="5592207" y="1277159"/>
            <a:ext cx="237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逻辑与展示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48" name="TextBox 8"/>
          <p:cNvSpPr txBox="1"/>
          <p:nvPr userDrawn="1"/>
        </p:nvSpPr>
        <p:spPr>
          <a:xfrm>
            <a:off x="5592207" y="2258256"/>
            <a:ext cx="237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版面设计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49" name="TextBox 8"/>
          <p:cNvSpPr txBox="1"/>
          <p:nvPr userDrawn="1"/>
        </p:nvSpPr>
        <p:spPr>
          <a:xfrm>
            <a:off x="5592207" y="3239354"/>
            <a:ext cx="237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素材选择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8"/>
          <p:cNvSpPr txBox="1"/>
          <p:nvPr userDrawn="1"/>
        </p:nvSpPr>
        <p:spPr>
          <a:xfrm>
            <a:off x="5592207" y="4220452"/>
            <a:ext cx="237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动画运用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8"/>
          <p:cNvSpPr txBox="1"/>
          <p:nvPr userDrawn="1"/>
        </p:nvSpPr>
        <p:spPr>
          <a:xfrm>
            <a:off x="5592207" y="5201551"/>
            <a:ext cx="237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字体与颜色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5"/>
          <p:cNvSpPr txBox="1"/>
          <p:nvPr userDrawn="1"/>
        </p:nvSpPr>
        <p:spPr>
          <a:xfrm>
            <a:off x="11087105" y="625879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7C488C8-6CFC-4BC7-870F-819F9474B08F}" type="datetime1">
              <a:rPr lang="zh-CN" altLang="en-US"/>
              <a:pPr/>
              <a:t>2019/9/21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42401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2EB3CD-CA11-4AD7-A56B-A5BE12D08F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2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优化出行方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853" y="0"/>
            <a:ext cx="336772" cy="908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59853" y="908720"/>
            <a:ext cx="436712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8"/>
          <p:cNvSpPr txBox="1"/>
          <p:nvPr userDrawn="1"/>
        </p:nvSpPr>
        <p:spPr>
          <a:xfrm>
            <a:off x="965809" y="161973"/>
            <a:ext cx="376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+mn-ea"/>
              </a:rPr>
              <a:t>编程思想的体现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11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05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3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9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6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26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5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35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2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 userDrawn="1"/>
        </p:nvSpPr>
        <p:spPr bwMode="auto">
          <a:xfrm rot="16200000">
            <a:off x="-233504" y="696055"/>
            <a:ext cx="856800" cy="389789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3"/>
          <p:cNvSpPr/>
          <p:nvPr userDrawn="1"/>
        </p:nvSpPr>
        <p:spPr bwMode="auto">
          <a:xfrm>
            <a:off x="454971" y="462959"/>
            <a:ext cx="1511381" cy="856390"/>
          </a:xfrm>
          <a:prstGeom prst="roundRect">
            <a:avLst>
              <a:gd name="adj" fmla="val 6940"/>
            </a:avLst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210"/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15"/>
          <p:cNvSpPr txBox="1"/>
          <p:nvPr userDrawn="1"/>
        </p:nvSpPr>
        <p:spPr>
          <a:xfrm>
            <a:off x="11087105" y="625879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744072" y="260648"/>
            <a:ext cx="5181978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33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05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5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7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33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892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53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37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20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1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853" y="0"/>
            <a:ext cx="336772" cy="908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59853" y="908720"/>
            <a:ext cx="436712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96625" y="188640"/>
            <a:ext cx="3383151" cy="576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/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l"/>
            <a:r>
              <a:rPr lang="zh-CN" altLang="en-US" sz="2800" b="1" dirty="0" smtClean="0">
                <a:latin typeface="+mn-ea"/>
              </a:rPr>
              <a:t>编程思想的体现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70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03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81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853" y="0"/>
            <a:ext cx="336772" cy="908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59853" y="908720"/>
            <a:ext cx="436712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8"/>
          <p:cNvSpPr txBox="1"/>
          <p:nvPr userDrawn="1"/>
        </p:nvSpPr>
        <p:spPr>
          <a:xfrm>
            <a:off x="965808" y="260650"/>
            <a:ext cx="376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 smtClean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第二章</a:t>
            </a:r>
            <a:r>
              <a:rPr lang="en-US" altLang="zh-CN" sz="2800" b="0" dirty="0" smtClean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3600" b="0" dirty="0" smtClean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版面设计</a:t>
            </a:r>
            <a:endParaRPr lang="zh-CN" altLang="en-US" sz="3600" b="0" dirty="0">
              <a:solidFill>
                <a:srgbClr val="5F5E5C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07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853" y="0"/>
            <a:ext cx="336772" cy="908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59853" y="908720"/>
            <a:ext cx="436712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8"/>
          <p:cNvSpPr txBox="1"/>
          <p:nvPr userDrawn="1"/>
        </p:nvSpPr>
        <p:spPr>
          <a:xfrm>
            <a:off x="983432" y="256353"/>
            <a:ext cx="412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 smtClean="0">
                <a:solidFill>
                  <a:srgbClr val="5F5E5C"/>
                </a:solidFill>
                <a:latin typeface="+mj-ea"/>
                <a:ea typeface="+mj-ea"/>
              </a:rPr>
              <a:t>结束语</a:t>
            </a:r>
            <a:endParaRPr lang="zh-CN" altLang="en-US" sz="2800" b="0" dirty="0">
              <a:solidFill>
                <a:srgbClr val="5F5E5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3088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853" y="0"/>
            <a:ext cx="336772" cy="908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59853" y="908720"/>
            <a:ext cx="436712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8"/>
          <p:cNvSpPr txBox="1"/>
          <p:nvPr userDrawn="1"/>
        </p:nvSpPr>
        <p:spPr>
          <a:xfrm>
            <a:off x="965808" y="260650"/>
            <a:ext cx="376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 smtClean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第四章</a:t>
            </a:r>
            <a:r>
              <a:rPr lang="en-US" altLang="zh-CN" sz="2800" b="0" dirty="0" smtClean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3600" b="0" dirty="0" smtClean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动画运用</a:t>
            </a:r>
            <a:endParaRPr lang="zh-CN" altLang="en-US" sz="3600" b="0" dirty="0">
              <a:solidFill>
                <a:srgbClr val="5F5E5C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70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9853" y="0"/>
            <a:ext cx="336772" cy="908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59853" y="908720"/>
            <a:ext cx="436712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8"/>
          <p:cNvSpPr txBox="1"/>
          <p:nvPr userDrawn="1"/>
        </p:nvSpPr>
        <p:spPr>
          <a:xfrm>
            <a:off x="965808" y="260650"/>
            <a:ext cx="376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 smtClean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第五章</a:t>
            </a:r>
            <a:r>
              <a:rPr lang="en-US" altLang="zh-CN" sz="2800" b="0" dirty="0" smtClean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3600" b="0" dirty="0" smtClean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字体与颜色</a:t>
            </a:r>
            <a:endParaRPr lang="zh-CN" altLang="en-US" sz="3600" b="0" dirty="0">
              <a:solidFill>
                <a:srgbClr val="5F5E5C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51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692696"/>
            <a:ext cx="9228867" cy="72494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5"/>
          <p:cNvSpPr txBox="1"/>
          <p:nvPr userDrawn="1"/>
        </p:nvSpPr>
        <p:spPr>
          <a:xfrm>
            <a:off x="5604777" y="625879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6" r:id="rId4"/>
    <p:sldLayoutId id="2147483667" r:id="rId5"/>
    <p:sldLayoutId id="2147483668" r:id="rId6"/>
    <p:sldLayoutId id="2147483669" r:id="rId7"/>
    <p:sldLayoutId id="2147483657" r:id="rId8"/>
    <p:sldLayoutId id="2147483658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C846-25CB-4CA6-9E7C-98593720892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8DE7-EF14-48EE-81E5-DE15AE76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5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F109-F25F-43AC-B286-E827780B583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EE82-207C-48A8-962F-AE577D5A3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2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168662" y="1365770"/>
            <a:ext cx="7183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4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ea"/>
                <a:ea typeface="+mj-ea"/>
                <a:cs typeface="Segoe UI Black" panose="020B0A02040204020203" pitchFamily="34" charset="0"/>
              </a:rPr>
              <a:t>面向对象</a:t>
            </a:r>
            <a:endParaRPr lang="en-US" altLang="zh-CN" sz="60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4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ea"/>
              <a:ea typeface="+mj-ea"/>
              <a:cs typeface="Segoe UI Black" panose="020B0A02040204020203" pitchFamily="34" charset="0"/>
            </a:endParaRPr>
          </a:p>
          <a:p>
            <a:r>
              <a:rPr lang="en-US" altLang="zh-CN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Segoe UI Black" panose="020B0A02040204020203" pitchFamily="34" charset="0"/>
              </a:rPr>
              <a:t>			</a:t>
            </a:r>
          </a:p>
          <a:p>
            <a:r>
              <a:rPr lang="en-US" altLang="zh-CN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Segoe UI Black" panose="020B0A02040204020203" pitchFamily="34" charset="0"/>
              </a:rPr>
              <a:t>	</a:t>
            </a:r>
            <a:r>
              <a:rPr lang="en-US" altLang="zh-CN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latin typeface="+mn-ea"/>
                <a:cs typeface="Segoe UI Black" panose="020B0A02040204020203" pitchFamily="34" charset="0"/>
              </a:rPr>
              <a:t>---</a:t>
            </a:r>
            <a:r>
              <a:rPr lang="zh-CN" alt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latin typeface="+mn-ea"/>
                <a:cs typeface="Segoe UI Black" panose="020B0A02040204020203" pitchFamily="34" charset="0"/>
              </a:rPr>
              <a:t>老张去东北的编程思想</a:t>
            </a:r>
            <a:endParaRPr lang="en-US" altLang="zh-CN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latin typeface="+mn-ea"/>
              <a:cs typeface="Segoe UI Black" panose="020B0A02040204020203" pitchFamily="34" charset="0"/>
            </a:endParaRPr>
          </a:p>
          <a:p>
            <a:endParaRPr lang="zh-CN" alt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4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19535" y="10953"/>
            <a:ext cx="2026977" cy="6858000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527175" y="332656"/>
            <a:ext cx="121338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15" y="4149080"/>
            <a:ext cx="1733550" cy="84772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040216" y="104817"/>
            <a:ext cx="3816424" cy="1176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AID1908 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姚伟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达内深圳民治中心</a:t>
            </a:r>
          </a:p>
        </p:txBody>
      </p:sp>
    </p:spTree>
    <p:extLst>
      <p:ext uri="{BB962C8B-B14F-4D97-AF65-F5344CB8AC3E}">
        <p14:creationId xmlns:p14="http://schemas.microsoft.com/office/powerpoint/2010/main" val="5287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40755 -0.009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90" y="4783119"/>
            <a:ext cx="870640" cy="9242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3" y="3545618"/>
            <a:ext cx="756381" cy="8198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90" y="3212976"/>
            <a:ext cx="1085850" cy="11525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1551062"/>
            <a:ext cx="2705100" cy="2171700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5591944" y="4239668"/>
            <a:ext cx="2592288" cy="1467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针对不同的个体，找出共有特征，保留个性，体现出</a:t>
            </a:r>
            <a:r>
              <a:rPr lang="zh-CN" altLang="en-US" b="1" dirty="0" smtClean="0">
                <a:solidFill>
                  <a:srgbClr val="FF0000"/>
                </a:solidFill>
              </a:rPr>
              <a:t>封装</a:t>
            </a:r>
            <a:r>
              <a:rPr lang="zh-CN" altLang="en-US" b="1" dirty="0" smtClean="0">
                <a:solidFill>
                  <a:schemeClr val="tx1"/>
                </a:solidFill>
              </a:rPr>
              <a:t>特点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3456" y="1412776"/>
            <a:ext cx="2016224" cy="166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3121" y="1369628"/>
            <a:ext cx="5358823" cy="1425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通过对不同的个体人，抽象出人类，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432" y="188463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编程思想的体现</a:t>
            </a:r>
          </a:p>
        </p:txBody>
      </p:sp>
    </p:spTree>
    <p:extLst>
      <p:ext uri="{BB962C8B-B14F-4D97-AF65-F5344CB8AC3E}">
        <p14:creationId xmlns:p14="http://schemas.microsoft.com/office/powerpoint/2010/main" val="102810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1798" y="1229847"/>
            <a:ext cx="3382618" cy="1085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人类通过交通工具，去找汽车，飞机等，而不是直接去找汽车体现了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依赖倒置原则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32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编程思想的体现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94" y="4623273"/>
            <a:ext cx="870640" cy="9242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3" y="3545618"/>
            <a:ext cx="756381" cy="8198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90" y="3212976"/>
            <a:ext cx="1085850" cy="11525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1551062"/>
            <a:ext cx="2705100" cy="2171700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17" idx="3"/>
          </p:cNvCxnSpPr>
          <p:nvPr/>
        </p:nvCxnSpPr>
        <p:spPr>
          <a:xfrm flipV="1">
            <a:off x="4769640" y="3429000"/>
            <a:ext cx="3198568" cy="360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7" idx="0"/>
          </p:cNvCxnSpPr>
          <p:nvPr/>
        </p:nvCxnSpPr>
        <p:spPr>
          <a:xfrm flipV="1">
            <a:off x="4226715" y="1916832"/>
            <a:ext cx="3453461" cy="1296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367808" y="1268760"/>
            <a:ext cx="4536504" cy="45365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19" y="2349034"/>
            <a:ext cx="394652" cy="3946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68" y="3525436"/>
            <a:ext cx="394652" cy="39465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60912" y="4393361"/>
            <a:ext cx="49876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人类只在交通这件事上与交通工具交互，体现了</a:t>
            </a:r>
            <a:r>
              <a:rPr lang="zh-CN" altLang="en-US" sz="2000" b="1" dirty="0">
                <a:solidFill>
                  <a:srgbClr val="00B050"/>
                </a:solidFill>
                <a:latin typeface="+mn-ea"/>
              </a:rPr>
              <a:t>迪米特</a:t>
            </a:r>
            <a:r>
              <a:rPr lang="zh-CN" altLang="en-US" sz="2000" b="1" dirty="0" smtClean="0">
                <a:solidFill>
                  <a:srgbClr val="00B050"/>
                </a:solidFill>
                <a:latin typeface="+mn-ea"/>
              </a:rPr>
              <a:t>法则</a:t>
            </a:r>
            <a:r>
              <a:rPr lang="zh-CN" altLang="zh-CN" sz="2000" b="1" dirty="0">
                <a:latin typeface="+mn-ea"/>
              </a:rPr>
              <a:t>类与类交互时，在满足功能要求的基础上，传递的数据量越少越好。因为这样可能降低耦合度。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编程思想的体现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8" y="3203739"/>
            <a:ext cx="1333488" cy="144544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49" y="2735550"/>
            <a:ext cx="941834" cy="999666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17" idx="3"/>
            <a:endCxn id="4" idx="1"/>
          </p:cNvCxnSpPr>
          <p:nvPr/>
        </p:nvCxnSpPr>
        <p:spPr>
          <a:xfrm flipV="1">
            <a:off x="3342583" y="2735550"/>
            <a:ext cx="3401489" cy="4998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87995" y="1180321"/>
            <a:ext cx="4998985" cy="1555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在人去东北这件事情上，交通工具类的运输行为，在不同的类上，实现是不尽相同的体现了，面向对象的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多态</a:t>
            </a:r>
            <a:r>
              <a:rPr lang="zh-CN" altLang="en-US" sz="2400" b="1" dirty="0">
                <a:solidFill>
                  <a:schemeClr val="tx1"/>
                </a:solidFill>
              </a:rPr>
              <a:t>特征</a:t>
            </a:r>
            <a:r>
              <a:rPr lang="zh-CN" altLang="en-US" sz="2400" b="1" dirty="0" smtClean="0">
                <a:latin typeface="+mn-ea"/>
              </a:rPr>
              <a:t>编程</a:t>
            </a:r>
            <a:r>
              <a:rPr lang="zh-CN" altLang="en-US" b="1" dirty="0" smtClean="0">
                <a:latin typeface="+mn-ea"/>
              </a:rPr>
              <a:t>思想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思想</a:t>
            </a:r>
            <a:r>
              <a:rPr lang="zh-CN" altLang="en-US" b="1" dirty="0">
                <a:latin typeface="+mn-ea"/>
              </a:rPr>
              <a:t>的体现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五角星 7"/>
          <p:cNvSpPr/>
          <p:nvPr/>
        </p:nvSpPr>
        <p:spPr>
          <a:xfrm rot="19426722">
            <a:off x="8785351" y="939573"/>
            <a:ext cx="482352" cy="4103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4" idx="0"/>
            <a:endCxn id="8" idx="1"/>
          </p:cNvCxnSpPr>
          <p:nvPr/>
        </p:nvCxnSpPr>
        <p:spPr>
          <a:xfrm flipV="1">
            <a:off x="7358435" y="1248182"/>
            <a:ext cx="1444906" cy="10396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287875"/>
            <a:ext cx="1228725" cy="89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60" y="4222020"/>
            <a:ext cx="1000125" cy="89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70" y="3598187"/>
            <a:ext cx="9906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420" y="2829291"/>
            <a:ext cx="990600" cy="88582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4" idx="3"/>
            <a:endCxn id="9" idx="1"/>
          </p:cNvCxnSpPr>
          <p:nvPr/>
        </p:nvCxnSpPr>
        <p:spPr>
          <a:xfrm>
            <a:off x="7972797" y="2735550"/>
            <a:ext cx="2065623" cy="5366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617983" y="1491028"/>
            <a:ext cx="936104" cy="547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东北</a:t>
            </a:r>
          </a:p>
        </p:txBody>
      </p:sp>
      <p:cxnSp>
        <p:nvCxnSpPr>
          <p:cNvPr id="27" name="直接连接符 26"/>
          <p:cNvCxnSpPr>
            <a:stCxn id="8" idx="2"/>
            <a:endCxn id="24" idx="0"/>
          </p:cNvCxnSpPr>
          <p:nvPr/>
        </p:nvCxnSpPr>
        <p:spPr>
          <a:xfrm>
            <a:off x="9027515" y="1398342"/>
            <a:ext cx="58520" cy="9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5" idx="1"/>
          </p:cNvCxnSpPr>
          <p:nvPr/>
        </p:nvCxnSpPr>
        <p:spPr>
          <a:xfrm>
            <a:off x="7358435" y="3183225"/>
            <a:ext cx="1941925" cy="14864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6" idx="0"/>
          </p:cNvCxnSpPr>
          <p:nvPr/>
        </p:nvCxnSpPr>
        <p:spPr>
          <a:xfrm flipH="1">
            <a:off x="5825970" y="3183225"/>
            <a:ext cx="1532465" cy="414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179676" y="4859812"/>
            <a:ext cx="529258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去东北的运输行为，在实际中，是各子类，通过继承父类，然后替换父类来具体实现的，体现了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里氏替换原则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1961523" y="4220977"/>
            <a:ext cx="3048547" cy="1154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牛类的出现并不影响人类和交通工具类的交互体现了</a:t>
            </a:r>
            <a:r>
              <a:rPr lang="zh-CN" altLang="en-US" sz="2000" b="1" dirty="0">
                <a:solidFill>
                  <a:srgbClr val="00B050"/>
                </a:solidFill>
                <a:latin typeface="+mn-ea"/>
              </a:rPr>
              <a:t>开闭原则</a:t>
            </a:r>
          </a:p>
        </p:txBody>
      </p:sp>
      <p:sp>
        <p:nvSpPr>
          <p:cNvPr id="98" name="矩形 97"/>
          <p:cNvSpPr/>
          <p:nvPr/>
        </p:nvSpPr>
        <p:spPr>
          <a:xfrm>
            <a:off x="7573846" y="4355145"/>
            <a:ext cx="2258207" cy="885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汽车类，火车类，飞机类与交通工具类体现了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继承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特点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32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编程思想的体现</a:t>
            </a:r>
            <a:endParaRPr lang="zh-CN" altLang="en-US" sz="2800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223949"/>
            <a:ext cx="1228725" cy="895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12" y="4593435"/>
            <a:ext cx="1000125" cy="8953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460" y="4512693"/>
            <a:ext cx="990600" cy="9048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56" y="1691312"/>
            <a:ext cx="990600" cy="885825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18" idx="2"/>
            <a:endCxn id="19" idx="0"/>
          </p:cNvCxnSpPr>
          <p:nvPr/>
        </p:nvCxnSpPr>
        <p:spPr>
          <a:xfrm flipH="1">
            <a:off x="6784375" y="3119299"/>
            <a:ext cx="1510164" cy="14741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8" idx="3"/>
            <a:endCxn id="22" idx="1"/>
          </p:cNvCxnSpPr>
          <p:nvPr/>
        </p:nvCxnSpPr>
        <p:spPr>
          <a:xfrm flipV="1">
            <a:off x="8908901" y="2134225"/>
            <a:ext cx="1518455" cy="5373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8" idx="3"/>
            <a:endCxn id="21" idx="0"/>
          </p:cNvCxnSpPr>
          <p:nvPr/>
        </p:nvCxnSpPr>
        <p:spPr>
          <a:xfrm>
            <a:off x="8908901" y="2671624"/>
            <a:ext cx="2006859" cy="18410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07" y="3148108"/>
            <a:ext cx="1000125" cy="92392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50" y="1424540"/>
            <a:ext cx="1028700" cy="866775"/>
          </a:xfrm>
          <a:prstGeom prst="rect">
            <a:avLst/>
          </a:prstGeom>
        </p:spPr>
      </p:pic>
      <p:cxnSp>
        <p:nvCxnSpPr>
          <p:cNvPr id="55" name="直接箭头连接符 54"/>
          <p:cNvCxnSpPr>
            <a:stCxn id="18" idx="1"/>
            <a:endCxn id="47" idx="3"/>
          </p:cNvCxnSpPr>
          <p:nvPr/>
        </p:nvCxnSpPr>
        <p:spPr>
          <a:xfrm flipH="1">
            <a:off x="5198132" y="2671624"/>
            <a:ext cx="2482044" cy="9384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2"/>
            <a:endCxn id="47" idx="1"/>
          </p:cNvCxnSpPr>
          <p:nvPr/>
        </p:nvCxnSpPr>
        <p:spPr>
          <a:xfrm>
            <a:off x="3212500" y="2291315"/>
            <a:ext cx="985507" cy="13187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877483" y="2855974"/>
            <a:ext cx="2433372" cy="50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牛类的出现体现了类的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多继承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特点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26514" y="1179071"/>
            <a:ext cx="4341279" cy="50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交通工具类就干运输这件事，如果要干其他的事，那么就得新建一个新的类来实现，体现了</a:t>
            </a:r>
            <a:r>
              <a:rPr lang="zh-CN" altLang="en-US" sz="2000" b="1" dirty="0" smtClean="0">
                <a:solidFill>
                  <a:srgbClr val="00B050"/>
                </a:solidFill>
                <a:latin typeface="+mn-ea"/>
              </a:rPr>
              <a:t>单一原则</a:t>
            </a:r>
            <a:endParaRPr lang="en-US" altLang="zh-CN" sz="2000" b="1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8" grpId="0" animBg="1"/>
      <p:bldP spid="100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81749" y="7430"/>
            <a:ext cx="346443" cy="6093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17321" y="0"/>
            <a:ext cx="310872" cy="6100726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5479946" y="247297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优化出行方式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72321" y="1340768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8"/>
          <p:cNvSpPr txBox="1"/>
          <p:nvPr/>
        </p:nvSpPr>
        <p:spPr>
          <a:xfrm>
            <a:off x="5419784" y="133727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F5E5C"/>
                </a:solidFill>
                <a:latin typeface="+mn-ea"/>
              </a:rPr>
              <a:t>来自东北的邀请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490007" y="4747495"/>
            <a:ext cx="3092718" cy="661181"/>
            <a:chOff x="5307088" y="1514266"/>
            <a:chExt cx="2520280" cy="661181"/>
          </a:xfrm>
        </p:grpSpPr>
        <p:sp>
          <p:nvSpPr>
            <p:cNvPr id="22" name="圆角矩形 21"/>
            <p:cNvSpPr/>
            <p:nvPr/>
          </p:nvSpPr>
          <p:spPr>
            <a:xfrm>
              <a:off x="5307088" y="1514266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4D9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342739" y="1556856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4666666" y="2567939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66666" y="3801376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8"/>
          <p:cNvSpPr txBox="1"/>
          <p:nvPr/>
        </p:nvSpPr>
        <p:spPr>
          <a:xfrm>
            <a:off x="5561966" y="3737766"/>
            <a:ext cx="273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+mn-ea"/>
              </a:rPr>
              <a:t>编程思想的体现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3952" y="4797406"/>
            <a:ext cx="2564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结束语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36" y="4864706"/>
            <a:ext cx="420660" cy="426757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4764072" y="4988084"/>
            <a:ext cx="180000" cy="180000"/>
          </a:xfrm>
          <a:prstGeom prst="ellipse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223792" y="1124744"/>
            <a:ext cx="326065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面向对象三大特征</a:t>
            </a:r>
            <a:endParaRPr lang="zh-CN" altLang="zh-CN" sz="2800" b="0" dirty="0">
              <a:solidFill>
                <a:srgbClr val="FF85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" name="图示 32"/>
          <p:cNvGraphicFramePr/>
          <p:nvPr>
            <p:extLst>
              <p:ext uri="{D42A27DB-BD31-4B8C-83A1-F6EECF244321}">
                <p14:modId xmlns:p14="http://schemas.microsoft.com/office/powerpoint/2010/main" val="3854936692"/>
              </p:ext>
            </p:extLst>
          </p:nvPr>
        </p:nvGraphicFramePr>
        <p:xfrm>
          <a:off x="3647728" y="2132856"/>
          <a:ext cx="504056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六边形 33"/>
          <p:cNvSpPr/>
          <p:nvPr/>
        </p:nvSpPr>
        <p:spPr>
          <a:xfrm>
            <a:off x="5160702" y="900799"/>
            <a:ext cx="1728192" cy="1489821"/>
          </a:xfrm>
          <a:prstGeom prst="hexagon">
            <a:avLst/>
          </a:prstGeom>
          <a:solidFill>
            <a:srgbClr val="3B79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开闭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原则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六边形 36"/>
          <p:cNvSpPr/>
          <p:nvPr/>
        </p:nvSpPr>
        <p:spPr>
          <a:xfrm>
            <a:off x="3712021" y="1684042"/>
            <a:ext cx="1728192" cy="1489821"/>
          </a:xfrm>
          <a:prstGeom prst="hexagon">
            <a:avLst/>
          </a:prstGeom>
          <a:solidFill>
            <a:srgbClr val="7BC14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单一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职责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6600056" y="1664088"/>
            <a:ext cx="1728192" cy="1489821"/>
          </a:xfrm>
          <a:prstGeom prst="hexagon">
            <a:avLst/>
          </a:prstGeom>
          <a:solidFill>
            <a:srgbClr val="8A3CC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里氏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替换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六边形 41"/>
          <p:cNvSpPr/>
          <p:nvPr/>
        </p:nvSpPr>
        <p:spPr>
          <a:xfrm>
            <a:off x="6600056" y="3278032"/>
            <a:ext cx="1728192" cy="148982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迪米特法则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5175521" y="2481037"/>
            <a:ext cx="1728192" cy="1489821"/>
          </a:xfrm>
          <a:prstGeom prst="hexagon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设计原则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7" name="六边形 46"/>
          <p:cNvSpPr/>
          <p:nvPr/>
        </p:nvSpPr>
        <p:spPr>
          <a:xfrm>
            <a:off x="3750986" y="3265456"/>
            <a:ext cx="1728192" cy="1489821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依赖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倒置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5175521" y="4075027"/>
            <a:ext cx="1728192" cy="1489821"/>
          </a:xfrm>
          <a:prstGeom prst="hexagon">
            <a:avLst/>
          </a:prstGeom>
          <a:solidFill>
            <a:srgbClr val="0066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组合复用原则</a:t>
            </a:r>
          </a:p>
        </p:txBody>
      </p:sp>
    </p:spTree>
    <p:extLst>
      <p:ext uri="{BB962C8B-B14F-4D97-AF65-F5344CB8AC3E}">
        <p14:creationId xmlns:p14="http://schemas.microsoft.com/office/powerpoint/2010/main" val="8756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42" grpId="0" animBg="1"/>
      <p:bldP spid="44" grpId="0" animBg="1"/>
      <p:bldP spid="47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12192000" cy="1152128"/>
          </a:xfrm>
          <a:prstGeom prst="rect">
            <a:avLst/>
          </a:prstGeom>
        </p:spPr>
      </p:pic>
      <p:sp>
        <p:nvSpPr>
          <p:cNvPr id="3" name="Freeform 10"/>
          <p:cNvSpPr>
            <a:spLocks noEditPoints="1"/>
          </p:cNvSpPr>
          <p:nvPr/>
        </p:nvSpPr>
        <p:spPr bwMode="auto">
          <a:xfrm>
            <a:off x="8688288" y="3952298"/>
            <a:ext cx="1430338" cy="581025"/>
          </a:xfrm>
          <a:custGeom>
            <a:avLst/>
            <a:gdLst>
              <a:gd name="T0" fmla="*/ 4234 w 7507"/>
              <a:gd name="T1" fmla="*/ 1178 h 3042"/>
              <a:gd name="T2" fmla="*/ 3731 w 7507"/>
              <a:gd name="T3" fmla="*/ 1389 h 3042"/>
              <a:gd name="T4" fmla="*/ 3523 w 7507"/>
              <a:gd name="T5" fmla="*/ 1899 h 3042"/>
              <a:gd name="T6" fmla="*/ 3731 w 7507"/>
              <a:gd name="T7" fmla="*/ 2409 h 3042"/>
              <a:gd name="T8" fmla="*/ 4234 w 7507"/>
              <a:gd name="T9" fmla="*/ 2620 h 3042"/>
              <a:gd name="T10" fmla="*/ 4736 w 7507"/>
              <a:gd name="T11" fmla="*/ 2409 h 3042"/>
              <a:gd name="T12" fmla="*/ 4962 w 7507"/>
              <a:gd name="T13" fmla="*/ 1899 h 3042"/>
              <a:gd name="T14" fmla="*/ 4736 w 7507"/>
              <a:gd name="T15" fmla="*/ 1389 h 3042"/>
              <a:gd name="T16" fmla="*/ 4234 w 7507"/>
              <a:gd name="T17" fmla="*/ 1178 h 3042"/>
              <a:gd name="T18" fmla="*/ 5583 w 7507"/>
              <a:gd name="T19" fmla="*/ 862 h 3042"/>
              <a:gd name="T20" fmla="*/ 5981 w 7507"/>
              <a:gd name="T21" fmla="*/ 862 h 3042"/>
              <a:gd name="T22" fmla="*/ 5981 w 7507"/>
              <a:gd name="T23" fmla="*/ 1934 h 3042"/>
              <a:gd name="T24" fmla="*/ 6172 w 7507"/>
              <a:gd name="T25" fmla="*/ 2444 h 3042"/>
              <a:gd name="T26" fmla="*/ 6605 w 7507"/>
              <a:gd name="T27" fmla="*/ 2532 h 3042"/>
              <a:gd name="T28" fmla="*/ 7108 w 7507"/>
              <a:gd name="T29" fmla="*/ 2532 h 3042"/>
              <a:gd name="T30" fmla="*/ 7108 w 7507"/>
              <a:gd name="T31" fmla="*/ 862 h 3042"/>
              <a:gd name="T32" fmla="*/ 7507 w 7507"/>
              <a:gd name="T33" fmla="*/ 862 h 3042"/>
              <a:gd name="T34" fmla="*/ 7507 w 7507"/>
              <a:gd name="T35" fmla="*/ 2954 h 3042"/>
              <a:gd name="T36" fmla="*/ 6605 w 7507"/>
              <a:gd name="T37" fmla="*/ 2954 h 3042"/>
              <a:gd name="T38" fmla="*/ 5583 w 7507"/>
              <a:gd name="T39" fmla="*/ 1934 h 3042"/>
              <a:gd name="T40" fmla="*/ 5583 w 7507"/>
              <a:gd name="T41" fmla="*/ 862 h 3042"/>
              <a:gd name="T42" fmla="*/ 4234 w 7507"/>
              <a:gd name="T43" fmla="*/ 756 h 3042"/>
              <a:gd name="T44" fmla="*/ 5031 w 7507"/>
              <a:gd name="T45" fmla="*/ 1090 h 3042"/>
              <a:gd name="T46" fmla="*/ 5360 w 7507"/>
              <a:gd name="T47" fmla="*/ 1899 h 3042"/>
              <a:gd name="T48" fmla="*/ 5031 w 7507"/>
              <a:gd name="T49" fmla="*/ 2708 h 3042"/>
              <a:gd name="T50" fmla="*/ 4234 w 7507"/>
              <a:gd name="T51" fmla="*/ 3042 h 3042"/>
              <a:gd name="T52" fmla="*/ 3436 w 7507"/>
              <a:gd name="T53" fmla="*/ 2708 h 3042"/>
              <a:gd name="T54" fmla="*/ 3124 w 7507"/>
              <a:gd name="T55" fmla="*/ 1899 h 3042"/>
              <a:gd name="T56" fmla="*/ 3436 w 7507"/>
              <a:gd name="T57" fmla="*/ 1090 h 3042"/>
              <a:gd name="T58" fmla="*/ 4234 w 7507"/>
              <a:gd name="T59" fmla="*/ 756 h 3042"/>
              <a:gd name="T60" fmla="*/ 0 w 7507"/>
              <a:gd name="T61" fmla="*/ 0 h 3042"/>
              <a:gd name="T62" fmla="*/ 502 w 7507"/>
              <a:gd name="T63" fmla="*/ 0 h 3042"/>
              <a:gd name="T64" fmla="*/ 1438 w 7507"/>
              <a:gd name="T65" fmla="*/ 1354 h 3042"/>
              <a:gd name="T66" fmla="*/ 2374 w 7507"/>
              <a:gd name="T67" fmla="*/ 0 h 3042"/>
              <a:gd name="T68" fmla="*/ 2877 w 7507"/>
              <a:gd name="T69" fmla="*/ 0 h 3042"/>
              <a:gd name="T70" fmla="*/ 1646 w 7507"/>
              <a:gd name="T71" fmla="*/ 1776 h 3042"/>
              <a:gd name="T72" fmla="*/ 1646 w 7507"/>
              <a:gd name="T73" fmla="*/ 2954 h 3042"/>
              <a:gd name="T74" fmla="*/ 1230 w 7507"/>
              <a:gd name="T75" fmla="*/ 2954 h 3042"/>
              <a:gd name="T76" fmla="*/ 1230 w 7507"/>
              <a:gd name="T77" fmla="*/ 1776 h 3042"/>
              <a:gd name="T78" fmla="*/ 0 w 7507"/>
              <a:gd name="T79" fmla="*/ 0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07" h="3042">
                <a:moveTo>
                  <a:pt x="4234" y="1178"/>
                </a:moveTo>
                <a:cubicBezTo>
                  <a:pt x="4037" y="1178"/>
                  <a:pt x="3870" y="1249"/>
                  <a:pt x="3731" y="1389"/>
                </a:cubicBezTo>
                <a:cubicBezTo>
                  <a:pt x="3592" y="1530"/>
                  <a:pt x="3523" y="1700"/>
                  <a:pt x="3523" y="1899"/>
                </a:cubicBezTo>
                <a:cubicBezTo>
                  <a:pt x="3523" y="2098"/>
                  <a:pt x="3592" y="2268"/>
                  <a:pt x="3731" y="2409"/>
                </a:cubicBezTo>
                <a:cubicBezTo>
                  <a:pt x="3870" y="2549"/>
                  <a:pt x="4037" y="2620"/>
                  <a:pt x="4234" y="2620"/>
                </a:cubicBezTo>
                <a:cubicBezTo>
                  <a:pt x="4430" y="2620"/>
                  <a:pt x="4598" y="2549"/>
                  <a:pt x="4736" y="2409"/>
                </a:cubicBezTo>
                <a:cubicBezTo>
                  <a:pt x="4887" y="2268"/>
                  <a:pt x="4962" y="2098"/>
                  <a:pt x="4962" y="1899"/>
                </a:cubicBezTo>
                <a:cubicBezTo>
                  <a:pt x="4962" y="1700"/>
                  <a:pt x="4887" y="1530"/>
                  <a:pt x="4736" y="1389"/>
                </a:cubicBezTo>
                <a:cubicBezTo>
                  <a:pt x="4598" y="1249"/>
                  <a:pt x="4430" y="1178"/>
                  <a:pt x="4234" y="1178"/>
                </a:cubicBezTo>
                <a:close/>
                <a:moveTo>
                  <a:pt x="5583" y="862"/>
                </a:moveTo>
                <a:cubicBezTo>
                  <a:pt x="5716" y="862"/>
                  <a:pt x="5848" y="862"/>
                  <a:pt x="5981" y="862"/>
                </a:cubicBezTo>
                <a:cubicBezTo>
                  <a:pt x="5981" y="1219"/>
                  <a:pt x="5981" y="1577"/>
                  <a:pt x="5981" y="1934"/>
                </a:cubicBezTo>
                <a:cubicBezTo>
                  <a:pt x="5981" y="2180"/>
                  <a:pt x="6045" y="2350"/>
                  <a:pt x="6172" y="2444"/>
                </a:cubicBezTo>
                <a:cubicBezTo>
                  <a:pt x="6264" y="2503"/>
                  <a:pt x="6409" y="2532"/>
                  <a:pt x="6605" y="2532"/>
                </a:cubicBezTo>
                <a:cubicBezTo>
                  <a:pt x="6773" y="2532"/>
                  <a:pt x="6941" y="2532"/>
                  <a:pt x="7108" y="2532"/>
                </a:cubicBezTo>
                <a:cubicBezTo>
                  <a:pt x="7108" y="1975"/>
                  <a:pt x="7108" y="1419"/>
                  <a:pt x="7108" y="862"/>
                </a:cubicBezTo>
                <a:cubicBezTo>
                  <a:pt x="7241" y="862"/>
                  <a:pt x="7374" y="862"/>
                  <a:pt x="7507" y="862"/>
                </a:cubicBezTo>
                <a:cubicBezTo>
                  <a:pt x="7507" y="1559"/>
                  <a:pt x="7507" y="2257"/>
                  <a:pt x="7507" y="2954"/>
                </a:cubicBezTo>
                <a:cubicBezTo>
                  <a:pt x="7206" y="2954"/>
                  <a:pt x="6906" y="2954"/>
                  <a:pt x="6605" y="2954"/>
                </a:cubicBezTo>
                <a:cubicBezTo>
                  <a:pt x="5924" y="2954"/>
                  <a:pt x="5583" y="2614"/>
                  <a:pt x="5583" y="1934"/>
                </a:cubicBezTo>
                <a:cubicBezTo>
                  <a:pt x="5583" y="1577"/>
                  <a:pt x="5583" y="1219"/>
                  <a:pt x="5583" y="862"/>
                </a:cubicBezTo>
                <a:close/>
                <a:moveTo>
                  <a:pt x="4234" y="756"/>
                </a:moveTo>
                <a:cubicBezTo>
                  <a:pt x="4546" y="756"/>
                  <a:pt x="4811" y="868"/>
                  <a:pt x="5031" y="1090"/>
                </a:cubicBezTo>
                <a:cubicBezTo>
                  <a:pt x="5251" y="1313"/>
                  <a:pt x="5360" y="1583"/>
                  <a:pt x="5360" y="1899"/>
                </a:cubicBezTo>
                <a:cubicBezTo>
                  <a:pt x="5360" y="2215"/>
                  <a:pt x="5251" y="2485"/>
                  <a:pt x="5031" y="2708"/>
                </a:cubicBezTo>
                <a:cubicBezTo>
                  <a:pt x="4811" y="2930"/>
                  <a:pt x="4546" y="3042"/>
                  <a:pt x="4234" y="3042"/>
                </a:cubicBezTo>
                <a:cubicBezTo>
                  <a:pt x="3922" y="3042"/>
                  <a:pt x="3656" y="2930"/>
                  <a:pt x="3436" y="2708"/>
                </a:cubicBezTo>
                <a:cubicBezTo>
                  <a:pt x="3228" y="2485"/>
                  <a:pt x="3124" y="2215"/>
                  <a:pt x="3124" y="1899"/>
                </a:cubicBezTo>
                <a:cubicBezTo>
                  <a:pt x="3124" y="1583"/>
                  <a:pt x="3228" y="1313"/>
                  <a:pt x="3436" y="1090"/>
                </a:cubicBezTo>
                <a:cubicBezTo>
                  <a:pt x="3656" y="868"/>
                  <a:pt x="3922" y="756"/>
                  <a:pt x="4234" y="756"/>
                </a:cubicBezTo>
                <a:close/>
                <a:moveTo>
                  <a:pt x="0" y="0"/>
                </a:moveTo>
                <a:cubicBezTo>
                  <a:pt x="167" y="0"/>
                  <a:pt x="335" y="0"/>
                  <a:pt x="502" y="0"/>
                </a:cubicBezTo>
                <a:cubicBezTo>
                  <a:pt x="814" y="452"/>
                  <a:pt x="1126" y="903"/>
                  <a:pt x="1438" y="1354"/>
                </a:cubicBezTo>
                <a:cubicBezTo>
                  <a:pt x="1750" y="903"/>
                  <a:pt x="2062" y="452"/>
                  <a:pt x="2374" y="0"/>
                </a:cubicBezTo>
                <a:cubicBezTo>
                  <a:pt x="2542" y="0"/>
                  <a:pt x="2710" y="0"/>
                  <a:pt x="2877" y="0"/>
                </a:cubicBezTo>
                <a:cubicBezTo>
                  <a:pt x="2467" y="592"/>
                  <a:pt x="2057" y="1184"/>
                  <a:pt x="1646" y="1776"/>
                </a:cubicBezTo>
                <a:cubicBezTo>
                  <a:pt x="1646" y="2169"/>
                  <a:pt x="1646" y="2561"/>
                  <a:pt x="1646" y="2954"/>
                </a:cubicBezTo>
                <a:cubicBezTo>
                  <a:pt x="1508" y="2954"/>
                  <a:pt x="1369" y="2954"/>
                  <a:pt x="1230" y="2954"/>
                </a:cubicBezTo>
                <a:cubicBezTo>
                  <a:pt x="1230" y="2561"/>
                  <a:pt x="1230" y="2169"/>
                  <a:pt x="1230" y="1776"/>
                </a:cubicBezTo>
                <a:cubicBezTo>
                  <a:pt x="820" y="1184"/>
                  <a:pt x="410" y="592"/>
                  <a:pt x="0" y="0"/>
                </a:cubicBezTo>
                <a:close/>
              </a:path>
            </a:pathLst>
          </a:custGeom>
          <a:solidFill>
            <a:srgbClr val="D1F3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Freeform 9"/>
          <p:cNvSpPr>
            <a:spLocks noEditPoints="1"/>
          </p:cNvSpPr>
          <p:nvPr/>
        </p:nvSpPr>
        <p:spPr bwMode="auto">
          <a:xfrm>
            <a:off x="5663952" y="3952298"/>
            <a:ext cx="2143125" cy="565150"/>
          </a:xfrm>
          <a:custGeom>
            <a:avLst/>
            <a:gdLst>
              <a:gd name="T0" fmla="*/ 10788 w 22500"/>
              <a:gd name="T1" fmla="*/ 4184 h 5907"/>
              <a:gd name="T2" fmla="*/ 10788 w 22500"/>
              <a:gd name="T3" fmla="*/ 4958 h 5907"/>
              <a:gd name="T4" fmla="*/ 13006 w 22500"/>
              <a:gd name="T5" fmla="*/ 5099 h 5907"/>
              <a:gd name="T6" fmla="*/ 11204 w 22500"/>
              <a:gd name="T7" fmla="*/ 4079 h 5907"/>
              <a:gd name="T8" fmla="*/ 15953 w 22500"/>
              <a:gd name="T9" fmla="*/ 1723 h 5907"/>
              <a:gd name="T10" fmla="*/ 18033 w 22500"/>
              <a:gd name="T11" fmla="*/ 3903 h 5907"/>
              <a:gd name="T12" fmla="*/ 17201 w 22500"/>
              <a:gd name="T13" fmla="*/ 5907 h 5907"/>
              <a:gd name="T14" fmla="*/ 16889 w 22500"/>
              <a:gd name="T15" fmla="*/ 2778 h 5907"/>
              <a:gd name="T16" fmla="*/ 15052 w 22500"/>
              <a:gd name="T17" fmla="*/ 2532 h 5907"/>
              <a:gd name="T18" fmla="*/ 14254 w 22500"/>
              <a:gd name="T19" fmla="*/ 5907 h 5907"/>
              <a:gd name="T20" fmla="*/ 9886 w 22500"/>
              <a:gd name="T21" fmla="*/ 1688 h 5907"/>
              <a:gd name="T22" fmla="*/ 13318 w 22500"/>
              <a:gd name="T23" fmla="*/ 2180 h 5907"/>
              <a:gd name="T24" fmla="*/ 13804 w 22500"/>
              <a:gd name="T25" fmla="*/ 5907 h 5907"/>
              <a:gd name="T26" fmla="*/ 10371 w 22500"/>
              <a:gd name="T27" fmla="*/ 5661 h 5907"/>
              <a:gd name="T28" fmla="*/ 10371 w 22500"/>
              <a:gd name="T29" fmla="*/ 3481 h 5907"/>
              <a:gd name="T30" fmla="*/ 12972 w 22500"/>
              <a:gd name="T31" fmla="*/ 3235 h 5907"/>
              <a:gd name="T32" fmla="*/ 9886 w 22500"/>
              <a:gd name="T33" fmla="*/ 2532 h 5907"/>
              <a:gd name="T34" fmla="*/ 18444 w 22500"/>
              <a:gd name="T35" fmla="*/ 0 h 5907"/>
              <a:gd name="T36" fmla="*/ 19241 w 22500"/>
              <a:gd name="T37" fmla="*/ 3200 h 5907"/>
              <a:gd name="T38" fmla="*/ 22431 w 22500"/>
              <a:gd name="T39" fmla="*/ 1723 h 5907"/>
              <a:gd name="T40" fmla="*/ 22500 w 22500"/>
              <a:gd name="T41" fmla="*/ 5907 h 5907"/>
              <a:gd name="T42" fmla="*/ 19241 w 22500"/>
              <a:gd name="T43" fmla="*/ 3833 h 5907"/>
              <a:gd name="T44" fmla="*/ 18444 w 22500"/>
              <a:gd name="T45" fmla="*/ 5907 h 5907"/>
              <a:gd name="T46" fmla="*/ 5787 w 22500"/>
              <a:gd name="T47" fmla="*/ 0 h 5907"/>
              <a:gd name="T48" fmla="*/ 6585 w 22500"/>
              <a:gd name="T49" fmla="*/ 1723 h 5907"/>
              <a:gd name="T50" fmla="*/ 9358 w 22500"/>
              <a:gd name="T51" fmla="*/ 3516 h 5907"/>
              <a:gd name="T52" fmla="*/ 8561 w 22500"/>
              <a:gd name="T53" fmla="*/ 5907 h 5907"/>
              <a:gd name="T54" fmla="*/ 8388 w 22500"/>
              <a:gd name="T55" fmla="*/ 2778 h 5907"/>
              <a:gd name="T56" fmla="*/ 6585 w 22500"/>
              <a:gd name="T57" fmla="*/ 2532 h 5907"/>
              <a:gd name="T58" fmla="*/ 5787 w 22500"/>
              <a:gd name="T59" fmla="*/ 5907 h 5907"/>
              <a:gd name="T60" fmla="*/ 0 w 22500"/>
              <a:gd name="T61" fmla="*/ 0 h 5907"/>
              <a:gd name="T62" fmla="*/ 5304 w 22500"/>
              <a:gd name="T63" fmla="*/ 844 h 5907"/>
              <a:gd name="T64" fmla="*/ 3051 w 22500"/>
              <a:gd name="T65" fmla="*/ 5907 h 5907"/>
              <a:gd name="T66" fmla="*/ 2253 w 22500"/>
              <a:gd name="T67" fmla="*/ 844 h 5907"/>
              <a:gd name="T68" fmla="*/ 0 w 22500"/>
              <a:gd name="T69" fmla="*/ 0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500" h="5907">
                <a:moveTo>
                  <a:pt x="11204" y="4079"/>
                </a:moveTo>
                <a:cubicBezTo>
                  <a:pt x="11042" y="4079"/>
                  <a:pt x="10903" y="4114"/>
                  <a:pt x="10788" y="4184"/>
                </a:cubicBezTo>
                <a:cubicBezTo>
                  <a:pt x="10672" y="4278"/>
                  <a:pt x="10614" y="4407"/>
                  <a:pt x="10614" y="4571"/>
                </a:cubicBezTo>
                <a:cubicBezTo>
                  <a:pt x="10614" y="4735"/>
                  <a:pt x="10672" y="4864"/>
                  <a:pt x="10788" y="4958"/>
                </a:cubicBezTo>
                <a:cubicBezTo>
                  <a:pt x="10903" y="5052"/>
                  <a:pt x="11042" y="5099"/>
                  <a:pt x="11204" y="5099"/>
                </a:cubicBezTo>
                <a:cubicBezTo>
                  <a:pt x="11804" y="5099"/>
                  <a:pt x="12405" y="5099"/>
                  <a:pt x="13006" y="5099"/>
                </a:cubicBezTo>
                <a:cubicBezTo>
                  <a:pt x="13006" y="4759"/>
                  <a:pt x="13006" y="4419"/>
                  <a:pt x="13006" y="4079"/>
                </a:cubicBezTo>
                <a:cubicBezTo>
                  <a:pt x="12405" y="4079"/>
                  <a:pt x="11804" y="4079"/>
                  <a:pt x="11204" y="4079"/>
                </a:cubicBezTo>
                <a:close/>
                <a:moveTo>
                  <a:pt x="14254" y="1723"/>
                </a:moveTo>
                <a:cubicBezTo>
                  <a:pt x="14821" y="1723"/>
                  <a:pt x="15387" y="1723"/>
                  <a:pt x="15953" y="1723"/>
                </a:cubicBezTo>
                <a:cubicBezTo>
                  <a:pt x="16624" y="1723"/>
                  <a:pt x="17120" y="1864"/>
                  <a:pt x="17444" y="2145"/>
                </a:cubicBezTo>
                <a:cubicBezTo>
                  <a:pt x="17837" y="2497"/>
                  <a:pt x="18033" y="3083"/>
                  <a:pt x="18033" y="3903"/>
                </a:cubicBezTo>
                <a:cubicBezTo>
                  <a:pt x="18033" y="4571"/>
                  <a:pt x="18033" y="5239"/>
                  <a:pt x="18033" y="5907"/>
                </a:cubicBezTo>
                <a:cubicBezTo>
                  <a:pt x="17756" y="5907"/>
                  <a:pt x="17479" y="5907"/>
                  <a:pt x="17201" y="5907"/>
                </a:cubicBezTo>
                <a:cubicBezTo>
                  <a:pt x="17201" y="5239"/>
                  <a:pt x="17201" y="4571"/>
                  <a:pt x="17201" y="3903"/>
                </a:cubicBezTo>
                <a:cubicBezTo>
                  <a:pt x="17201" y="3341"/>
                  <a:pt x="17097" y="2966"/>
                  <a:pt x="16889" y="2778"/>
                </a:cubicBezTo>
                <a:cubicBezTo>
                  <a:pt x="16728" y="2614"/>
                  <a:pt x="16416" y="2532"/>
                  <a:pt x="15953" y="2532"/>
                </a:cubicBezTo>
                <a:cubicBezTo>
                  <a:pt x="15653" y="2532"/>
                  <a:pt x="15352" y="2532"/>
                  <a:pt x="15052" y="2532"/>
                </a:cubicBezTo>
                <a:cubicBezTo>
                  <a:pt x="15052" y="3657"/>
                  <a:pt x="15052" y="4782"/>
                  <a:pt x="15052" y="5907"/>
                </a:cubicBezTo>
                <a:cubicBezTo>
                  <a:pt x="14786" y="5907"/>
                  <a:pt x="14520" y="5907"/>
                  <a:pt x="14254" y="5907"/>
                </a:cubicBezTo>
                <a:cubicBezTo>
                  <a:pt x="14254" y="4513"/>
                  <a:pt x="14254" y="3118"/>
                  <a:pt x="14254" y="1723"/>
                </a:cubicBezTo>
                <a:close/>
                <a:moveTo>
                  <a:pt x="9886" y="1688"/>
                </a:moveTo>
                <a:cubicBezTo>
                  <a:pt x="10556" y="1688"/>
                  <a:pt x="11227" y="1688"/>
                  <a:pt x="11897" y="1688"/>
                </a:cubicBezTo>
                <a:cubicBezTo>
                  <a:pt x="12521" y="1688"/>
                  <a:pt x="12995" y="1852"/>
                  <a:pt x="13318" y="2180"/>
                </a:cubicBezTo>
                <a:cubicBezTo>
                  <a:pt x="13642" y="2508"/>
                  <a:pt x="13804" y="2954"/>
                  <a:pt x="13804" y="3516"/>
                </a:cubicBezTo>
                <a:cubicBezTo>
                  <a:pt x="13804" y="4313"/>
                  <a:pt x="13804" y="5110"/>
                  <a:pt x="13804" y="5907"/>
                </a:cubicBezTo>
                <a:cubicBezTo>
                  <a:pt x="12937" y="5907"/>
                  <a:pt x="12070" y="5907"/>
                  <a:pt x="11204" y="5907"/>
                </a:cubicBezTo>
                <a:cubicBezTo>
                  <a:pt x="10903" y="5907"/>
                  <a:pt x="10626" y="5825"/>
                  <a:pt x="10371" y="5661"/>
                </a:cubicBezTo>
                <a:cubicBezTo>
                  <a:pt x="10002" y="5427"/>
                  <a:pt x="9817" y="5063"/>
                  <a:pt x="9817" y="4571"/>
                </a:cubicBezTo>
                <a:cubicBezTo>
                  <a:pt x="9817" y="4102"/>
                  <a:pt x="10002" y="3739"/>
                  <a:pt x="10371" y="3481"/>
                </a:cubicBezTo>
                <a:cubicBezTo>
                  <a:pt x="10626" y="3317"/>
                  <a:pt x="10903" y="3235"/>
                  <a:pt x="11204" y="3235"/>
                </a:cubicBezTo>
                <a:cubicBezTo>
                  <a:pt x="11793" y="3235"/>
                  <a:pt x="12382" y="3235"/>
                  <a:pt x="12972" y="3235"/>
                </a:cubicBezTo>
                <a:cubicBezTo>
                  <a:pt x="12902" y="2766"/>
                  <a:pt x="12544" y="2532"/>
                  <a:pt x="11897" y="2532"/>
                </a:cubicBezTo>
                <a:cubicBezTo>
                  <a:pt x="11227" y="2532"/>
                  <a:pt x="10556" y="2532"/>
                  <a:pt x="9886" y="2532"/>
                </a:cubicBezTo>
                <a:cubicBezTo>
                  <a:pt x="9886" y="2251"/>
                  <a:pt x="9886" y="1969"/>
                  <a:pt x="9886" y="1688"/>
                </a:cubicBezTo>
                <a:close/>
                <a:moveTo>
                  <a:pt x="18444" y="0"/>
                </a:moveTo>
                <a:cubicBezTo>
                  <a:pt x="18709" y="0"/>
                  <a:pt x="18975" y="0"/>
                  <a:pt x="19241" y="0"/>
                </a:cubicBezTo>
                <a:cubicBezTo>
                  <a:pt x="19241" y="1067"/>
                  <a:pt x="19241" y="2133"/>
                  <a:pt x="19241" y="3200"/>
                </a:cubicBezTo>
                <a:cubicBezTo>
                  <a:pt x="19865" y="2708"/>
                  <a:pt x="20489" y="2215"/>
                  <a:pt x="21113" y="1723"/>
                </a:cubicBezTo>
                <a:cubicBezTo>
                  <a:pt x="21552" y="1723"/>
                  <a:pt x="21991" y="1723"/>
                  <a:pt x="22431" y="1723"/>
                </a:cubicBezTo>
                <a:cubicBezTo>
                  <a:pt x="21656" y="2333"/>
                  <a:pt x="20882" y="2942"/>
                  <a:pt x="20108" y="3552"/>
                </a:cubicBezTo>
                <a:cubicBezTo>
                  <a:pt x="20905" y="4337"/>
                  <a:pt x="21703" y="5122"/>
                  <a:pt x="22500" y="5907"/>
                </a:cubicBezTo>
                <a:cubicBezTo>
                  <a:pt x="22107" y="5907"/>
                  <a:pt x="21714" y="5907"/>
                  <a:pt x="21321" y="5907"/>
                </a:cubicBezTo>
                <a:cubicBezTo>
                  <a:pt x="20628" y="5216"/>
                  <a:pt x="19934" y="4524"/>
                  <a:pt x="19241" y="3833"/>
                </a:cubicBezTo>
                <a:cubicBezTo>
                  <a:pt x="19241" y="4524"/>
                  <a:pt x="19241" y="5216"/>
                  <a:pt x="19241" y="5907"/>
                </a:cubicBezTo>
                <a:cubicBezTo>
                  <a:pt x="18975" y="5907"/>
                  <a:pt x="18709" y="5907"/>
                  <a:pt x="18444" y="5907"/>
                </a:cubicBezTo>
                <a:cubicBezTo>
                  <a:pt x="18444" y="3938"/>
                  <a:pt x="18444" y="1969"/>
                  <a:pt x="18444" y="0"/>
                </a:cubicBezTo>
                <a:close/>
                <a:moveTo>
                  <a:pt x="5787" y="0"/>
                </a:moveTo>
                <a:cubicBezTo>
                  <a:pt x="6053" y="0"/>
                  <a:pt x="6319" y="0"/>
                  <a:pt x="6585" y="0"/>
                </a:cubicBezTo>
                <a:cubicBezTo>
                  <a:pt x="6585" y="575"/>
                  <a:pt x="6585" y="1149"/>
                  <a:pt x="6585" y="1723"/>
                </a:cubicBezTo>
                <a:cubicBezTo>
                  <a:pt x="6908" y="1723"/>
                  <a:pt x="7232" y="1723"/>
                  <a:pt x="7556" y="1723"/>
                </a:cubicBezTo>
                <a:cubicBezTo>
                  <a:pt x="8757" y="1723"/>
                  <a:pt x="9358" y="2321"/>
                  <a:pt x="9358" y="3516"/>
                </a:cubicBezTo>
                <a:cubicBezTo>
                  <a:pt x="9358" y="4313"/>
                  <a:pt x="9358" y="5110"/>
                  <a:pt x="9358" y="5907"/>
                </a:cubicBezTo>
                <a:cubicBezTo>
                  <a:pt x="9093" y="5907"/>
                  <a:pt x="8827" y="5907"/>
                  <a:pt x="8561" y="5907"/>
                </a:cubicBezTo>
                <a:cubicBezTo>
                  <a:pt x="8561" y="5110"/>
                  <a:pt x="8561" y="4313"/>
                  <a:pt x="8561" y="3516"/>
                </a:cubicBezTo>
                <a:cubicBezTo>
                  <a:pt x="8561" y="3165"/>
                  <a:pt x="8503" y="2919"/>
                  <a:pt x="8388" y="2778"/>
                </a:cubicBezTo>
                <a:cubicBezTo>
                  <a:pt x="8226" y="2614"/>
                  <a:pt x="7948" y="2532"/>
                  <a:pt x="7556" y="2532"/>
                </a:cubicBezTo>
                <a:cubicBezTo>
                  <a:pt x="7232" y="2532"/>
                  <a:pt x="6908" y="2532"/>
                  <a:pt x="6585" y="2532"/>
                </a:cubicBezTo>
                <a:cubicBezTo>
                  <a:pt x="6585" y="3657"/>
                  <a:pt x="6585" y="4782"/>
                  <a:pt x="6585" y="5907"/>
                </a:cubicBezTo>
                <a:cubicBezTo>
                  <a:pt x="6319" y="5907"/>
                  <a:pt x="6053" y="5907"/>
                  <a:pt x="5787" y="5907"/>
                </a:cubicBezTo>
                <a:cubicBezTo>
                  <a:pt x="5787" y="3938"/>
                  <a:pt x="5787" y="1969"/>
                  <a:pt x="5787" y="0"/>
                </a:cubicBezTo>
                <a:close/>
                <a:moveTo>
                  <a:pt x="0" y="0"/>
                </a:moveTo>
                <a:cubicBezTo>
                  <a:pt x="1768" y="0"/>
                  <a:pt x="3536" y="0"/>
                  <a:pt x="5304" y="0"/>
                </a:cubicBezTo>
                <a:cubicBezTo>
                  <a:pt x="5304" y="282"/>
                  <a:pt x="5304" y="563"/>
                  <a:pt x="5304" y="844"/>
                </a:cubicBezTo>
                <a:cubicBezTo>
                  <a:pt x="4553" y="844"/>
                  <a:pt x="3802" y="844"/>
                  <a:pt x="3051" y="844"/>
                </a:cubicBezTo>
                <a:cubicBezTo>
                  <a:pt x="3051" y="2532"/>
                  <a:pt x="3051" y="4220"/>
                  <a:pt x="3051" y="5907"/>
                </a:cubicBezTo>
                <a:cubicBezTo>
                  <a:pt x="2785" y="5907"/>
                  <a:pt x="2519" y="5907"/>
                  <a:pt x="2253" y="5907"/>
                </a:cubicBezTo>
                <a:cubicBezTo>
                  <a:pt x="2253" y="4220"/>
                  <a:pt x="2253" y="2532"/>
                  <a:pt x="2253" y="844"/>
                </a:cubicBezTo>
                <a:cubicBezTo>
                  <a:pt x="1502" y="844"/>
                  <a:pt x="751" y="844"/>
                  <a:pt x="0" y="844"/>
                </a:cubicBezTo>
                <a:cubicBezTo>
                  <a:pt x="0" y="563"/>
                  <a:pt x="0" y="282"/>
                  <a:pt x="0" y="0"/>
                </a:cubicBezTo>
                <a:close/>
              </a:path>
            </a:pathLst>
          </a:custGeom>
          <a:solidFill>
            <a:srgbClr val="D1F3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07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17320" y="0"/>
            <a:ext cx="306001" cy="6021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17321" y="0"/>
            <a:ext cx="306000" cy="6021288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693549" y="2592786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2320" y="3668229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2321" y="4743672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5195900" y="246556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优化出行方式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5303912" y="354100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素材选择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5303912" y="472138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结束语</a:t>
            </a:r>
          </a:p>
        </p:txBody>
      </p:sp>
      <p:sp>
        <p:nvSpPr>
          <p:cNvPr id="23" name="椭圆 22"/>
          <p:cNvSpPr/>
          <p:nvPr/>
        </p:nvSpPr>
        <p:spPr>
          <a:xfrm>
            <a:off x="4672321" y="1340768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780321" y="1448768"/>
            <a:ext cx="180000" cy="180000"/>
          </a:xfrm>
          <a:prstGeom prst="ellipse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231904" y="1239229"/>
            <a:ext cx="2736304" cy="690661"/>
          </a:xfrm>
          <a:prstGeom prst="roundRect">
            <a:avLst>
              <a:gd name="adj" fmla="val 1028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来自东北的邀请</a:t>
            </a:r>
          </a:p>
        </p:txBody>
      </p:sp>
    </p:spTree>
    <p:extLst>
      <p:ext uri="{BB962C8B-B14F-4D97-AF65-F5344CB8AC3E}">
        <p14:creationId xmlns:p14="http://schemas.microsoft.com/office/powerpoint/2010/main" val="27294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695400" y="1052736"/>
            <a:ext cx="527687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1.1</a:t>
            </a:r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情景：多年未见的好友老王邀请老张去东北玩去</a:t>
            </a:r>
            <a:endParaRPr lang="zh-CN" altLang="zh-CN" sz="32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2" descr="C:\Documents and Settings\t11318\桌面\未标题-1 拷贝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2424" y="4296202"/>
            <a:ext cx="1962219" cy="18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359585"/>
            <a:ext cx="1040888" cy="1128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2132856"/>
            <a:ext cx="1398721" cy="12863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36" y="4858709"/>
            <a:ext cx="172608" cy="3793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4858709"/>
            <a:ext cx="699520" cy="11356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b="-1551"/>
          <a:stretch/>
        </p:blipFill>
        <p:spPr>
          <a:xfrm>
            <a:off x="1818936" y="3745508"/>
            <a:ext cx="1252728" cy="8634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84647"/>
            <a:ext cx="1296144" cy="8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5.92593E-6 L -0.24205 0.01413 C -0.24622 0.0176 -0.25065 0.01945 -0.25351 0.02616 C -0.25755 0.03566 -0.25781 0.04214 -0.26484 0.0463 L -0.275 0.05232 L -0.27851 0.05441 L -0.2819 0.05649 C -0.28307 0.05788 -0.28398 0.0595 -0.28528 0.06042 C -0.2875 0.06228 -0.28984 0.0632 -0.29205 0.06459 L -0.29557 0.06644 C -0.29557 0.06644 -0.30234 0.07061 -0.30234 0.07061 C -0.30351 0.072 -0.30455 0.07362 -0.30573 0.07454 C -0.30768 0.0764 -0.31185 0.07778 -0.31367 0.07871 C -0.31601 0.07987 -0.31823 0.08126 -0.32057 0.08265 C -0.32161 0.08334 -0.32291 0.08357 -0.32395 0.08473 C -0.32721 0.08866 -0.32695 0.08913 -0.33073 0.09075 C -0.33268 0.09167 -0.3345 0.09191 -0.33645 0.09283 C -0.3388 0.09399 -0.34088 0.09584 -0.34323 0.09677 C -0.34479 0.09746 -0.34635 0.09816 -0.34778 0.09885 C -0.35013 0.10001 -0.35234 0.10163 -0.35455 0.10278 L -0.35807 0.10487 C -0.36783 0.11644 -0.35547 0.10255 -0.36484 0.11089 C -0.36601 0.11204 -0.36705 0.11413 -0.36823 0.11505 C -0.37044 0.11667 -0.37278 0.1176 -0.375 0.11899 L -0.37851 0.12107 L -0.3819 0.12316 C -0.38541 0.12732 -0.38476 0.12732 -0.38867 0.12917 C -0.39166 0.13056 -0.39778 0.13311 -0.39778 0.13311 C -0.39895 0.1345 -0.39987 0.13635 -0.40117 0.13728 C -0.40299 0.13843 -0.40507 0.13843 -0.4069 0.13913 C -0.40924 0.14028 -0.41145 0.14191 -0.41367 0.14329 L -0.42057 0.14723 L -0.42395 0.14931 C -0.43372 0.16089 -0.42135 0.147 -0.43073 0.15533 C -0.4319 0.15649 -0.43294 0.15834 -0.43411 0.1595 C -0.43528 0.16042 -0.43645 0.16042 -0.4375 0.16135 C -0.4388 0.16251 -0.43971 0.16436 -0.44101 0.16552 C -0.44362 0.16783 -0.44752 0.16829 -0.45 0.16945 C -0.4526 0.17061 -0.45703 0.17408 -0.45911 0.17547 C -0.46354 0.17848 -0.46211 0.17709 -0.46705 0.17964 C -0.46823 0.1801 -0.4694 0.18126 -0.47057 0.18172 C -0.47682 0.18403 -0.48346 0.18473 -0.48984 0.18566 C -0.50039 0.18496 -0.51106 0.18473 -0.52161 0.18357 C -0.52382 0.18334 -0.53203 0.17825 -0.53307 0.17755 L -0.53645 0.17547 L -0.60807 0.17755 C -0.61484 0.17802 -0.62174 0.17825 -0.62851 0.17964 C -0.63151 0.18033 -0.6345 0.18288 -0.6375 0.18357 L -0.64661 0.18566 C -0.64817 0.18635 -0.64961 0.18704 -0.65117 0.18774 C -0.65716 0.18982 -0.6608 0.19028 -0.66705 0.19167 C -0.66979 0.19237 -0.67239 0.19353 -0.675 0.19376 C -0.68685 0.19491 -0.69856 0.19515 -0.71028 0.19584 L -0.75 0.19769 C -0.7539 0.19839 -0.75768 0.19839 -0.76145 0.19978 C -0.76679 0.20209 -0.76445 0.20903 -0.76705 0.21598 C -0.76783 0.21806 -0.76914 0.21968 -0.7694 0.222 C -0.76992 0.22593 -0.7694 0.2301 -0.7694 0.23427 L -0.7694 0.23427 L -0.7694 0.23427 " pathEditMode="relative" ptsTypes="AAAAAAAAAAAAAAAAAAAAAAAAAAAAAAAAAAAAAAAAAAAAAAAAAAAAAAAAAAAA">
                                      <p:cBhvr>
                                        <p:cTn id="6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03704E-6 L 0.05898 -0.17176 L 0.26471 -0.21413 L 0.41914 -0.32524 L 0.66797 -0.36551 L 0.67604 -0.36366 L 0.67604 -0.36366 " pathEditMode="relative" ptsTypes="AAAAAAA">
                                      <p:cBhvr>
                                        <p:cTn id="10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755773" y="1394265"/>
            <a:ext cx="527687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老张思考怎么去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792" y="3992708"/>
            <a:ext cx="0" cy="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51" y="2133184"/>
            <a:ext cx="1234021" cy="1359948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 flipV="1">
            <a:off x="3783740" y="2813157"/>
            <a:ext cx="18574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940983" y="3717032"/>
            <a:ext cx="1174258" cy="974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/>
          <p:nvPr/>
        </p:nvCxnSpPr>
        <p:spPr>
          <a:xfrm>
            <a:off x="7203371" y="3022958"/>
            <a:ext cx="1874309" cy="1655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1" name="直接箭头连接符 1030"/>
          <p:cNvCxnSpPr/>
          <p:nvPr/>
        </p:nvCxnSpPr>
        <p:spPr>
          <a:xfrm flipV="1">
            <a:off x="7077094" y="1680498"/>
            <a:ext cx="2622340" cy="95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26" y="4622236"/>
            <a:ext cx="1615913" cy="9670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57" y="2234355"/>
            <a:ext cx="1218313" cy="1278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14" y="4128164"/>
            <a:ext cx="1592859" cy="12211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34" y="1394264"/>
            <a:ext cx="2065278" cy="141889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16" y="937670"/>
            <a:ext cx="1785732" cy="10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408487" y="2567939"/>
            <a:ext cx="3092718" cy="661181"/>
            <a:chOff x="5307087" y="1514266"/>
            <a:chExt cx="2520280" cy="661181"/>
          </a:xfrm>
        </p:grpSpPr>
        <p:sp>
          <p:nvSpPr>
            <p:cNvPr id="22" name="圆角矩形 21"/>
            <p:cNvSpPr/>
            <p:nvPr/>
          </p:nvSpPr>
          <p:spPr>
            <a:xfrm>
              <a:off x="5307087" y="1514266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4D9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342739" y="1556856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717321" y="0"/>
            <a:ext cx="345346" cy="6093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81751" y="0"/>
            <a:ext cx="380916" cy="6093296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5452237" y="263691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优化出行方式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5635808" y="4867821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+mn-ea"/>
              </a:rPr>
              <a:t>结束语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72321" y="1340768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8"/>
          <p:cNvSpPr txBox="1"/>
          <p:nvPr/>
        </p:nvSpPr>
        <p:spPr>
          <a:xfrm>
            <a:off x="5419784" y="133727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F5E5C"/>
                </a:solidFill>
                <a:latin typeface="+mn-ea"/>
              </a:rPr>
              <a:t>来自东北的邀请</a:t>
            </a:r>
          </a:p>
        </p:txBody>
      </p:sp>
      <p:sp>
        <p:nvSpPr>
          <p:cNvPr id="11" name="椭圆 10"/>
          <p:cNvSpPr/>
          <p:nvPr/>
        </p:nvSpPr>
        <p:spPr>
          <a:xfrm>
            <a:off x="4666666" y="2567939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81750" y="3801377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773876" y="2675939"/>
            <a:ext cx="180000" cy="180000"/>
          </a:xfrm>
          <a:prstGeom prst="ellipse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8"/>
          <p:cNvSpPr txBox="1"/>
          <p:nvPr/>
        </p:nvSpPr>
        <p:spPr>
          <a:xfrm>
            <a:off x="5515875" y="3786860"/>
            <a:ext cx="273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+mn-ea"/>
              </a:rPr>
              <a:t>编程思想的体现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62" y="4964284"/>
            <a:ext cx="426757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5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优化出行方式</a:t>
            </a:r>
            <a:endParaRPr lang="zh-CN" altLang="en-US" sz="28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2" y="4302608"/>
            <a:ext cx="1338750" cy="14211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5" y="2393093"/>
            <a:ext cx="1170517" cy="12687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339760"/>
            <a:ext cx="1085850" cy="11525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423269"/>
            <a:ext cx="2705100" cy="21717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63456" y="1412776"/>
            <a:ext cx="452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我找汽车，火车，飞机</a:t>
            </a:r>
            <a:r>
              <a:rPr lang="en-US" altLang="zh-CN" sz="2400" b="1" dirty="0" smtClean="0">
                <a:latin typeface="+mn-ea"/>
              </a:rPr>
              <a:t>……</a:t>
            </a:r>
          </a:p>
          <a:p>
            <a:r>
              <a:rPr lang="zh-CN" altLang="en-US" sz="2400" b="1" dirty="0">
                <a:latin typeface="+mn-ea"/>
              </a:rPr>
              <a:t>不</a:t>
            </a:r>
            <a:r>
              <a:rPr lang="zh-CN" altLang="en-US" sz="2400" b="1" dirty="0" smtClean="0">
                <a:latin typeface="+mn-ea"/>
              </a:rPr>
              <a:t>就是我找交通工具吗？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1664" y="4509119"/>
            <a:ext cx="30243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东北你老张能去，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我老王就不能去了？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664" y="2842338"/>
            <a:ext cx="324036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好吧，人类通过交通方式，都可以去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0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优化出行方式</a:t>
            </a:r>
            <a:endParaRPr lang="zh-CN" altLang="en-US" sz="28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8" y="4034011"/>
            <a:ext cx="1333488" cy="144544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3899798"/>
            <a:ext cx="941834" cy="9996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32" y="4034010"/>
            <a:ext cx="1913012" cy="1535798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17" idx="3"/>
          </p:cNvCxnSpPr>
          <p:nvPr/>
        </p:nvCxnSpPr>
        <p:spPr>
          <a:xfrm>
            <a:off x="3005386" y="4399631"/>
            <a:ext cx="308488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50176" y="1497900"/>
            <a:ext cx="3672408" cy="1555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老张通过构思，东北之行即将开启。他的小故事完美结局了，我们的故事，正在上演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9624392" y="1292728"/>
            <a:ext cx="482352" cy="4103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530680" y="201390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东北</a:t>
            </a:r>
            <a:endParaRPr lang="zh-CN" altLang="en-US" sz="28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12024" y="1497900"/>
            <a:ext cx="3218656" cy="25361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17321" y="0"/>
            <a:ext cx="345346" cy="6093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81751" y="0"/>
            <a:ext cx="380916" cy="6093296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5479946" y="247297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优化出行方式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5561966" y="4867821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5F5E5C"/>
                </a:solidFill>
                <a:latin typeface="+mn-ea"/>
              </a:rPr>
              <a:t>结束语</a:t>
            </a:r>
            <a:endParaRPr lang="zh-CN" altLang="en-US" sz="2800" b="1" dirty="0">
              <a:solidFill>
                <a:srgbClr val="5F5E5C"/>
              </a:solidFill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72321" y="1340768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8"/>
          <p:cNvSpPr txBox="1"/>
          <p:nvPr/>
        </p:nvSpPr>
        <p:spPr>
          <a:xfrm>
            <a:off x="5419784" y="133727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F5E5C"/>
                </a:solidFill>
                <a:latin typeface="+mn-ea"/>
              </a:rPr>
              <a:t>来自东北的邀请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419784" y="3668786"/>
            <a:ext cx="3092718" cy="661181"/>
            <a:chOff x="5307087" y="1514266"/>
            <a:chExt cx="2520280" cy="661181"/>
          </a:xfrm>
        </p:grpSpPr>
        <p:sp>
          <p:nvSpPr>
            <p:cNvPr id="22" name="圆角矩形 21"/>
            <p:cNvSpPr/>
            <p:nvPr/>
          </p:nvSpPr>
          <p:spPr>
            <a:xfrm>
              <a:off x="5307087" y="1514266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4D9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342739" y="1556856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4666666" y="2567939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81750" y="3801377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797341" y="3909377"/>
            <a:ext cx="180000" cy="180000"/>
          </a:xfrm>
          <a:prstGeom prst="ellipse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8"/>
          <p:cNvSpPr txBox="1"/>
          <p:nvPr/>
        </p:nvSpPr>
        <p:spPr>
          <a:xfrm>
            <a:off x="5561966" y="3737766"/>
            <a:ext cx="273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+mn-ea"/>
              </a:rPr>
              <a:t>编程思想的体现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62" y="4964284"/>
            <a:ext cx="426757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792" y="3992708"/>
            <a:ext cx="0" cy="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42" y="1315314"/>
            <a:ext cx="943827" cy="1023066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>
            <a:off x="5799860" y="1966729"/>
            <a:ext cx="1875482" cy="531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771338" y="2416095"/>
            <a:ext cx="1005540" cy="1681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/>
          <p:nvPr/>
        </p:nvCxnSpPr>
        <p:spPr>
          <a:xfrm>
            <a:off x="8387551" y="2277198"/>
            <a:ext cx="1874309" cy="1655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1" name="直接箭头连接符 1030"/>
          <p:cNvCxnSpPr>
            <a:endCxn id="11" idx="1"/>
          </p:cNvCxnSpPr>
          <p:nvPr/>
        </p:nvCxnSpPr>
        <p:spPr>
          <a:xfrm flipV="1">
            <a:off x="8473939" y="1221774"/>
            <a:ext cx="1961778" cy="626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53" name="图片 10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066" y="2810646"/>
            <a:ext cx="394652" cy="394652"/>
          </a:xfrm>
          <a:prstGeom prst="rect">
            <a:avLst/>
          </a:prstGeom>
        </p:spPr>
      </p:pic>
      <p:pic>
        <p:nvPicPr>
          <p:cNvPr id="1054" name="图片 10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507" y="1337847"/>
            <a:ext cx="394652" cy="394652"/>
          </a:xfrm>
          <a:prstGeom prst="rect">
            <a:avLst/>
          </a:prstGeom>
        </p:spPr>
      </p:pic>
      <p:pic>
        <p:nvPicPr>
          <p:cNvPr id="1055" name="图片 10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68" y="2040702"/>
            <a:ext cx="394652" cy="39465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05" y="3006263"/>
            <a:ext cx="394652" cy="3946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890" y="4174145"/>
            <a:ext cx="1209675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44" y="2416095"/>
            <a:ext cx="962025" cy="1009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217" y="4021745"/>
            <a:ext cx="1143000" cy="876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17" y="793149"/>
            <a:ext cx="1247775" cy="85725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256660" y="3612667"/>
            <a:ext cx="2976390" cy="1184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此情景，从编程角度看，是</a:t>
            </a:r>
            <a:r>
              <a:rPr lang="zh-CN" altLang="en-US" sz="24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面向过程</a:t>
            </a:r>
            <a:endParaRPr lang="zh-CN" altLang="en-US" sz="2400" b="1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57" y="682523"/>
            <a:ext cx="1195357" cy="7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9247</TotalTime>
  <Words>556</Words>
  <Application>Microsoft Office PowerPoint</Application>
  <PresentationFormat>宽屏</PresentationFormat>
  <Paragraphs>85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Segoe UI Black</vt:lpstr>
      <vt:lpstr>华康俪金黑W8(P)</vt:lpstr>
      <vt:lpstr>华文隶书</vt:lpstr>
      <vt:lpstr>宋体</vt:lpstr>
      <vt:lpstr>微软雅黑</vt:lpstr>
      <vt:lpstr>专业字体设计服务/WWW.ZTSGC.COM/</vt:lpstr>
      <vt:lpstr>Arial</vt:lpstr>
      <vt:lpstr>Calibri</vt:lpstr>
      <vt:lpstr>Calibri Light</vt:lpstr>
      <vt:lpstr>Segoe UI</vt:lpstr>
      <vt:lpstr>Office 主题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Win7</cp:lastModifiedBy>
  <cp:revision>2460</cp:revision>
  <dcterms:modified xsi:type="dcterms:W3CDTF">2019-09-21T02:01:22Z</dcterms:modified>
</cp:coreProperties>
</file>