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1130" r:id="rId4"/>
    <p:sldId id="760" r:id="rId6"/>
    <p:sldId id="1116" r:id="rId7"/>
    <p:sldId id="1146" r:id="rId8"/>
    <p:sldId id="1117" r:id="rId9"/>
    <p:sldId id="1118" r:id="rId10"/>
    <p:sldId id="1119" r:id="rId11"/>
    <p:sldId id="1120" r:id="rId12"/>
    <p:sldId id="1147" r:id="rId13"/>
    <p:sldId id="1161" r:id="rId14"/>
    <p:sldId id="1121" r:id="rId15"/>
    <p:sldId id="1122" r:id="rId16"/>
    <p:sldId id="1166" r:id="rId17"/>
    <p:sldId id="1123" r:id="rId18"/>
    <p:sldId id="1124" r:id="rId19"/>
    <p:sldId id="1125" r:id="rId20"/>
    <p:sldId id="1126" r:id="rId21"/>
    <p:sldId id="1127" r:id="rId22"/>
    <p:sldId id="1128" r:id="rId23"/>
    <p:sldId id="1162" r:id="rId24"/>
    <p:sldId id="1165" r:id="rId25"/>
    <p:sldId id="1164" r:id="rId26"/>
    <p:sldId id="112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256"/>
            <p14:sldId id="1130"/>
            <p14:sldId id="760"/>
            <p14:sldId id="1116"/>
            <p14:sldId id="1146"/>
            <p14:sldId id="1117"/>
            <p14:sldId id="1118"/>
            <p14:sldId id="1119"/>
            <p14:sldId id="1120"/>
            <p14:sldId id="1147"/>
            <p14:sldId id="1161"/>
            <p14:sldId id="1121"/>
            <p14:sldId id="1122"/>
            <p14:sldId id="1166"/>
            <p14:sldId id="1123"/>
            <p14:sldId id="1124"/>
            <p14:sldId id="1125"/>
            <p14:sldId id="1126"/>
            <p14:sldId id="1127"/>
            <p14:sldId id="1128"/>
            <p14:sldId id="1162"/>
            <p14:sldId id="1165"/>
            <p14:sldId id="1164"/>
            <p14:sldId id="1129"/>
          </p14:sldIdLst>
        </p14:section>
        <p14:section name="无标题节" id="{A3B38955-D5E8-4C0D-8385-F3A09683E804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D4722"/>
    <a:srgbClr val="5CAA55"/>
    <a:srgbClr val="CF5830"/>
    <a:srgbClr val="B4DD93"/>
    <a:srgbClr val="231F20"/>
    <a:srgbClr val="D52A2F"/>
    <a:srgbClr val="1EE15C"/>
    <a:srgbClr val="46B964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30" autoAdjust="0"/>
    <p:restoredTop sz="95113" autoAdjust="0"/>
  </p:normalViewPr>
  <p:slideViewPr>
    <p:cSldViewPr>
      <p:cViewPr varScale="1">
        <p:scale>
          <a:sx n="67" d="100"/>
          <a:sy n="67" d="100"/>
        </p:scale>
        <p:origin x="-1206" y="-108"/>
      </p:cViewPr>
      <p:guideLst>
        <p:guide orient="horz" pos="2192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922"/>
        <p:guide pos="20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用来描述软件开发过程中遇到的困境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总结和答疑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</a:rPr>
              <a:t>什么是</a:t>
            </a:r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pic>
        <p:nvPicPr>
          <p:cNvPr id="9" name="图片 8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  <a:endParaRPr lang="zh-CN" altLang="en-US" dirty="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pic>
        <p:nvPicPr>
          <p:cNvPr id="13" name="图片 12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7486" y="2088879"/>
            <a:ext cx="8359009" cy="1470025"/>
          </a:xfrm>
        </p:spPr>
        <p:txBody>
          <a:bodyPr/>
          <a:lstStyle/>
          <a:p>
            <a:r>
              <a:rPr lang="zh-CN" altLang="en-US" dirty="0"/>
              <a:t>软件项目开发过程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020" y="3558988"/>
            <a:ext cx="4256785" cy="6229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187473" y="5565504"/>
            <a:ext cx="4392513" cy="647675"/>
          </a:xfrm>
        </p:spPr>
        <p:txBody>
          <a:bodyPr/>
          <a:lstStyle/>
          <a:p>
            <a:r>
              <a:rPr lang="zh-CN" altLang="en-US" sz="2400"/>
              <a:t>达内教育</a:t>
            </a:r>
            <a:r>
              <a:rPr lang="en-US" altLang="zh-CN" sz="2400"/>
              <a:t>Python</a:t>
            </a:r>
            <a:r>
              <a:rPr lang="zh-CN" altLang="en-US" sz="2400"/>
              <a:t>教研中心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189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共享单车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最后一公里出行问题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自行车丢失问题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 租车、还车问题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问题定义示例（一）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289300"/>
            <a:ext cx="3014980" cy="2025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3289935"/>
            <a:ext cx="3245485" cy="202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6451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生产线电子报表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问题定义示例（二）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073785" y="1868170"/>
          <a:ext cx="7401560" cy="40417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4830"/>
                <a:gridCol w="2727325"/>
                <a:gridCol w="2859405"/>
              </a:tblGrid>
              <a:tr h="505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比较项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传统报表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电子报表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111125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助理人员制作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不及时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临时生成，随时能查看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0642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人工制作，准确性低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体统生成，准确性高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0642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安全性低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安全性高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0579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方便性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不方便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方便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06425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统计维度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维度较少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维度较多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各阶段主要任务（二）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43846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可行性研究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经济（能不能产生经济效益）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技术（技术条件是否成熟，例如共享单车、网络约车需支付成熟）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业务、市场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法律（有些法律明令禁止的，如赌博，病毒，非法集资）等方面是否可行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同类产品、同类软件系统，是否满足要求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业界有哪些成功/失败的先例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结论：做还是不做，什么方式做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各阶段主要任务（三）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56323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立项：筹备资源，启动项目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经费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</a:t>
            </a:r>
            <a:r>
              <a:rPr lang="en-US" altLang="zh-CN" sz="1800" dirty="0" err="1">
                <a:solidFill>
                  <a:schemeClr val="tx1"/>
                </a:solidFill>
              </a:rPr>
              <a:t>人员、团队、项目负责人（项目成败起至关重要的作用</a:t>
            </a:r>
            <a:r>
              <a:rPr lang="en-US" altLang="zh-CN" sz="1800" dirty="0" smtClean="0">
                <a:solidFill>
                  <a:schemeClr val="tx1"/>
                </a:solidFill>
              </a:rPr>
              <a:t>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软硬件设备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场地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制定项目目标：什么时候、完成什么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项目先后顺序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确定项目时间轴、里程碑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人员配置、分工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14" y="2581843"/>
            <a:ext cx="1531566" cy="13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36" y="2581842"/>
            <a:ext cx="2935203" cy="13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0055" y="297180"/>
            <a:ext cx="7303770" cy="1193800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软件项目组织架构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2655" y="1490980"/>
            <a:ext cx="1508125" cy="5200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2345" y="2510790"/>
            <a:ext cx="1123950" cy="6013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7290" y="2510790"/>
            <a:ext cx="1123950" cy="6013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测试经理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1590" y="2510790"/>
            <a:ext cx="1123950" cy="6013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视觉设计经理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9555" y="2510790"/>
            <a:ext cx="1123950" cy="6013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基础架构经理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2345" y="3639185"/>
            <a:ext cx="394335" cy="25749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前端开发人员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9415" y="3639185"/>
            <a:ext cx="394335" cy="25749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后端开发人员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47290" y="3639185"/>
            <a:ext cx="394335" cy="25749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测试工程师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7845" y="3639185"/>
            <a:ext cx="394335" cy="25749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业务测试人员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6520" y="3639185"/>
            <a:ext cx="394335" cy="25749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3270" y="3639185"/>
            <a:ext cx="394335" cy="25749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29555" y="3639185"/>
            <a:ext cx="394335" cy="25749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59170" y="3639185"/>
            <a:ext cx="394335" cy="25749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1075" y="3639185"/>
            <a:ext cx="884555" cy="6013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文档工程师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31075" y="2539365"/>
            <a:ext cx="846455" cy="6013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11" idx="0"/>
            <a:endCxn id="7" idx="2"/>
          </p:cNvCxnSpPr>
          <p:nvPr/>
        </p:nvCxnSpPr>
        <p:spPr>
          <a:xfrm rot="16200000">
            <a:off x="1098550" y="3193415"/>
            <a:ext cx="527050" cy="364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0"/>
            <a:endCxn id="7" idx="2"/>
          </p:cNvCxnSpPr>
          <p:nvPr/>
        </p:nvCxnSpPr>
        <p:spPr>
          <a:xfrm rot="16200000" flipV="1">
            <a:off x="1442085" y="3214370"/>
            <a:ext cx="527050" cy="3225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0"/>
            <a:endCxn id="8" idx="2"/>
          </p:cNvCxnSpPr>
          <p:nvPr/>
        </p:nvCxnSpPr>
        <p:spPr>
          <a:xfrm rot="16200000">
            <a:off x="2563495" y="3193415"/>
            <a:ext cx="527050" cy="364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8" idx="2"/>
          </p:cNvCxnSpPr>
          <p:nvPr/>
        </p:nvCxnSpPr>
        <p:spPr>
          <a:xfrm rot="16200000" flipV="1">
            <a:off x="2878773" y="3242628"/>
            <a:ext cx="527050" cy="266065"/>
          </a:xfrm>
          <a:prstGeom prst="bentConnector3">
            <a:avLst>
              <a:gd name="adj1" fmla="val 500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9" idx="2"/>
          </p:cNvCxnSpPr>
          <p:nvPr/>
        </p:nvCxnSpPr>
        <p:spPr>
          <a:xfrm rot="16200000">
            <a:off x="3893185" y="3216275"/>
            <a:ext cx="532765" cy="324485"/>
          </a:xfrm>
          <a:prstGeom prst="bentConnector3">
            <a:avLst>
              <a:gd name="adj1" fmla="val 499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6" idx="0"/>
            <a:endCxn id="9" idx="2"/>
          </p:cNvCxnSpPr>
          <p:nvPr/>
        </p:nvCxnSpPr>
        <p:spPr>
          <a:xfrm rot="16200000" flipV="1">
            <a:off x="4318635" y="3187065"/>
            <a:ext cx="527050" cy="37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0"/>
            <a:endCxn id="10" idx="2"/>
          </p:cNvCxnSpPr>
          <p:nvPr/>
        </p:nvCxnSpPr>
        <p:spPr>
          <a:xfrm rot="16200000">
            <a:off x="5445760" y="3193415"/>
            <a:ext cx="527050" cy="364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8" idx="0"/>
            <a:endCxn id="10" idx="2"/>
          </p:cNvCxnSpPr>
          <p:nvPr/>
        </p:nvCxnSpPr>
        <p:spPr>
          <a:xfrm rot="16200000" flipV="1">
            <a:off x="5810568" y="3193098"/>
            <a:ext cx="527050" cy="365125"/>
          </a:xfrm>
          <a:prstGeom prst="bentConnector3">
            <a:avLst>
              <a:gd name="adj1" fmla="val 500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6" idx="3"/>
          </p:cNvCxnSpPr>
          <p:nvPr/>
        </p:nvCxnSpPr>
        <p:spPr>
          <a:xfrm rot="10800000">
            <a:off x="4970780" y="1751330"/>
            <a:ext cx="2336800" cy="2181860"/>
          </a:xfrm>
          <a:prstGeom prst="bentConnector3">
            <a:avLst>
              <a:gd name="adj1" fmla="val 228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0"/>
            <a:endCxn id="6" idx="3"/>
          </p:cNvCxnSpPr>
          <p:nvPr/>
        </p:nvCxnSpPr>
        <p:spPr>
          <a:xfrm rot="16200000" flipV="1">
            <a:off x="5968683" y="753428"/>
            <a:ext cx="788035" cy="27838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0"/>
            <a:endCxn id="6" idx="2"/>
          </p:cNvCxnSpPr>
          <p:nvPr/>
        </p:nvCxnSpPr>
        <p:spPr>
          <a:xfrm rot="16200000">
            <a:off x="2630170" y="924560"/>
            <a:ext cx="499745" cy="2672715"/>
          </a:xfrm>
          <a:prstGeom prst="bentConnector3">
            <a:avLst>
              <a:gd name="adj1" fmla="val 499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8" idx="0"/>
            <a:endCxn id="6" idx="2"/>
          </p:cNvCxnSpPr>
          <p:nvPr/>
        </p:nvCxnSpPr>
        <p:spPr>
          <a:xfrm rot="16200000">
            <a:off x="3363278" y="1657033"/>
            <a:ext cx="499745" cy="1207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0"/>
            <a:endCxn id="6" idx="2"/>
          </p:cNvCxnSpPr>
          <p:nvPr/>
        </p:nvCxnSpPr>
        <p:spPr>
          <a:xfrm rot="16200000" flipV="1">
            <a:off x="4055428" y="2172653"/>
            <a:ext cx="499745" cy="1765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0"/>
            <a:endCxn id="6" idx="2"/>
          </p:cNvCxnSpPr>
          <p:nvPr/>
        </p:nvCxnSpPr>
        <p:spPr>
          <a:xfrm rot="16200000" flipV="1">
            <a:off x="4804410" y="1423670"/>
            <a:ext cx="499745" cy="1674495"/>
          </a:xfrm>
          <a:prstGeom prst="bentConnector3">
            <a:avLst>
              <a:gd name="adj1" fmla="val 499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各阶段主要任务（四）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34010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需求分析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确定项目的范围、边界（做什么、不做什么）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包含哪些功能，各功能输入、输出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 需求量化、细化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 sz="1465" dirty="0">
                <a:solidFill>
                  <a:schemeClr val="tx1"/>
                </a:solidFill>
              </a:rPr>
              <a:t> 支持高并发  ==&gt; 每秒处理1000个事务</a:t>
            </a:r>
            <a:endParaRPr lang="en-US" altLang="zh-CN" sz="1465" dirty="0">
              <a:solidFill>
                <a:schemeClr val="tx1"/>
              </a:solidFill>
            </a:endParaRPr>
          </a:p>
          <a:p>
            <a:pPr marL="120015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 sz="1465" dirty="0">
                <a:solidFill>
                  <a:schemeClr val="tx1"/>
                </a:solidFill>
              </a:rPr>
              <a:t> 高可靠性 ==&gt; 7*24小时，系统可用率99%</a:t>
            </a:r>
            <a:endParaRPr lang="en-US" altLang="zh-CN" sz="1465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需求评审：评审需求描述是否正确、准确、是否有遗漏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	 产出：需求规格说明书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各阶段主要任务（五）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26765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设计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概要设计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系统框架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技术路线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系统关系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交互模型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模块定义</a:t>
            </a:r>
            <a:endParaRPr lang="en-US" altLang="zh-CN" sz="1465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	  详细设计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200150" lvl="2" indent="-28575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数据库设计、数据结构设计、接口设计、类设计、错误处理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200150" lvl="2" indent="-28575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业务细则、逻辑流程、数据定义、状态转换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3921125"/>
            <a:ext cx="4429125" cy="236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各阶段主要任务（六）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11068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编码实现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编码、自测、</a:t>
            </a:r>
            <a:r>
              <a:rPr lang="zh-CN" altLang="en-US" sz="2000" dirty="0">
                <a:solidFill>
                  <a:schemeClr val="tx1"/>
                </a:solidFill>
              </a:rPr>
              <a:t>解决</a:t>
            </a:r>
            <a:r>
              <a:rPr lang="en-US" altLang="zh-CN" sz="2000" dirty="0">
                <a:solidFill>
                  <a:schemeClr val="tx1"/>
                </a:solidFill>
              </a:rPr>
              <a:t>技术难点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2346960"/>
            <a:ext cx="6239510" cy="374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各阶段主要任务（七）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39923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测试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/>
              <a:t>测试方法</a:t>
            </a:r>
            <a:endParaRPr lang="zh-CN" altLang="en-US" dirty="0"/>
          </a:p>
          <a:p>
            <a:pPr marL="1200150" lvl="2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/>
              <a:t>白盒测试：深入软件内部、执行过程是否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pPr marL="1200150" lvl="2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 smtClean="0"/>
              <a:t>黑</a:t>
            </a:r>
            <a:r>
              <a:rPr lang="zh-CN" altLang="en-US" dirty="0"/>
              <a:t>盒测试：测试软件功能点是否正确</a:t>
            </a:r>
            <a:endParaRPr lang="zh-CN" altLang="en-US" dirty="0"/>
          </a:p>
          <a:p>
            <a:pPr lvl="1"/>
            <a:r>
              <a:rPr lang="zh-CN" altLang="en-US" dirty="0"/>
              <a:t>测试范围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 smtClean="0"/>
              <a:t>模块测试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 smtClean="0"/>
              <a:t>集成测试</a:t>
            </a:r>
            <a:endParaRPr lang="zh-CN" altLang="en-US" dirty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/>
              <a:t>Beta测试</a:t>
            </a:r>
            <a:endParaRPr lang="zh-CN" altLang="en-US" dirty="0"/>
          </a:p>
          <a:p>
            <a:pPr lvl="1"/>
            <a:r>
              <a:rPr lang="zh-CN" altLang="en-US" dirty="0"/>
              <a:t>测试侧重点</a:t>
            </a:r>
            <a:endParaRPr lang="zh-CN" altLang="en-US" dirty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dirty="0" err="1"/>
              <a:t>功能测试</a:t>
            </a:r>
            <a:endParaRPr dirty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dirty="0" err="1"/>
              <a:t>性能测试</a:t>
            </a:r>
            <a:endParaRPr dirty="0"/>
          </a:p>
          <a:p>
            <a:pPr lvl="1"/>
            <a:r>
              <a:rPr dirty="0" err="1"/>
              <a:t>产出</a:t>
            </a:r>
            <a:r>
              <a:rPr lang="zh-CN" dirty="0"/>
              <a:t>：测试报告，功能、性能是否满足需求</a:t>
            </a:r>
            <a:endParaRPr lang="zh-CN" dirty="0"/>
          </a:p>
        </p:txBody>
      </p:sp>
      <p:pic>
        <p:nvPicPr>
          <p:cNvPr id="1026" name="Picture 2" descr="https://timgsa.baidu.com/timg?image&amp;quality=80&amp;size=b9999_10000&amp;sec=1547573355942&amp;di=943b24d53e231c9736b7e528eda536a0&amp;imgtype=0&amp;src=http%3A%2F%2Fimgsa.baidu.com%2Fexp%2Fw%3D500%2Fsign%3Dd1cdee4156fbb2fb342b58127f4a2043%2Fb7003af33a87e950bd09157013385343fbf2b49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3237843"/>
            <a:ext cx="29241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</a:t>
            </a:r>
            <a:r>
              <a:rPr lang="zh-CN" altLang="en-US" dirty="0" smtClean="0">
                <a:solidFill>
                  <a:prstClr val="white"/>
                </a:solidFill>
              </a:rPr>
              <a:t>（八）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19452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投产：部署系统，正式投入生产运行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/>
              <a:t> 部署需要哪些软硬件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1200150" lvl="2" indent="-28575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 smtClean="0"/>
              <a:t>机房、服务器、电源、防火、温度湿度调整</a:t>
            </a:r>
            <a:endParaRPr lang="zh-CN" altLang="en-US" dirty="0"/>
          </a:p>
          <a:p>
            <a:pPr lvl="1"/>
            <a:r>
              <a:rPr lang="zh-CN" altLang="en-US" dirty="0"/>
              <a:t> 需要哪些准入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/>
              <a:t>行政审批、资质、上级监管部门审批</a:t>
            </a:r>
            <a:endParaRPr lang="zh-CN" altLang="en-US" dirty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 dirty="0"/>
              <a:t>APP</a:t>
            </a:r>
            <a:r>
              <a:rPr lang="zh-CN" altLang="en-US" dirty="0"/>
              <a:t>上架的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/>
              <a:t>网站：域名、服务器、备案</a:t>
            </a:r>
            <a:endParaRPr lang="zh-CN" altLang="en-US" dirty="0"/>
          </a:p>
          <a:p>
            <a:pPr lvl="1"/>
            <a:r>
              <a:rPr lang="zh-CN" altLang="en-US" dirty="0"/>
              <a:t>部署步骤、</a:t>
            </a:r>
            <a:r>
              <a:rPr lang="zh-CN" altLang="en-US" dirty="0" smtClean="0"/>
              <a:t>演练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自我介绍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图片 19" descr="Z:\Win7Share\PPT\讲师\王丹波.jpg王丹波"/>
          <p:cNvPicPr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995" y="1316990"/>
            <a:ext cx="2613660" cy="3706495"/>
          </a:xfrm>
          <a:prstGeom prst="roundRect">
            <a:avLst>
              <a:gd name="adj" fmla="val 38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4011295" y="955040"/>
            <a:ext cx="5012055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工作经历</a:t>
            </a:r>
            <a:endParaRPr lang="en-US" altLang="zh-CN" sz="2000" b="1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2005~2009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网络协议分析、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PKI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安全体系软件开发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2009~2012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基金清算系统开发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2012~2016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银行中间业务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支付系统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票据系统开发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2016至今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Java、Python讲师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授课风格</a:t>
            </a:r>
            <a:endParaRPr lang="en-US" altLang="zh-CN" sz="1600" b="1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1785" y="5264785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王丹波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1665" y="5264785"/>
            <a:ext cx="4171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授课深入浅出，注重案例化、模型化、立体化、游戏化教学，注重思考能力、动手能力、自学能力的培养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</a:t>
            </a:r>
            <a:r>
              <a:rPr lang="zh-CN" altLang="en-US" dirty="0" smtClean="0">
                <a:solidFill>
                  <a:prstClr val="white"/>
                </a:solidFill>
              </a:rPr>
              <a:t>（九）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维护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 smtClean="0"/>
              <a:t>运行状态监控</a:t>
            </a:r>
            <a:endParaRPr lang="en-US" altLang="zh-CN" dirty="0"/>
          </a:p>
          <a:p>
            <a:pPr lvl="1"/>
            <a:r>
              <a:rPr lang="zh-CN" altLang="en-US" dirty="0" smtClean="0"/>
              <a:t>修复缺陷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变更</a:t>
            </a:r>
            <a:endParaRPr lang="en-US" altLang="zh-CN" dirty="0" smtClean="0"/>
          </a:p>
          <a:p>
            <a:pPr lvl="1"/>
            <a:r>
              <a:rPr lang="zh-CN" altLang="en-US" dirty="0"/>
              <a:t>数据备份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pPr lvl="1"/>
            <a:r>
              <a:rPr lang="zh-CN" altLang="en-US" dirty="0"/>
              <a:t>系统定期清理</a:t>
            </a:r>
            <a:endParaRPr lang="en-US" altLang="zh-CN" dirty="0" smtClean="0"/>
          </a:p>
        </p:txBody>
      </p:sp>
      <p:pic>
        <p:nvPicPr>
          <p:cNvPr id="2050" name="Picture 2" descr="https://timgsa.baidu.com/timg?image&amp;quality=80&amp;size=b9999_10000&amp;sec=1547573855112&amp;di=3b221410dc6a97c54780adc72000bc83&amp;imgtype=0&amp;src=http%3A%2F%2Fwww.bjsxt.com%2Fuploadfile%2F2017%2F0731%2F201707311117072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481736"/>
            <a:ext cx="2394016" cy="17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47573883619&amp;di=cc175f84861f4e49436c41b77cdabdd7&amp;imgtype=0&amp;src=http%3A%2F%2Fwww.hostspaces.net%2Fjs%2Fkindeditor%2Fkindeditor-4.1.10%2Fattached%2Fimage%2F20170112%2F20170112100536_669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2568774" cy="17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软件开发工具（一）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54015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sym typeface="+mn-ea"/>
              </a:rPr>
              <a:t>设计工具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面向对象设计工具：</a:t>
            </a:r>
            <a:r>
              <a:rPr lang="en-US" altLang="zh-CN" dirty="0">
                <a:sym typeface="+mn-ea"/>
              </a:rPr>
              <a:t>Rational rose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图形化设计工具：</a:t>
            </a:r>
            <a:r>
              <a:rPr lang="en-US" altLang="zh-CN" dirty="0">
                <a:sym typeface="+mn-ea"/>
              </a:rPr>
              <a:t>MS Visio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数据库设计工具：</a:t>
            </a:r>
            <a:r>
              <a:rPr lang="en-US" altLang="zh-CN" dirty="0">
                <a:sym typeface="+mn-ea"/>
              </a:rPr>
              <a:t>Power Designer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原型设计工具：</a:t>
            </a:r>
            <a:r>
              <a:rPr lang="en-US" altLang="zh-CN" dirty="0">
                <a:sym typeface="+mn-ea"/>
              </a:rPr>
              <a:t>Axure</a:t>
            </a:r>
            <a:r>
              <a:rPr lang="zh-CN" altLang="en-US" dirty="0">
                <a:sym typeface="+mn-ea"/>
              </a:rPr>
              <a:t>，墨刀</a:t>
            </a:r>
            <a:endParaRPr lang="en-US" altLang="zh-C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sym typeface="+mn-ea"/>
              </a:rPr>
              <a:t>开发工具</a:t>
            </a:r>
            <a:endParaRPr lang="zh-CN" altLang="en-US" sz="2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 编程语言：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Java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Python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PHP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.NET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JavaScript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数据库：</a:t>
            </a:r>
            <a:r>
              <a:rPr lang="en-US" altLang="zh-CN" sz="2400" dirty="0">
                <a:sym typeface="+mn-ea"/>
              </a:rPr>
              <a:t>Oracle, MySQL, SQL Server, DB2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集成开发环境： </a:t>
            </a:r>
            <a:r>
              <a:rPr lang="en-US" altLang="zh-CN" sz="2400" dirty="0">
                <a:sym typeface="+mn-ea"/>
              </a:rPr>
              <a:t>Eclipse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VS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文本编辑器：</a:t>
            </a:r>
            <a:r>
              <a:rPr lang="en-US" altLang="zh-CN" sz="2400" dirty="0">
                <a:sym typeface="+mn-ea"/>
              </a:rPr>
              <a:t>Sublime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Source Insight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vim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软件开发工具（二）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836795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测试工具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/>
              <a:t> 性能测试工具：</a:t>
            </a:r>
            <a:r>
              <a:rPr lang="en-US" altLang="zh-CN" dirty="0"/>
              <a:t>LoadRunner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自动化测试工具：Selenium</a:t>
            </a:r>
            <a:endParaRPr lang="zh-CN" altLang="en-US" dirty="0"/>
          </a:p>
          <a:p>
            <a:pPr lvl="1"/>
            <a:r>
              <a:rPr lang="zh-CN" altLang="en-US" dirty="0"/>
              <a:t> 单元测试工具：</a:t>
            </a:r>
            <a:r>
              <a:rPr lang="en-US" altLang="zh-CN" dirty="0"/>
              <a:t>JUnit</a:t>
            </a:r>
            <a:endParaRPr lang="en-US" altLang="zh-C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sym typeface="+mn-ea"/>
              </a:rPr>
              <a:t>版本管理工具</a:t>
            </a:r>
            <a:endParaRPr lang="zh-CN" altLang="en-US" sz="2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sz="2200" dirty="0">
                <a:sym typeface="+mn-ea"/>
              </a:rPr>
              <a:t> 分布式版本管理工具：</a:t>
            </a:r>
            <a:r>
              <a:rPr lang="en-US" altLang="zh-CN" sz="2200" dirty="0">
                <a:sym typeface="+mn-ea"/>
              </a:rPr>
              <a:t>git</a:t>
            </a:r>
            <a:endParaRPr lang="en-US" altLang="zh-CN" sz="2200" dirty="0"/>
          </a:p>
          <a:p>
            <a:pPr lvl="1"/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集中式版本管理工具：</a:t>
            </a:r>
            <a:r>
              <a:rPr lang="en-US" altLang="zh-CN" sz="2200" dirty="0">
                <a:sym typeface="+mn-ea"/>
              </a:rPr>
              <a:t>svn</a:t>
            </a:r>
            <a:endParaRPr lang="en-US" altLang="zh-CN" sz="2200" dirty="0"/>
          </a:p>
          <a:p>
            <a:pPr lvl="0"/>
            <a:r>
              <a:rPr lang="zh-CN" altLang="en-US" sz="2200" b="1" dirty="0">
                <a:solidFill>
                  <a:schemeClr val="bg2">
                    <a:lumMod val="40000"/>
                    <a:lumOff val="60000"/>
                  </a:schemeClr>
                </a:solidFill>
                <a:sym typeface="+mn-ea"/>
              </a:rPr>
              <a:t>BUG管理工具</a:t>
            </a:r>
            <a:endParaRPr lang="en-US" altLang="zh-CN" sz="2200" dirty="0"/>
          </a:p>
          <a:p>
            <a:pPr lvl="1"/>
            <a:r>
              <a:rPr lang="zh-CN" altLang="en-US" sz="2200" dirty="0">
                <a:sym typeface="+mn-ea"/>
              </a:rPr>
              <a:t>付费：HP QC</a:t>
            </a:r>
            <a:endParaRPr lang="zh-CN" altLang="en-US" sz="2200" dirty="0">
              <a:sym typeface="+mn-ea"/>
            </a:endParaRPr>
          </a:p>
          <a:p>
            <a:pPr lvl="1"/>
            <a:r>
              <a:rPr lang="zh-CN" altLang="en-US" sz="2200" dirty="0">
                <a:sym typeface="+mn-ea"/>
              </a:rPr>
              <a:t>开源：禅道，Bugzilla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软件开发工具（三）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7745"/>
          </a:xfrm>
        </p:spPr>
        <p:txBody>
          <a:bodyPr/>
          <a:p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进度管理工具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MS Project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交流和答疑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焦油坑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1278890"/>
            <a:ext cx="7029450" cy="2295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4095" y="3879850"/>
            <a:ext cx="731075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史前史中，没有别的场景比巨兽们在焦油坑里垂死挣扎的场面更令人震撼。上帝见证着恐龙、猛犸象、剑齿虎在焦油坑里挣扎。它们挣扎得越猛烈，焦油纠缠得就越紧，没有哪种猛兽足够强壮或具有足够的技巧，能够挣脱束缚，它们最后都沉到了坑底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  Brooks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《人月神话》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软件项目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1052830"/>
            <a:ext cx="7859395" cy="40614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b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什么是软件</a:t>
            </a:r>
            <a:endParaRPr lang="zh-CN" altLang="en-US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 完成特定功能的计算机程序、配置、数据及文档的集合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软件项目与产品</a:t>
            </a:r>
            <a:endParaRPr lang="zh-CN" altLang="en-US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 项目：针对特定用户开发的软件</a:t>
            </a:r>
            <a:endParaRPr lang="zh-CN" altLang="en-US" sz="2200" dirty="0"/>
          </a:p>
          <a:p>
            <a:pPr lvl="2"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特定用户提出，开发周期较短，投入较小，风险较小</a:t>
            </a:r>
            <a:endParaRPr lang="zh-CN" altLang="en-US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 产品：针对不特定用户</a:t>
            </a:r>
            <a:r>
              <a:rPr lang="zh-CN" altLang="en-US" dirty="0">
                <a:sym typeface="+mn-ea"/>
              </a:rPr>
              <a:t>开发的软件</a:t>
            </a:r>
            <a:endParaRPr lang="zh-CN" altLang="en-US" sz="2200" dirty="0"/>
          </a:p>
          <a:p>
            <a:pPr lvl="2"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开发周期长，投入大，风险大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软件的特性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1052830"/>
            <a:ext cx="7859395" cy="23069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>
                <a:solidFill>
                  <a:schemeClr val="bg2">
                    <a:lumMod val="40000"/>
                    <a:lumOff val="60000"/>
                  </a:schemeClr>
                </a:solidFill>
              </a:rPr>
              <a:t> 软件是一种逻辑处理编码，具有抽象性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软件是脑力工作成果，需人工开发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bg2">
                    <a:lumMod val="40000"/>
                    <a:lumOff val="60000"/>
                  </a:schemeClr>
                </a:solidFill>
              </a:rPr>
              <a:t> 软件不会磨损与老化，但会退化</a:t>
            </a:r>
            <a:endParaRPr lang="zh-CN" altLang="en-US" sz="2400" b="1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bg2">
                    <a:lumMod val="40000"/>
                    <a:lumOff val="60000"/>
                  </a:schemeClr>
                </a:solidFill>
              </a:rPr>
              <a:t> 软件复杂性和规模视需求而定</a:t>
            </a:r>
            <a:endParaRPr lang="zh-CN" altLang="en-US" sz="2400" b="1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软件项目核心要素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42925" y="1052830"/>
            <a:ext cx="8228965" cy="27228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软件项目的关键点称为核心要素，是衡量软件项目成败的标准，包括进度、成本、质量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软件项目管理贯穿整个项目过程，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sym typeface="+mn-ea"/>
              </a:rPr>
              <a:t>以达到三者之间的平衡</a:t>
            </a:r>
            <a:endParaRPr lang="zh-CN" altLang="en-US" sz="1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 sz="1800" dirty="0"/>
          </a:p>
        </p:txBody>
      </p:sp>
      <p:sp>
        <p:nvSpPr>
          <p:cNvPr id="3" name="椭圆 2"/>
          <p:cNvSpPr/>
          <p:nvPr/>
        </p:nvSpPr>
        <p:spPr>
          <a:xfrm>
            <a:off x="3485515" y="3202305"/>
            <a:ext cx="1228090" cy="12280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52670" y="4831715"/>
            <a:ext cx="1228090" cy="12280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570" y="4831715"/>
            <a:ext cx="1228090" cy="1228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上下箭头 5"/>
          <p:cNvSpPr/>
          <p:nvPr/>
        </p:nvSpPr>
        <p:spPr>
          <a:xfrm rot="19260000">
            <a:off x="4707255" y="4087495"/>
            <a:ext cx="503555" cy="79184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 rot="1980000">
            <a:off x="3013075" y="4090035"/>
            <a:ext cx="503555" cy="79184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522980" y="5326380"/>
            <a:ext cx="1152525" cy="50038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软件开发过程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1052830"/>
            <a:ext cx="7859395" cy="23069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指软件开发的生命周期，软件开发遵循的步骤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有哪几个阶段，各阶段做什么、产出什么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最早于20世纪60年代提出，认为软件生命周期的每个阶段应该严格、以此执行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https://timgsa.baidu.com/timg?image&amp;quality=80&amp;size=b9999_10000&amp;sec=1547573965963&amp;di=bebf5389ec93a0fa0c7df9e3be8b87d8&amp;imgtype=0&amp;src=http%3A%2F%2Fwww.supcon.com%2Fsupcon%2Fjsp%2Fzkfc%2Fzktx%2Fzktx38%2Fimage%2Fruan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67236"/>
            <a:ext cx="6336704" cy="29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软件开发过程（续）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73100" y="1052830"/>
            <a:ext cx="7859395" cy="52168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软件生命周期包括: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问题定义：弄清楚客户遇到什么问题，</a:t>
            </a:r>
            <a:r>
              <a:rPr lang="en-US" altLang="zh-CN" sz="1800" dirty="0" smtClean="0">
                <a:solidFill>
                  <a:schemeClr val="tx1"/>
                </a:solidFill>
              </a:rPr>
              <a:t>软件解决什么问题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	 </a:t>
            </a:r>
            <a:r>
              <a:rPr lang="en-US" altLang="zh-CN" sz="1800" dirty="0" err="1"/>
              <a:t>可行性研究：经济、技术、业务、市场、法律等多方面进行可行性研究</a:t>
            </a: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	  </a:t>
            </a:r>
            <a:r>
              <a:rPr lang="en-US" altLang="zh-CN" sz="1800" dirty="0" err="1"/>
              <a:t>立项：筹备资源</a:t>
            </a: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	  </a:t>
            </a:r>
            <a:r>
              <a:rPr lang="en-US" altLang="zh-CN" sz="1800" dirty="0" err="1"/>
              <a:t>需求分析：弄清用户详细需求，编写需求说明书</a:t>
            </a: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ym typeface="+mn-ea"/>
              </a:rPr>
              <a:t>	  </a:t>
            </a:r>
            <a:r>
              <a:rPr lang="en-US" altLang="zh-CN" sz="1800" dirty="0" err="1">
                <a:sym typeface="+mn-ea"/>
              </a:rPr>
              <a:t>设计：概要设计、详细设计</a:t>
            </a: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ym typeface="+mn-ea"/>
              </a:rPr>
              <a:t>	  </a:t>
            </a:r>
            <a:r>
              <a:rPr lang="en-US" altLang="zh-CN" sz="1800" dirty="0" err="1">
                <a:sym typeface="+mn-ea"/>
              </a:rPr>
              <a:t>实现：编写代码</a:t>
            </a: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ym typeface="+mn-ea"/>
              </a:rPr>
              <a:t>	  </a:t>
            </a:r>
            <a:r>
              <a:rPr lang="en-US" altLang="zh-CN" sz="1800" dirty="0" err="1">
                <a:sym typeface="+mn-ea"/>
              </a:rPr>
              <a:t>测试：测试软件功能是否符合预期，符合需求，排查错误</a:t>
            </a:r>
            <a:endParaRPr lang="en-US" altLang="zh-CN" sz="1800" dirty="0">
              <a:sym typeface="+mn-ea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ym typeface="+mn-ea"/>
              </a:rPr>
              <a:t>   </a:t>
            </a:r>
            <a:r>
              <a:rPr lang="en-US" altLang="zh-CN" sz="1800" dirty="0" err="1"/>
              <a:t>投产：正式部署、运行</a:t>
            </a:r>
            <a:endParaRPr lang="en-US" altLang="zh-CN" sz="1800" dirty="0"/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	  </a:t>
            </a:r>
            <a:r>
              <a:rPr lang="en-US" altLang="zh-CN" sz="1800" dirty="0" err="1"/>
              <a:t>维护</a:t>
            </a:r>
            <a:r>
              <a:rPr lang="en-US" altLang="zh-CN" sz="1800" dirty="0"/>
              <a:t>：</a:t>
            </a:r>
            <a:r>
              <a:rPr lang="zh-CN" altLang="en-US" sz="1800" dirty="0"/>
              <a:t>状态监控、</a:t>
            </a:r>
            <a:r>
              <a:rPr lang="en-US" altLang="zh-CN" sz="1800" dirty="0" err="1">
                <a:sym typeface="+mn-ea"/>
              </a:rPr>
              <a:t>性能优化、Bug</a:t>
            </a:r>
            <a:r>
              <a:rPr lang="zh-CN" altLang="en-US" sz="1800" dirty="0">
                <a:sym typeface="+mn-ea"/>
              </a:rPr>
              <a:t>修复</a:t>
            </a:r>
            <a:r>
              <a:rPr lang="en-US" altLang="zh-CN" sz="1800" dirty="0"/>
              <a:t>、</a:t>
            </a:r>
            <a:r>
              <a:rPr lang="en-US" altLang="zh-CN" sz="1800" dirty="0" err="1"/>
              <a:t>功能变更、数据备份恢复、</a:t>
            </a:r>
            <a:r>
              <a:rPr lang="en-US" altLang="zh-CN" sz="1800" dirty="0" err="1" smtClean="0"/>
              <a:t>系统定期清理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各阶段主要任务（一）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7360" y="973455"/>
            <a:ext cx="7859395" cy="1476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问题定义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了解客户遇到的问题</a:t>
            </a:r>
            <a:r>
              <a:rPr lang="zh-CN" altLang="en-US" sz="1800" dirty="0">
                <a:solidFill>
                  <a:schemeClr val="tx1"/>
                </a:solidFill>
              </a:rPr>
              <a:t>、痛点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调研报告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10" y="2743200"/>
            <a:ext cx="5563235" cy="347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2379</Words>
  <Application>WPS 演示</Application>
  <PresentationFormat>全屏显示(4:3)</PresentationFormat>
  <Paragraphs>283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</vt:lpstr>
      <vt:lpstr>软件项目开发过程</vt:lpstr>
      <vt:lpstr>自我介绍</vt:lpstr>
      <vt:lpstr>焦油坑</vt:lpstr>
      <vt:lpstr>软件项目</vt:lpstr>
      <vt:lpstr>软件的特性</vt:lpstr>
      <vt:lpstr>软件项目核心要素</vt:lpstr>
      <vt:lpstr>软件开发过程</vt:lpstr>
      <vt:lpstr>软件开发过程（续）</vt:lpstr>
      <vt:lpstr>各阶段主要任务（一）</vt:lpstr>
      <vt:lpstr>问题定义示例（一）</vt:lpstr>
      <vt:lpstr>问题定义示例（二）</vt:lpstr>
      <vt:lpstr>各阶段主要任务（二）</vt:lpstr>
      <vt:lpstr>各阶段主要任务（三）</vt:lpstr>
      <vt:lpstr>软件项目组织架构</vt:lpstr>
      <vt:lpstr>各阶段主要任务（四）</vt:lpstr>
      <vt:lpstr>各阶段主要任务（五）</vt:lpstr>
      <vt:lpstr>各阶段主要任务（六）</vt:lpstr>
      <vt:lpstr>各阶段主要任务（七）</vt:lpstr>
      <vt:lpstr>各阶段主要任务（八）</vt:lpstr>
      <vt:lpstr>各阶段主要任务（九）</vt:lpstr>
      <vt:lpstr>软件开发工具（一）</vt:lpstr>
      <vt:lpstr>软件开发工具（二）</vt:lpstr>
      <vt:lpstr>软件开发工具（三）</vt:lpstr>
      <vt:lpstr>交流和答疑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ARM Cortex-A 01</dc:title>
  <dc:creator/>
  <cp:lastModifiedBy>王_丹波</cp:lastModifiedBy>
  <cp:revision>5830</cp:revision>
  <cp:lastPrinted>2014-02-25T07:33:00Z</cp:lastPrinted>
  <dcterms:created xsi:type="dcterms:W3CDTF">2019-01-14T01:56:00Z</dcterms:created>
  <dcterms:modified xsi:type="dcterms:W3CDTF">2019-09-24T10:15:30Z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