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8" r:id="rId6"/>
    <p:sldId id="279" r:id="rId7"/>
    <p:sldId id="280" r:id="rId8"/>
    <p:sldId id="275" r:id="rId9"/>
    <p:sldId id="286" r:id="rId10"/>
    <p:sldId id="274" r:id="rId11"/>
    <p:sldId id="258" r:id="rId12"/>
    <p:sldId id="290" r:id="rId13"/>
    <p:sldId id="292" r:id="rId14"/>
    <p:sldId id="273" r:id="rId15"/>
  </p:sldIdLst>
  <p:sldSz cx="9144000" cy="6858000" type="screen4x3"/>
  <p:notesSz cx="6858000" cy="9144000"/>
  <p:embeddedFontLst>
    <p:embeddedFont>
      <p:font typeface="Montserrat"/>
      <p:regular r:id="rId19"/>
    </p:embeddedFont>
    <p:embeddedFont>
      <p:font typeface="Lato"/>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64"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1904" y="176"/>
      </p:cViewPr>
      <p:guideLst>
        <p:guide orient="horz" pos="2164"/>
        <p:guide pos="2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0946a4a5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6" name="Google Shape;256;g30946a4a56f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onboarding page introduces the event check-in feature, guiding users to confirm their attendance by either uploading a photo or marking themselves as not attending. It ensures accurate attendance tracking and enhances user engagement with clear instructions and a streamlined process</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a:t>
            </a:r>
            <a:r>
              <a:rPr lang="en-US" b="1" dirty="0"/>
              <a:t>social connection feature</a:t>
            </a:r>
            <a:r>
              <a:rPr lang="en-US" dirty="0"/>
              <a:t>, encouraging users to make new friends by sharing their unique User ID. Users can explore public reviews of others while sharing their own, fostering interaction and community engagement.</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feedback feature, allowing users to share their experiences after attending an event. Feedback can be private or public, helping to improve future events and fostering community transparency.</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p:txBody>
      </p:sp>
      <p:sp>
        <p:nvSpPr>
          <p:cNvPr id="133" name="Google Shape;13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93415" y="1882775"/>
            <a:ext cx="5690235" cy="2105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BU Events Planner</a:t>
            </a:r>
            <a:endParaRPr lang="en-US" sz="4400" b="1">
              <a:latin typeface="Calibri"/>
              <a:ea typeface="Calibri"/>
              <a:cs typeface="Calibri"/>
              <a:sym typeface="Calibri"/>
            </a:endParaRPr>
          </a:p>
        </p:txBody>
      </p:sp>
      <p:sp>
        <p:nvSpPr>
          <p:cNvPr id="141" name="Google Shape;141;p14"/>
          <p:cNvSpPr txBox="1">
            <a:spLocks noGrp="1"/>
          </p:cNvSpPr>
          <p:nvPr>
            <p:ph type="subTitle" idx="1"/>
          </p:nvPr>
        </p:nvSpPr>
        <p:spPr>
          <a:xfrm>
            <a:off x="900300" y="4984325"/>
            <a:ext cx="7654500" cy="7047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rgbClr val="888888"/>
              </a:buClr>
              <a:buSzPts val="3200"/>
              <a:buNone/>
            </a:pPr>
            <a:r>
              <a:rPr lang="en-US" sz="2500"/>
              <a:t>Presented by: Jialong Ke, Yuchen Cao, Zihan Li</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08330" y="261397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5400" b="1" dirty="0">
                <a:latin typeface="Calibri"/>
                <a:ea typeface="Calibri"/>
                <a:cs typeface="Calibri"/>
                <a:sym typeface="Calibri"/>
              </a:rPr>
              <a:t>Demo Showcase</a:t>
            </a:r>
            <a:endParaRPr lang="en-US" altLang="zh-CN" sz="5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Accomplishments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08077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t>Zihan -&gt; Database Schema and APIs</a:t>
            </a:r>
            <a:endParaRPr lang="en-US" sz="2800" dirty="0"/>
          </a:p>
          <a:p>
            <a:pPr marL="0" lvl="0" indent="0">
              <a:lnSpc>
                <a:spcPct val="200000"/>
              </a:lnSpc>
              <a:spcBef>
                <a:spcPts val="0"/>
              </a:spcBef>
              <a:buSzPts val="3200"/>
              <a:buNone/>
            </a:pPr>
            <a:r>
              <a:rPr lang="en-US" sz="2800" dirty="0">
                <a:sym typeface="+mn-ea"/>
              </a:rPr>
              <a:t>Yuchen and Jialong -&gt; Demo and Firebase</a:t>
            </a:r>
            <a:endParaRPr lang="en-US" sz="2800" dirty="0"/>
          </a:p>
          <a:p>
            <a:pPr marL="0" lvl="0" indent="0">
              <a:lnSpc>
                <a:spcPct val="200000"/>
              </a:lnSpc>
              <a:spcBef>
                <a:spcPts val="0"/>
              </a:spcBef>
              <a:buSzPts val="3200"/>
              <a:buNone/>
            </a:pPr>
            <a:r>
              <a:rPr lang="en-US" sz="2800" dirty="0"/>
              <a:t>All -&gt; Figma UI design</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p:nvPr/>
        </p:nvSpPr>
        <p:spPr>
          <a:xfrm>
            <a:off x="476250" y="2602600"/>
            <a:ext cx="8241747" cy="136259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CFE2F3"/>
                </a:solidFill>
                <a:latin typeface="Times New Roman" panose="02020503050405090304"/>
              </a:rPr>
              <a:t>Thank You!</a:t>
            </a:r>
            <a:endParaRPr b="1" i="0">
              <a:ln w="9525" cap="flat" cmpd="sng">
                <a:solidFill>
                  <a:schemeClr val="dk2"/>
                </a:solidFill>
                <a:prstDash val="solid"/>
                <a:round/>
                <a:headEnd type="none" w="sm" len="sm"/>
                <a:tailEnd type="none" w="sm" len="sm"/>
              </a:ln>
              <a:solidFill>
                <a:srgbClr val="CFE2F3"/>
              </a:solidFill>
              <a:latin typeface="Times New Roman" panose="0202050305040509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App Purpose</a:t>
            </a:r>
            <a:endParaRPr lang="en-US" sz="4400" b="1">
              <a:latin typeface="Calibri"/>
              <a:ea typeface="Calibri"/>
              <a:cs typeface="Calibri"/>
              <a:sym typeface="Calibri"/>
            </a:endParaRPr>
          </a:p>
        </p:txBody>
      </p:sp>
      <p:sp>
        <p:nvSpPr>
          <p:cNvPr id="147" name="Google Shape;147;p15"/>
          <p:cNvSpPr txBox="1">
            <a:spLocks noGrp="1"/>
          </p:cNvSpPr>
          <p:nvPr>
            <p:ph type="body" idx="1"/>
          </p:nvPr>
        </p:nvSpPr>
        <p:spPr>
          <a:xfrm>
            <a:off x="457200" y="1086485"/>
            <a:ext cx="8558530" cy="4684395"/>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200"/>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This app is designed for Boston University students to easily browse and register for various campus events. </a:t>
            </a:r>
            <a:endParaRPr lang="en-US" sz="2800">
              <a:latin typeface="Calibri"/>
              <a:ea typeface="Calibri"/>
              <a:cs typeface="Calibri"/>
              <a:sym typeface="Calibri"/>
            </a:endParaRPr>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The app aims to help students stay informed about campus happenings, providing an accessible way to enhance their university experience by participating in events.</a:t>
            </a:r>
            <a:endParaRPr lang="en-US" sz="28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3835" y="-189230"/>
            <a:ext cx="4368165" cy="3254375"/>
          </a:xfrm>
          <a:prstGeom prst="rect">
            <a:avLst/>
          </a:prstGeom>
          <a:noFill/>
          <a:ln>
            <a:noFill/>
          </a:ln>
        </p:spPr>
        <p:txBody>
          <a:bodyPr spcFirstLastPara="1" vert="horz"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
        <p:nvSpPr>
          <p:cNvPr id="153" name="Google Shape;153;p16"/>
          <p:cNvSpPr txBox="1">
            <a:spLocks noGrp="1"/>
          </p:cNvSpPr>
          <p:nvPr>
            <p:ph type="body" idx="1"/>
          </p:nvPr>
        </p:nvSpPr>
        <p:spPr>
          <a:xfrm>
            <a:off x="287655" y="2874184"/>
            <a:ext cx="4874260" cy="348216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introduces the check-in feature, allowing users to confirm attendance with a photo or indicate non-attendance, ensuring accurate tracking.</a:t>
            </a:r>
            <a:endParaRPr lang="en-US" sz="2400" dirty="0">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751830" y="0"/>
            <a:ext cx="310578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044190"/>
            <a:ext cx="4874260" cy="303530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highlights the social feature, allowing users to connect with friends through unique User IDs and share public reviews to enhance community interaction.</a:t>
            </a:r>
            <a:endParaRPr lang="zh-CN" altLang="en-US" sz="2400" dirty="0">
              <a:latin typeface="Calibri"/>
              <a:ea typeface="宋体" charset="0"/>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627370" y="0"/>
            <a:ext cx="3175000" cy="6858000"/>
          </a:xfrm>
          <a:prstGeom prst="rect">
            <a:avLst/>
          </a:prstGeom>
        </p:spPr>
      </p:pic>
      <p:sp>
        <p:nvSpPr>
          <p:cNvPr id="6"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122930"/>
            <a:ext cx="4874260" cy="295656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explains the feedback feature, enabling users to share private or public reviews, improving event quality and enhancing user engagement.</a:t>
            </a: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5673725" y="0"/>
            <a:ext cx="3180715" cy="6858000"/>
          </a:xfrm>
          <a:prstGeom prst="rect">
            <a:avLst/>
          </a:prstGeom>
        </p:spPr>
      </p:pic>
      <p:sp>
        <p:nvSpPr>
          <p:cNvPr id="5"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APIs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316990"/>
            <a:ext cx="8353425" cy="480949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dirty="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t>
            </a:r>
            <a:r>
              <a:rPr lang="en-US" sz="2400" dirty="0" err="1">
                <a:latin typeface="Calibri"/>
                <a:ea typeface="Calibri"/>
                <a:cs typeface="Calibri"/>
                <a:sym typeface="Calibri"/>
              </a:rPr>
              <a:t>Realtime Database</a:t>
            </a:r>
            <a:r>
              <a:rPr lang="en-US" sz="2400" dirty="0">
                <a:latin typeface="Calibri"/>
                <a:ea typeface="Calibri"/>
                <a:cs typeface="Calibri"/>
                <a:sym typeface="Calibri"/>
              </a:rPr>
              <a:t>: To store event details and users’ information.</a:t>
            </a:r>
            <a:endParaRPr lang="en-US" sz="2400" dirty="0">
              <a:latin typeface="Calibri"/>
              <a:ea typeface="Calibri"/>
              <a:cs typeface="Calibri"/>
              <a:sym typeface="Calibri"/>
            </a:endParaRPr>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Authentication: For user registration and login.</a:t>
            </a:r>
            <a:endParaRPr lang="en-US" sz="2400" dirty="0">
              <a:latin typeface="Calibri"/>
              <a:ea typeface="Calibri"/>
              <a:cs typeface="Calibri"/>
              <a:sym typeface="Calibri"/>
            </a:endParaRPr>
          </a:p>
          <a:p>
            <a:pPr lvl="0" indent="-457200">
              <a:lnSpc>
                <a:spcPct val="150000"/>
              </a:lnSpc>
              <a:spcBef>
                <a:spcPts val="640"/>
              </a:spcBef>
              <a:buClr>
                <a:schemeClr val="lt1"/>
              </a:buClr>
              <a:buSzPts val="3200"/>
              <a:buFont typeface="Arial" panose="020B0604020202090204" pitchFamily="34" charset="0"/>
              <a:buChar char="•"/>
            </a:pPr>
            <a:r>
              <a:rPr lang="en-US" sz="2400" dirty="0"/>
              <a:t>Google Maps Geolocation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a:t>Camera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err="1"/>
              <a:t>MediaStore</a:t>
            </a:r>
            <a:r>
              <a:rPr lang="en-US" sz="2400" dirty="0"/>
              <a:t> API</a:t>
            </a:r>
            <a:endParaRPr lang="en-US" sz="2400" dirty="0"/>
          </a:p>
          <a:p>
            <a:pPr lvl="0" indent="-457200">
              <a:lnSpc>
                <a:spcPct val="150000"/>
              </a:lnSpc>
              <a:spcBef>
                <a:spcPts val="640"/>
              </a:spcBef>
              <a:buClr>
                <a:schemeClr val="lt1"/>
              </a:buClr>
              <a:buSzPts val="3200"/>
              <a:buFont typeface="Arial" panose="020B0604020202090204" pitchFamily="34" charset="0"/>
              <a:buChar char="•"/>
            </a:pP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4400" b="1" dirty="0">
                <a:latin typeface="Calibri"/>
                <a:ea typeface="Calibri"/>
                <a:cs typeface="Calibri"/>
                <a:sym typeface="Calibri"/>
              </a:rPr>
              <a:t>Device sensor</a:t>
            </a:r>
            <a:endParaRPr lang="en-US" sz="4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7" name="Rectangle 5"/>
          <p:cNvSpPr>
            <a:spLocks noGrp="1" noChangeArrowheads="1"/>
          </p:cNvSpPr>
          <p:nvPr>
            <p:ph type="body" idx="1"/>
          </p:nvPr>
        </p:nvSpPr>
        <p:spPr bwMode="auto">
          <a:xfrm>
            <a:off x="608857" y="2462445"/>
            <a:ext cx="35304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GPS </a:t>
            </a:r>
            <a:endParaRPr kumimoji="0" lang="en-US" altLang="en-US" sz="2800" b="1"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800" b="1" dirty="0">
              <a:solidFill>
                <a:schemeClr val="bg1"/>
              </a:solidFill>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Camera</a:t>
            </a:r>
            <a:r>
              <a:rPr kumimoji="0" lang="en-US" altLang="en-US" sz="2800" b="0" i="0" u="none" strike="noStrike" cap="none" normalizeH="0" baseline="0" dirty="0">
                <a:ln>
                  <a:noFill/>
                </a:ln>
                <a:solidFill>
                  <a:schemeClr val="bg1"/>
                </a:solidFill>
                <a:effectLst/>
                <a:latin typeface="Arial" panose="020B0604020202090204" pitchFamily="34" charset="0"/>
              </a:rPr>
              <a:t> </a:t>
            </a:r>
            <a:endParaRPr kumimoji="0" lang="en-US" altLang="en-US" sz="28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317"/>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Database schema</a:t>
            </a:r>
            <a:endParaRPr lang="en-US" sz="4400" b="1" dirty="0">
              <a:latin typeface="Calibri"/>
              <a:ea typeface="Calibri"/>
              <a:cs typeface="Calibri"/>
              <a:sym typeface="Calibri"/>
            </a:endParaRPr>
          </a:p>
        </p:txBody>
      </p:sp>
      <p:sp>
        <p:nvSpPr>
          <p:cNvPr id="159" name="Google Shape;159;p17"/>
          <p:cNvSpPr txBox="1">
            <a:spLocks noGrp="1"/>
          </p:cNvSpPr>
          <p:nvPr>
            <p:ph type="body" idx="1"/>
          </p:nvPr>
        </p:nvSpPr>
        <p:spPr>
          <a:xfrm>
            <a:off x="387985" y="902335"/>
            <a:ext cx="3760269" cy="553847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640"/>
              </a:spcBef>
              <a:buClr>
                <a:schemeClr val="lt1"/>
              </a:buClr>
              <a:buSzPts val="3200"/>
              <a:buNone/>
            </a:pPr>
            <a:r>
              <a:rPr lang="en-US" sz="1400" dirty="0" err="1">
                <a:latin typeface="Calibri"/>
                <a:ea typeface="Calibri"/>
                <a:cs typeface="Calibri"/>
                <a:sym typeface="Calibri"/>
              </a:rPr>
              <a:t>Firebase</a:t>
            </a:r>
            <a:endParaRPr lang="en-US" sz="1400" dirty="0" err="1">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events (Collection)</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eventID</a:t>
            </a:r>
            <a:r>
              <a:rPr lang="en-US" sz="1400" dirty="0">
                <a:latin typeface="Calibri"/>
                <a:ea typeface="Calibri"/>
                <a:cs typeface="Calibri"/>
                <a:sym typeface="Calibri"/>
              </a:rPr>
              <a:t> (Document)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eventTitle</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eventURL</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eventPhoto</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eventLocation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eventStartTime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eventEndTime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eventDescription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eventPoints</a:t>
            </a:r>
            <a:r>
              <a:rPr lang="en-US" sz="1400" dirty="0">
                <a:latin typeface="Calibri"/>
                <a:ea typeface="Calibri"/>
                <a:cs typeface="Calibri"/>
                <a:sym typeface="Calibri"/>
              </a:rPr>
              <a:t>: Integer</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savedUsers</a:t>
            </a:r>
            <a:r>
              <a:rPr lang="en-US" sz="1400" dirty="0">
                <a:latin typeface="Calibri"/>
                <a:ea typeface="Calibri"/>
                <a:cs typeface="Calibri"/>
                <a:sym typeface="Calibri"/>
              </a:rPr>
              <a:t>: Array&lt;String&gt;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endParaRPr lang="en-US" sz="1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3" name="TextBox 2"/>
          <p:cNvSpPr txBox="1"/>
          <p:nvPr/>
        </p:nvSpPr>
        <p:spPr>
          <a:xfrm>
            <a:off x="4536440" y="1268730"/>
            <a:ext cx="4150360" cy="5087620"/>
          </a:xfrm>
          <a:prstGeom prst="rect">
            <a:avLst/>
          </a:prstGeom>
          <a:noFill/>
        </p:spPr>
        <p:txBody>
          <a:bodyPr wrap="square" rtlCol="0">
            <a:spAutoFit/>
          </a:bodyPr>
          <a:lstStyle/>
          <a:p>
            <a:pPr marL="0" lvl="0" indent="0">
              <a:lnSpc>
                <a:spcPct val="150000"/>
              </a:lnSpc>
              <a:spcBef>
                <a:spcPts val="640"/>
              </a:spcBef>
              <a:buClr>
                <a:schemeClr val="lt1"/>
              </a:buClr>
              <a:buSzPts val="3200"/>
              <a:buNone/>
            </a:pP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users (Collection)</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userUID</a:t>
            </a:r>
            <a:r>
              <a:rPr lang="en-US" dirty="0">
                <a:solidFill>
                  <a:schemeClr val="lt1"/>
                </a:solidFill>
                <a:latin typeface="Calibri"/>
                <a:ea typeface="Calibri"/>
                <a:cs typeface="Calibri"/>
                <a:sym typeface="Calibri"/>
              </a:rPr>
              <a:t> (Document)</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firstName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lastName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userProfileURL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userBUID</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userEmail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userSchool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userYear</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userPoints</a:t>
            </a:r>
            <a:r>
              <a:rPr lang="en-US" dirty="0">
                <a:solidFill>
                  <a:schemeClr val="lt1"/>
                </a:solidFill>
                <a:latin typeface="Calibri"/>
                <a:ea typeface="Calibri"/>
                <a:cs typeface="Calibri"/>
                <a:sym typeface="Calibri"/>
              </a:rPr>
              <a:t>: Integer</a:t>
            </a:r>
            <a:endParaRPr lang="en-US" dirty="0">
              <a:solidFill>
                <a:schemeClr val="lt1"/>
              </a:solidFill>
              <a:latin typeface="Calibri"/>
              <a:ea typeface="Calibri"/>
              <a:cs typeface="Calibri"/>
              <a:sym typeface="Calibri"/>
            </a:endParaRPr>
          </a:p>
          <a:p>
            <a:pPr mar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userSavedEvents</a:t>
            </a:r>
            <a:r>
              <a:rPr lang="en-US" dirty="0">
                <a:solidFill>
                  <a:schemeClr val="lt1"/>
                </a:solidFill>
                <a:latin typeface="Calibri"/>
                <a:ea typeface="Calibri"/>
                <a:cs typeface="Calibri"/>
                <a:sym typeface="Calibri"/>
              </a:rPr>
              <a:t>: Map&lt;String, Boolean&gt;</a:t>
            </a:r>
            <a:endParaRPr lang="en-US" dirty="0">
              <a:solidFill>
                <a:schemeClr val="lt1"/>
              </a:solidFill>
              <a:latin typeface="Calibri"/>
              <a:ea typeface="Calibri"/>
              <a:cs typeface="Calibri"/>
              <a:sym typeface="Calibri"/>
            </a:endParaRPr>
          </a:p>
          <a:p>
            <a:endParaRPr lang="en-US"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par>
                                <p:cTn id="8" presetID="10" presetClass="entr" presetSubtype="0" fill="hold" grpId="0" nodeType="withEffect">
                                  <p:stCondLst>
                                    <p:cond delay="0"/>
                                  </p:stCondLst>
                                  <p:childTnLst>
                                    <p:set>
                                      <p:cBhvr>
                                        <p:cTn id="9" dur="100" fill="hold">
                                          <p:stCondLst>
                                            <p:cond delay="0"/>
                                          </p:stCondLst>
                                        </p:cTn>
                                        <p:tgtEl>
                                          <p:spTgt spid="3"/>
                                        </p:tgtEl>
                                        <p:attrNameLst>
                                          <p:attrName>style.visibility</p:attrName>
                                        </p:attrNameLst>
                                      </p:cBhvr>
                                      <p:to>
                                        <p:strVal val="visible"/>
                                      </p:to>
                                    </p:set>
                                    <p:animEffect transition="in" filter="fade">
                                      <p:cBhvr>
                                        <p:cTn id="10"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Additional Features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Location Services</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Dark Mode</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File Upload and Media Handling</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1999</Words>
  <Application>WPS Writer</Application>
  <PresentationFormat>On-screen Show (4:3)</PresentationFormat>
  <Paragraphs>107</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Arial</vt:lpstr>
      <vt:lpstr>Montserrat</vt:lpstr>
      <vt:lpstr>Lato</vt:lpstr>
      <vt:lpstr>Calibri</vt:lpstr>
      <vt:lpstr>Helvetica Neue</vt:lpstr>
      <vt:lpstr>宋体</vt:lpstr>
      <vt:lpstr>Times New Roman</vt:lpstr>
      <vt:lpstr>微软雅黑</vt:lpstr>
      <vt:lpstr>汉仪旗黑</vt:lpstr>
      <vt:lpstr>Arial Unicode MS</vt:lpstr>
      <vt:lpstr>汉仪书宋二KW</vt:lpstr>
      <vt:lpstr>Focus</vt:lpstr>
      <vt:lpstr>BU Events Planner</vt:lpstr>
      <vt:lpstr>App Purpose</vt:lpstr>
      <vt:lpstr> Onboarding Pages</vt:lpstr>
      <vt:lpstr>PowerPoint 演示文稿</vt:lpstr>
      <vt:lpstr>PowerPoint 演示文稿</vt:lpstr>
      <vt:lpstr>APIs</vt:lpstr>
      <vt:lpstr>Device sensor</vt:lpstr>
      <vt:lpstr>Database schema</vt:lpstr>
      <vt:lpstr>Additional Features</vt:lpstr>
      <vt:lpstr>Demo Showcase</vt:lpstr>
      <vt:lpstr>Additional 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in Android using Jetpack Compose</dc:title>
  <dc:creator/>
  <cp:lastModifiedBy>yuchencao</cp:lastModifiedBy>
  <cp:revision>74</cp:revision>
  <dcterms:created xsi:type="dcterms:W3CDTF">2024-11-20T00:35:37Z</dcterms:created>
  <dcterms:modified xsi:type="dcterms:W3CDTF">2024-11-20T00:35:37Z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DACCD9C10613DE8004AE05678E2A8F6B_43</vt:lpwstr>
  </property>
  <property fmtid="{D5CDD505-2E9C-101B-9397-08002B2CF9AE}" pid="3" name="KSOProductBuildVer">
    <vt:lpwstr>1033-6.1.0.8274</vt:lpwstr>
  </property>
</Properties>
</file>