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8" r:id="rId6"/>
    <p:sldId id="279" r:id="rId7"/>
    <p:sldId id="280" r:id="rId8"/>
    <p:sldId id="275" r:id="rId9"/>
    <p:sldId id="286" r:id="rId10"/>
    <p:sldId id="274" r:id="rId11"/>
    <p:sldId id="287" r:id="rId12"/>
    <p:sldId id="258" r:id="rId13"/>
    <p:sldId id="290" r:id="rId14"/>
    <p:sldId id="292" r:id="rId15"/>
    <p:sldId id="273" r:id="rId16"/>
  </p:sldIdLst>
  <p:sldSz cx="9144000" cy="6858000" type="screen4x3"/>
  <p:notesSz cx="6858000" cy="9144000"/>
  <p:embeddedFontLst>
    <p:embeddedFont>
      <p:font typeface="Montserrat"/>
      <p:regular r:id="rId20"/>
    </p:embeddedFont>
    <p:embeddedFont>
      <p:font typeface="Lato"/>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16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1904" y="176"/>
      </p:cViewPr>
      <p:guideLst>
        <p:guide orient="horz" pos="216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g30946a4a56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6" name="Google Shape;256;g30946a4a56f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4" name="Google Shape;1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onboarding page introduces the event check-in feature, guiding users to confirm their attendance by either uploading a photo or marking themselves as not attending. It ensures accurate attendance tracking and enhances user engagement with clear instructions and a streamlined process</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a:t>
            </a:r>
            <a:r>
              <a:rPr lang="en-US" b="1" dirty="0"/>
              <a:t>social connection feature</a:t>
            </a:r>
            <a:r>
              <a:rPr lang="en-US" dirty="0"/>
              <a:t>, encouraging users to make new friends by sharing their unique User ID. Users can explore public reviews of others while sharing their own, fostering interaction and community engagement.</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page introduces the feedback feature, allowing users to share their experiences after attending an event. Feedback can be private or public, helping to improve future events and fostering community transparency.</a:t>
            </a:r>
            <a:endParaRPr dirty="0"/>
          </a:p>
        </p:txBody>
      </p:sp>
      <p:sp>
        <p:nvSpPr>
          <p:cNvPr id="150" name="Google Shape;1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2104533"/>
            <a:ext cx="5017500" cy="21051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5233233"/>
            <a:ext cx="34707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712900"/>
            <a:ext cx="4776000" cy="17343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3524166"/>
            <a:ext cx="4776000" cy="1625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p:txBody>
      </p:sp>
      <p:sp>
        <p:nvSpPr>
          <p:cNvPr id="133" name="Google Shape;13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737333"/>
            <a:ext cx="4587000" cy="15315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2090067"/>
            <a:ext cx="70389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2090067"/>
            <a:ext cx="3403200" cy="3881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525000"/>
            <a:ext cx="7038900" cy="12189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525000"/>
            <a:ext cx="37989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2630067"/>
            <a:ext cx="3798900" cy="322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1155700"/>
            <a:ext cx="4587000" cy="4694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2211100"/>
            <a:ext cx="3036300" cy="23355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4717333"/>
            <a:ext cx="3036300" cy="67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2262133"/>
            <a:ext cx="3676800" cy="3129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5740500"/>
            <a:ext cx="6936000" cy="698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193415" y="1882775"/>
            <a:ext cx="5690235" cy="2105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BU Events Planner</a:t>
            </a:r>
            <a:endParaRPr lang="en-US" sz="4400" b="1">
              <a:latin typeface="Calibri"/>
              <a:ea typeface="Calibri"/>
              <a:cs typeface="Calibri"/>
              <a:sym typeface="Calibri"/>
            </a:endParaRPr>
          </a:p>
        </p:txBody>
      </p:sp>
      <p:sp>
        <p:nvSpPr>
          <p:cNvPr id="141" name="Google Shape;141;p14"/>
          <p:cNvSpPr txBox="1">
            <a:spLocks noGrp="1"/>
          </p:cNvSpPr>
          <p:nvPr>
            <p:ph type="subTitle" idx="1"/>
          </p:nvPr>
        </p:nvSpPr>
        <p:spPr>
          <a:xfrm>
            <a:off x="900300" y="4984325"/>
            <a:ext cx="7654500" cy="704700"/>
          </a:xfrm>
          <a:prstGeom prst="rect">
            <a:avLst/>
          </a:prstGeom>
          <a:noFill/>
          <a:ln>
            <a:noFill/>
          </a:ln>
        </p:spPr>
        <p:txBody>
          <a:bodyPr spcFirstLastPara="1" wrap="square" lIns="91425" tIns="45700" rIns="91425" bIns="45700" anchor="t" anchorCtr="0">
            <a:normAutofit/>
          </a:bodyPr>
          <a:lstStyle/>
          <a:p>
            <a:pPr marL="0" lvl="0" indent="0" algn="l" rtl="0">
              <a:spcBef>
                <a:spcPts val="640"/>
              </a:spcBef>
              <a:spcAft>
                <a:spcPts val="0"/>
              </a:spcAft>
              <a:buClr>
                <a:srgbClr val="888888"/>
              </a:buClr>
              <a:buSzPts val="3200"/>
              <a:buNone/>
            </a:pPr>
            <a:r>
              <a:rPr lang="en-US" sz="2500"/>
              <a:t>Presented by: Jialong Ke, Yuchen Cao, Zihan Li</a:t>
            </a:r>
            <a:endParaRPr sz="14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Additional Features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44399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latin typeface="Calibri"/>
                <a:ea typeface="Calibri"/>
                <a:cs typeface="Calibri"/>
                <a:sym typeface="Calibri"/>
              </a:rPr>
              <a:t>1. </a:t>
            </a:r>
            <a:r>
              <a:rPr lang="en-US" sz="2800" dirty="0"/>
              <a:t>Location Services</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2. </a:t>
            </a:r>
            <a:r>
              <a:rPr lang="en-US" sz="2800" dirty="0"/>
              <a:t>Dark Mode</a:t>
            </a:r>
            <a:endParaRPr lang="en-US" sz="2800" dirty="0"/>
          </a:p>
          <a:p>
            <a:pPr marL="0" lvl="0" indent="0">
              <a:lnSpc>
                <a:spcPct val="200000"/>
              </a:lnSpc>
              <a:spcBef>
                <a:spcPts val="0"/>
              </a:spcBef>
              <a:buSzPts val="3200"/>
              <a:buNone/>
            </a:pPr>
            <a:r>
              <a:rPr lang="en-US" sz="2800" dirty="0">
                <a:latin typeface="Calibri"/>
                <a:ea typeface="Calibri"/>
                <a:cs typeface="Calibri"/>
                <a:sym typeface="Calibri"/>
              </a:rPr>
              <a:t>3. </a:t>
            </a:r>
            <a:r>
              <a:rPr lang="en-US" sz="2800" dirty="0"/>
              <a:t>File Upload and Media Handling</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608330" y="261397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5400" b="1" dirty="0">
                <a:latin typeface="Calibri"/>
                <a:ea typeface="Calibri"/>
                <a:cs typeface="Calibri"/>
                <a:sym typeface="Calibri"/>
              </a:rPr>
              <a:t>Demo Showcase</a:t>
            </a:r>
            <a:endParaRPr lang="en-US" altLang="zh-CN" sz="5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Accomplishments</a:t>
            </a:r>
            <a:endParaRPr lang="en-US" sz="4400" b="1" dirty="0">
              <a:latin typeface="Calibri"/>
              <a:ea typeface="Calibri"/>
              <a:cs typeface="Calibri"/>
              <a:sym typeface="Calibri"/>
            </a:endParaRPr>
          </a:p>
        </p:txBody>
      </p:sp>
      <p:sp>
        <p:nvSpPr>
          <p:cNvPr id="153" name="Google Shape;153;p16"/>
          <p:cNvSpPr txBox="1">
            <a:spLocks noGrp="1"/>
          </p:cNvSpPr>
          <p:nvPr>
            <p:ph type="body" idx="1"/>
          </p:nvPr>
        </p:nvSpPr>
        <p:spPr>
          <a:xfrm>
            <a:off x="1080770" y="1668145"/>
            <a:ext cx="7526655" cy="4446905"/>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SzPts val="3200"/>
              <a:buNone/>
            </a:pPr>
            <a:r>
              <a:rPr lang="en-US" sz="2800" dirty="0"/>
              <a:t>Zihan -&gt; Database Schema and APIs</a:t>
            </a:r>
            <a:endParaRPr lang="en-US" sz="2800" dirty="0"/>
          </a:p>
          <a:p>
            <a:pPr marL="0" lvl="0" indent="0">
              <a:lnSpc>
                <a:spcPct val="200000"/>
              </a:lnSpc>
              <a:spcBef>
                <a:spcPts val="0"/>
              </a:spcBef>
              <a:buSzPts val="3200"/>
              <a:buNone/>
            </a:pPr>
            <a:r>
              <a:rPr lang="en-US" sz="2800" dirty="0">
                <a:sym typeface="+mn-ea"/>
              </a:rPr>
              <a:t>Yuchen and Jialong -&gt; Demo and Firebase</a:t>
            </a:r>
            <a:endParaRPr lang="en-US" sz="2800" dirty="0"/>
          </a:p>
          <a:p>
            <a:pPr marL="0" lvl="0" indent="0">
              <a:lnSpc>
                <a:spcPct val="200000"/>
              </a:lnSpc>
              <a:spcBef>
                <a:spcPts val="0"/>
              </a:spcBef>
              <a:buSzPts val="3200"/>
              <a:buNone/>
            </a:pPr>
            <a:r>
              <a:rPr lang="en-US" sz="2800" dirty="0"/>
              <a:t>All -&gt; Figma UI design</a:t>
            </a:r>
            <a:endParaRPr lang="en-US" sz="2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p:nvPr/>
        </p:nvSpPr>
        <p:spPr>
          <a:xfrm>
            <a:off x="476250" y="2602600"/>
            <a:ext cx="8241747" cy="1362590"/>
          </a:xfrm>
          <a:prstGeom prst="rect">
            <a:avLst/>
          </a:prstGeom>
        </p:spPr>
        <p:txBody>
          <a:bodyPr>
            <a:prstTxWarp prst="textPlain">
              <a:avLst/>
            </a:prstTxWarp>
          </a:bodyPr>
          <a:lstStyle/>
          <a:p>
            <a:pPr lvl="0" algn="ctr"/>
            <a:r>
              <a:rPr b="1" i="0">
                <a:ln w="9525" cap="flat" cmpd="sng">
                  <a:solidFill>
                    <a:schemeClr val="dk2"/>
                  </a:solidFill>
                  <a:prstDash val="solid"/>
                  <a:round/>
                  <a:headEnd type="none" w="sm" len="sm"/>
                  <a:tailEnd type="none" w="sm" len="sm"/>
                </a:ln>
                <a:solidFill>
                  <a:srgbClr val="CFE2F3"/>
                </a:solidFill>
                <a:latin typeface="Times New Roman" panose="02020503050405090304"/>
              </a:rPr>
              <a:t>Thank You!</a:t>
            </a:r>
            <a:endParaRPr b="1" i="0">
              <a:ln w="9525" cap="flat" cmpd="sng">
                <a:solidFill>
                  <a:schemeClr val="dk2"/>
                </a:solidFill>
                <a:prstDash val="solid"/>
                <a:round/>
                <a:headEnd type="none" w="sm" len="sm"/>
                <a:tailEnd type="none" w="sm" len="sm"/>
              </a:ln>
              <a:solidFill>
                <a:srgbClr val="CFE2F3"/>
              </a:solidFill>
              <a:latin typeface="Times New Roman" panose="0202050305040509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400" b="1">
                <a:latin typeface="Calibri"/>
                <a:ea typeface="Calibri"/>
                <a:cs typeface="Calibri"/>
                <a:sym typeface="Calibri"/>
              </a:rPr>
              <a:t>App Purpose</a:t>
            </a:r>
            <a:endParaRPr lang="en-US" sz="4400" b="1">
              <a:latin typeface="Calibri"/>
              <a:ea typeface="Calibri"/>
              <a:cs typeface="Calibri"/>
              <a:sym typeface="Calibri"/>
            </a:endParaRPr>
          </a:p>
        </p:txBody>
      </p:sp>
      <p:sp>
        <p:nvSpPr>
          <p:cNvPr id="147" name="Google Shape;147;p15"/>
          <p:cNvSpPr txBox="1">
            <a:spLocks noGrp="1"/>
          </p:cNvSpPr>
          <p:nvPr>
            <p:ph type="body" idx="1"/>
          </p:nvPr>
        </p:nvSpPr>
        <p:spPr>
          <a:xfrm>
            <a:off x="457200" y="1086485"/>
            <a:ext cx="8558530" cy="4684395"/>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200"/>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This app is designed for Boston University students to easily browse and register for various campus events. </a:t>
            </a:r>
            <a:endParaRPr lang="en-US" sz="2800">
              <a:latin typeface="Calibri"/>
              <a:ea typeface="Calibri"/>
              <a:cs typeface="Calibri"/>
              <a:sym typeface="Calibri"/>
            </a:endParaRPr>
          </a:p>
          <a:p>
            <a:pPr marL="0" lvl="0" indent="0" algn="l" rtl="0">
              <a:lnSpc>
                <a:spcPct val="150000"/>
              </a:lnSpc>
              <a:spcBef>
                <a:spcPts val="640"/>
              </a:spcBef>
              <a:spcAft>
                <a:spcPts val="0"/>
              </a:spcAft>
              <a:buClr>
                <a:schemeClr val="lt1"/>
              </a:buClr>
              <a:buSzPts val="3200"/>
              <a:buNone/>
            </a:pPr>
            <a:r>
              <a:rPr lang="en-US" sz="2800">
                <a:latin typeface="Calibri"/>
                <a:ea typeface="Calibri"/>
                <a:cs typeface="Calibri"/>
                <a:sym typeface="Calibri"/>
              </a:rPr>
              <a:t>The app aims to help students stay informed about campus happenings, providing an accessible way to enhance their university experience by participating in events.</a:t>
            </a:r>
            <a:endParaRPr lang="en-US" sz="28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203835" y="-189230"/>
            <a:ext cx="4368165" cy="3254375"/>
          </a:xfrm>
          <a:prstGeom prst="rect">
            <a:avLst/>
          </a:prstGeom>
          <a:noFill/>
          <a:ln>
            <a:noFill/>
          </a:ln>
        </p:spPr>
        <p:txBody>
          <a:bodyPr spcFirstLastPara="1" vert="horz"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
        <p:nvSpPr>
          <p:cNvPr id="153" name="Google Shape;153;p16"/>
          <p:cNvSpPr txBox="1">
            <a:spLocks noGrp="1"/>
          </p:cNvSpPr>
          <p:nvPr>
            <p:ph type="body" idx="1"/>
          </p:nvPr>
        </p:nvSpPr>
        <p:spPr>
          <a:xfrm>
            <a:off x="287655" y="2874184"/>
            <a:ext cx="4874260" cy="348216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introduces the check-in feature, allowing users to confirm attendance with a photo or indicate non-attendance, ensuring accurate tracking.</a:t>
            </a:r>
            <a:endParaRPr lang="en-US" sz="2400" dirty="0">
              <a:latin typeface="Calibri"/>
              <a:ea typeface="Calibri"/>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751830" y="0"/>
            <a:ext cx="310578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044190"/>
            <a:ext cx="4874260" cy="303530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highlights the social feature, allowing users to connect with friends through unique User IDs and share public reviews to enhance community interaction.</a:t>
            </a:r>
            <a:endParaRPr lang="zh-CN" altLang="en-US" sz="2400" dirty="0">
              <a:latin typeface="Calibri"/>
              <a:ea typeface="宋体" charset="0"/>
              <a:cs typeface="Calibri"/>
              <a:sym typeface="Calibri"/>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tretch>
            <a:fillRect/>
          </a:stretch>
        </p:blipFill>
        <p:spPr>
          <a:xfrm>
            <a:off x="5627370" y="0"/>
            <a:ext cx="3175000" cy="6858000"/>
          </a:xfrm>
          <a:prstGeom prst="rect">
            <a:avLst/>
          </a:prstGeom>
        </p:spPr>
      </p:pic>
      <p:sp>
        <p:nvSpPr>
          <p:cNvPr id="6"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6"/>
          <p:cNvSpPr txBox="1">
            <a:spLocks noGrp="1"/>
          </p:cNvSpPr>
          <p:nvPr>
            <p:ph type="body" idx="1"/>
          </p:nvPr>
        </p:nvSpPr>
        <p:spPr>
          <a:xfrm>
            <a:off x="298450" y="3122930"/>
            <a:ext cx="4874260" cy="295656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3200"/>
              <a:buNone/>
            </a:pPr>
            <a:r>
              <a:rPr lang="en-US" sz="2400" dirty="0"/>
              <a:t>This page explains the feedback feature, enabling users to share private or public reviews, improving event quality and enhancing user engagement.</a:t>
            </a: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3" name="Picture 2"/>
          <p:cNvPicPr>
            <a:picLocks noChangeAspect="1"/>
          </p:cNvPicPr>
          <p:nvPr/>
        </p:nvPicPr>
        <p:blipFill>
          <a:blip r:embed="rId1"/>
          <a:stretch>
            <a:fillRect/>
          </a:stretch>
        </p:blipFill>
        <p:spPr>
          <a:xfrm>
            <a:off x="5673725" y="0"/>
            <a:ext cx="3180715" cy="6858000"/>
          </a:xfrm>
          <a:prstGeom prst="rect">
            <a:avLst/>
          </a:prstGeom>
        </p:spPr>
      </p:pic>
      <p:sp>
        <p:nvSpPr>
          <p:cNvPr id="5" name="Google Shape;152;p16"/>
          <p:cNvSpPr txBox="1">
            <a:spLocks noGrp="1"/>
          </p:cNvSpPr>
          <p:nvPr/>
        </p:nvSpPr>
        <p:spPr>
          <a:xfrm>
            <a:off x="203835" y="-189230"/>
            <a:ext cx="4368165" cy="3254375"/>
          </a:xfrm>
          <a:prstGeom prst="rect">
            <a:avLst/>
          </a:prstGeom>
          <a:noFill/>
          <a:ln>
            <a:noFill/>
          </a:ln>
        </p:spPr>
        <p:txBody>
          <a:bodyPr vert="horz"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 Onboarding Pages</a:t>
            </a:r>
            <a:endParaRPr lang="en-US" sz="4400" b="1">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APIs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316990"/>
            <a:ext cx="8353425" cy="480949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dirty="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t>
            </a:r>
            <a:r>
              <a:rPr lang="en-US" sz="2400" dirty="0" err="1">
                <a:latin typeface="Calibri"/>
                <a:ea typeface="Calibri"/>
                <a:cs typeface="Calibri"/>
                <a:sym typeface="Calibri"/>
              </a:rPr>
              <a:t>Firestore</a:t>
            </a:r>
            <a:r>
              <a:rPr lang="en-US" sz="2400" dirty="0">
                <a:latin typeface="Calibri"/>
                <a:ea typeface="Calibri"/>
                <a:cs typeface="Calibri"/>
                <a:sym typeface="Calibri"/>
              </a:rPr>
              <a:t>: To store event details and user registration history.</a:t>
            </a:r>
            <a:endParaRPr lang="en-US" sz="2400" dirty="0">
              <a:latin typeface="Calibri"/>
              <a:ea typeface="Calibri"/>
              <a:cs typeface="Calibri"/>
              <a:sym typeface="Calibri"/>
            </a:endParaRPr>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dirty="0">
                <a:latin typeface="Calibri"/>
                <a:ea typeface="Calibri"/>
                <a:cs typeface="Calibri"/>
                <a:sym typeface="Calibri"/>
              </a:rPr>
              <a:t>Firebase Authentication: For user registration and login.</a:t>
            </a:r>
            <a:endParaRPr lang="en-US" sz="2400" dirty="0">
              <a:latin typeface="Calibri"/>
              <a:ea typeface="Calibri"/>
              <a:cs typeface="Calibri"/>
              <a:sym typeface="Calibri"/>
            </a:endParaRPr>
          </a:p>
          <a:p>
            <a:pPr lvl="0" indent="-457200">
              <a:lnSpc>
                <a:spcPct val="150000"/>
              </a:lnSpc>
              <a:spcBef>
                <a:spcPts val="640"/>
              </a:spcBef>
              <a:buClr>
                <a:schemeClr val="lt1"/>
              </a:buClr>
              <a:buSzPts val="3200"/>
              <a:buFont typeface="Arial" panose="020B0604020202090204" pitchFamily="34" charset="0"/>
              <a:buChar char="•"/>
            </a:pPr>
            <a:r>
              <a:rPr lang="en-US" sz="2400" dirty="0"/>
              <a:t>Google Maps Geolocation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a:t>Camera API</a:t>
            </a:r>
            <a:endParaRPr lang="en-US" sz="2400" dirty="0"/>
          </a:p>
          <a:p>
            <a:pPr lvl="0" indent="-457200">
              <a:lnSpc>
                <a:spcPct val="150000"/>
              </a:lnSpc>
              <a:spcBef>
                <a:spcPts val="640"/>
              </a:spcBef>
              <a:buClr>
                <a:schemeClr val="lt1"/>
              </a:buClr>
              <a:buSzPts val="3200"/>
              <a:buFont typeface="Arial" panose="020B0604020202090204" pitchFamily="34" charset="0"/>
              <a:buChar char="•"/>
            </a:pPr>
            <a:r>
              <a:rPr lang="en-US" sz="2400" dirty="0" err="1"/>
              <a:t>MediaStore</a:t>
            </a:r>
            <a:r>
              <a:rPr lang="en-US" sz="2400" dirty="0"/>
              <a:t> API</a:t>
            </a:r>
            <a:endParaRPr lang="en-US" sz="2400" dirty="0"/>
          </a:p>
          <a:p>
            <a:pPr lvl="0" indent="-457200">
              <a:lnSpc>
                <a:spcPct val="150000"/>
              </a:lnSpc>
              <a:spcBef>
                <a:spcPts val="640"/>
              </a:spcBef>
              <a:buClr>
                <a:schemeClr val="lt1"/>
              </a:buClr>
              <a:buSzPts val="3200"/>
              <a:buFont typeface="Arial" panose="020B0604020202090204" pitchFamily="34" charset="0"/>
              <a:buChar char="•"/>
            </a:pPr>
            <a:endParaRPr lang="en-US"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altLang="zh-CN" sz="4400" b="1" dirty="0">
                <a:latin typeface="Calibri"/>
                <a:ea typeface="Calibri"/>
                <a:cs typeface="Calibri"/>
                <a:sym typeface="Calibri"/>
              </a:rPr>
              <a:t>Device sensor</a:t>
            </a:r>
            <a:endParaRPr lang="en-US" sz="4400" b="1"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7" name="Rectangle 5"/>
          <p:cNvSpPr>
            <a:spLocks noGrp="1" noChangeArrowheads="1"/>
          </p:cNvSpPr>
          <p:nvPr>
            <p:ph type="body" idx="1"/>
          </p:nvPr>
        </p:nvSpPr>
        <p:spPr bwMode="auto">
          <a:xfrm>
            <a:off x="608857" y="2462445"/>
            <a:ext cx="35304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GPS </a:t>
            </a:r>
            <a:endParaRPr kumimoji="0" lang="en-US" altLang="en-US" sz="2800" b="1"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800" b="1" dirty="0">
              <a:solidFill>
                <a:schemeClr val="bg1"/>
              </a:solidFill>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800" b="0" i="0" u="none" strike="noStrike" cap="none" normalizeH="0" baseline="0" dirty="0">
              <a:ln>
                <a:noFill/>
              </a:ln>
              <a:solidFill>
                <a:schemeClr val="bg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bg1"/>
                </a:solidFill>
                <a:effectLst/>
                <a:latin typeface="Arial" panose="020B0604020202090204" pitchFamily="34" charset="0"/>
              </a:rPr>
              <a:t>Camera</a:t>
            </a:r>
            <a:r>
              <a:rPr kumimoji="0" lang="en-US" altLang="en-US" sz="2800" b="0" i="0" u="none" strike="noStrike" cap="none" normalizeH="0" baseline="0" dirty="0">
                <a:ln>
                  <a:noFill/>
                </a:ln>
                <a:solidFill>
                  <a:schemeClr val="bg1"/>
                </a:solidFill>
                <a:effectLst/>
                <a:latin typeface="Arial" panose="020B0604020202090204" pitchFamily="34" charset="0"/>
              </a:rPr>
              <a:t> </a:t>
            </a:r>
            <a:endParaRPr kumimoji="0" lang="en-US" altLang="en-US" sz="2800" b="0" i="0" u="none" strike="noStrike" cap="none" normalizeH="0" baseline="0" dirty="0">
              <a:ln>
                <a:noFill/>
              </a:ln>
              <a:solidFill>
                <a:schemeClr val="bg1"/>
              </a:solidFill>
              <a:effectLst/>
              <a:latin typeface="Arial" panose="020B060402020209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317"/>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dirty="0">
                <a:latin typeface="Calibri"/>
                <a:ea typeface="Calibri"/>
                <a:cs typeface="Calibri"/>
                <a:sym typeface="Calibri"/>
              </a:rPr>
              <a:t>Database schema</a:t>
            </a:r>
            <a:endParaRPr lang="en-US" sz="4400" b="1" dirty="0">
              <a:latin typeface="Calibri"/>
              <a:ea typeface="Calibri"/>
              <a:cs typeface="Calibri"/>
              <a:sym typeface="Calibri"/>
            </a:endParaRPr>
          </a:p>
        </p:txBody>
      </p:sp>
      <p:sp>
        <p:nvSpPr>
          <p:cNvPr id="159" name="Google Shape;159;p17"/>
          <p:cNvSpPr txBox="1">
            <a:spLocks noGrp="1"/>
          </p:cNvSpPr>
          <p:nvPr>
            <p:ph type="body" idx="1"/>
          </p:nvPr>
        </p:nvSpPr>
        <p:spPr>
          <a:xfrm>
            <a:off x="387985" y="902335"/>
            <a:ext cx="3760269" cy="5538470"/>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640"/>
              </a:spcBef>
              <a:buClr>
                <a:schemeClr val="lt1"/>
              </a:buClr>
              <a:buSzPts val="3200"/>
              <a:buNone/>
            </a:pPr>
            <a:r>
              <a:rPr lang="en-US" sz="1000" dirty="0" err="1">
                <a:latin typeface="Calibri"/>
                <a:ea typeface="Calibri"/>
                <a:cs typeface="Calibri"/>
                <a:sym typeface="Calibri"/>
              </a:rPr>
              <a:t>Firestore</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events (Collection)</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eventID</a:t>
            </a:r>
            <a:r>
              <a:rPr lang="en-US" sz="1000" dirty="0">
                <a:latin typeface="Calibri"/>
                <a:ea typeface="Calibri"/>
                <a:cs typeface="Calibri"/>
                <a:sym typeface="Calibri"/>
              </a:rPr>
              <a:t> (Document)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eventTitle</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eventURL</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eventPhoto</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eventLocation</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eventStartTime</a:t>
            </a:r>
            <a:r>
              <a:rPr lang="en-US" sz="1000" dirty="0">
                <a:latin typeface="Calibri"/>
                <a:ea typeface="Calibri"/>
                <a:cs typeface="Calibri"/>
                <a:sym typeface="Calibri"/>
              </a:rPr>
              <a:t>: Timestamp</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eventEndTime</a:t>
            </a:r>
            <a:r>
              <a:rPr lang="en-US" sz="1000" dirty="0">
                <a:latin typeface="Calibri"/>
                <a:ea typeface="Calibri"/>
                <a:cs typeface="Calibri"/>
                <a:sym typeface="Calibri"/>
              </a:rPr>
              <a:t>: Timestamp</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eventDescription</a:t>
            </a:r>
            <a:r>
              <a:rPr lang="en-US" sz="1000" dirty="0">
                <a:latin typeface="Calibri"/>
                <a:ea typeface="Calibri"/>
                <a:cs typeface="Calibri"/>
                <a:sym typeface="Calibri"/>
              </a:rPr>
              <a:t>: String</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eventPoints</a:t>
            </a:r>
            <a:r>
              <a:rPr lang="en-US" sz="1000" dirty="0">
                <a:latin typeface="Calibri"/>
                <a:ea typeface="Calibri"/>
                <a:cs typeface="Calibri"/>
                <a:sym typeface="Calibri"/>
              </a:rPr>
              <a:t>: Integer</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latin typeface="Calibri"/>
                <a:ea typeface="Calibri"/>
                <a:cs typeface="Calibri"/>
                <a:sym typeface="Calibri"/>
              </a:rPr>
              <a:t>|       |-- </a:t>
            </a:r>
            <a:r>
              <a:rPr lang="en-US" sz="1000" dirty="0" err="1">
                <a:latin typeface="Calibri"/>
                <a:ea typeface="Calibri"/>
                <a:cs typeface="Calibri"/>
                <a:sym typeface="Calibri"/>
              </a:rPr>
              <a:t>savedUsers</a:t>
            </a:r>
            <a:r>
              <a:rPr lang="en-US" sz="1000" dirty="0">
                <a:latin typeface="Calibri"/>
                <a:ea typeface="Calibri"/>
                <a:cs typeface="Calibri"/>
                <a:sym typeface="Calibri"/>
              </a:rPr>
              <a:t>: Array&lt;String&gt;</a:t>
            </a:r>
            <a:endParaRPr lang="en-US" sz="1000" dirty="0">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3" name="TextBox 2"/>
          <p:cNvSpPr txBox="1"/>
          <p:nvPr/>
        </p:nvSpPr>
        <p:spPr>
          <a:xfrm>
            <a:off x="4680167" y="902335"/>
            <a:ext cx="3474720" cy="4231928"/>
          </a:xfrm>
          <a:prstGeom prst="rect">
            <a:avLst/>
          </a:prstGeom>
          <a:noFill/>
        </p:spPr>
        <p:txBody>
          <a:bodyPr wrap="square" rtlCol="0">
            <a:spAutoFit/>
          </a:bodyPr>
          <a:lstStyle/>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users (Collection)</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userUID</a:t>
            </a:r>
            <a:r>
              <a:rPr lang="en-US" sz="1000" dirty="0">
                <a:solidFill>
                  <a:schemeClr val="lt1"/>
                </a:solidFill>
                <a:latin typeface="Calibri"/>
                <a:ea typeface="Calibri"/>
                <a:cs typeface="Calibri"/>
                <a:sym typeface="Calibri"/>
              </a:rPr>
              <a:t> (Document)</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firstName</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lastName</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userProfileURL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userBUID</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userEmail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userSchool</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userYear</a:t>
            </a:r>
            <a:r>
              <a:rPr lang="en-US" sz="1000" dirty="0">
                <a:solidFill>
                  <a:schemeClr val="lt1"/>
                </a:solidFill>
                <a:latin typeface="Calibri"/>
                <a:ea typeface="Calibri"/>
                <a:cs typeface="Calibri"/>
                <a:sym typeface="Calibri"/>
              </a:rPr>
              <a:t>: String</a:t>
            </a:r>
            <a:endParaRPr lang="en-US" sz="1000" dirty="0">
              <a:solidFill>
                <a:schemeClr val="lt1"/>
              </a:solidFill>
              <a:latin typeface="Calibri"/>
              <a:ea typeface="Calibri"/>
              <a:cs typeface="Calibri"/>
              <a:sym typeface="Calibri"/>
            </a:endParaRPr>
          </a:p>
          <a:p>
            <a:pPr marL="0" lv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userPoints</a:t>
            </a:r>
            <a:r>
              <a:rPr lang="en-US" sz="1000" dirty="0">
                <a:solidFill>
                  <a:schemeClr val="lt1"/>
                </a:solidFill>
                <a:latin typeface="Calibri"/>
                <a:ea typeface="Calibri"/>
                <a:cs typeface="Calibri"/>
                <a:sym typeface="Calibri"/>
              </a:rPr>
              <a:t>: Integer</a:t>
            </a:r>
            <a:endParaRPr lang="en-US" sz="1000" dirty="0">
              <a:solidFill>
                <a:schemeClr val="lt1"/>
              </a:solidFill>
              <a:latin typeface="Calibri"/>
              <a:ea typeface="Calibri"/>
              <a:cs typeface="Calibri"/>
              <a:sym typeface="Calibri"/>
            </a:endParaRPr>
          </a:p>
          <a:p>
            <a:pPr marL="0" indent="0">
              <a:lnSpc>
                <a:spcPct val="150000"/>
              </a:lnSpc>
              <a:spcBef>
                <a:spcPts val="640"/>
              </a:spcBef>
              <a:buClr>
                <a:schemeClr val="lt1"/>
              </a:buClr>
              <a:buSzPts val="3200"/>
              <a:buNone/>
            </a:pPr>
            <a:r>
              <a:rPr lang="en-US" sz="1000" dirty="0">
                <a:solidFill>
                  <a:schemeClr val="lt1"/>
                </a:solidFill>
                <a:latin typeface="Calibri"/>
                <a:ea typeface="Calibri"/>
                <a:cs typeface="Calibri"/>
                <a:sym typeface="Calibri"/>
              </a:rPr>
              <a:t>|       |-- </a:t>
            </a:r>
            <a:r>
              <a:rPr lang="en-US" sz="1000" dirty="0" err="1">
                <a:solidFill>
                  <a:schemeClr val="lt1"/>
                </a:solidFill>
                <a:latin typeface="Calibri"/>
                <a:ea typeface="Calibri"/>
                <a:cs typeface="Calibri"/>
                <a:sym typeface="Calibri"/>
              </a:rPr>
              <a:t>userSavedEvents</a:t>
            </a:r>
            <a:r>
              <a:rPr lang="en-US" sz="1000" dirty="0">
                <a:solidFill>
                  <a:schemeClr val="lt1"/>
                </a:solidFill>
                <a:latin typeface="Calibri"/>
                <a:ea typeface="Calibri"/>
                <a:cs typeface="Calibri"/>
                <a:sym typeface="Calibri"/>
              </a:rPr>
              <a:t>: Map&lt;String, Boolean&gt;</a:t>
            </a:r>
            <a:endParaRPr lang="en-US" sz="1000" dirty="0">
              <a:solidFill>
                <a:schemeClr val="lt1"/>
              </a:solidFill>
              <a:latin typeface="Calibri"/>
              <a:ea typeface="Calibri"/>
              <a:cs typeface="Calibri"/>
              <a:sym typeface="Calibri"/>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par>
                                <p:cTn id="8" presetID="10" presetClass="entr" presetSubtype="0" fill="hold" grpId="0" nodeType="withEffect">
                                  <p:stCondLst>
                                    <p:cond delay="0"/>
                                  </p:stCondLst>
                                  <p:childTnLst>
                                    <p:set>
                                      <p:cBhvr>
                                        <p:cTn id="9" dur="100" fill="hold">
                                          <p:stCondLst>
                                            <p:cond delay="0"/>
                                          </p:stCondLst>
                                        </p:cTn>
                                        <p:tgtEl>
                                          <p:spTgt spid="3"/>
                                        </p:tgtEl>
                                        <p:attrNameLst>
                                          <p:attrName>style.visibility</p:attrName>
                                        </p:attrNameLst>
                                      </p:cBhvr>
                                      <p:to>
                                        <p:strVal val="visible"/>
                                      </p:to>
                                    </p:set>
                                    <p:animEffect transition="in" filter="fade">
                                      <p:cBhvr>
                                        <p:cTn id="10"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4400" b="1">
                <a:latin typeface="Calibri"/>
                <a:ea typeface="Calibri"/>
                <a:cs typeface="Calibri"/>
                <a:sym typeface="Calibri"/>
              </a:rPr>
              <a:t>External Libraries and Tools</a:t>
            </a:r>
            <a:endParaRPr lang="en-US" sz="4400" b="1">
              <a:latin typeface="Calibri"/>
              <a:ea typeface="Calibri"/>
              <a:cs typeface="Calibri"/>
              <a:sym typeface="Calibri"/>
            </a:endParaRPr>
          </a:p>
        </p:txBody>
      </p:sp>
      <p:sp>
        <p:nvSpPr>
          <p:cNvPr id="159" name="Google Shape;159;p17"/>
          <p:cNvSpPr txBox="1">
            <a:spLocks noGrp="1"/>
          </p:cNvSpPr>
          <p:nvPr>
            <p:ph type="body" idx="1"/>
          </p:nvPr>
        </p:nvSpPr>
        <p:spPr>
          <a:xfrm>
            <a:off x="457200" y="1600200"/>
            <a:ext cx="8353425" cy="2051050"/>
          </a:xfrm>
          <a:prstGeom prst="rect">
            <a:avLst/>
          </a:prstGeom>
          <a:noFill/>
          <a:ln>
            <a:noFill/>
          </a:ln>
        </p:spPr>
        <p:txBody>
          <a:bodyPr spcFirstLastPara="1" wrap="square" lIns="91425" tIns="45700" rIns="91425" bIns="45700" anchor="t" anchorCtr="0">
            <a:noAutofit/>
          </a:bodyPr>
          <a:lstStyle/>
          <a:p>
            <a:pPr marL="342900" lvl="0" indent="-139700" algn="l" rtl="0">
              <a:lnSpc>
                <a:spcPct val="150000"/>
              </a:lnSpc>
              <a:spcBef>
                <a:spcPts val="0"/>
              </a:spcBef>
              <a:spcAft>
                <a:spcPts val="0"/>
              </a:spcAft>
              <a:buClr>
                <a:schemeClr val="dk1"/>
              </a:buClr>
              <a:buSzPts val="3200"/>
              <a:buNone/>
            </a:pPr>
            <a:endParaRPr sz="1000"/>
          </a:p>
          <a:p>
            <a:pPr lvl="0" indent="-457200" algn="l" rtl="0">
              <a:lnSpc>
                <a:spcPct val="150000"/>
              </a:lnSpc>
              <a:spcBef>
                <a:spcPts val="640"/>
              </a:spcBef>
              <a:spcAft>
                <a:spcPts val="0"/>
              </a:spcAft>
              <a:buClr>
                <a:schemeClr val="lt1"/>
              </a:buClr>
              <a:buSzPts val="3200"/>
              <a:buFont typeface="Arial" panose="020B0604020202090204" pitchFamily="34" charset="0"/>
              <a:buChar char="•"/>
            </a:pPr>
            <a:r>
              <a:rPr lang="en-US" sz="2400">
                <a:latin typeface="Calibri"/>
                <a:ea typeface="Calibri"/>
                <a:cs typeface="Calibri"/>
                <a:sym typeface="Calibri"/>
              </a:rPr>
              <a:t>Firebase Crashlytics: For real-time error and crash monitoring.</a:t>
            </a:r>
            <a:endParaRPr lang="en-US" sz="24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2092</Words>
  <Application>WPS Writer</Application>
  <PresentationFormat>On-screen Show (4:3)</PresentationFormat>
  <Paragraphs>114</Paragraphs>
  <Slides>13</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Arial</vt:lpstr>
      <vt:lpstr>Montserrat</vt:lpstr>
      <vt:lpstr>Lato</vt:lpstr>
      <vt:lpstr>Calibri</vt:lpstr>
      <vt:lpstr>Helvetica Neue</vt:lpstr>
      <vt:lpstr>宋体</vt:lpstr>
      <vt:lpstr>Times New Roman</vt:lpstr>
      <vt:lpstr>微软雅黑</vt:lpstr>
      <vt:lpstr>汉仪旗黑</vt:lpstr>
      <vt:lpstr>Arial Unicode MS</vt:lpstr>
      <vt:lpstr>汉仪书宋二KW</vt:lpstr>
      <vt:lpstr>Focus</vt:lpstr>
      <vt:lpstr>BU Events Planner</vt:lpstr>
      <vt:lpstr>App Purpose</vt:lpstr>
      <vt:lpstr> Onboarding Pages</vt:lpstr>
      <vt:lpstr>PowerPoint 演示文稿</vt:lpstr>
      <vt:lpstr>PowerPoint 演示文稿</vt:lpstr>
      <vt:lpstr>APIs</vt:lpstr>
      <vt:lpstr>Device sensor</vt:lpstr>
      <vt:lpstr>Database schema</vt:lpstr>
      <vt:lpstr>External Libraries and Tools</vt:lpstr>
      <vt:lpstr>Additional Features</vt:lpstr>
      <vt:lpstr>Demo Showcase</vt:lpstr>
      <vt:lpstr>Additional Features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Design in Android using Jetpack Compose</dc:title>
  <dc:creator/>
  <cp:lastModifiedBy>yuchencao</cp:lastModifiedBy>
  <cp:revision>70</cp:revision>
  <dcterms:created xsi:type="dcterms:W3CDTF">2024-11-20T00:12:24Z</dcterms:created>
  <dcterms:modified xsi:type="dcterms:W3CDTF">2024-11-20T00:12:24Z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DACCD9C10613DE8004AE05678E2A8F6B_43</vt:lpwstr>
  </property>
  <property fmtid="{D5CDD505-2E9C-101B-9397-08002B2CF9AE}" pid="3" name="KSOProductBuildVer">
    <vt:lpwstr>1033-6.1.0.8274</vt:lpwstr>
  </property>
</Properties>
</file>