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78" r:id="rId6"/>
    <p:sldId id="279" r:id="rId7"/>
    <p:sldId id="280" r:id="rId8"/>
    <p:sldId id="275" r:id="rId9"/>
    <p:sldId id="286" r:id="rId10"/>
    <p:sldId id="274" r:id="rId11"/>
    <p:sldId id="287" r:id="rId12"/>
    <p:sldId id="258" r:id="rId13"/>
    <p:sldId id="290" r:id="rId14"/>
    <p:sldId id="273" r:id="rId15"/>
  </p:sldIdLst>
  <p:sldSz cx="9144000" cy="6858000" type="screen4x3"/>
  <p:notesSz cx="6858000" cy="9144000"/>
  <p:embeddedFontLst>
    <p:embeddedFont>
      <p:font typeface="Montserrat"/>
      <p:regular r:id="rId19"/>
    </p:embeddedFont>
    <p:embeddedFont>
      <p:font typeface="Lato"/>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15:guide id="1" orient="horz" pos="2164" userDrawn="1">
          <p15:clr>
            <a:srgbClr val="A4A3A4"/>
          </p15:clr>
        </p15:guide>
        <p15:guide id="2" pos="29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howGuides="1">
      <p:cViewPr varScale="1">
        <p:scale>
          <a:sx n="121" d="100"/>
          <a:sy n="121" d="100"/>
        </p:scale>
        <p:origin x="1904" y="176"/>
      </p:cViewPr>
      <p:guideLst>
        <p:guide orient="horz" pos="2164"/>
        <p:guide pos="291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8" name="Google Shape;13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4"/>
        <p:cNvGrpSpPr/>
        <p:nvPr/>
      </p:nvGrpSpPr>
      <p:grpSpPr>
        <a:xfrm>
          <a:off x="0" y="0"/>
          <a:ext cx="0" cy="0"/>
          <a:chOff x="0" y="0"/>
          <a:chExt cx="0" cy="0"/>
        </a:xfrm>
      </p:grpSpPr>
      <p:sp>
        <p:nvSpPr>
          <p:cNvPr id="255" name="Google Shape;255;g30946a4a56f_1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6" name="Google Shape;256;g30946a4a56f_1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
        <p:cNvGrpSpPr/>
        <p:nvPr/>
      </p:nvGrpSpPr>
      <p:grpSpPr>
        <a:xfrm>
          <a:off x="0" y="0"/>
          <a:ext cx="0" cy="0"/>
          <a:chOff x="0" y="0"/>
          <a:chExt cx="0" cy="0"/>
        </a:xfrm>
      </p:grpSpPr>
      <p:sp>
        <p:nvSpPr>
          <p:cNvPr id="143" name="Google Shape;14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4" name="Google Shape;14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onboarding page introduces the event check-in feature, guiding users to confirm their attendance by either uploading a photo or marking themselves as not attending. It ensures accurate attendance tracking and enhances user engagement with clear instructions and a streamlined process</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page introduces the </a:t>
            </a:r>
            <a:r>
              <a:rPr lang="en-US" b="1" dirty="0"/>
              <a:t>social connection feature</a:t>
            </a:r>
            <a:r>
              <a:rPr lang="en-US" dirty="0"/>
              <a:t>, encouraging users to make new friends by sharing their unique User ID. Users can explore public reviews of others while sharing their own, fostering interaction and community engagement.</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page introduces the feedback feature, allowing users to share their experiences after attending an event. Feedback can be private or public, helping to improve future events and fostering community transparency.</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p:nvPr/>
        </p:nvSpPr>
        <p:spPr>
          <a:xfrm rot="5400000">
            <a:off x="7226400" y="274573"/>
            <a:ext cx="21915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654"/>
            <a:ext cx="5153705" cy="6845694"/>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a:spLocks noGrp="1"/>
          </p:cNvSpPr>
          <p:nvPr>
            <p:ph type="ctrTitle"/>
          </p:nvPr>
        </p:nvSpPr>
        <p:spPr>
          <a:xfrm>
            <a:off x="3537150" y="2104533"/>
            <a:ext cx="5017500" cy="21051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a:spLocks noGrp="1"/>
          </p:cNvSpPr>
          <p:nvPr>
            <p:ph type="subTitle" idx="1"/>
          </p:nvPr>
        </p:nvSpPr>
        <p:spPr>
          <a:xfrm>
            <a:off x="5083950" y="5233233"/>
            <a:ext cx="3470700" cy="674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6857248"/>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a:spLocks noGrp="1"/>
          </p:cNvSpPr>
          <p:nvPr>
            <p:ph type="title" hasCustomPrompt="1"/>
          </p:nvPr>
        </p:nvSpPr>
        <p:spPr>
          <a:xfrm>
            <a:off x="823850" y="1712900"/>
            <a:ext cx="4776000" cy="17343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3524166"/>
            <a:ext cx="4776000" cy="1625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27" name="Google Shape;12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1200"/>
              </a:spcBef>
              <a:spcAft>
                <a:spcPts val="0"/>
              </a:spcAft>
              <a:buClr>
                <a:schemeClr val="dk1"/>
              </a:buClr>
              <a:buSzPts val="1800"/>
              <a:buChar char="○"/>
              <a:defRPr/>
            </a:lvl2pPr>
            <a:lvl3pPr marL="1371600" lvl="2" indent="-342900" algn="l">
              <a:spcBef>
                <a:spcPts val="1200"/>
              </a:spcBef>
              <a:spcAft>
                <a:spcPts val="0"/>
              </a:spcAft>
              <a:buClr>
                <a:schemeClr val="dk1"/>
              </a:buClr>
              <a:buSzPts val="1800"/>
              <a:buChar char="■"/>
              <a:defRPr/>
            </a:lvl3pPr>
            <a:lvl4pPr marL="1828800" lvl="3" indent="-342900" algn="l">
              <a:spcBef>
                <a:spcPts val="1200"/>
              </a:spcBef>
              <a:spcAft>
                <a:spcPts val="0"/>
              </a:spcAft>
              <a:buClr>
                <a:schemeClr val="dk1"/>
              </a:buClr>
              <a:buSzPts val="1800"/>
              <a:buChar char="●"/>
              <a:defRPr/>
            </a:lvl4pPr>
            <a:lvl5pPr marL="2286000" lvl="4" indent="-342900" algn="l">
              <a:spcBef>
                <a:spcPts val="1200"/>
              </a:spcBef>
              <a:spcAft>
                <a:spcPts val="0"/>
              </a:spcAft>
              <a:buClr>
                <a:schemeClr val="dk1"/>
              </a:buClr>
              <a:buSzPts val="1800"/>
              <a:buChar char="○"/>
              <a:defRPr/>
            </a:lvl5pPr>
            <a:lvl6pPr marL="2743200" lvl="5" indent="-342900" algn="l">
              <a:spcBef>
                <a:spcPts val="1200"/>
              </a:spcBef>
              <a:spcAft>
                <a:spcPts val="0"/>
              </a:spcAft>
              <a:buClr>
                <a:schemeClr val="dk1"/>
              </a:buClr>
              <a:buSzPts val="1800"/>
              <a:buChar char="■"/>
              <a:defRPr/>
            </a:lvl6pPr>
            <a:lvl7pPr marL="3200400" lvl="6" indent="-342900" algn="l">
              <a:spcBef>
                <a:spcPts val="1200"/>
              </a:spcBef>
              <a:spcAft>
                <a:spcPts val="0"/>
              </a:spcAft>
              <a:buClr>
                <a:schemeClr val="dk1"/>
              </a:buClr>
              <a:buSzPts val="1800"/>
              <a:buChar char="●"/>
              <a:defRPr/>
            </a:lvl7pPr>
            <a:lvl8pPr marL="3657600" lvl="7" indent="-342900" algn="l">
              <a:spcBef>
                <a:spcPts val="1200"/>
              </a:spcBef>
              <a:spcAft>
                <a:spcPts val="0"/>
              </a:spcAft>
              <a:buClr>
                <a:schemeClr val="dk1"/>
              </a:buClr>
              <a:buSzPts val="1800"/>
              <a:buChar char="○"/>
              <a:defRPr/>
            </a:lvl8pPr>
            <a:lvl9pPr marL="4114800" lvl="8" indent="-342900" algn="l">
              <a:spcBef>
                <a:spcPts val="1200"/>
              </a:spcBef>
              <a:spcAft>
                <a:spcPts val="1200"/>
              </a:spcAft>
              <a:buClr>
                <a:schemeClr val="dk1"/>
              </a:buClr>
              <a:buSzPts val="1800"/>
              <a:buChar char="■"/>
              <a:defRPr/>
            </a:lvl9pPr>
          </a:lstStyle>
          <a:p/>
        </p:txBody>
      </p:sp>
      <p:sp>
        <p:nvSpPr>
          <p:cNvPr id="133" name="Google Shape;13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6857248"/>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a:spLocks noGrp="1"/>
          </p:cNvSpPr>
          <p:nvPr>
            <p:ph type="title"/>
          </p:nvPr>
        </p:nvSpPr>
        <p:spPr>
          <a:xfrm>
            <a:off x="823850" y="2737333"/>
            <a:ext cx="4587000" cy="15315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507989"/>
            <a:ext cx="1037850" cy="1355016"/>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a:spLocks noGrp="1"/>
          </p:cNvSpPr>
          <p:nvPr>
            <p:ph type="body" idx="1"/>
          </p:nvPr>
        </p:nvSpPr>
        <p:spPr>
          <a:xfrm>
            <a:off x="1297500" y="2090067"/>
            <a:ext cx="70389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7" name="Google Shape;47;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507989"/>
            <a:ext cx="1037850" cy="1355016"/>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a:spLocks noGrp="1"/>
          </p:cNvSpPr>
          <p:nvPr>
            <p:ph type="body" idx="1"/>
          </p:nvPr>
        </p:nvSpPr>
        <p:spPr>
          <a:xfrm>
            <a:off x="1297500" y="2090067"/>
            <a:ext cx="34032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5"/>
          <p:cNvSpPr txBox="1">
            <a:spLocks noGrp="1"/>
          </p:cNvSpPr>
          <p:nvPr>
            <p:ph type="body" idx="2"/>
          </p:nvPr>
        </p:nvSpPr>
        <p:spPr>
          <a:xfrm>
            <a:off x="4933221" y="2090067"/>
            <a:ext cx="34032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507989"/>
            <a:ext cx="1037850" cy="1355016"/>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507989"/>
            <a:ext cx="1037850" cy="1355016"/>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a:spLocks noGrp="1"/>
          </p:cNvSpPr>
          <p:nvPr>
            <p:ph type="title"/>
          </p:nvPr>
        </p:nvSpPr>
        <p:spPr>
          <a:xfrm>
            <a:off x="1297500" y="525000"/>
            <a:ext cx="3798900" cy="1990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a:spLocks noGrp="1"/>
          </p:cNvSpPr>
          <p:nvPr>
            <p:ph type="body" idx="1"/>
          </p:nvPr>
        </p:nvSpPr>
        <p:spPr>
          <a:xfrm>
            <a:off x="1297500" y="2630067"/>
            <a:ext cx="3798900" cy="322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8" name="Google Shape;68;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6857829"/>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a:spLocks noGrp="1"/>
          </p:cNvSpPr>
          <p:nvPr>
            <p:ph type="title"/>
          </p:nvPr>
        </p:nvSpPr>
        <p:spPr>
          <a:xfrm>
            <a:off x="823850" y="1155700"/>
            <a:ext cx="4587000" cy="4694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507989"/>
            <a:ext cx="1037850" cy="1355016"/>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a:spLocks noGrp="1"/>
          </p:cNvSpPr>
          <p:nvPr>
            <p:ph type="title"/>
          </p:nvPr>
        </p:nvSpPr>
        <p:spPr>
          <a:xfrm>
            <a:off x="1297500" y="2211100"/>
            <a:ext cx="3036300" cy="23355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a:spLocks noGrp="1"/>
          </p:cNvSpPr>
          <p:nvPr>
            <p:ph type="subTitle" idx="1"/>
          </p:nvPr>
        </p:nvSpPr>
        <p:spPr>
          <a:xfrm>
            <a:off x="1297500" y="4717333"/>
            <a:ext cx="3036300" cy="674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a:spLocks noGrp="1"/>
          </p:cNvSpPr>
          <p:nvPr>
            <p:ph type="body" idx="2"/>
          </p:nvPr>
        </p:nvSpPr>
        <p:spPr>
          <a:xfrm>
            <a:off x="4648200" y="2262133"/>
            <a:ext cx="3676800" cy="3129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5504636"/>
            <a:ext cx="698925" cy="912853"/>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a:spLocks noGrp="1"/>
          </p:cNvSpPr>
          <p:nvPr>
            <p:ph type="body" idx="1"/>
          </p:nvPr>
        </p:nvSpPr>
        <p:spPr>
          <a:xfrm>
            <a:off x="812725" y="5740500"/>
            <a:ext cx="6936000" cy="6984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3193415" y="1882775"/>
            <a:ext cx="5690235" cy="2105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b="1">
                <a:latin typeface="Calibri"/>
                <a:ea typeface="Calibri"/>
                <a:cs typeface="Calibri"/>
                <a:sym typeface="Calibri"/>
              </a:rPr>
              <a:t>BU Events Planner</a:t>
            </a:r>
            <a:endParaRPr lang="en-US" sz="4400" b="1">
              <a:latin typeface="Calibri"/>
              <a:ea typeface="Calibri"/>
              <a:cs typeface="Calibri"/>
              <a:sym typeface="Calibri"/>
            </a:endParaRPr>
          </a:p>
        </p:txBody>
      </p:sp>
      <p:sp>
        <p:nvSpPr>
          <p:cNvPr id="141" name="Google Shape;141;p14"/>
          <p:cNvSpPr txBox="1">
            <a:spLocks noGrp="1"/>
          </p:cNvSpPr>
          <p:nvPr>
            <p:ph type="subTitle" idx="1"/>
          </p:nvPr>
        </p:nvSpPr>
        <p:spPr>
          <a:xfrm>
            <a:off x="900300" y="4984325"/>
            <a:ext cx="7654500" cy="704700"/>
          </a:xfrm>
          <a:prstGeom prst="rect">
            <a:avLst/>
          </a:prstGeom>
          <a:noFill/>
          <a:ln>
            <a:noFill/>
          </a:ln>
        </p:spPr>
        <p:txBody>
          <a:bodyPr spcFirstLastPara="1" wrap="square" lIns="91425" tIns="45700" rIns="91425" bIns="45700" anchor="t" anchorCtr="0">
            <a:normAutofit/>
          </a:bodyPr>
          <a:lstStyle/>
          <a:p>
            <a:pPr marL="0" lvl="0" indent="0" algn="l" rtl="0">
              <a:spcBef>
                <a:spcPts val="640"/>
              </a:spcBef>
              <a:spcAft>
                <a:spcPts val="0"/>
              </a:spcAft>
              <a:buClr>
                <a:srgbClr val="888888"/>
              </a:buClr>
              <a:buSzPts val="3200"/>
              <a:buNone/>
            </a:pPr>
            <a:r>
              <a:rPr lang="en-US" sz="2500"/>
              <a:t>Presented by: Jialong Ke, Yuchen Cao, Zihan Li</a:t>
            </a:r>
            <a:endParaRPr sz="140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dirty="0">
                <a:latin typeface="Calibri"/>
                <a:ea typeface="Calibri"/>
                <a:cs typeface="Calibri"/>
                <a:sym typeface="Calibri"/>
              </a:rPr>
              <a:t>Additional Features</a:t>
            </a:r>
            <a:endParaRPr lang="en-US" sz="4400" b="1" dirty="0">
              <a:latin typeface="Calibri"/>
              <a:ea typeface="Calibri"/>
              <a:cs typeface="Calibri"/>
              <a:sym typeface="Calibri"/>
            </a:endParaRPr>
          </a:p>
        </p:txBody>
      </p:sp>
      <p:sp>
        <p:nvSpPr>
          <p:cNvPr id="153" name="Google Shape;153;p16"/>
          <p:cNvSpPr txBox="1">
            <a:spLocks noGrp="1"/>
          </p:cNvSpPr>
          <p:nvPr>
            <p:ph type="body" idx="1"/>
          </p:nvPr>
        </p:nvSpPr>
        <p:spPr>
          <a:xfrm>
            <a:off x="1443990" y="1668145"/>
            <a:ext cx="7526655" cy="4446905"/>
          </a:xfrm>
          <a:prstGeom prst="rect">
            <a:avLst/>
          </a:prstGeom>
          <a:noFill/>
          <a:ln>
            <a:noFill/>
          </a:ln>
        </p:spPr>
        <p:txBody>
          <a:bodyPr spcFirstLastPara="1" wrap="square" lIns="91425" tIns="45700" rIns="91425" bIns="45700" anchor="t" anchorCtr="0">
            <a:noAutofit/>
          </a:bodyPr>
          <a:lstStyle/>
          <a:p>
            <a:pPr marL="0" lvl="0" indent="0">
              <a:lnSpc>
                <a:spcPct val="200000"/>
              </a:lnSpc>
              <a:spcBef>
                <a:spcPts val="0"/>
              </a:spcBef>
              <a:buSzPts val="3200"/>
              <a:buNone/>
            </a:pPr>
            <a:r>
              <a:rPr lang="en-US" sz="2800" dirty="0">
                <a:latin typeface="Calibri"/>
                <a:ea typeface="Calibri"/>
                <a:cs typeface="Calibri"/>
                <a:sym typeface="Calibri"/>
              </a:rPr>
              <a:t>1. </a:t>
            </a:r>
            <a:r>
              <a:rPr lang="en-US" sz="2800" dirty="0"/>
              <a:t>Location Services</a:t>
            </a:r>
            <a:endParaRPr lang="en-US" sz="2800" dirty="0"/>
          </a:p>
          <a:p>
            <a:pPr marL="0" lvl="0" indent="0">
              <a:lnSpc>
                <a:spcPct val="200000"/>
              </a:lnSpc>
              <a:spcBef>
                <a:spcPts val="0"/>
              </a:spcBef>
              <a:buSzPts val="3200"/>
              <a:buNone/>
            </a:pPr>
            <a:r>
              <a:rPr lang="en-US" sz="2800" dirty="0">
                <a:latin typeface="Calibri"/>
                <a:ea typeface="Calibri"/>
                <a:cs typeface="Calibri"/>
                <a:sym typeface="Calibri"/>
              </a:rPr>
              <a:t>2. </a:t>
            </a:r>
            <a:r>
              <a:rPr lang="en-US" sz="2800" dirty="0"/>
              <a:t>Dark Mode</a:t>
            </a:r>
            <a:endParaRPr lang="en-US" sz="2800" dirty="0"/>
          </a:p>
          <a:p>
            <a:pPr marL="0" lvl="0" indent="0">
              <a:lnSpc>
                <a:spcPct val="200000"/>
              </a:lnSpc>
              <a:spcBef>
                <a:spcPts val="0"/>
              </a:spcBef>
              <a:buSzPts val="3200"/>
              <a:buNone/>
            </a:pPr>
            <a:r>
              <a:rPr lang="en-US" sz="2800" dirty="0">
                <a:latin typeface="Calibri"/>
                <a:ea typeface="Calibri"/>
                <a:cs typeface="Calibri"/>
                <a:sym typeface="Calibri"/>
              </a:rPr>
              <a:t>3. </a:t>
            </a:r>
            <a:r>
              <a:rPr lang="en-US" sz="2800" dirty="0"/>
              <a:t>File Upload and Media Handling</a:t>
            </a:r>
            <a:endParaRPr lang="en-US" sz="2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608330" y="261397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altLang="zh-CN" sz="5400" b="1" dirty="0">
                <a:latin typeface="Calibri"/>
                <a:ea typeface="Calibri"/>
                <a:cs typeface="Calibri"/>
                <a:sym typeface="Calibri"/>
              </a:rPr>
              <a:t>Demo Showcase</a:t>
            </a:r>
            <a:endParaRPr lang="en-US" altLang="zh-CN" sz="5400" b="1"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1"/>
          <p:cNvSpPr/>
          <p:nvPr/>
        </p:nvSpPr>
        <p:spPr>
          <a:xfrm>
            <a:off x="476250" y="2602600"/>
            <a:ext cx="8241747" cy="1362590"/>
          </a:xfrm>
          <a:prstGeom prst="rect">
            <a:avLst/>
          </a:prstGeom>
        </p:spPr>
        <p:txBody>
          <a:bodyPr>
            <a:prstTxWarp prst="textPlain">
              <a:avLst/>
            </a:prstTxWarp>
          </a:bodyPr>
          <a:lstStyle/>
          <a:p>
            <a:pPr lvl="0" algn="ctr"/>
            <a:r>
              <a:rPr b="1" i="0">
                <a:ln w="9525" cap="flat" cmpd="sng">
                  <a:solidFill>
                    <a:schemeClr val="dk2"/>
                  </a:solidFill>
                  <a:prstDash val="solid"/>
                  <a:round/>
                  <a:headEnd type="none" w="sm" len="sm"/>
                  <a:tailEnd type="none" w="sm" len="sm"/>
                </a:ln>
                <a:solidFill>
                  <a:srgbClr val="CFE2F3"/>
                </a:solidFill>
                <a:latin typeface="Times New Roman" panose="02020503050405090304"/>
              </a:rPr>
              <a:t>Thank You!</a:t>
            </a:r>
            <a:endParaRPr b="1" i="0">
              <a:ln w="9525" cap="flat" cmpd="sng">
                <a:solidFill>
                  <a:schemeClr val="dk2"/>
                </a:solidFill>
                <a:prstDash val="solid"/>
                <a:round/>
                <a:headEnd type="none" w="sm" len="sm"/>
                <a:tailEnd type="none" w="sm" len="sm"/>
              </a:ln>
              <a:solidFill>
                <a:srgbClr val="CFE2F3"/>
              </a:solidFill>
              <a:latin typeface="Times New Roman" panose="020205030504050903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b="1">
                <a:latin typeface="Calibri"/>
                <a:ea typeface="Calibri"/>
                <a:cs typeface="Calibri"/>
                <a:sym typeface="Calibri"/>
              </a:rPr>
              <a:t>App Purpose</a:t>
            </a:r>
            <a:endParaRPr lang="en-US" sz="4400" b="1">
              <a:latin typeface="Calibri"/>
              <a:ea typeface="Calibri"/>
              <a:cs typeface="Calibri"/>
              <a:sym typeface="Calibri"/>
            </a:endParaRPr>
          </a:p>
        </p:txBody>
      </p:sp>
      <p:sp>
        <p:nvSpPr>
          <p:cNvPr id="147" name="Google Shape;147;p15"/>
          <p:cNvSpPr txBox="1">
            <a:spLocks noGrp="1"/>
          </p:cNvSpPr>
          <p:nvPr>
            <p:ph type="body" idx="1"/>
          </p:nvPr>
        </p:nvSpPr>
        <p:spPr>
          <a:xfrm>
            <a:off x="457200" y="1086485"/>
            <a:ext cx="8558530" cy="4684395"/>
          </a:xfrm>
          <a:prstGeom prst="rect">
            <a:avLst/>
          </a:prstGeom>
          <a:noFill/>
          <a:ln>
            <a:noFill/>
          </a:ln>
        </p:spPr>
        <p:txBody>
          <a:bodyPr spcFirstLastPara="1" wrap="square" lIns="91425" tIns="45700" rIns="91425" bIns="45700" anchor="t" anchorCtr="0">
            <a:noAutofit/>
          </a:bodyPr>
          <a:lstStyle/>
          <a:p>
            <a:pPr marL="342900" lvl="0" indent="-139700" algn="l" rtl="0">
              <a:lnSpc>
                <a:spcPct val="150000"/>
              </a:lnSpc>
              <a:spcBef>
                <a:spcPts val="0"/>
              </a:spcBef>
              <a:spcAft>
                <a:spcPts val="0"/>
              </a:spcAft>
              <a:buClr>
                <a:schemeClr val="dk1"/>
              </a:buClr>
              <a:buSzPts val="3200"/>
              <a:buNone/>
            </a:pPr>
            <a:endParaRPr sz="1200"/>
          </a:p>
          <a:p>
            <a:pPr marL="0" lvl="0" indent="0" algn="l" rtl="0">
              <a:lnSpc>
                <a:spcPct val="150000"/>
              </a:lnSpc>
              <a:spcBef>
                <a:spcPts val="640"/>
              </a:spcBef>
              <a:spcAft>
                <a:spcPts val="0"/>
              </a:spcAft>
              <a:buClr>
                <a:schemeClr val="lt1"/>
              </a:buClr>
              <a:buSzPts val="3200"/>
              <a:buNone/>
            </a:pPr>
            <a:r>
              <a:rPr lang="en-US" sz="2800">
                <a:latin typeface="Calibri"/>
                <a:ea typeface="Calibri"/>
                <a:cs typeface="Calibri"/>
                <a:sym typeface="Calibri"/>
              </a:rPr>
              <a:t>This app is designed for Boston University students to easily browse and register for various campus events. </a:t>
            </a:r>
            <a:endParaRPr lang="en-US" sz="2800">
              <a:latin typeface="Calibri"/>
              <a:ea typeface="Calibri"/>
              <a:cs typeface="Calibri"/>
              <a:sym typeface="Calibri"/>
            </a:endParaRPr>
          </a:p>
          <a:p>
            <a:pPr marL="0" lvl="0" indent="0" algn="l" rtl="0">
              <a:lnSpc>
                <a:spcPct val="150000"/>
              </a:lnSpc>
              <a:spcBef>
                <a:spcPts val="640"/>
              </a:spcBef>
              <a:spcAft>
                <a:spcPts val="0"/>
              </a:spcAft>
              <a:buClr>
                <a:schemeClr val="lt1"/>
              </a:buClr>
              <a:buSzPts val="3200"/>
              <a:buNone/>
            </a:pPr>
            <a:r>
              <a:rPr lang="en-US" sz="2800">
                <a:latin typeface="Calibri"/>
                <a:ea typeface="Calibri"/>
                <a:cs typeface="Calibri"/>
                <a:sym typeface="Calibri"/>
              </a:rPr>
              <a:t>The app aims to help students stay informed about campus happenings, providing an accessible way to enhance their university experience by participating in events.</a:t>
            </a:r>
            <a:endParaRPr lang="en-US" sz="280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1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203835" y="-189230"/>
            <a:ext cx="4368165" cy="3254375"/>
          </a:xfrm>
          <a:prstGeom prst="rect">
            <a:avLst/>
          </a:prstGeom>
          <a:noFill/>
          <a:ln>
            <a:noFill/>
          </a:ln>
        </p:spPr>
        <p:txBody>
          <a:bodyPr spcFirstLastPara="1" vert="horz"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 Onboarding Pages</a:t>
            </a:r>
            <a:endParaRPr lang="en-US" sz="4400" b="1">
              <a:latin typeface="Calibri"/>
              <a:ea typeface="Calibri"/>
              <a:cs typeface="Calibri"/>
              <a:sym typeface="Calibri"/>
            </a:endParaRPr>
          </a:p>
        </p:txBody>
      </p:sp>
      <p:sp>
        <p:nvSpPr>
          <p:cNvPr id="153" name="Google Shape;153;p16"/>
          <p:cNvSpPr txBox="1">
            <a:spLocks noGrp="1"/>
          </p:cNvSpPr>
          <p:nvPr>
            <p:ph type="body" idx="1"/>
          </p:nvPr>
        </p:nvSpPr>
        <p:spPr>
          <a:xfrm>
            <a:off x="287655" y="2874184"/>
            <a:ext cx="4874260" cy="3482165"/>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3200"/>
              <a:buNone/>
            </a:pPr>
            <a:r>
              <a:rPr lang="en-US" sz="2400" dirty="0"/>
              <a:t>This page introduces the check-in feature, allowing users to confirm attendance with a photo or indicate non-attendance, ensuring accurate tracking.</a:t>
            </a:r>
            <a:endParaRPr lang="en-US" sz="2400" dirty="0">
              <a:latin typeface="Calibri"/>
              <a:ea typeface="Calibri"/>
              <a:cs typeface="Calibri"/>
              <a:sym typeface="Calibri"/>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4" name="Picture 3"/>
          <p:cNvPicPr>
            <a:picLocks noChangeAspect="1"/>
          </p:cNvPicPr>
          <p:nvPr/>
        </p:nvPicPr>
        <p:blipFill>
          <a:blip r:embed="rId1"/>
          <a:stretch>
            <a:fillRect/>
          </a:stretch>
        </p:blipFill>
        <p:spPr>
          <a:xfrm>
            <a:off x="5751830" y="0"/>
            <a:ext cx="3105785"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6"/>
          <p:cNvSpPr txBox="1">
            <a:spLocks noGrp="1"/>
          </p:cNvSpPr>
          <p:nvPr>
            <p:ph type="body" idx="1"/>
          </p:nvPr>
        </p:nvSpPr>
        <p:spPr>
          <a:xfrm>
            <a:off x="298450" y="3044190"/>
            <a:ext cx="4874260" cy="3035300"/>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3200"/>
              <a:buNone/>
            </a:pPr>
            <a:r>
              <a:rPr lang="en-US" sz="2400" dirty="0"/>
              <a:t>This page highlights the social feature, allowing users to connect with friends through unique User IDs and share public reviews to enhance community interaction.</a:t>
            </a:r>
            <a:endParaRPr lang="zh-CN" altLang="en-US" sz="2400" dirty="0">
              <a:latin typeface="Calibri"/>
              <a:ea typeface="宋体" charset="0"/>
              <a:cs typeface="Calibri"/>
              <a:sym typeface="Calibri"/>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4" name="Picture 3"/>
          <p:cNvPicPr>
            <a:picLocks noChangeAspect="1"/>
          </p:cNvPicPr>
          <p:nvPr/>
        </p:nvPicPr>
        <p:blipFill>
          <a:blip r:embed="rId1"/>
          <a:stretch>
            <a:fillRect/>
          </a:stretch>
        </p:blipFill>
        <p:spPr>
          <a:xfrm>
            <a:off x="5627370" y="0"/>
            <a:ext cx="3175000" cy="6858000"/>
          </a:xfrm>
          <a:prstGeom prst="rect">
            <a:avLst/>
          </a:prstGeom>
        </p:spPr>
      </p:pic>
      <p:sp>
        <p:nvSpPr>
          <p:cNvPr id="6" name="Google Shape;152;p16"/>
          <p:cNvSpPr txBox="1">
            <a:spLocks noGrp="1"/>
          </p:cNvSpPr>
          <p:nvPr/>
        </p:nvSpPr>
        <p:spPr>
          <a:xfrm>
            <a:off x="203835" y="-189230"/>
            <a:ext cx="4368165" cy="3254375"/>
          </a:xfrm>
          <a:prstGeom prst="rect">
            <a:avLst/>
          </a:prstGeom>
          <a:noFill/>
          <a:ln>
            <a:noFill/>
          </a:ln>
        </p:spPr>
        <p:txBody>
          <a:bodyPr vert="horz"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 Onboarding Pages</a:t>
            </a:r>
            <a:endParaRPr lang="en-US" sz="4400" b="1">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6"/>
          <p:cNvSpPr txBox="1">
            <a:spLocks noGrp="1"/>
          </p:cNvSpPr>
          <p:nvPr>
            <p:ph type="body" idx="1"/>
          </p:nvPr>
        </p:nvSpPr>
        <p:spPr>
          <a:xfrm>
            <a:off x="298450" y="3122930"/>
            <a:ext cx="4874260" cy="2956560"/>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3200"/>
              <a:buNone/>
            </a:pPr>
            <a:r>
              <a:rPr lang="en-US" sz="2400" dirty="0"/>
              <a:t>This page explains the feedback feature, enabling users to share private or public reviews, improving event quality and enhancing user engagement.</a:t>
            </a:r>
            <a:endParaRPr lang="en-US" sz="24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3" name="Picture 2"/>
          <p:cNvPicPr>
            <a:picLocks noChangeAspect="1"/>
          </p:cNvPicPr>
          <p:nvPr/>
        </p:nvPicPr>
        <p:blipFill>
          <a:blip r:embed="rId1"/>
          <a:stretch>
            <a:fillRect/>
          </a:stretch>
        </p:blipFill>
        <p:spPr>
          <a:xfrm>
            <a:off x="5673725" y="0"/>
            <a:ext cx="3180715" cy="6858000"/>
          </a:xfrm>
          <a:prstGeom prst="rect">
            <a:avLst/>
          </a:prstGeom>
        </p:spPr>
      </p:pic>
      <p:sp>
        <p:nvSpPr>
          <p:cNvPr id="5" name="Google Shape;152;p16"/>
          <p:cNvSpPr txBox="1">
            <a:spLocks noGrp="1"/>
          </p:cNvSpPr>
          <p:nvPr/>
        </p:nvSpPr>
        <p:spPr>
          <a:xfrm>
            <a:off x="203835" y="-189230"/>
            <a:ext cx="4368165" cy="3254375"/>
          </a:xfrm>
          <a:prstGeom prst="rect">
            <a:avLst/>
          </a:prstGeom>
          <a:noFill/>
          <a:ln>
            <a:noFill/>
          </a:ln>
        </p:spPr>
        <p:txBody>
          <a:bodyPr vert="horz"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 Onboarding Pages</a:t>
            </a:r>
            <a:endParaRPr lang="en-US" sz="4400" b="1">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APIs</a:t>
            </a:r>
            <a:endParaRPr lang="en-US" sz="4400" b="1">
              <a:latin typeface="Calibri"/>
              <a:ea typeface="Calibri"/>
              <a:cs typeface="Calibri"/>
              <a:sym typeface="Calibri"/>
            </a:endParaRPr>
          </a:p>
        </p:txBody>
      </p:sp>
      <p:sp>
        <p:nvSpPr>
          <p:cNvPr id="159" name="Google Shape;159;p17"/>
          <p:cNvSpPr txBox="1">
            <a:spLocks noGrp="1"/>
          </p:cNvSpPr>
          <p:nvPr>
            <p:ph type="body" idx="1"/>
          </p:nvPr>
        </p:nvSpPr>
        <p:spPr>
          <a:xfrm>
            <a:off x="457200" y="1316990"/>
            <a:ext cx="8353425" cy="4809490"/>
          </a:xfrm>
          <a:prstGeom prst="rect">
            <a:avLst/>
          </a:prstGeom>
          <a:noFill/>
          <a:ln>
            <a:noFill/>
          </a:ln>
        </p:spPr>
        <p:txBody>
          <a:bodyPr spcFirstLastPara="1" wrap="square" lIns="91425" tIns="45700" rIns="91425" bIns="45700" anchor="t" anchorCtr="0">
            <a:noAutofit/>
          </a:bodyPr>
          <a:lstStyle/>
          <a:p>
            <a:pPr marL="342900" lvl="0" indent="-139700" algn="l" rtl="0">
              <a:lnSpc>
                <a:spcPct val="150000"/>
              </a:lnSpc>
              <a:spcBef>
                <a:spcPts val="0"/>
              </a:spcBef>
              <a:spcAft>
                <a:spcPts val="0"/>
              </a:spcAft>
              <a:buClr>
                <a:schemeClr val="dk1"/>
              </a:buClr>
              <a:buSzPts val="3200"/>
              <a:buNone/>
            </a:pPr>
            <a:endParaRPr sz="1000" dirty="0"/>
          </a:p>
          <a:p>
            <a:pPr lvl="0" indent="-457200" algn="l" rtl="0">
              <a:lnSpc>
                <a:spcPct val="150000"/>
              </a:lnSpc>
              <a:spcBef>
                <a:spcPts val="640"/>
              </a:spcBef>
              <a:spcAft>
                <a:spcPts val="0"/>
              </a:spcAft>
              <a:buClr>
                <a:schemeClr val="lt1"/>
              </a:buClr>
              <a:buSzPts val="3200"/>
              <a:buFont typeface="Arial" panose="020B0604020202090204" pitchFamily="34" charset="0"/>
              <a:buChar char="•"/>
            </a:pPr>
            <a:r>
              <a:rPr lang="en-US" sz="2400" dirty="0">
                <a:latin typeface="Calibri"/>
                <a:ea typeface="Calibri"/>
                <a:cs typeface="Calibri"/>
                <a:sym typeface="Calibri"/>
              </a:rPr>
              <a:t>Firebase </a:t>
            </a:r>
            <a:r>
              <a:rPr lang="en-US" sz="2400" dirty="0" err="1">
                <a:latin typeface="Calibri"/>
                <a:ea typeface="Calibri"/>
                <a:cs typeface="Calibri"/>
                <a:sym typeface="Calibri"/>
              </a:rPr>
              <a:t>Firestore</a:t>
            </a:r>
            <a:r>
              <a:rPr lang="en-US" sz="2400" dirty="0">
                <a:latin typeface="Calibri"/>
                <a:ea typeface="Calibri"/>
                <a:cs typeface="Calibri"/>
                <a:sym typeface="Calibri"/>
              </a:rPr>
              <a:t>: To store event details and user registration history.</a:t>
            </a:r>
            <a:endParaRPr lang="en-US" sz="2400" dirty="0">
              <a:latin typeface="Calibri"/>
              <a:ea typeface="Calibri"/>
              <a:cs typeface="Calibri"/>
              <a:sym typeface="Calibri"/>
            </a:endParaRPr>
          </a:p>
          <a:p>
            <a:pPr lvl="0" indent="-457200" algn="l" rtl="0">
              <a:lnSpc>
                <a:spcPct val="150000"/>
              </a:lnSpc>
              <a:spcBef>
                <a:spcPts val="640"/>
              </a:spcBef>
              <a:spcAft>
                <a:spcPts val="0"/>
              </a:spcAft>
              <a:buClr>
                <a:schemeClr val="lt1"/>
              </a:buClr>
              <a:buSzPts val="3200"/>
              <a:buFont typeface="Arial" panose="020B0604020202090204" pitchFamily="34" charset="0"/>
              <a:buChar char="•"/>
            </a:pPr>
            <a:r>
              <a:rPr lang="en-US" sz="2400" dirty="0">
                <a:latin typeface="Calibri"/>
                <a:ea typeface="Calibri"/>
                <a:cs typeface="Calibri"/>
                <a:sym typeface="Calibri"/>
              </a:rPr>
              <a:t>Firebase Authentication: For user registration and login.</a:t>
            </a:r>
            <a:endParaRPr lang="en-US" sz="2400" dirty="0">
              <a:latin typeface="Calibri"/>
              <a:ea typeface="Calibri"/>
              <a:cs typeface="Calibri"/>
              <a:sym typeface="Calibri"/>
            </a:endParaRPr>
          </a:p>
          <a:p>
            <a:pPr lvl="0" indent="-457200">
              <a:lnSpc>
                <a:spcPct val="150000"/>
              </a:lnSpc>
              <a:spcBef>
                <a:spcPts val="640"/>
              </a:spcBef>
              <a:buClr>
                <a:schemeClr val="lt1"/>
              </a:buClr>
              <a:buSzPts val="3200"/>
              <a:buFont typeface="Arial" panose="020B0604020202090204" pitchFamily="34" charset="0"/>
              <a:buChar char="•"/>
            </a:pPr>
            <a:r>
              <a:rPr lang="en-US" sz="2400" dirty="0"/>
              <a:t>Google Maps Geolocation API</a:t>
            </a:r>
            <a:endParaRPr lang="en-US" sz="2400" dirty="0"/>
          </a:p>
          <a:p>
            <a:pPr lvl="0" indent="-457200">
              <a:lnSpc>
                <a:spcPct val="150000"/>
              </a:lnSpc>
              <a:spcBef>
                <a:spcPts val="640"/>
              </a:spcBef>
              <a:buClr>
                <a:schemeClr val="lt1"/>
              </a:buClr>
              <a:buSzPts val="3200"/>
              <a:buFont typeface="Arial" panose="020B0604020202090204" pitchFamily="34" charset="0"/>
              <a:buChar char="•"/>
            </a:pPr>
            <a:r>
              <a:rPr lang="en-US" sz="2400" dirty="0"/>
              <a:t>Camera API</a:t>
            </a:r>
            <a:endParaRPr lang="en-US" sz="2400" dirty="0"/>
          </a:p>
          <a:p>
            <a:pPr lvl="0" indent="-457200">
              <a:lnSpc>
                <a:spcPct val="150000"/>
              </a:lnSpc>
              <a:spcBef>
                <a:spcPts val="640"/>
              </a:spcBef>
              <a:buClr>
                <a:schemeClr val="lt1"/>
              </a:buClr>
              <a:buSzPts val="3200"/>
              <a:buFont typeface="Arial" panose="020B0604020202090204" pitchFamily="34" charset="0"/>
              <a:buChar char="•"/>
            </a:pPr>
            <a:r>
              <a:rPr lang="en-US" sz="2400" dirty="0" err="1"/>
              <a:t>MediaStore</a:t>
            </a:r>
            <a:r>
              <a:rPr lang="en-US" sz="2400" dirty="0"/>
              <a:t> API</a:t>
            </a:r>
            <a:endParaRPr lang="en-US" sz="2400" dirty="0"/>
          </a:p>
          <a:p>
            <a:pPr lvl="0" indent="-457200">
              <a:lnSpc>
                <a:spcPct val="150000"/>
              </a:lnSpc>
              <a:spcBef>
                <a:spcPts val="640"/>
              </a:spcBef>
              <a:buClr>
                <a:schemeClr val="lt1"/>
              </a:buClr>
              <a:buSzPts val="3200"/>
              <a:buFont typeface="Arial" panose="020B0604020202090204" pitchFamily="34" charset="0"/>
              <a:buChar char="•"/>
            </a:pPr>
            <a:endParaRPr lang="en-US" sz="24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altLang="zh-CN" sz="4400" b="1" dirty="0">
                <a:latin typeface="Calibri"/>
                <a:ea typeface="Calibri"/>
                <a:cs typeface="Calibri"/>
                <a:sym typeface="Calibri"/>
              </a:rPr>
              <a:t>Device sensor</a:t>
            </a:r>
            <a:endParaRPr lang="en-US" sz="4400" b="1"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
        <p:nvSpPr>
          <p:cNvPr id="7" name="Rectangle 5"/>
          <p:cNvSpPr>
            <a:spLocks noGrp="1" noChangeArrowheads="1"/>
          </p:cNvSpPr>
          <p:nvPr>
            <p:ph type="body" idx="1"/>
          </p:nvPr>
        </p:nvSpPr>
        <p:spPr bwMode="auto">
          <a:xfrm>
            <a:off x="608857" y="2462445"/>
            <a:ext cx="353047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90204" pitchFamily="34" charset="0"/>
              </a:rPr>
              <a:t>GPS </a:t>
            </a:r>
            <a:endParaRPr kumimoji="0" lang="en-US" altLang="en-US" sz="2800" b="1" i="0" u="none" strike="noStrike" cap="none" normalizeH="0" baseline="0" dirty="0">
              <a:ln>
                <a:noFill/>
              </a:ln>
              <a:solidFill>
                <a:schemeClr val="bg1"/>
              </a:solidFill>
              <a:effectLst/>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800" b="1" dirty="0">
              <a:solidFill>
                <a:schemeClr val="bg1"/>
              </a:solidFill>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800" b="0" i="0" u="none" strike="noStrike" cap="none" normalizeH="0" baseline="0" dirty="0">
              <a:ln>
                <a:noFill/>
              </a:ln>
              <a:solidFill>
                <a:schemeClr val="bg1"/>
              </a:solidFill>
              <a:effectLst/>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90204" pitchFamily="34" charset="0"/>
              </a:rPr>
              <a:t>Camera</a:t>
            </a:r>
            <a:r>
              <a:rPr kumimoji="0" lang="en-US" altLang="en-US" sz="2800" b="0" i="0" u="none" strike="noStrike" cap="none" normalizeH="0" baseline="0" dirty="0">
                <a:ln>
                  <a:noFill/>
                </a:ln>
                <a:solidFill>
                  <a:schemeClr val="bg1"/>
                </a:solidFill>
                <a:effectLst/>
                <a:latin typeface="Arial" panose="020B0604020202090204" pitchFamily="34" charset="0"/>
              </a:rPr>
              <a:t> </a:t>
            </a:r>
            <a:endParaRPr kumimoji="0" lang="en-US" altLang="en-US" sz="2800" b="0" i="0" u="none" strike="noStrike" cap="none" normalizeH="0" baseline="0" dirty="0">
              <a:ln>
                <a:noFill/>
              </a:ln>
              <a:solidFill>
                <a:schemeClr val="bg1"/>
              </a:solidFill>
              <a:effectLst/>
              <a:latin typeface="Arial" panose="020B060402020209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317"/>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dirty="0">
                <a:latin typeface="Calibri"/>
                <a:ea typeface="Calibri"/>
                <a:cs typeface="Calibri"/>
                <a:sym typeface="Calibri"/>
              </a:rPr>
              <a:t>Database schema</a:t>
            </a:r>
            <a:endParaRPr lang="en-US" sz="4400" b="1" dirty="0">
              <a:latin typeface="Calibri"/>
              <a:ea typeface="Calibri"/>
              <a:cs typeface="Calibri"/>
              <a:sym typeface="Calibri"/>
            </a:endParaRPr>
          </a:p>
        </p:txBody>
      </p:sp>
      <p:sp>
        <p:nvSpPr>
          <p:cNvPr id="159" name="Google Shape;159;p17"/>
          <p:cNvSpPr txBox="1">
            <a:spLocks noGrp="1"/>
          </p:cNvSpPr>
          <p:nvPr>
            <p:ph type="body" idx="1"/>
          </p:nvPr>
        </p:nvSpPr>
        <p:spPr>
          <a:xfrm>
            <a:off x="387985" y="902335"/>
            <a:ext cx="3760269" cy="5538470"/>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640"/>
              </a:spcBef>
              <a:buClr>
                <a:schemeClr val="lt1"/>
              </a:buClr>
              <a:buSzPts val="3200"/>
              <a:buNone/>
            </a:pPr>
            <a:r>
              <a:rPr lang="en-US" sz="1000" dirty="0" err="1">
                <a:latin typeface="Calibri"/>
                <a:ea typeface="Calibri"/>
                <a:cs typeface="Calibri"/>
                <a:sym typeface="Calibri"/>
              </a:rPr>
              <a:t>Firestore</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events (Collection)</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eventID</a:t>
            </a:r>
            <a:r>
              <a:rPr lang="en-US" sz="1000" dirty="0">
                <a:latin typeface="Calibri"/>
                <a:ea typeface="Calibri"/>
                <a:cs typeface="Calibri"/>
                <a:sym typeface="Calibri"/>
              </a:rPr>
              <a:t> (Document)</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eventTitle</a:t>
            </a:r>
            <a:r>
              <a:rPr lang="en-US" sz="1000" dirty="0">
                <a:latin typeface="Calibri"/>
                <a:ea typeface="Calibri"/>
                <a:cs typeface="Calibri"/>
                <a:sym typeface="Calibri"/>
              </a:rPr>
              <a:t>: String</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eventURL</a:t>
            </a:r>
            <a:r>
              <a:rPr lang="en-US" sz="1000" dirty="0">
                <a:latin typeface="Calibri"/>
                <a:ea typeface="Calibri"/>
                <a:cs typeface="Calibri"/>
                <a:sym typeface="Calibri"/>
              </a:rPr>
              <a:t>: String</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eventPhoto</a:t>
            </a:r>
            <a:r>
              <a:rPr lang="en-US" sz="1000" dirty="0">
                <a:latin typeface="Calibri"/>
                <a:ea typeface="Calibri"/>
                <a:cs typeface="Calibri"/>
                <a:sym typeface="Calibri"/>
              </a:rPr>
              <a:t>: String</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eventLocation</a:t>
            </a:r>
            <a:r>
              <a:rPr lang="en-US" sz="1000" dirty="0">
                <a:latin typeface="Calibri"/>
                <a:ea typeface="Calibri"/>
                <a:cs typeface="Calibri"/>
                <a:sym typeface="Calibri"/>
              </a:rPr>
              <a:t>: String</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eventStartTime</a:t>
            </a:r>
            <a:r>
              <a:rPr lang="en-US" sz="1000" dirty="0">
                <a:latin typeface="Calibri"/>
                <a:ea typeface="Calibri"/>
                <a:cs typeface="Calibri"/>
                <a:sym typeface="Calibri"/>
              </a:rPr>
              <a:t>: Timestamp</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eventEndTime</a:t>
            </a:r>
            <a:r>
              <a:rPr lang="en-US" sz="1000" dirty="0">
                <a:latin typeface="Calibri"/>
                <a:ea typeface="Calibri"/>
                <a:cs typeface="Calibri"/>
                <a:sym typeface="Calibri"/>
              </a:rPr>
              <a:t>: Timestamp</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eventDescription</a:t>
            </a:r>
            <a:r>
              <a:rPr lang="en-US" sz="1000" dirty="0">
                <a:latin typeface="Calibri"/>
                <a:ea typeface="Calibri"/>
                <a:cs typeface="Calibri"/>
                <a:sym typeface="Calibri"/>
              </a:rPr>
              <a:t>: String</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eventPoints</a:t>
            </a:r>
            <a:r>
              <a:rPr lang="en-US" sz="1000" dirty="0">
                <a:latin typeface="Calibri"/>
                <a:ea typeface="Calibri"/>
                <a:cs typeface="Calibri"/>
                <a:sym typeface="Calibri"/>
              </a:rPr>
              <a:t>: Integer</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savedUsers</a:t>
            </a:r>
            <a:r>
              <a:rPr lang="en-US" sz="1000" dirty="0">
                <a:latin typeface="Calibri"/>
                <a:ea typeface="Calibri"/>
                <a:cs typeface="Calibri"/>
                <a:sym typeface="Calibri"/>
              </a:rPr>
              <a:t>: Array&lt;String&gt;</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endParaRPr lang="en-US" sz="10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
        <p:nvSpPr>
          <p:cNvPr id="3" name="TextBox 2"/>
          <p:cNvSpPr txBox="1"/>
          <p:nvPr/>
        </p:nvSpPr>
        <p:spPr>
          <a:xfrm>
            <a:off x="4680167" y="902335"/>
            <a:ext cx="3474720" cy="4231928"/>
          </a:xfrm>
          <a:prstGeom prst="rect">
            <a:avLst/>
          </a:prstGeom>
          <a:noFill/>
        </p:spPr>
        <p:txBody>
          <a:bodyPr wrap="square" rtlCol="0">
            <a:spAutoFit/>
          </a:bodyPr>
          <a:lstStyle/>
          <a:p>
            <a:pPr marL="0" lvl="0" indent="0">
              <a:lnSpc>
                <a:spcPct val="150000"/>
              </a:lnSpc>
              <a:spcBef>
                <a:spcPts val="640"/>
              </a:spcBef>
              <a:buClr>
                <a:schemeClr val="lt1"/>
              </a:buClr>
              <a:buSzPts val="3200"/>
              <a:buNone/>
            </a:pP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users (Collection)</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userUID</a:t>
            </a:r>
            <a:r>
              <a:rPr lang="en-US" sz="1000" dirty="0">
                <a:solidFill>
                  <a:schemeClr val="lt1"/>
                </a:solidFill>
                <a:latin typeface="Calibri"/>
                <a:ea typeface="Calibri"/>
                <a:cs typeface="Calibri"/>
                <a:sym typeface="Calibri"/>
              </a:rPr>
              <a:t> (Document)</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firstName</a:t>
            </a:r>
            <a:r>
              <a:rPr lang="en-US" sz="1000" dirty="0">
                <a:solidFill>
                  <a:schemeClr val="lt1"/>
                </a:solidFill>
                <a:latin typeface="Calibri"/>
                <a:ea typeface="Calibri"/>
                <a:cs typeface="Calibri"/>
                <a:sym typeface="Calibri"/>
              </a:rPr>
              <a:t>: String</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lastName</a:t>
            </a:r>
            <a:r>
              <a:rPr lang="en-US" sz="1000" dirty="0">
                <a:solidFill>
                  <a:schemeClr val="lt1"/>
                </a:solidFill>
                <a:latin typeface="Calibri"/>
                <a:ea typeface="Calibri"/>
                <a:cs typeface="Calibri"/>
                <a:sym typeface="Calibri"/>
              </a:rPr>
              <a:t>: String</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userProfileURL</a:t>
            </a:r>
            <a:r>
              <a:rPr lang="en-US" sz="1000" dirty="0">
                <a:solidFill>
                  <a:schemeClr val="lt1"/>
                </a:solidFill>
                <a:latin typeface="Calibri"/>
                <a:ea typeface="Calibri"/>
                <a:cs typeface="Calibri"/>
                <a:sym typeface="Calibri"/>
              </a:rPr>
              <a:t>: String</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userBUID</a:t>
            </a:r>
            <a:r>
              <a:rPr lang="en-US" sz="1000" dirty="0">
                <a:solidFill>
                  <a:schemeClr val="lt1"/>
                </a:solidFill>
                <a:latin typeface="Calibri"/>
                <a:ea typeface="Calibri"/>
                <a:cs typeface="Calibri"/>
                <a:sym typeface="Calibri"/>
              </a:rPr>
              <a:t>: String</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userEmail</a:t>
            </a:r>
            <a:r>
              <a:rPr lang="en-US" sz="1000" dirty="0">
                <a:solidFill>
                  <a:schemeClr val="lt1"/>
                </a:solidFill>
                <a:latin typeface="Calibri"/>
                <a:ea typeface="Calibri"/>
                <a:cs typeface="Calibri"/>
                <a:sym typeface="Calibri"/>
              </a:rPr>
              <a:t>: String</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userSchool</a:t>
            </a:r>
            <a:r>
              <a:rPr lang="en-US" sz="1000" dirty="0">
                <a:solidFill>
                  <a:schemeClr val="lt1"/>
                </a:solidFill>
                <a:latin typeface="Calibri"/>
                <a:ea typeface="Calibri"/>
                <a:cs typeface="Calibri"/>
                <a:sym typeface="Calibri"/>
              </a:rPr>
              <a:t>: String</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userYear</a:t>
            </a:r>
            <a:r>
              <a:rPr lang="en-US" sz="1000" dirty="0">
                <a:solidFill>
                  <a:schemeClr val="lt1"/>
                </a:solidFill>
                <a:latin typeface="Calibri"/>
                <a:ea typeface="Calibri"/>
                <a:cs typeface="Calibri"/>
                <a:sym typeface="Calibri"/>
              </a:rPr>
              <a:t>: String</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userPoints</a:t>
            </a:r>
            <a:r>
              <a:rPr lang="en-US" sz="1000" dirty="0">
                <a:solidFill>
                  <a:schemeClr val="lt1"/>
                </a:solidFill>
                <a:latin typeface="Calibri"/>
                <a:ea typeface="Calibri"/>
                <a:cs typeface="Calibri"/>
                <a:sym typeface="Calibri"/>
              </a:rPr>
              <a:t>: Integer</a:t>
            </a:r>
            <a:endParaRPr lang="en-US" sz="1000" dirty="0">
              <a:solidFill>
                <a:schemeClr val="lt1"/>
              </a:solidFill>
              <a:latin typeface="Calibri"/>
              <a:ea typeface="Calibri"/>
              <a:cs typeface="Calibri"/>
              <a:sym typeface="Calibri"/>
            </a:endParaRPr>
          </a:p>
          <a:p>
            <a:pPr mar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userSavedEvents</a:t>
            </a:r>
            <a:r>
              <a:rPr lang="en-US" sz="1000" dirty="0">
                <a:solidFill>
                  <a:schemeClr val="lt1"/>
                </a:solidFill>
                <a:latin typeface="Calibri"/>
                <a:ea typeface="Calibri"/>
                <a:cs typeface="Calibri"/>
                <a:sym typeface="Calibri"/>
              </a:rPr>
              <a:t>: Map&lt;String, Boolean&gt;</a:t>
            </a:r>
            <a:endParaRPr lang="en-US" sz="1000" dirty="0">
              <a:solidFill>
                <a:schemeClr val="lt1"/>
              </a:solidFill>
              <a:latin typeface="Calibri"/>
              <a:ea typeface="Calibri"/>
              <a:cs typeface="Calibri"/>
              <a:sym typeface="Calibri"/>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External Libraries and Tools</a:t>
            </a:r>
            <a:endParaRPr lang="en-US" sz="4400" b="1">
              <a:latin typeface="Calibri"/>
              <a:ea typeface="Calibri"/>
              <a:cs typeface="Calibri"/>
              <a:sym typeface="Calibri"/>
            </a:endParaRPr>
          </a:p>
        </p:txBody>
      </p:sp>
      <p:sp>
        <p:nvSpPr>
          <p:cNvPr id="159" name="Google Shape;159;p17"/>
          <p:cNvSpPr txBox="1">
            <a:spLocks noGrp="1"/>
          </p:cNvSpPr>
          <p:nvPr>
            <p:ph type="body" idx="1"/>
          </p:nvPr>
        </p:nvSpPr>
        <p:spPr>
          <a:xfrm>
            <a:off x="457200" y="1600200"/>
            <a:ext cx="8353425" cy="2051050"/>
          </a:xfrm>
          <a:prstGeom prst="rect">
            <a:avLst/>
          </a:prstGeom>
          <a:noFill/>
          <a:ln>
            <a:noFill/>
          </a:ln>
        </p:spPr>
        <p:txBody>
          <a:bodyPr spcFirstLastPara="1" wrap="square" lIns="91425" tIns="45700" rIns="91425" bIns="45700" anchor="t" anchorCtr="0">
            <a:noAutofit/>
          </a:bodyPr>
          <a:lstStyle/>
          <a:p>
            <a:pPr marL="342900" lvl="0" indent="-139700" algn="l" rtl="0">
              <a:lnSpc>
                <a:spcPct val="150000"/>
              </a:lnSpc>
              <a:spcBef>
                <a:spcPts val="0"/>
              </a:spcBef>
              <a:spcAft>
                <a:spcPts val="0"/>
              </a:spcAft>
              <a:buClr>
                <a:schemeClr val="dk1"/>
              </a:buClr>
              <a:buSzPts val="3200"/>
              <a:buNone/>
            </a:pPr>
            <a:endParaRPr sz="1000"/>
          </a:p>
          <a:p>
            <a:pPr lvl="0" indent="-457200" algn="l" rtl="0">
              <a:lnSpc>
                <a:spcPct val="150000"/>
              </a:lnSpc>
              <a:spcBef>
                <a:spcPts val="640"/>
              </a:spcBef>
              <a:spcAft>
                <a:spcPts val="0"/>
              </a:spcAft>
              <a:buClr>
                <a:schemeClr val="lt1"/>
              </a:buClr>
              <a:buSzPts val="3200"/>
              <a:buFont typeface="Arial" panose="020B0604020202090204" pitchFamily="34" charset="0"/>
              <a:buChar char="•"/>
            </a:pPr>
            <a:r>
              <a:rPr lang="en-US" sz="2400">
                <a:latin typeface="Calibri"/>
                <a:ea typeface="Calibri"/>
                <a:cs typeface="Calibri"/>
                <a:sym typeface="Calibri"/>
              </a:rPr>
              <a:t>Firebase Crashlytics: For real-time error and crash monitoring.</a:t>
            </a:r>
            <a:endParaRPr lang="en-US" sz="240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1982</Words>
  <Application>WPS Writer</Application>
  <PresentationFormat>On-screen Show (4:3)</PresentationFormat>
  <Paragraphs>106</Paragraphs>
  <Slides>12</Slides>
  <Notes>12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宋体</vt:lpstr>
      <vt:lpstr>Wingdings</vt:lpstr>
      <vt:lpstr>Arial</vt:lpstr>
      <vt:lpstr>Montserrat</vt:lpstr>
      <vt:lpstr>Lato</vt:lpstr>
      <vt:lpstr>Calibri</vt:lpstr>
      <vt:lpstr>Helvetica Neue</vt:lpstr>
      <vt:lpstr>宋体</vt:lpstr>
      <vt:lpstr>Times New Roman</vt:lpstr>
      <vt:lpstr>微软雅黑</vt:lpstr>
      <vt:lpstr>汉仪旗黑</vt:lpstr>
      <vt:lpstr>Arial Unicode MS</vt:lpstr>
      <vt:lpstr>汉仪书宋二KW</vt:lpstr>
      <vt:lpstr>Focus</vt:lpstr>
      <vt:lpstr>BU Events Planner</vt:lpstr>
      <vt:lpstr>App Purpose</vt:lpstr>
      <vt:lpstr> Onboarding Pages</vt:lpstr>
      <vt:lpstr>PowerPoint 演示文稿</vt:lpstr>
      <vt:lpstr>PowerPoint 演示文稿</vt:lpstr>
      <vt:lpstr>APIs</vt:lpstr>
      <vt:lpstr>Device sensor</vt:lpstr>
      <vt:lpstr>Database schema</vt:lpstr>
      <vt:lpstr>External Libraries and Tools</vt:lpstr>
      <vt:lpstr>Additional Features</vt:lpstr>
      <vt:lpstr>Demo Showcase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Design in Android using Jetpack Compose</dc:title>
  <dc:creator/>
  <cp:lastModifiedBy>yuchencao</cp:lastModifiedBy>
  <cp:revision>66</cp:revision>
  <dcterms:created xsi:type="dcterms:W3CDTF">2024-11-19T21:23:39Z</dcterms:created>
  <dcterms:modified xsi:type="dcterms:W3CDTF">2024-11-19T21:23:39Z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DACCD9C10613DE8004AE05678E2A8F6B_43</vt:lpwstr>
  </property>
  <property fmtid="{D5CDD505-2E9C-101B-9397-08002B2CF9AE}" pid="3" name="KSOProductBuildVer">
    <vt:lpwstr>1033-6.1.0.8274</vt:lpwstr>
  </property>
</Properties>
</file>