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90" r:id="rId6"/>
    <p:sldId id="275" r:id="rId7"/>
    <p:sldId id="286" r:id="rId8"/>
    <p:sldId id="274" r:id="rId9"/>
    <p:sldId id="258" r:id="rId10"/>
    <p:sldId id="292" r:id="rId11"/>
    <p:sldId id="273" r:id="rId12"/>
  </p:sldIdLst>
  <p:sldSz cx="9144000" cy="6858000" type="screen4x3"/>
  <p:notesSz cx="6858000" cy="9144000"/>
  <p:embeddedFontLst>
    <p:embeddedFont>
      <p:font typeface="Montserrat" panose="00000500000000000000"/>
      <p:regular r:id="rId16"/>
    </p:embeddedFont>
    <p:embeddedFont>
      <p:font typeface="Lato" panose="020F0502020204030203"/>
      <p:regular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9pPr>
  </p:defaultTextStyle>
  <p:extLst>
    <p:ext uri="{EFAFB233-063F-42B5-8137-9DF3F51BA10A}">
      <p15:sldGuideLst xmlns:p15="http://schemas.microsoft.com/office/powerpoint/2012/main">
        <p15:guide id="1" orient="horz" pos="2164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howGuides="1">
      <p:cViewPr varScale="1">
        <p:scale>
          <a:sx n="71" d="100"/>
          <a:sy n="71" d="100"/>
        </p:scale>
        <p:origin x="52" y="776"/>
      </p:cViewPr>
      <p:guideLst>
        <p:guide orient="horz" pos="2164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font" Target="fonts/font2.fntdata"/><Relationship Id="rId16" Type="http://schemas.openxmlformats.org/officeDocument/2006/relationships/font" Target="fonts/font1.fntdata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8" name="Google Shape;13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4" name="Google Shape;14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6" name="Google Shape;15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6" name="Google Shape;15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6" name="Google Shape;15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6" name="Google Shape;15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0" name="Google Shape;15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0" name="Google Shape;15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0946a4a56f_1_2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6" name="Google Shape;256;g30946a4a56f_1_2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226400" y="274573"/>
            <a:ext cx="21915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654"/>
            <a:ext cx="5153705" cy="6845694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2104533"/>
            <a:ext cx="5017500" cy="21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5233233"/>
            <a:ext cx="3470700" cy="6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6857248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712900"/>
            <a:ext cx="47760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3524166"/>
            <a:ext cx="4776000" cy="16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itle and Content">
  <p:cSld name="OBJECT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133" name="Google Shape;13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6857248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737333"/>
            <a:ext cx="4587000" cy="153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507989"/>
            <a:ext cx="1037850" cy="1355016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525000"/>
            <a:ext cx="70389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2090067"/>
            <a:ext cx="7038900" cy="38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507989"/>
            <a:ext cx="1037850" cy="1355016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525000"/>
            <a:ext cx="70389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2090067"/>
            <a:ext cx="3403200" cy="38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2090067"/>
            <a:ext cx="3403200" cy="38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507989"/>
            <a:ext cx="1037850" cy="1355016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525000"/>
            <a:ext cx="70389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507989"/>
            <a:ext cx="1037850" cy="1355016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525000"/>
            <a:ext cx="3798900" cy="199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2630067"/>
            <a:ext cx="3798900" cy="32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6857829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1155700"/>
            <a:ext cx="4587000" cy="469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507989"/>
            <a:ext cx="1037850" cy="1355016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2211100"/>
            <a:ext cx="3036300" cy="23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4717333"/>
            <a:ext cx="3036300" cy="6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2262133"/>
            <a:ext cx="3676800" cy="312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5504636"/>
            <a:ext cx="698925" cy="912853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5740500"/>
            <a:ext cx="6936000" cy="6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 panose="00000500000000000000"/>
              <a:buNone/>
              <a:defRPr sz="2800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 panose="00000500000000000000"/>
              <a:buNone/>
              <a:defRPr sz="2800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 panose="00000500000000000000"/>
              <a:buNone/>
              <a:defRPr sz="2800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 panose="00000500000000000000"/>
              <a:buNone/>
              <a:defRPr sz="2800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 panose="00000500000000000000"/>
              <a:buNone/>
              <a:defRPr sz="2800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 panose="00000500000000000000"/>
              <a:buNone/>
              <a:defRPr sz="2800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 panose="00000500000000000000"/>
              <a:buNone/>
              <a:defRPr sz="2800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 panose="00000500000000000000"/>
              <a:buNone/>
              <a:defRPr sz="2800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 panose="00000500000000000000"/>
              <a:buNone/>
              <a:defRPr sz="2800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9pPr>
          </a:lstStyle>
          <a:p/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 panose="020F0502020204030203"/>
              <a:buChar char="●"/>
              <a:defRPr sz="13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 panose="020F0502020204030203"/>
              <a:buChar char="○"/>
              <a:defRPr sz="11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 panose="020F0502020204030203"/>
              <a:buChar char="■"/>
              <a:defRPr sz="11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 panose="020F0502020204030203"/>
              <a:buChar char="●"/>
              <a:defRPr sz="11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 panose="020F0502020204030203"/>
              <a:buChar char="○"/>
              <a:defRPr sz="11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 panose="020F0502020204030203"/>
              <a:buChar char="■"/>
              <a:defRPr sz="11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 panose="020F0502020204030203"/>
              <a:buChar char="●"/>
              <a:defRPr sz="11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 panose="020F0502020204030203"/>
              <a:buChar char="○"/>
              <a:defRPr sz="11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 panose="020F0502020204030203"/>
              <a:buChar char="■"/>
              <a:defRPr sz="11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/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ctrTitle"/>
          </p:nvPr>
        </p:nvSpPr>
        <p:spPr>
          <a:xfrm>
            <a:off x="3193415" y="1882775"/>
            <a:ext cx="5690235" cy="2105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1">
                <a:latin typeface="Calibri"/>
                <a:ea typeface="Calibri"/>
                <a:cs typeface="Calibri"/>
                <a:sym typeface="Calibri"/>
              </a:rPr>
              <a:t>BU Events Planner</a:t>
            </a:r>
            <a:endParaRPr lang="en-US" sz="44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4"/>
          <p:cNvSpPr txBox="1">
            <a:spLocks noGrp="1"/>
          </p:cNvSpPr>
          <p:nvPr>
            <p:ph type="subTitle" idx="1"/>
          </p:nvPr>
        </p:nvSpPr>
        <p:spPr>
          <a:xfrm>
            <a:off x="900300" y="4984325"/>
            <a:ext cx="7654500" cy="7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 sz="2500"/>
              <a:t>Presented by: Jialong Ke, Yuchen Cao, Zihan Li</a:t>
            </a:r>
            <a:endParaRPr sz="14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1">
                <a:latin typeface="Calibri"/>
                <a:ea typeface="Calibri"/>
                <a:cs typeface="Calibri"/>
                <a:sym typeface="Calibri"/>
              </a:rPr>
              <a:t>App Purpose</a:t>
            </a:r>
            <a:endParaRPr lang="en-US" sz="44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5"/>
          <p:cNvSpPr txBox="1">
            <a:spLocks noGrp="1"/>
          </p:cNvSpPr>
          <p:nvPr>
            <p:ph type="body" idx="1"/>
          </p:nvPr>
        </p:nvSpPr>
        <p:spPr>
          <a:xfrm>
            <a:off x="457200" y="1086485"/>
            <a:ext cx="8558530" cy="4684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397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1200"/>
          </a:p>
          <a:p>
            <a:pPr marL="0" lvl="0" indent="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This app is designed for Boston University students to easily browse and register for various campus events. </a:t>
            </a:r>
            <a:endParaRPr lang="en-US" sz="2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The app aims to help students stay informed about campus happenings, providing an accessible way to enhance their university experience by participating in events.</a:t>
            </a:r>
            <a:endParaRPr lang="en-US"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>
            <a:spLocks noGrp="1"/>
          </p:cNvSpPr>
          <p:nvPr>
            <p:ph type="title"/>
          </p:nvPr>
        </p:nvSpPr>
        <p:spPr>
          <a:xfrm>
            <a:off x="608330" y="261397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altLang="zh-CN" sz="5400" b="1" dirty="0">
                <a:latin typeface="Calibri"/>
                <a:ea typeface="Calibri"/>
                <a:cs typeface="Calibri"/>
                <a:sym typeface="Calibri"/>
              </a:rPr>
              <a:t>App Showcase</a:t>
            </a:r>
            <a:endParaRPr lang="en-US" altLang="zh-CN" sz="54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>
            <a:spLocks noGrp="1"/>
          </p:cNvSpPr>
          <p:nvPr>
            <p:ph type="title"/>
          </p:nvPr>
        </p:nvSpPr>
        <p:spPr>
          <a:xfrm>
            <a:off x="457200" y="-31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400" b="1">
                <a:latin typeface="Calibri"/>
                <a:ea typeface="Calibri"/>
                <a:cs typeface="Calibri"/>
                <a:sym typeface="Calibri"/>
              </a:rPr>
              <a:t>APIs</a:t>
            </a:r>
            <a:endParaRPr lang="en-US" sz="44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7"/>
          <p:cNvSpPr txBox="1">
            <a:spLocks noGrp="1"/>
          </p:cNvSpPr>
          <p:nvPr>
            <p:ph type="body" idx="1"/>
          </p:nvPr>
        </p:nvSpPr>
        <p:spPr>
          <a:xfrm>
            <a:off x="557530" y="478155"/>
            <a:ext cx="8353425" cy="5380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397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1800" dirty="0"/>
          </a:p>
          <a:p>
            <a:pPr lvl="0" indent="-45720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 panose="020B0604020202090204" pitchFamily="34" charset="0"/>
              <a:buChar char="•"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Firebase APIs</a:t>
            </a:r>
            <a:endParaRPr lang="en-US" sz="1800" dirty="0">
              <a:latin typeface="Calibri"/>
              <a:ea typeface="Calibri"/>
              <a:cs typeface="Calibri"/>
              <a:sym typeface="Calibri"/>
            </a:endParaRPr>
          </a:p>
          <a:p>
            <a:pPr lvl="0" indent="-45720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 panose="020B0604020202090204" pitchFamily="34" charset="0"/>
              <a:buChar char="•"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Jetpack Compose APIs</a:t>
            </a:r>
            <a:endParaRPr lang="en-US" sz="1800" dirty="0">
              <a:latin typeface="Calibri"/>
              <a:ea typeface="Calibri"/>
              <a:cs typeface="Calibri"/>
              <a:sym typeface="Calibri"/>
            </a:endParaRPr>
          </a:p>
          <a:p>
            <a:pPr indent="-457200">
              <a:lnSpc>
                <a:spcPct val="150000"/>
              </a:lnSpc>
              <a:spcBef>
                <a:spcPts val="640"/>
              </a:spcBef>
              <a:buClr>
                <a:schemeClr val="lt1"/>
              </a:buClr>
              <a:buSzPts val="3200"/>
              <a:buFont typeface="Arial" panose="020B0604020202090204" pitchFamily="34" charset="0"/>
              <a:buChar char="•"/>
            </a:pPr>
            <a:r>
              <a:rPr lang="en-US" sz="1800" dirty="0"/>
              <a:t>Android APIs :</a:t>
            </a:r>
            <a:r>
              <a:rPr lang="en-US" sz="1800" dirty="0" err="1"/>
              <a:t>ActivityResultContracts.GetContent</a:t>
            </a:r>
            <a:r>
              <a:rPr lang="en-US" sz="1800" dirty="0"/>
              <a:t>, Uri</a:t>
            </a:r>
            <a:endParaRPr lang="en-US" sz="1800" dirty="0"/>
          </a:p>
          <a:p>
            <a:pPr lvl="0" indent="-457200">
              <a:lnSpc>
                <a:spcPct val="150000"/>
              </a:lnSpc>
              <a:spcBef>
                <a:spcPts val="640"/>
              </a:spcBef>
              <a:buClr>
                <a:schemeClr val="lt1"/>
              </a:buClr>
              <a:buSzPts val="3200"/>
              <a:buFont typeface="Arial" panose="020B0604020202090204" pitchFamily="34" charset="0"/>
              <a:buChar char="•"/>
            </a:pPr>
            <a:r>
              <a:rPr lang="en-US" sz="1800" dirty="0"/>
              <a:t>Coil : load images from </a:t>
            </a:r>
            <a:r>
              <a:rPr lang="en-US" sz="1800" dirty="0" err="1"/>
              <a:t>url</a:t>
            </a:r>
            <a:endParaRPr lang="en-US" sz="1800" dirty="0"/>
          </a:p>
          <a:p>
            <a:pPr lvl="0" indent="-457200">
              <a:lnSpc>
                <a:spcPct val="150000"/>
              </a:lnSpc>
              <a:spcBef>
                <a:spcPts val="640"/>
              </a:spcBef>
              <a:buClr>
                <a:schemeClr val="lt1"/>
              </a:buClr>
              <a:buSzPts val="3200"/>
              <a:buFont typeface="Arial" panose="020B0604020202090204" pitchFamily="34" charset="0"/>
              <a:buChar char="•"/>
            </a:pPr>
            <a:r>
              <a:rPr lang="en-US" sz="1800" dirty="0" err="1"/>
              <a:t>HorizontalPager</a:t>
            </a:r>
            <a:endParaRPr lang="en-US" sz="1800" dirty="0"/>
          </a:p>
          <a:p>
            <a:pPr lvl="0" indent="-457200">
              <a:lnSpc>
                <a:spcPct val="150000"/>
              </a:lnSpc>
              <a:spcBef>
                <a:spcPts val="640"/>
              </a:spcBef>
              <a:buClr>
                <a:schemeClr val="lt1"/>
              </a:buClr>
              <a:buSzPts val="3200"/>
              <a:buFont typeface="Arial" panose="020B0604020202090204" pitchFamily="34" charset="0"/>
              <a:buChar char="•"/>
            </a:pPr>
            <a:r>
              <a:rPr lang="en-US" sz="1800" dirty="0"/>
              <a:t>Google Sign-In</a:t>
            </a:r>
            <a:endParaRPr lang="en-US" sz="1800" dirty="0"/>
          </a:p>
          <a:p>
            <a:pPr lvl="0" indent="-45720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 panose="020B0604020202090204" pitchFamily="34" charset="0"/>
              <a:buChar char="•"/>
            </a:pPr>
            <a:r>
              <a:rPr lang="en-US" sz="1800" dirty="0"/>
              <a:t>Google Map</a:t>
            </a:r>
            <a:endParaRPr lang="en-US" sz="1800" dirty="0"/>
          </a:p>
          <a:p>
            <a:pPr lvl="0" indent="-45720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 panose="020B0604020202090204" pitchFamily="34" charset="0"/>
              <a:buChar char="•"/>
            </a:pPr>
            <a:r>
              <a:rPr lang="en-US" sz="1800" dirty="0"/>
              <a:t>Room</a:t>
            </a:r>
            <a:endParaRPr lang="en-US" sz="1800" dirty="0"/>
          </a:p>
          <a:p>
            <a:pPr lvl="0" indent="-45720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 panose="020B0604020202090204" pitchFamily="34" charset="0"/>
              <a:buChar char="•"/>
            </a:pPr>
            <a:r>
              <a:rPr lang="en-US" sz="1800" dirty="0"/>
              <a:t>Google </a:t>
            </a:r>
            <a:r>
              <a:rPr lang="en-US" sz="1800" dirty="0"/>
              <a:t>Calendar</a:t>
            </a:r>
            <a:endParaRPr lang="en-US" sz="1800" dirty="0"/>
          </a:p>
          <a:p>
            <a:pPr lvl="0" indent="-45720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 panose="020B0604020202090204" pitchFamily="34" charset="0"/>
              <a:buChar char="•"/>
            </a:pPr>
            <a:r>
              <a:rPr lang="en-US" sz="1800" dirty="0"/>
              <a:t>JUnit</a:t>
            </a:r>
            <a:endParaRPr lang="en-US" sz="1800" dirty="0"/>
          </a:p>
          <a:p>
            <a:pPr lvl="0" indent="-45720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 panose="020B0604020202090204" pitchFamily="34" charset="0"/>
              <a:buChar char="•"/>
            </a:pPr>
            <a:r>
              <a:rPr lang="en-US" sz="1800" dirty="0"/>
              <a:t>Espresso</a:t>
            </a:r>
            <a:endParaRPr lang="en-US" sz="1800" dirty="0"/>
          </a:p>
          <a:p>
            <a:pPr lvl="0" indent="-457200">
              <a:lnSpc>
                <a:spcPct val="150000"/>
              </a:lnSpc>
              <a:spcBef>
                <a:spcPts val="640"/>
              </a:spcBef>
              <a:buClr>
                <a:schemeClr val="lt1"/>
              </a:buClr>
              <a:buSzPts val="3200"/>
              <a:buFont typeface="Arial" panose="020B0604020202090204" pitchFamily="34" charset="0"/>
              <a:buChar char="•"/>
            </a:pPr>
            <a:endParaRPr lang="en-US" sz="18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altLang="zh-CN" sz="4400" b="1" dirty="0">
                <a:latin typeface="Calibri"/>
                <a:ea typeface="Calibri"/>
                <a:cs typeface="Calibri"/>
                <a:sym typeface="Calibri"/>
              </a:rPr>
              <a:t>Device sensor</a:t>
            </a:r>
            <a:endParaRPr lang="en-US" sz="44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8857" y="1672396"/>
            <a:ext cx="3530476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90204" pitchFamily="34" charset="0"/>
              </a:rPr>
              <a:t> GPS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9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>
            <a:spLocks noGrp="1"/>
          </p:cNvSpPr>
          <p:nvPr>
            <p:ph type="title"/>
          </p:nvPr>
        </p:nvSpPr>
        <p:spPr>
          <a:xfrm>
            <a:off x="457200" y="-31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400" b="1" dirty="0">
                <a:latin typeface="Calibri"/>
                <a:ea typeface="Calibri"/>
                <a:cs typeface="Calibri"/>
                <a:sym typeface="Calibri"/>
              </a:rPr>
              <a:t>Database schema</a:t>
            </a:r>
            <a:endParaRPr lang="en-US" sz="44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7"/>
          <p:cNvSpPr txBox="1">
            <a:spLocks noGrp="1"/>
          </p:cNvSpPr>
          <p:nvPr>
            <p:ph type="body" idx="1"/>
          </p:nvPr>
        </p:nvSpPr>
        <p:spPr>
          <a:xfrm>
            <a:off x="387350" y="1199515"/>
            <a:ext cx="4041775" cy="484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lnSpc>
                <a:spcPct val="150000"/>
              </a:lnSpc>
              <a:spcBef>
                <a:spcPts val="640"/>
              </a:spcBef>
              <a:buClr>
                <a:schemeClr val="lt1"/>
              </a:buClr>
              <a:buSzPts val="3200"/>
              <a:buNone/>
            </a:pPr>
            <a:r>
              <a:rPr lang="en-US" sz="1400" dirty="0" err="1">
                <a:latin typeface="Calibri"/>
                <a:ea typeface="Calibri"/>
                <a:cs typeface="Calibri"/>
                <a:sym typeface="Calibri"/>
              </a:rPr>
              <a:t>data class Event(</a:t>
            </a:r>
            <a:endParaRPr lang="en-US" sz="1400" dirty="0" err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>
              <a:lnSpc>
                <a:spcPct val="150000"/>
              </a:lnSpc>
              <a:spcBef>
                <a:spcPts val="640"/>
              </a:spcBef>
              <a:buClr>
                <a:schemeClr val="lt1"/>
              </a:buClr>
              <a:buSzPts val="3200"/>
              <a:buNone/>
            </a:pPr>
            <a:r>
              <a:rPr lang="en-US" sz="1400" dirty="0" err="1">
                <a:latin typeface="Calibri"/>
                <a:ea typeface="Calibri"/>
                <a:cs typeface="Calibri"/>
                <a:sym typeface="Calibri"/>
              </a:rPr>
              <a:t>    val id: String = "",</a:t>
            </a:r>
            <a:endParaRPr lang="en-US" sz="1400" dirty="0" err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>
              <a:lnSpc>
                <a:spcPct val="150000"/>
              </a:lnSpc>
              <a:spcBef>
                <a:spcPts val="640"/>
              </a:spcBef>
              <a:buClr>
                <a:schemeClr val="lt1"/>
              </a:buClr>
              <a:buSzPts val="3200"/>
              <a:buNone/>
            </a:pPr>
            <a:r>
              <a:rPr lang="en-US" sz="1400" dirty="0" err="1">
                <a:latin typeface="Calibri"/>
                <a:ea typeface="Calibri"/>
                <a:cs typeface="Calibri"/>
                <a:sym typeface="Calibri"/>
              </a:rPr>
              <a:t>    val title: String = "",</a:t>
            </a:r>
            <a:endParaRPr lang="en-US" sz="1400" dirty="0" err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>
              <a:lnSpc>
                <a:spcPct val="150000"/>
              </a:lnSpc>
              <a:spcBef>
                <a:spcPts val="640"/>
              </a:spcBef>
              <a:buClr>
                <a:schemeClr val="lt1"/>
              </a:buClr>
              <a:buSzPts val="3200"/>
              <a:buNone/>
            </a:pPr>
            <a:r>
              <a:rPr lang="en-US" sz="1400" dirty="0" err="1">
                <a:latin typeface="Calibri"/>
                <a:ea typeface="Calibri"/>
                <a:cs typeface="Calibri"/>
                <a:sym typeface="Calibri"/>
              </a:rPr>
              <a:t>    val description: String = "",</a:t>
            </a:r>
            <a:endParaRPr lang="en-US" sz="1400" dirty="0" err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>
              <a:lnSpc>
                <a:spcPct val="150000"/>
              </a:lnSpc>
              <a:spcBef>
                <a:spcPts val="640"/>
              </a:spcBef>
              <a:buClr>
                <a:schemeClr val="lt1"/>
              </a:buClr>
              <a:buSzPts val="3200"/>
              <a:buNone/>
            </a:pPr>
            <a:r>
              <a:rPr lang="en-US" sz="1400" dirty="0" err="1">
                <a:latin typeface="Calibri"/>
                <a:ea typeface="Calibri"/>
                <a:cs typeface="Calibri"/>
                <a:sym typeface="Calibri"/>
              </a:rPr>
              <a:t>    val eventUrl: String = "",</a:t>
            </a:r>
            <a:endParaRPr lang="en-US" sz="1400" dirty="0" err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>
              <a:lnSpc>
                <a:spcPct val="150000"/>
              </a:lnSpc>
              <a:spcBef>
                <a:spcPts val="640"/>
              </a:spcBef>
              <a:buClr>
                <a:schemeClr val="lt1"/>
              </a:buClr>
              <a:buSzPts val="3200"/>
              <a:buNone/>
            </a:pPr>
            <a:r>
              <a:rPr lang="en-US" sz="1400" dirty="0" err="1">
                <a:latin typeface="Calibri"/>
                <a:ea typeface="Calibri"/>
                <a:cs typeface="Calibri"/>
                <a:sym typeface="Calibri"/>
              </a:rPr>
              <a:t>    val photo: String = "",</a:t>
            </a:r>
            <a:endParaRPr lang="en-US" sz="1400" dirty="0" err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>
              <a:lnSpc>
                <a:spcPct val="150000"/>
              </a:lnSpc>
              <a:spcBef>
                <a:spcPts val="640"/>
              </a:spcBef>
              <a:buClr>
                <a:schemeClr val="lt1"/>
              </a:buClr>
              <a:buSzPts val="3200"/>
              <a:buNone/>
            </a:pPr>
            <a:r>
              <a:rPr lang="en-US" sz="1400" dirty="0" err="1">
                <a:latin typeface="Calibri"/>
                <a:ea typeface="Calibri"/>
                <a:cs typeface="Calibri"/>
                <a:sym typeface="Calibri"/>
              </a:rPr>
              <a:t>    val location: String = "",</a:t>
            </a:r>
            <a:endParaRPr lang="en-US" sz="1400" dirty="0" err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>
              <a:lnSpc>
                <a:spcPct val="150000"/>
              </a:lnSpc>
              <a:spcBef>
                <a:spcPts val="640"/>
              </a:spcBef>
              <a:buClr>
                <a:schemeClr val="lt1"/>
              </a:buClr>
              <a:buSzPts val="3200"/>
              <a:buNone/>
            </a:pPr>
            <a:r>
              <a:rPr lang="en-US" sz="1400" dirty="0" err="1">
                <a:latin typeface="Calibri"/>
                <a:ea typeface="Calibri"/>
                <a:cs typeface="Calibri"/>
                <a:sym typeface="Calibri"/>
              </a:rPr>
              <a:t>    val startTime: String = "",</a:t>
            </a:r>
            <a:endParaRPr lang="en-US" sz="1400" dirty="0" err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>
              <a:lnSpc>
                <a:spcPct val="150000"/>
              </a:lnSpc>
              <a:spcBef>
                <a:spcPts val="640"/>
              </a:spcBef>
              <a:buClr>
                <a:schemeClr val="lt1"/>
              </a:buClr>
              <a:buSzPts val="3200"/>
              <a:buNone/>
            </a:pPr>
            <a:r>
              <a:rPr lang="en-US" sz="1400" dirty="0" err="1">
                <a:latin typeface="Calibri"/>
                <a:ea typeface="Calibri"/>
                <a:cs typeface="Calibri"/>
                <a:sym typeface="Calibri"/>
              </a:rPr>
              <a:t>    val endTime: String = "",</a:t>
            </a:r>
            <a:endParaRPr lang="en-US" sz="1400" dirty="0" err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>
              <a:lnSpc>
                <a:spcPct val="150000"/>
              </a:lnSpc>
              <a:spcBef>
                <a:spcPts val="640"/>
              </a:spcBef>
              <a:buClr>
                <a:schemeClr val="lt1"/>
              </a:buClr>
              <a:buSzPts val="3200"/>
              <a:buNone/>
            </a:pPr>
            <a:r>
              <a:rPr lang="en-US" sz="1400" dirty="0" err="1">
                <a:latin typeface="Calibri"/>
                <a:ea typeface="Calibri"/>
                <a:cs typeface="Calibri"/>
                <a:sym typeface="Calibri"/>
              </a:rPr>
              <a:t>    val savedUsers: List&lt;String&gt; = emptyList()</a:t>
            </a:r>
            <a:endParaRPr lang="en-US" sz="1400" dirty="0" err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>
              <a:lnSpc>
                <a:spcPct val="150000"/>
              </a:lnSpc>
              <a:spcBef>
                <a:spcPts val="640"/>
              </a:spcBef>
              <a:buClr>
                <a:schemeClr val="lt1"/>
              </a:buClr>
              <a:buSzPts val="3200"/>
              <a:buNone/>
            </a:pPr>
            <a:r>
              <a:rPr lang="en-US" sz="1400" dirty="0" err="1">
                <a:latin typeface="Calibri"/>
                <a:ea typeface="Calibri"/>
                <a:cs typeface="Calibri"/>
                <a:sym typeface="Calibri"/>
              </a:rPr>
              <a:t>)</a:t>
            </a:r>
            <a:endParaRPr lang="en-US" sz="1400" dirty="0" err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429125" y="1199515"/>
            <a:ext cx="4493260" cy="40424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lvl="0" indent="0">
              <a:lnSpc>
                <a:spcPct val="150000"/>
              </a:lnSpc>
              <a:spcBef>
                <a:spcPts val="640"/>
              </a:spcBef>
              <a:buClr>
                <a:schemeClr val="lt1"/>
              </a:buClr>
              <a:buSzPts val="3200"/>
              <a:buNone/>
            </a:pPr>
            <a: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class User(</a:t>
            </a:r>
            <a:endParaRPr lang="en-US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>
              <a:lnSpc>
                <a:spcPct val="150000"/>
              </a:lnSpc>
              <a:spcBef>
                <a:spcPts val="640"/>
              </a:spcBef>
              <a:buClr>
                <a:schemeClr val="lt1"/>
              </a:buClr>
              <a:buSzPts val="3200"/>
              <a:buNone/>
            </a:pPr>
            <a: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val firstName: String = "",</a:t>
            </a:r>
            <a:endParaRPr lang="en-US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>
              <a:lnSpc>
                <a:spcPct val="150000"/>
              </a:lnSpc>
              <a:spcBef>
                <a:spcPts val="640"/>
              </a:spcBef>
              <a:buClr>
                <a:schemeClr val="lt1"/>
              </a:buClr>
              <a:buSzPts val="3200"/>
              <a:buNone/>
            </a:pPr>
            <a: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val lastName: String = "",</a:t>
            </a:r>
            <a:endParaRPr lang="en-US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>
              <a:lnSpc>
                <a:spcPct val="150000"/>
              </a:lnSpc>
              <a:spcBef>
                <a:spcPts val="640"/>
              </a:spcBef>
              <a:buClr>
                <a:schemeClr val="lt1"/>
              </a:buClr>
              <a:buSzPts val="3200"/>
              <a:buNone/>
            </a:pPr>
            <a: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val password: String = "",</a:t>
            </a:r>
            <a:endParaRPr lang="en-US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>
              <a:lnSpc>
                <a:spcPct val="150000"/>
              </a:lnSpc>
              <a:spcBef>
                <a:spcPts val="640"/>
              </a:spcBef>
              <a:buClr>
                <a:schemeClr val="lt1"/>
              </a:buClr>
              <a:buSzPts val="3200"/>
              <a:buNone/>
            </a:pPr>
            <a: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val userEmail: String = "",</a:t>
            </a:r>
            <a:endParaRPr lang="en-US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>
              <a:lnSpc>
                <a:spcPct val="150000"/>
              </a:lnSpc>
              <a:spcBef>
                <a:spcPts val="640"/>
              </a:spcBef>
              <a:buClr>
                <a:schemeClr val="lt1"/>
              </a:buClr>
              <a:buSzPts val="3200"/>
              <a:buNone/>
            </a:pPr>
            <a: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val userImage: String = "",</a:t>
            </a:r>
            <a:endParaRPr lang="en-US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>
              <a:lnSpc>
                <a:spcPct val="150000"/>
              </a:lnSpc>
              <a:spcBef>
                <a:spcPts val="640"/>
              </a:spcBef>
              <a:buClr>
                <a:schemeClr val="lt1"/>
              </a:buClr>
              <a:buSzPts val="3200"/>
              <a:buNone/>
            </a:pPr>
            <a: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val userSavedEvents: List&lt;Event&gt; = emptyList()</a:t>
            </a:r>
            <a:endParaRPr lang="en-US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>
              <a:lnSpc>
                <a:spcPct val="150000"/>
              </a:lnSpc>
              <a:spcBef>
                <a:spcPts val="640"/>
              </a:spcBef>
              <a:buClr>
                <a:schemeClr val="lt1"/>
              </a:buClr>
              <a:buSzPts val="3200"/>
              <a:buNone/>
            </a:pPr>
            <a: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lang="en-US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400" b="1" dirty="0">
                <a:latin typeface="Calibri"/>
                <a:ea typeface="Calibri"/>
                <a:cs typeface="Calibri"/>
                <a:sym typeface="Calibri"/>
              </a:rPr>
              <a:t>Additional Features</a:t>
            </a:r>
            <a:endParaRPr lang="en-US" sz="44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1"/>
          </p:nvPr>
        </p:nvSpPr>
        <p:spPr>
          <a:xfrm>
            <a:off x="904875" y="1668145"/>
            <a:ext cx="8065770" cy="4446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lnSpc>
                <a:spcPct val="200000"/>
              </a:lnSpc>
              <a:spcBef>
                <a:spcPts val="0"/>
              </a:spcBef>
              <a:buSzPts val="3200"/>
              <a:buNone/>
            </a:pPr>
            <a:r>
              <a:rPr lang="en-US" sz="2800" dirty="0"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-US" sz="2800" dirty="0"/>
              <a:t>File Upload and Media Handling </a:t>
            </a:r>
            <a:endParaRPr lang="en-US" sz="2800" dirty="0"/>
          </a:p>
          <a:p>
            <a:pPr marL="0" lvl="0" indent="0">
              <a:lnSpc>
                <a:spcPct val="200000"/>
              </a:lnSpc>
              <a:spcBef>
                <a:spcPts val="0"/>
              </a:spcBef>
              <a:buSzPts val="3200"/>
              <a:buNone/>
            </a:pPr>
            <a:r>
              <a:rPr lang="en-US" sz="2800" dirty="0">
                <a:latin typeface="Calibri"/>
                <a:ea typeface="Calibri"/>
                <a:cs typeface="Calibri"/>
                <a:sym typeface="Calibri"/>
              </a:rPr>
              <a:t>2. </a:t>
            </a:r>
            <a:r>
              <a:rPr lang="en-US" sz="2800" dirty="0"/>
              <a:t>Location Services </a:t>
            </a:r>
            <a:endParaRPr lang="en-US" sz="2800" dirty="0"/>
          </a:p>
          <a:p>
            <a:pPr marL="0" lvl="0" indent="0">
              <a:lnSpc>
                <a:spcPct val="200000"/>
              </a:lnSpc>
              <a:spcBef>
                <a:spcPts val="0"/>
              </a:spcBef>
              <a:buSzPts val="3200"/>
              <a:buNone/>
            </a:pPr>
            <a:r>
              <a:rPr lang="en-US" sz="2800" dirty="0"/>
              <a:t>3. </a:t>
            </a:r>
            <a:r>
              <a:rPr lang="en-US" sz="2800" dirty="0"/>
              <a:t>Calendar</a:t>
            </a:r>
            <a:endParaRPr lang="en-US" sz="2800" dirty="0"/>
          </a:p>
          <a:p>
            <a:pPr marL="0" lvl="0" indent="0">
              <a:lnSpc>
                <a:spcPct val="200000"/>
              </a:lnSpc>
              <a:spcBef>
                <a:spcPts val="0"/>
              </a:spcBef>
              <a:buSzPts val="3200"/>
              <a:buNone/>
            </a:pPr>
            <a:r>
              <a:rPr lang="en-US" sz="2800" dirty="0"/>
              <a:t>4. Local Cache (Room)</a:t>
            </a: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400" b="1" dirty="0">
                <a:latin typeface="Calibri"/>
                <a:ea typeface="Calibri"/>
                <a:cs typeface="Calibri"/>
                <a:sym typeface="Calibri"/>
              </a:rPr>
              <a:t>Accomplishments</a:t>
            </a:r>
            <a:endParaRPr lang="en-US" sz="44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1"/>
          </p:nvPr>
        </p:nvSpPr>
        <p:spPr>
          <a:xfrm>
            <a:off x="457835" y="1141730"/>
            <a:ext cx="8685530" cy="4973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lnSpc>
                <a:spcPct val="200000"/>
              </a:lnSpc>
              <a:spcBef>
                <a:spcPts val="0"/>
              </a:spcBef>
              <a:buSzPts val="3200"/>
              <a:buNone/>
            </a:pPr>
            <a:r>
              <a:rPr lang="en-US" sz="2800" dirty="0"/>
              <a:t>Zihan -&gt; onBoarding, Personal Profile</a:t>
            </a:r>
            <a:endParaRPr lang="en-US" sz="2800" dirty="0"/>
          </a:p>
          <a:p>
            <a:pPr marL="0" lvl="0" indent="0">
              <a:lnSpc>
                <a:spcPct val="200000"/>
              </a:lnSpc>
              <a:spcBef>
                <a:spcPts val="0"/>
              </a:spcBef>
              <a:buSzPts val="3200"/>
              <a:buNone/>
            </a:pPr>
            <a:r>
              <a:rPr lang="en-US" sz="2800" dirty="0">
                <a:sym typeface="+mn-ea"/>
              </a:rPr>
              <a:t>Yuchen and Jialong -&gt; Login, Register and Event</a:t>
            </a:r>
            <a:endParaRPr lang="en-US" sz="2800" dirty="0">
              <a:sym typeface="+mn-ea"/>
            </a:endParaRPr>
          </a:p>
          <a:p>
            <a:pPr marL="0" lvl="0" indent="0">
              <a:lnSpc>
                <a:spcPct val="200000"/>
              </a:lnSpc>
              <a:spcBef>
                <a:spcPts val="0"/>
              </a:spcBef>
              <a:buSzPts val="3200"/>
              <a:buNone/>
            </a:pPr>
            <a:r>
              <a:rPr lang="en-US" sz="2800" dirty="0">
                <a:sym typeface="+mn-ea"/>
              </a:rPr>
              <a:t>Yuchen -&gt; Local Cache (Room)</a:t>
            </a:r>
            <a:endParaRPr lang="en-US" sz="2800" dirty="0">
              <a:sym typeface="+mn-ea"/>
            </a:endParaRPr>
          </a:p>
          <a:p>
            <a:pPr marL="0" lvl="0" indent="0">
              <a:lnSpc>
                <a:spcPct val="200000"/>
              </a:lnSpc>
              <a:spcBef>
                <a:spcPts val="0"/>
              </a:spcBef>
              <a:buSzPts val="3200"/>
              <a:buNone/>
            </a:pPr>
            <a:r>
              <a:rPr lang="en-US" sz="2800" dirty="0">
                <a:sym typeface="+mn-ea"/>
              </a:rPr>
              <a:t>Zihan and Jialong </a:t>
            </a:r>
            <a:r>
              <a:rPr lang="en-US" sz="2800" dirty="0">
                <a:sym typeface="+mn-ea"/>
              </a:rPr>
              <a:t>-&gt;</a:t>
            </a:r>
            <a:r>
              <a:rPr lang="en-US" sz="2800" dirty="0">
                <a:sym typeface="+mn-ea"/>
              </a:rPr>
              <a:t> Location</a:t>
            </a:r>
            <a:endParaRPr lang="en-US" sz="2800" dirty="0">
              <a:sym typeface="+mn-ea"/>
            </a:endParaRPr>
          </a:p>
          <a:p>
            <a:pPr marL="0" lvl="0" indent="0">
              <a:lnSpc>
                <a:spcPct val="200000"/>
              </a:lnSpc>
              <a:spcBef>
                <a:spcPts val="0"/>
              </a:spcBef>
              <a:buSzPts val="3200"/>
              <a:buNone/>
            </a:pPr>
            <a:r>
              <a:rPr lang="en-US" sz="2800" dirty="0">
                <a:sym typeface="+mn-ea"/>
              </a:rPr>
              <a:t>Zihan -&gt; </a:t>
            </a:r>
            <a:r>
              <a:rPr lang="en-US" sz="2800" dirty="0">
                <a:sym typeface="+mn-ea"/>
              </a:rPr>
              <a:t>Calendar</a:t>
            </a:r>
            <a:endParaRPr lang="en-US" sz="2800" dirty="0">
              <a:sym typeface="+mn-ea"/>
            </a:endParaRPr>
          </a:p>
          <a:p>
            <a:pPr marL="0" lvl="0" indent="0">
              <a:lnSpc>
                <a:spcPct val="200000"/>
              </a:lnSpc>
              <a:spcBef>
                <a:spcPts val="0"/>
              </a:spcBef>
              <a:buSzPts val="3200"/>
              <a:buNone/>
            </a:pPr>
            <a:r>
              <a:rPr lang="en-US" sz="2800" dirty="0">
                <a:sym typeface="+mn-ea"/>
              </a:rPr>
              <a:t>Together -&gt; </a:t>
            </a:r>
            <a:r>
              <a:rPr lang="en-US" sz="2800" dirty="0" err="1">
                <a:sym typeface="+mn-ea"/>
              </a:rPr>
              <a:t>FirebaseService, APK, Responsive design</a:t>
            </a:r>
            <a:endParaRPr lang="en-US" sz="2800" dirty="0"/>
          </a:p>
          <a:p>
            <a:pPr marL="0" lvl="0" indent="0">
              <a:lnSpc>
                <a:spcPct val="200000"/>
              </a:lnSpc>
              <a:spcBef>
                <a:spcPts val="0"/>
              </a:spcBef>
              <a:buSzPts val="3200"/>
              <a:buNone/>
            </a:pP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1"/>
          <p:cNvSpPr/>
          <p:nvPr/>
        </p:nvSpPr>
        <p:spPr>
          <a:xfrm>
            <a:off x="476250" y="2602600"/>
            <a:ext cx="8241747" cy="136259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CFE2F3"/>
                </a:solidFill>
                <a:latin typeface="Times New Roman" panose="02020503050405090304"/>
              </a:rPr>
              <a:t>Thank You!</a:t>
            </a:r>
            <a:endParaRPr b="1" i="0"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  <a:solidFill>
                <a:srgbClr val="CFE2F3"/>
              </a:solidFill>
              <a:latin typeface="Times New Roman" panose="02020503050405090304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1445</Words>
  <Application>WPS Writer</Application>
  <PresentationFormat>On-screen Show (4:3)</PresentationFormat>
  <Paragraphs>90</Paragraphs>
  <Slides>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4" baseType="lpstr">
      <vt:lpstr>Arial</vt:lpstr>
      <vt:lpstr>宋体</vt:lpstr>
      <vt:lpstr>Wingdings</vt:lpstr>
      <vt:lpstr>Arial</vt:lpstr>
      <vt:lpstr>Montserrat</vt:lpstr>
      <vt:lpstr>Lato</vt:lpstr>
      <vt:lpstr>Calibri</vt:lpstr>
      <vt:lpstr>Helvetica Neue</vt:lpstr>
      <vt:lpstr>Times New Roman</vt:lpstr>
      <vt:lpstr>微软雅黑</vt:lpstr>
      <vt:lpstr>汉仪旗黑</vt:lpstr>
      <vt:lpstr>宋体</vt:lpstr>
      <vt:lpstr>Arial Unicode MS</vt:lpstr>
      <vt:lpstr>汉仪书宋二KW</vt:lpstr>
      <vt:lpstr>Focus</vt:lpstr>
      <vt:lpstr>BU Events Planner</vt:lpstr>
      <vt:lpstr>App Purpose</vt:lpstr>
      <vt:lpstr>Demo Showcase</vt:lpstr>
      <vt:lpstr>APIs</vt:lpstr>
      <vt:lpstr>Device sensor To Do</vt:lpstr>
      <vt:lpstr>Database schema</vt:lpstr>
      <vt:lpstr>Additional Features</vt:lpstr>
      <vt:lpstr>Accomplishments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Responsive Design in Android using Jetpack Compose</dc:title>
  <dc:creator/>
  <cp:lastModifiedBy>WPS_1694705643</cp:lastModifiedBy>
  <cp:revision>90</cp:revision>
  <dcterms:created xsi:type="dcterms:W3CDTF">2024-12-17T19:20:28Z</dcterms:created>
  <dcterms:modified xsi:type="dcterms:W3CDTF">2024-12-17T19:20:28Z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DACCD9C10613DE8004AE05678E2A8F6B_43</vt:lpwstr>
  </property>
  <property fmtid="{D5CDD505-2E9C-101B-9397-08002B2CF9AE}" pid="3" name="KSOProductBuildVer">
    <vt:lpwstr>1033-6.1.0.8274</vt:lpwstr>
  </property>
</Properties>
</file>