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3" r:id="rId7"/>
    <p:sldId id="264" r:id="rId8"/>
    <p:sldId id="265" r:id="rId9"/>
    <p:sldId id="266" r:id="rId10"/>
  </p:sldIdLst>
  <p:sldSz cx="9144000" cy="5143500"/>
  <p:notesSz cx="6858000" cy="9144000"/>
  <p:embeddedFontLst>
    <p:embeddedFont>
      <p:font typeface="Roboto"/>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1620" userDrawn="1">
          <p15:clr>
            <a:srgbClr val="747775"/>
          </p15:clr>
        </p15:guide>
        <p15:guide id="2" pos="2859"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5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2ff9cded28e_0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ff9cded28e_0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2ff9cded28e_0_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ff9cded28e_0_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2ff9cded28e_0_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ff9cded28e_0_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2ff9cded28e_0_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ff9cded28e_0_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2ff9cded28e_0_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ff9cded28e_0_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2ff9cded28e_0_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ff9cded28e_0_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9" name="Shape 79"/>
        <p:cNvGrpSpPr/>
        <p:nvPr/>
      </p:nvGrpSpPr>
      <p:grpSpPr>
        <a:xfrm>
          <a:off x="0" y="0"/>
          <a:ext cx="0" cy="0"/>
          <a:chOff x="0" y="0"/>
          <a:chExt cx="0" cy="0"/>
        </a:xfrm>
      </p:grpSpPr>
      <p:sp>
        <p:nvSpPr>
          <p:cNvPr id="80" name="Google Shape;80;p1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37" name="Google Shape;37;p4"/>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5"/>
          <p:cNvSpPr txBox="1"/>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2" name="Google Shape;42;p5"/>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9" name="Google Shape;49;p7"/>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6" name="Shape 66"/>
        <p:cNvGrpSpPr/>
        <p:nvPr/>
      </p:nvGrpSpPr>
      <p:grpSpPr>
        <a:xfrm>
          <a:off x="0" y="0"/>
          <a:ext cx="0" cy="0"/>
          <a:chOff x="0" y="0"/>
          <a:chExt cx="0" cy="0"/>
        </a:xfrm>
      </p:grpSpPr>
      <p:sp>
        <p:nvSpPr>
          <p:cNvPr id="67" name="Google Shape;67;p10"/>
          <p:cNvSpPr txBox="1"/>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68" name="Google Shape;68;p10"/>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CN"/>
            </a:fld>
            <a:endParaRPr lang="zh-C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66420" y="2141220"/>
            <a:ext cx="8011160" cy="860425"/>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t>BU Emergency Response</a:t>
            </a:r>
            <a:r>
              <a:rPr lang="en-US"/>
              <a:t> </a:t>
            </a:r>
            <a:r>
              <a:rPr>
                <a:sym typeface="+mn-ea"/>
              </a:rPr>
              <a:t>App</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zh-CN" sz="2545" b="1">
                <a:solidFill>
                  <a:srgbClr val="191919"/>
                </a:solidFill>
                <a:latin typeface="Arial" panose="020B0604020202090204"/>
                <a:ea typeface="Arial" panose="020B0604020202090204"/>
                <a:cs typeface="Arial" panose="020B0604020202090204"/>
                <a:sym typeface="Arial" panose="020B0604020202090204"/>
              </a:rPr>
              <a:t>Q1.</a:t>
            </a:r>
            <a:r>
              <a:rPr lang="en-US" altLang="zh-CN" sz="2545" b="1">
                <a:solidFill>
                  <a:srgbClr val="191919"/>
                </a:solidFill>
                <a:latin typeface="Arial" panose="020B0604020202090204"/>
                <a:ea typeface="Arial" panose="020B0604020202090204"/>
                <a:cs typeface="Arial" panose="020B0604020202090204"/>
                <a:sym typeface="Arial" panose="020B0604020202090204"/>
              </a:rPr>
              <a:t>5</a:t>
            </a:r>
            <a:r>
              <a:rPr lang="zh-CN" sz="2545" b="1">
                <a:solidFill>
                  <a:srgbClr val="191919"/>
                </a:solidFill>
                <a:latin typeface="Arial" panose="020B0604020202090204"/>
                <a:ea typeface="Arial" panose="020B0604020202090204"/>
                <a:cs typeface="Arial" panose="020B0604020202090204"/>
                <a:sym typeface="Arial" panose="020B0604020202090204"/>
              </a:rPr>
              <a:t> BU Emergency Response App</a:t>
            </a:r>
            <a:r>
              <a:rPr lang="zh-CN" sz="1100" b="1">
                <a:solidFill>
                  <a:srgbClr val="191919"/>
                </a:solidFill>
                <a:latin typeface="Arial" panose="020B0604020202090204"/>
                <a:ea typeface="Arial" panose="020B0604020202090204"/>
                <a:cs typeface="Arial" panose="020B0604020202090204"/>
                <a:sym typeface="Arial" panose="020B0604020202090204"/>
              </a:rPr>
              <a:t> </a:t>
            </a:r>
            <a:endParaRPr sz="1100" b="1">
              <a:solidFill>
                <a:srgbClr val="191919"/>
              </a:solidFill>
              <a:latin typeface="Arial" panose="020B0604020202090204"/>
              <a:ea typeface="Arial" panose="020B0604020202090204"/>
              <a:cs typeface="Arial" panose="020B0604020202090204"/>
              <a:sym typeface="Arial" panose="020B0604020202090204"/>
            </a:endParaRPr>
          </a:p>
          <a:p>
            <a:pPr marL="0" lvl="0" indent="0" algn="l" rtl="0">
              <a:spcBef>
                <a:spcPts val="1200"/>
              </a:spcBef>
              <a:spcAft>
                <a:spcPts val="0"/>
              </a:spcAft>
              <a:buNone/>
            </a:pPr>
          </a:p>
        </p:txBody>
      </p:sp>
      <p:sp>
        <p:nvSpPr>
          <p:cNvPr id="92" name="Google Shape;92;p14"/>
          <p:cNvSpPr txBox="1"/>
          <p:nvPr>
            <p:ph type="body" idx="1"/>
          </p:nvPr>
        </p:nvSpPr>
        <p:spPr>
          <a:xfrm>
            <a:off x="469265" y="1217930"/>
            <a:ext cx="8204835" cy="3338830"/>
          </a:xfrm>
          <a:prstGeom prst="rect">
            <a:avLst/>
          </a:prstGeom>
        </p:spPr>
        <p:txBody>
          <a:bodyPr spcFirstLastPara="1" wrap="square" lIns="91425" tIns="91425" rIns="91425" bIns="91425" anchor="t" anchorCtr="0"/>
          <a:lstStyle/>
          <a:p>
            <a:pPr marL="0" lvl="0" indent="0" algn="l" rtl="0">
              <a:spcBef>
                <a:spcPts val="1200"/>
              </a:spcBef>
              <a:spcAft>
                <a:spcPts val="0"/>
              </a:spcAft>
              <a:buNone/>
            </a:pPr>
            <a:r>
              <a:rPr lang="zh-CN" sz="2200">
                <a:latin typeface="Times New Roman Regular" panose="02020503050405090304" charset="0"/>
                <a:cs typeface="Times New Roman Regular" panose="02020503050405090304" charset="0"/>
              </a:rPr>
              <a:t>To further ensure the safety of BU freshmen, a safety app with multiple functions can be developed. The app will use the phone's GPS, accelerometer, gyroscope and other sensors to provide accurate real-time safety tips and alarm functions. </a:t>
            </a:r>
            <a:r>
              <a:rPr lang="en-US" sz="2200">
                <a:latin typeface="Times New Roman Regular" panose="02020503050405090304" charset="0"/>
                <a:cs typeface="Times New Roman Regular" panose="02020503050405090304" charset="0"/>
              </a:rPr>
              <a:t>We </a:t>
            </a:r>
            <a:r>
              <a:rPr lang="zh-CN" sz="2200">
                <a:latin typeface="Times New Roman Regular" panose="02020503050405090304" charset="0"/>
                <a:cs typeface="Times New Roman Regular" panose="02020503050405090304" charset="0"/>
                <a:sym typeface="+mn-ea"/>
              </a:rPr>
              <a:t>designed </a:t>
            </a:r>
            <a:r>
              <a:rPr lang="en-US" altLang="zh-CN" sz="2200">
                <a:latin typeface="Times New Roman Regular" panose="02020503050405090304" charset="0"/>
                <a:cs typeface="Times New Roman Regular" panose="02020503050405090304" charset="0"/>
                <a:sym typeface="+mn-ea"/>
              </a:rPr>
              <a:t>5</a:t>
            </a:r>
            <a:r>
              <a:rPr lang="zh-CN" sz="2200">
                <a:latin typeface="Times New Roman Regular" panose="02020503050405090304" charset="0"/>
                <a:cs typeface="Times New Roman Regular" panose="02020503050405090304" charset="0"/>
              </a:rPr>
              <a:t> specific functions </a:t>
            </a:r>
            <a:r>
              <a:rPr lang="en-US" altLang="zh-CN" sz="2200">
                <a:latin typeface="Times New Roman Regular" panose="02020503050405090304" charset="0"/>
                <a:cs typeface="Times New Roman Regular" panose="02020503050405090304" charset="0"/>
              </a:rPr>
              <a:t>to </a:t>
            </a:r>
            <a:r>
              <a:rPr lang="zh-CN" sz="2200">
                <a:latin typeface="Times New Roman Regular" panose="02020503050405090304" charset="0"/>
                <a:cs typeface="Times New Roman Regular" panose="02020503050405090304" charset="0"/>
                <a:sym typeface="+mn-ea"/>
              </a:rPr>
              <a:t>further ensure the safety of BU freshmen</a:t>
            </a:r>
            <a:r>
              <a:rPr lang="en-US" altLang="zh-CN" sz="2200">
                <a:latin typeface="Times New Roman Regular" panose="02020503050405090304" charset="0"/>
                <a:cs typeface="Times New Roman Regular" panose="02020503050405090304" charset="0"/>
                <a:sym typeface="+mn-ea"/>
              </a:rPr>
              <a:t>.</a:t>
            </a:r>
            <a:endParaRPr lang="en-US" altLang="zh-CN" sz="2200">
              <a:latin typeface="Times New Roman Regular" panose="02020503050405090304" charset="0"/>
              <a:cs typeface="Times New Roman Regular" panose="020205030504050903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245110" y="321310"/>
            <a:ext cx="8587105" cy="607695"/>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en-US" altLang="zh-CN" sz="2545" b="1">
                <a:solidFill>
                  <a:srgbClr val="191919"/>
                </a:solidFill>
                <a:latin typeface="Arial" panose="020B0604020202090204"/>
                <a:ea typeface="Arial" panose="020B0604020202090204"/>
                <a:cs typeface="Arial" panose="020B0604020202090204"/>
                <a:sym typeface="Arial" panose="020B0604020202090204"/>
              </a:rPr>
              <a:t>Function1:</a:t>
            </a:r>
            <a:r>
              <a:rPr lang="zh-CN" sz="2545" b="1">
                <a:solidFill>
                  <a:srgbClr val="191919"/>
                </a:solidFill>
                <a:latin typeface="Arial" panose="020B0604020202090204"/>
                <a:ea typeface="Arial" panose="020B0604020202090204"/>
                <a:cs typeface="Arial" panose="020B0604020202090204"/>
                <a:sym typeface="Arial" panose="020B0604020202090204"/>
              </a:rPr>
              <a:t> Real-time location sharing and safe area display</a:t>
            </a:r>
            <a:endParaRPr sz="1100" b="1">
              <a:solidFill>
                <a:srgbClr val="191919"/>
              </a:solidFill>
              <a:latin typeface="Arial" panose="020B0604020202090204"/>
              <a:ea typeface="Arial" panose="020B0604020202090204"/>
              <a:cs typeface="Arial" panose="020B0604020202090204"/>
              <a:sym typeface="Arial" panose="020B0604020202090204"/>
            </a:endParaRPr>
          </a:p>
          <a:p>
            <a:pPr marL="0" lvl="0" indent="0" algn="l" rtl="0">
              <a:spcBef>
                <a:spcPts val="1200"/>
              </a:spcBef>
              <a:spcAft>
                <a:spcPts val="0"/>
              </a:spcAft>
              <a:buNone/>
            </a:pPr>
          </a:p>
        </p:txBody>
      </p:sp>
      <p:sp>
        <p:nvSpPr>
          <p:cNvPr id="98" name="Google Shape;98;p15"/>
          <p:cNvSpPr txBox="1"/>
          <p:nvPr>
            <p:ph type="body" idx="1"/>
          </p:nvPr>
        </p:nvSpPr>
        <p:spPr>
          <a:xfrm>
            <a:off x="311785" y="1029335"/>
            <a:ext cx="4799965" cy="3551555"/>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zh-CN">
                <a:solidFill>
                  <a:srgbClr val="000000"/>
                </a:solidFill>
                <a:latin typeface="Times New Roman Regular" panose="02020503050405090304" charset="0"/>
                <a:ea typeface="Arial" panose="020B0604020202090204"/>
                <a:cs typeface="Times New Roman Regular" panose="02020503050405090304" charset="0"/>
                <a:sym typeface="Arial" panose="020B0604020202090204"/>
              </a:rPr>
              <a:t>The app tracks the user's real-time location through GPS to help them understand the safety conditions around them. There is a safety map in the app that shows the safe and dangerous areas in and around the campus. This data will be updated in real time through user feedback and crowdsourced data. Users can use the app to quickly see which areas are potentially dangerous (such as crime-prone areas or traffic accident-prone areas).</a:t>
            </a:r>
            <a:endParaRPr lang="zh-CN">
              <a:solidFill>
                <a:srgbClr val="000000"/>
              </a:solidFill>
              <a:latin typeface="Times New Roman Regular" panose="02020503050405090304" charset="0"/>
              <a:ea typeface="Arial" panose="020B0604020202090204"/>
              <a:cs typeface="Times New Roman Regular" panose="02020503050405090304" charset="0"/>
              <a:sym typeface="Arial" panose="020B0604020202090204"/>
            </a:endParaRPr>
          </a:p>
        </p:txBody>
      </p:sp>
      <p:pic>
        <p:nvPicPr>
          <p:cNvPr id="1" name="Picture 0"/>
          <p:cNvPicPr>
            <a:picLocks noChangeAspect="1"/>
          </p:cNvPicPr>
          <p:nvPr/>
        </p:nvPicPr>
        <p:blipFill>
          <a:blip r:embed="rId1"/>
          <a:stretch>
            <a:fillRect/>
          </a:stretch>
        </p:blipFill>
        <p:spPr>
          <a:xfrm>
            <a:off x="5179060" y="929005"/>
            <a:ext cx="3846830" cy="28854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245110" y="188595"/>
            <a:ext cx="8587105" cy="607695"/>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en-US" altLang="zh-CN" sz="2545" b="1">
                <a:solidFill>
                  <a:srgbClr val="191919"/>
                </a:solidFill>
                <a:latin typeface="Arial" panose="020B0604020202090204"/>
                <a:ea typeface="Arial" panose="020B0604020202090204"/>
                <a:cs typeface="Arial" panose="020B0604020202090204"/>
                <a:sym typeface="Arial" panose="020B0604020202090204"/>
              </a:rPr>
              <a:t>Function2:</a:t>
            </a:r>
            <a:r>
              <a:rPr lang="zh-CN" sz="2545" b="1">
                <a:solidFill>
                  <a:srgbClr val="191919"/>
                </a:solidFill>
                <a:latin typeface="Arial" panose="020B0604020202090204"/>
                <a:ea typeface="Arial" panose="020B0604020202090204"/>
                <a:cs typeface="Arial" panose="020B0604020202090204"/>
                <a:sym typeface="Arial" panose="020B0604020202090204"/>
              </a:rPr>
              <a:t> Emergency help function</a:t>
            </a:r>
            <a:endParaRPr sz="1100" b="1">
              <a:solidFill>
                <a:srgbClr val="191919"/>
              </a:solidFill>
              <a:latin typeface="Arial" panose="020B0604020202090204"/>
              <a:ea typeface="Arial" panose="020B0604020202090204"/>
              <a:cs typeface="Arial" panose="020B0604020202090204"/>
              <a:sym typeface="Arial" panose="020B0604020202090204"/>
            </a:endParaRPr>
          </a:p>
          <a:p>
            <a:pPr marL="0" lvl="0" indent="0" algn="l" rtl="0">
              <a:spcBef>
                <a:spcPts val="1200"/>
              </a:spcBef>
              <a:spcAft>
                <a:spcPts val="0"/>
              </a:spcAft>
              <a:buNone/>
            </a:pPr>
          </a:p>
        </p:txBody>
      </p:sp>
      <p:sp>
        <p:nvSpPr>
          <p:cNvPr id="98" name="Google Shape;98;p15"/>
          <p:cNvSpPr txBox="1"/>
          <p:nvPr>
            <p:ph type="body" idx="1"/>
          </p:nvPr>
        </p:nvSpPr>
        <p:spPr>
          <a:xfrm>
            <a:off x="311785" y="796290"/>
            <a:ext cx="5154930" cy="3551555"/>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zh-CN">
                <a:solidFill>
                  <a:schemeClr val="bg2">
                    <a:lumMod val="50000"/>
                  </a:schemeClr>
                </a:solidFill>
                <a:latin typeface="Times New Roman Regular" panose="02020503050405090304" charset="0"/>
                <a:cs typeface="Times New Roman Regular" panose="02020503050405090304" charset="0"/>
                <a:sym typeface="+mn-ea"/>
              </a:rPr>
              <a:t>If users feel in danger, they can click the "Emergency Help" button in the app to immediately send their location information to the campus security department or preset emergency contacts. In order to respond to critical situations, the help button is designed to be a one-click operation to save time.</a:t>
            </a:r>
            <a:endParaRPr lang="zh-CN">
              <a:solidFill>
                <a:schemeClr val="bg2">
                  <a:lumMod val="50000"/>
                </a:schemeClr>
              </a:solidFill>
              <a:latin typeface="Times New Roman Regular" panose="02020503050405090304" charset="0"/>
              <a:cs typeface="Times New Roman Regular" panose="02020503050405090304" charset="0"/>
            </a:endParaRPr>
          </a:p>
          <a:p>
            <a:pPr marL="0" lvl="0" indent="0" algn="l" rtl="0">
              <a:spcBef>
                <a:spcPts val="1200"/>
              </a:spcBef>
              <a:spcAft>
                <a:spcPts val="0"/>
              </a:spcAft>
              <a:buNone/>
            </a:pPr>
            <a:r>
              <a:rPr lang="zh-CN">
                <a:solidFill>
                  <a:schemeClr val="bg2">
                    <a:lumMod val="50000"/>
                  </a:schemeClr>
                </a:solidFill>
                <a:latin typeface="Times New Roman Regular" panose="02020503050405090304" charset="0"/>
                <a:cs typeface="Times New Roman Regular" panose="02020503050405090304" charset="0"/>
                <a:sym typeface="+mn-ea"/>
              </a:rPr>
              <a:t>The app also allows users to upload real-time photos or videos to better describe the situation on the scene (because some situations may not be suitable for operating mobile phones, photo or video upload function is optional).</a:t>
            </a:r>
            <a:endParaRPr lang="zh-CN">
              <a:solidFill>
                <a:srgbClr val="000000"/>
              </a:solidFill>
              <a:latin typeface="Times New Roman Regular" panose="02020503050405090304" charset="0"/>
              <a:ea typeface="Arial" panose="020B0604020202090204"/>
              <a:cs typeface="Times New Roman Regular" panose="02020503050405090304" charset="0"/>
              <a:sym typeface="Arial" panose="020B0604020202090204"/>
            </a:endParaRPr>
          </a:p>
        </p:txBody>
      </p:sp>
      <p:pic>
        <p:nvPicPr>
          <p:cNvPr id="2" name="Picture 1"/>
          <p:cNvPicPr>
            <a:picLocks noChangeAspect="1"/>
          </p:cNvPicPr>
          <p:nvPr/>
        </p:nvPicPr>
        <p:blipFill>
          <a:blip r:embed="rId1"/>
          <a:stretch>
            <a:fillRect/>
          </a:stretch>
        </p:blipFill>
        <p:spPr>
          <a:xfrm>
            <a:off x="5466715" y="1186180"/>
            <a:ext cx="3428365" cy="22834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245110" y="188595"/>
            <a:ext cx="8587105" cy="607695"/>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en-US" altLang="zh-CN" sz="2545" b="1">
                <a:solidFill>
                  <a:srgbClr val="191919"/>
                </a:solidFill>
                <a:latin typeface="Arial" panose="020B0604020202090204"/>
                <a:ea typeface="Arial" panose="020B0604020202090204"/>
                <a:cs typeface="Arial" panose="020B0604020202090204"/>
                <a:sym typeface="Arial" panose="020B0604020202090204"/>
              </a:rPr>
              <a:t>Function3:</a:t>
            </a:r>
            <a:r>
              <a:rPr lang="zh-CN" sz="2545" b="1">
                <a:solidFill>
                  <a:srgbClr val="191919"/>
                </a:solidFill>
                <a:latin typeface="Arial" panose="020B0604020202090204"/>
                <a:ea typeface="Arial" panose="020B0604020202090204"/>
                <a:cs typeface="Arial" panose="020B0604020202090204"/>
                <a:sym typeface="Arial" panose="020B0604020202090204"/>
              </a:rPr>
              <a:t> Dangerous Area Alerts and Event Notifications</a:t>
            </a:r>
            <a:endParaRPr sz="1100" b="1">
              <a:solidFill>
                <a:srgbClr val="191919"/>
              </a:solidFill>
              <a:latin typeface="Arial" panose="020B0604020202090204"/>
              <a:ea typeface="Arial" panose="020B0604020202090204"/>
              <a:cs typeface="Arial" panose="020B0604020202090204"/>
              <a:sym typeface="Arial" panose="020B0604020202090204"/>
            </a:endParaRPr>
          </a:p>
          <a:p>
            <a:pPr marL="0" lvl="0" indent="0" algn="l" rtl="0">
              <a:spcBef>
                <a:spcPts val="1200"/>
              </a:spcBef>
              <a:spcAft>
                <a:spcPts val="0"/>
              </a:spcAft>
              <a:buNone/>
            </a:pPr>
          </a:p>
        </p:txBody>
      </p:sp>
      <p:sp>
        <p:nvSpPr>
          <p:cNvPr id="98" name="Google Shape;98;p15"/>
          <p:cNvSpPr txBox="1"/>
          <p:nvPr>
            <p:ph type="body" idx="1"/>
          </p:nvPr>
        </p:nvSpPr>
        <p:spPr>
          <a:xfrm>
            <a:off x="311785" y="873760"/>
            <a:ext cx="4386580" cy="3551555"/>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zh-CN">
                <a:solidFill>
                  <a:schemeClr val="bg2">
                    <a:lumMod val="50000"/>
                  </a:schemeClr>
                </a:solidFill>
                <a:latin typeface="Times New Roman Regular" panose="02020503050405090304" charset="0"/>
                <a:cs typeface="Times New Roman Regular" panose="02020503050405090304" charset="0"/>
                <a:sym typeface="+mn-ea"/>
              </a:rPr>
              <a:t>The app can use crowdsourced real-time data and archived information to push safety alerts about dangerous events or areas around you. For example, if there have been reports of accidents in a certain area or there have been recent public safety issues, the app will push notifications to warn users to avoid the area.</a:t>
            </a:r>
            <a:endParaRPr lang="zh-CN">
              <a:solidFill>
                <a:schemeClr val="bg2">
                  <a:lumMod val="50000"/>
                </a:schemeClr>
              </a:solidFill>
              <a:latin typeface="Times New Roman Regular" panose="02020503050405090304" charset="0"/>
              <a:cs typeface="Times New Roman Regular" panose="02020503050405090304" charset="0"/>
              <a:sym typeface="+mn-ea"/>
            </a:endParaRPr>
          </a:p>
          <a:p>
            <a:pPr marL="0" lvl="0" indent="0" algn="l" rtl="0">
              <a:spcBef>
                <a:spcPts val="1200"/>
              </a:spcBef>
              <a:spcAft>
                <a:spcPts val="0"/>
              </a:spcAft>
              <a:buNone/>
            </a:pPr>
            <a:r>
              <a:rPr lang="zh-CN">
                <a:solidFill>
                  <a:schemeClr val="bg2">
                    <a:lumMod val="50000"/>
                  </a:schemeClr>
                </a:solidFill>
                <a:latin typeface="Times New Roman Regular" panose="02020503050405090304" charset="0"/>
                <a:cs typeface="Times New Roman Regular" panose="02020503050405090304" charset="0"/>
                <a:sym typeface="+mn-ea"/>
              </a:rPr>
              <a:t>Users can also manually report dangerous or unsafe situations they encounter, providing real-time safety information to other users.</a:t>
            </a:r>
            <a:endParaRPr lang="zh-CN">
              <a:solidFill>
                <a:srgbClr val="000000"/>
              </a:solidFill>
              <a:latin typeface="Times New Roman Regular" panose="02020503050405090304" charset="0"/>
              <a:ea typeface="Arial" panose="020B0604020202090204"/>
              <a:cs typeface="Times New Roman Regular" panose="02020503050405090304" charset="0"/>
              <a:sym typeface="Arial" panose="020B0604020202090204"/>
            </a:endParaRPr>
          </a:p>
        </p:txBody>
      </p:sp>
      <p:pic>
        <p:nvPicPr>
          <p:cNvPr id="1" name="Picture 0"/>
          <p:cNvPicPr>
            <a:picLocks noChangeAspect="1"/>
          </p:cNvPicPr>
          <p:nvPr/>
        </p:nvPicPr>
        <p:blipFill>
          <a:blip r:embed="rId1"/>
          <a:stretch>
            <a:fillRect/>
          </a:stretch>
        </p:blipFill>
        <p:spPr>
          <a:xfrm>
            <a:off x="4937760" y="1064260"/>
            <a:ext cx="3693795" cy="2660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245110" y="188595"/>
            <a:ext cx="8587105" cy="607695"/>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en-US" altLang="zh-CN" sz="2545" b="1">
                <a:solidFill>
                  <a:srgbClr val="191919"/>
                </a:solidFill>
                <a:latin typeface="Arial" panose="020B0604020202090204"/>
                <a:ea typeface="Arial" panose="020B0604020202090204"/>
                <a:cs typeface="Arial" panose="020B0604020202090204"/>
                <a:sym typeface="Arial" panose="020B0604020202090204"/>
              </a:rPr>
              <a:t>Function4:</a:t>
            </a:r>
            <a:r>
              <a:rPr lang="zh-CN" sz="2545" b="1">
                <a:solidFill>
                  <a:srgbClr val="191919"/>
                </a:solidFill>
                <a:latin typeface="Arial" panose="020B0604020202090204"/>
                <a:ea typeface="Arial" panose="020B0604020202090204"/>
                <a:cs typeface="Arial" panose="020B0604020202090204"/>
                <a:sym typeface="Arial" panose="020B0604020202090204"/>
              </a:rPr>
              <a:t> Automatic detection of dangerous situations</a:t>
            </a:r>
            <a:endParaRPr sz="1100" b="1">
              <a:solidFill>
                <a:srgbClr val="191919"/>
              </a:solidFill>
              <a:latin typeface="Arial" panose="020B0604020202090204"/>
              <a:ea typeface="Arial" panose="020B0604020202090204"/>
              <a:cs typeface="Arial" panose="020B0604020202090204"/>
              <a:sym typeface="Arial" panose="020B0604020202090204"/>
            </a:endParaRPr>
          </a:p>
          <a:p>
            <a:pPr marL="0" lvl="0" indent="0" algn="l" rtl="0">
              <a:spcBef>
                <a:spcPts val="1200"/>
              </a:spcBef>
              <a:spcAft>
                <a:spcPts val="0"/>
              </a:spcAft>
              <a:buNone/>
            </a:pPr>
          </a:p>
        </p:txBody>
      </p:sp>
      <p:sp>
        <p:nvSpPr>
          <p:cNvPr id="98" name="Google Shape;98;p15"/>
          <p:cNvSpPr txBox="1"/>
          <p:nvPr>
            <p:ph type="body" idx="1"/>
          </p:nvPr>
        </p:nvSpPr>
        <p:spPr>
          <a:xfrm>
            <a:off x="311785" y="873760"/>
            <a:ext cx="4386580" cy="3551555"/>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zh-CN">
                <a:solidFill>
                  <a:schemeClr val="bg2">
                    <a:lumMod val="50000"/>
                  </a:schemeClr>
                </a:solidFill>
                <a:latin typeface="Times New Roman Regular" panose="02020503050405090304" charset="0"/>
                <a:cs typeface="Times New Roman Regular" panose="02020503050405090304" charset="0"/>
                <a:sym typeface="+mn-ea"/>
              </a:rPr>
              <a:t>The app can automatically detect whether the user has encountered an accident (such as a fall or severe vibration) through sensors such as accelerometers and gyroscopes.</a:t>
            </a:r>
            <a:endParaRPr lang="zh-CN">
              <a:solidFill>
                <a:schemeClr val="bg2">
                  <a:lumMod val="50000"/>
                </a:schemeClr>
              </a:solidFill>
              <a:latin typeface="Times New Roman Regular" panose="02020503050405090304" charset="0"/>
              <a:cs typeface="Times New Roman Regular" panose="02020503050405090304" charset="0"/>
              <a:sym typeface="+mn-ea"/>
            </a:endParaRPr>
          </a:p>
          <a:p>
            <a:pPr marL="0" lvl="0" indent="0" algn="l" rtl="0">
              <a:spcBef>
                <a:spcPts val="1200"/>
              </a:spcBef>
              <a:spcAft>
                <a:spcPts val="0"/>
              </a:spcAft>
              <a:buNone/>
            </a:pPr>
            <a:r>
              <a:rPr lang="zh-CN">
                <a:solidFill>
                  <a:schemeClr val="bg2">
                    <a:lumMod val="50000"/>
                  </a:schemeClr>
                </a:solidFill>
                <a:latin typeface="Times New Roman Regular" panose="02020503050405090304" charset="0"/>
                <a:cs typeface="Times New Roman Regular" panose="02020503050405090304" charset="0"/>
                <a:sym typeface="+mn-ea"/>
              </a:rPr>
              <a:t>If an abnormal situation is detected and the user fails to respond within a specified time, the app will automatically send a distress signal to emergency contacts or campus security.</a:t>
            </a:r>
            <a:endParaRPr lang="zh-CN">
              <a:solidFill>
                <a:srgbClr val="000000"/>
              </a:solidFill>
              <a:latin typeface="Times New Roman Regular" panose="02020503050405090304" charset="0"/>
              <a:ea typeface="Arial" panose="020B0604020202090204"/>
              <a:cs typeface="Times New Roman Regular" panose="02020503050405090304" charset="0"/>
              <a:sym typeface="Arial" panose="020B0604020202090204"/>
            </a:endParaRPr>
          </a:p>
        </p:txBody>
      </p:sp>
      <p:pic>
        <p:nvPicPr>
          <p:cNvPr id="2" name="Picture 1"/>
          <p:cNvPicPr>
            <a:picLocks noChangeAspect="1"/>
          </p:cNvPicPr>
          <p:nvPr/>
        </p:nvPicPr>
        <p:blipFill>
          <a:blip r:embed="rId1"/>
          <a:stretch>
            <a:fillRect/>
          </a:stretch>
        </p:blipFill>
        <p:spPr>
          <a:xfrm>
            <a:off x="4789805" y="1018540"/>
            <a:ext cx="4042410" cy="26949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244475" y="111125"/>
            <a:ext cx="8587740" cy="607695"/>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en-US" altLang="zh-CN" sz="2545" b="1">
                <a:solidFill>
                  <a:srgbClr val="191919"/>
                </a:solidFill>
                <a:latin typeface="Arial" panose="020B0604020202090204"/>
                <a:ea typeface="Arial" panose="020B0604020202090204"/>
                <a:cs typeface="Arial" panose="020B0604020202090204"/>
                <a:sym typeface="Arial" panose="020B0604020202090204"/>
              </a:rPr>
              <a:t>Function5:</a:t>
            </a:r>
            <a:r>
              <a:rPr lang="zh-CN" sz="2545" b="1">
                <a:solidFill>
                  <a:srgbClr val="191919"/>
                </a:solidFill>
                <a:latin typeface="Arial" panose="020B0604020202090204"/>
                <a:ea typeface="Arial" panose="020B0604020202090204"/>
                <a:cs typeface="Arial" panose="020B0604020202090204"/>
                <a:sym typeface="Arial" panose="020B0604020202090204"/>
              </a:rPr>
              <a:t> Offline mode and emergency contact</a:t>
            </a:r>
            <a:endParaRPr sz="1100" b="1">
              <a:solidFill>
                <a:srgbClr val="191919"/>
              </a:solidFill>
              <a:latin typeface="Arial" panose="020B0604020202090204"/>
              <a:ea typeface="Arial" panose="020B0604020202090204"/>
              <a:cs typeface="Arial" panose="020B0604020202090204"/>
              <a:sym typeface="Arial" panose="020B0604020202090204"/>
            </a:endParaRPr>
          </a:p>
          <a:p>
            <a:pPr marL="0" lvl="0" indent="0" algn="l" rtl="0">
              <a:spcBef>
                <a:spcPts val="1200"/>
              </a:spcBef>
              <a:spcAft>
                <a:spcPts val="0"/>
              </a:spcAft>
              <a:buNone/>
            </a:pPr>
          </a:p>
        </p:txBody>
      </p:sp>
      <p:sp>
        <p:nvSpPr>
          <p:cNvPr id="98" name="Google Shape;98;p15"/>
          <p:cNvSpPr txBox="1"/>
          <p:nvPr>
            <p:ph type="body" idx="1"/>
          </p:nvPr>
        </p:nvSpPr>
        <p:spPr>
          <a:xfrm>
            <a:off x="245110" y="608330"/>
            <a:ext cx="8505825" cy="255905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zh-CN" sz="1600">
                <a:solidFill>
                  <a:schemeClr val="bg2">
                    <a:lumMod val="50000"/>
                  </a:schemeClr>
                </a:solidFill>
                <a:latin typeface="Times New Roman Regular" panose="02020503050405090304" charset="0"/>
                <a:cs typeface="Times New Roman Regular" panose="02020503050405090304" charset="0"/>
                <a:sym typeface="+mn-ea"/>
              </a:rPr>
              <a:t>Since users may encounter danger when the network signal is poor, the app can also provide an offline mode. In this mode, the app will continue to provide safety tips based on stored maps and known dangerous area information. At the same time, the emergency rescue function will prioritize trying to send location and distress information via SMS.</a:t>
            </a:r>
            <a:endParaRPr lang="zh-CN" sz="1600">
              <a:solidFill>
                <a:schemeClr val="bg2">
                  <a:lumMod val="50000"/>
                </a:schemeClr>
              </a:solidFill>
              <a:latin typeface="Times New Roman Regular" panose="02020503050405090304" charset="0"/>
              <a:cs typeface="Times New Roman Regular" panose="02020503050405090304" charset="0"/>
              <a:sym typeface="+mn-ea"/>
            </a:endParaRPr>
          </a:p>
          <a:p>
            <a:pPr marL="0" lvl="0" indent="0" algn="l" rtl="0">
              <a:spcBef>
                <a:spcPts val="1200"/>
              </a:spcBef>
              <a:spcAft>
                <a:spcPts val="0"/>
              </a:spcAft>
              <a:buNone/>
            </a:pPr>
            <a:r>
              <a:rPr lang="zh-CN" sz="1600">
                <a:solidFill>
                  <a:schemeClr val="bg2">
                    <a:lumMod val="50000"/>
                  </a:schemeClr>
                </a:solidFill>
                <a:latin typeface="Times New Roman Regular" panose="02020503050405090304" charset="0"/>
                <a:cs typeface="Times New Roman Regular" panose="02020503050405090304" charset="0"/>
                <a:sym typeface="+mn-ea"/>
              </a:rPr>
              <a:t>Through the integration of these features, this app can not only help BU freshmen quickly adapt to unfamiliar environments, but also effectively ensure their safety and avoid potential danger</a:t>
            </a:r>
            <a:r>
              <a:rPr lang="en-US" altLang="zh-CN" sz="1600">
                <a:solidFill>
                  <a:schemeClr val="bg2">
                    <a:lumMod val="50000"/>
                  </a:schemeClr>
                </a:solidFill>
                <a:latin typeface="Times New Roman Regular" panose="02020503050405090304" charset="0"/>
                <a:cs typeface="Times New Roman Regular" panose="02020503050405090304" charset="0"/>
                <a:sym typeface="+mn-ea"/>
              </a:rPr>
              <a:t>s</a:t>
            </a:r>
            <a:r>
              <a:rPr lang="zh-CN" sz="1600">
                <a:solidFill>
                  <a:schemeClr val="bg2">
                    <a:lumMod val="50000"/>
                  </a:schemeClr>
                </a:solidFill>
                <a:latin typeface="Times New Roman Regular" panose="02020503050405090304" charset="0"/>
                <a:cs typeface="Times New Roman Regular" panose="02020503050405090304" charset="0"/>
                <a:sym typeface="+mn-ea"/>
              </a:rPr>
              <a:t>.</a:t>
            </a:r>
            <a:endParaRPr lang="zh-CN" sz="1600">
              <a:solidFill>
                <a:schemeClr val="bg2">
                  <a:lumMod val="50000"/>
                </a:schemeClr>
              </a:solidFill>
              <a:latin typeface="Times New Roman Regular" panose="02020503050405090304" charset="0"/>
              <a:ea typeface="Arial" panose="020B0604020202090204"/>
              <a:cs typeface="Times New Roman Regular" panose="02020503050405090304" charset="0"/>
              <a:sym typeface="+mn-ea"/>
            </a:endParaRPr>
          </a:p>
        </p:txBody>
      </p:sp>
      <p:pic>
        <p:nvPicPr>
          <p:cNvPr id="1" name="Picture 0"/>
          <p:cNvPicPr>
            <a:picLocks noChangeAspect="1"/>
          </p:cNvPicPr>
          <p:nvPr/>
        </p:nvPicPr>
        <p:blipFill>
          <a:blip r:embed="rId1"/>
          <a:stretch>
            <a:fillRect/>
          </a:stretch>
        </p:blipFill>
        <p:spPr>
          <a:xfrm>
            <a:off x="372745" y="2628900"/>
            <a:ext cx="5725795" cy="2127885"/>
          </a:xfrm>
          <a:prstGeom prst="rect">
            <a:avLst/>
          </a:prstGeom>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2927</Words>
  <Application>WPS Writer</Application>
  <PresentationFormat/>
  <Paragraphs>36</Paragraphs>
  <Slides>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vt:i4>
      </vt:variant>
    </vt:vector>
  </HeadingPairs>
  <TitlesOfParts>
    <vt:vector size="22" baseType="lpstr">
      <vt:lpstr>Arial</vt:lpstr>
      <vt:lpstr>宋体</vt:lpstr>
      <vt:lpstr>Wingdings</vt:lpstr>
      <vt:lpstr>Arial</vt:lpstr>
      <vt:lpstr>Roboto</vt:lpstr>
      <vt:lpstr>微软雅黑</vt:lpstr>
      <vt:lpstr>汉仪旗黑</vt:lpstr>
      <vt:lpstr>宋体</vt:lpstr>
      <vt:lpstr>Arial Unicode MS</vt:lpstr>
      <vt:lpstr>汉仪书宋二KW</vt:lpstr>
      <vt:lpstr>Roboto</vt:lpstr>
      <vt:lpstr>Times New Roman Regular</vt:lpstr>
      <vt:lpstr>Tiro Devanagari Hindi Regular</vt:lpstr>
      <vt:lpstr>Courier New Regular</vt:lpstr>
      <vt:lpstr>Geometric</vt:lpstr>
      <vt:lpstr>PowerPoint 演示文稿</vt:lpstr>
      <vt:lpstr>Q1.3 Three app ideas </vt:lpstr>
      <vt:lpstr>Q1.3 Three app ideas </vt:lpstr>
      <vt:lpstr>Function1: Real-time location sharing and safe area display</vt:lpstr>
      <vt:lpstr>Function1: Real-time location sharing and safe area display</vt:lpstr>
      <vt:lpstr>Function3: Dangerous Area Alerts and Event Notifications</vt:lpstr>
      <vt:lpstr>Function4: Automatic detection of dangerous situations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 Emergency Response App</dc:title>
  <dc:creator/>
  <cp:lastModifiedBy>WPS_1694705643</cp:lastModifiedBy>
  <cp:revision>26</cp:revision>
  <dcterms:created xsi:type="dcterms:W3CDTF">2024-09-12T17:30:15Z</dcterms:created>
  <dcterms:modified xsi:type="dcterms:W3CDTF">2024-09-12T17:30:15Z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916C2103EEBE4477DE1FE366E22723C3_42</vt:lpwstr>
  </property>
  <property fmtid="{D5CDD505-2E9C-101B-9397-08002B2CF9AE}" pid="3" name="KSOProductBuildVer">
    <vt:lpwstr>1033-6.1.0.8274</vt:lpwstr>
  </property>
</Properties>
</file>