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embeddedFontLst>
    <p:embeddedFont>
      <p:font typeface="Montserrat"/>
      <p:regular r:id="rId19"/>
    </p:embeddedFont>
    <p:embeddedFont>
      <p:font typeface="Lato"/>
      <p:regular r:id="rId20"/>
    </p:embeddedFont>
    <p:embeddedFont>
      <p:font typeface="Roboto Mono" panose="0000000900000000000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3076b5c8efd_1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076b5c8efd_1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3076b5c8efd_1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76b5c8efd_1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3076b5c8efd_1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076b5c8efd_1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3076b5c8efd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76b5c8efd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3076b5c8efd_0_6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76b5c8efd_0_6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3076b5c8efd_0_6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76b5c8efd_0_6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3076b5c8efd_1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076b5c8efd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3076b5c8efd_1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076b5c8efd_1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3076b5c8efd_1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76b5c8efd_1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3076b5c8efd_1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076b5c8efd_1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3076b5c8efd_1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76b5c8efd_1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85925" y="1695525"/>
            <a:ext cx="52077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600" b="1"/>
              <a:t>Hangman Game</a:t>
            </a:r>
            <a:endParaRPr sz="4600" b="1"/>
          </a:p>
        </p:txBody>
      </p:sp>
      <p:sp>
        <p:nvSpPr>
          <p:cNvPr id="135" name="Google Shape;135;p13"/>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Jialong Ke, </a:t>
            </a:r>
            <a:r>
              <a:rPr lang="en-GB"/>
              <a:t>Yuchen Cao, Zihan Li</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31275" y="5207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98" name="Google Shape;198;p22"/>
          <p:cNvSpPr txBox="1"/>
          <p:nvPr>
            <p:ph type="body" idx="4294967295"/>
          </p:nvPr>
        </p:nvSpPr>
        <p:spPr>
          <a:xfrm>
            <a:off x="252600" y="595350"/>
            <a:ext cx="3425100" cy="4431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800" b="1">
                <a:latin typeface="Arial" panose="020B0604020202090204"/>
                <a:ea typeface="Arial" panose="020B0604020202090204"/>
                <a:cs typeface="Arial" panose="020B0604020202090204"/>
                <a:sym typeface="Arial" panose="020B0604020202090204"/>
              </a:rPr>
              <a:t>There are 4 types of hints. Let's take the most complex case, when hintCount == 2 (which means the Hint Button is clicked for the third time) as an example. </a:t>
            </a:r>
            <a:endParaRPr sz="1800" b="1">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1200"/>
              </a:spcAft>
              <a:buNone/>
            </a:pPr>
            <a:r>
              <a:rPr lang="en-GB" sz="1800" b="1">
                <a:latin typeface="Arial" panose="020B0604020202090204"/>
                <a:ea typeface="Arial" panose="020B0604020202090204"/>
                <a:cs typeface="Arial" panose="020B0604020202090204"/>
                <a:sym typeface="Arial" panose="020B0604020202090204"/>
              </a:rPr>
              <a:t>When the hint click count is 2, first, it checks if the remaining turns are less than or equal to 1. If so, the hint is disabled. Otherwise, all vowel letters are disabled, and then the vowels in the word that haven't been guessed yet are revealed.</a:t>
            </a:r>
            <a:endParaRPr sz="1800" b="1">
              <a:latin typeface="Arial" panose="020B0604020202090204"/>
              <a:ea typeface="Arial" panose="020B0604020202090204"/>
              <a:cs typeface="Arial" panose="020B0604020202090204"/>
              <a:sym typeface="Arial" panose="020B0604020202090204"/>
            </a:endParaRPr>
          </a:p>
        </p:txBody>
      </p:sp>
      <p:pic>
        <p:nvPicPr>
          <p:cNvPr id="199" name="Google Shape;199;p22"/>
          <p:cNvPicPr preferRelativeResize="0"/>
          <p:nvPr/>
        </p:nvPicPr>
        <p:blipFill>
          <a:blip r:embed="rId1"/>
          <a:stretch>
            <a:fillRect/>
          </a:stretch>
        </p:blipFill>
        <p:spPr>
          <a:xfrm>
            <a:off x="3628900" y="687486"/>
            <a:ext cx="5466299" cy="3251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48800" y="6467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Check Game Over</a:t>
            </a:r>
            <a:endParaRPr sz="3200" b="1"/>
          </a:p>
        </p:txBody>
      </p:sp>
      <p:sp>
        <p:nvSpPr>
          <p:cNvPr id="205" name="Google Shape;205;p23"/>
          <p:cNvSpPr txBox="1"/>
          <p:nvPr>
            <p:ph type="body" idx="4294967295"/>
          </p:nvPr>
        </p:nvSpPr>
        <p:spPr>
          <a:xfrm>
            <a:off x="204950" y="790550"/>
            <a:ext cx="4168500" cy="207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We use LaunchedEffect to monitor whether the game has ended. If the game is over, gameOverMessage will no longer be null, and then this LaunchedEffect will be triggered, resetting all values.</a:t>
            </a:r>
            <a:endParaRPr sz="1800" b="1">
              <a:latin typeface="Arial" panose="020B0604020202090204"/>
              <a:ea typeface="Arial" panose="020B0604020202090204"/>
              <a:cs typeface="Arial" panose="020B0604020202090204"/>
              <a:sym typeface="Arial" panose="020B0604020202090204"/>
            </a:endParaRPr>
          </a:p>
        </p:txBody>
      </p:sp>
      <p:pic>
        <p:nvPicPr>
          <p:cNvPr id="206" name="Google Shape;206;p23"/>
          <p:cNvPicPr preferRelativeResize="0"/>
          <p:nvPr/>
        </p:nvPicPr>
        <p:blipFill>
          <a:blip r:embed="rId1"/>
          <a:stretch>
            <a:fillRect/>
          </a:stretch>
        </p:blipFill>
        <p:spPr>
          <a:xfrm>
            <a:off x="0" y="2866920"/>
            <a:ext cx="5417499" cy="2276580"/>
          </a:xfrm>
          <a:prstGeom prst="rect">
            <a:avLst/>
          </a:prstGeom>
          <a:noFill/>
          <a:ln>
            <a:noFill/>
          </a:ln>
        </p:spPr>
      </p:pic>
      <p:pic>
        <p:nvPicPr>
          <p:cNvPr id="207" name="Google Shape;207;p23"/>
          <p:cNvPicPr preferRelativeResize="0"/>
          <p:nvPr/>
        </p:nvPicPr>
        <p:blipFill>
          <a:blip r:embed="rId2"/>
          <a:stretch>
            <a:fillRect/>
          </a:stretch>
        </p:blipFill>
        <p:spPr>
          <a:xfrm>
            <a:off x="4373625" y="64675"/>
            <a:ext cx="4770375" cy="3043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721675" y="243125"/>
            <a:ext cx="39240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a:t>
            </a:r>
            <a:r>
              <a:rPr lang="en-GB" sz="3200" b="1"/>
              <a:t>ix States</a:t>
            </a:r>
            <a:endParaRPr sz="3200" b="1"/>
          </a:p>
        </p:txBody>
      </p:sp>
      <p:pic>
        <p:nvPicPr>
          <p:cNvPr id="213" name="Google Shape;213;p24"/>
          <p:cNvPicPr preferRelativeResize="0"/>
          <p:nvPr/>
        </p:nvPicPr>
        <p:blipFill>
          <a:blip r:embed="rId1"/>
          <a:stretch>
            <a:fillRect/>
          </a:stretch>
        </p:blipFill>
        <p:spPr>
          <a:xfrm>
            <a:off x="4869550" y="1030926"/>
            <a:ext cx="3797300" cy="3791349"/>
          </a:xfrm>
          <a:prstGeom prst="rect">
            <a:avLst/>
          </a:prstGeom>
          <a:noFill/>
          <a:ln>
            <a:noFill/>
          </a:ln>
        </p:spPr>
      </p:pic>
      <p:pic>
        <p:nvPicPr>
          <p:cNvPr id="214" name="Google Shape;214;p24"/>
          <p:cNvPicPr preferRelativeResize="0"/>
          <p:nvPr/>
        </p:nvPicPr>
        <p:blipFill>
          <a:blip r:embed="rId2"/>
          <a:stretch>
            <a:fillRect/>
          </a:stretch>
        </p:blipFill>
        <p:spPr>
          <a:xfrm>
            <a:off x="493975" y="1030925"/>
            <a:ext cx="3748562" cy="396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1"/>
          <a:stretch>
            <a:fillRect/>
          </a:stretch>
        </p:blipFill>
        <p:spPr>
          <a:xfrm>
            <a:off x="185850" y="1011275"/>
            <a:ext cx="8772300" cy="3530851"/>
          </a:xfrm>
          <a:prstGeom prst="rect">
            <a:avLst/>
          </a:prstGeom>
          <a:noFill/>
          <a:ln>
            <a:noFill/>
          </a:ln>
        </p:spPr>
      </p:pic>
      <p:sp>
        <p:nvSpPr>
          <p:cNvPr id="141" name="Google Shape;141;p14"/>
          <p:cNvSpPr txBox="1"/>
          <p:nvPr>
            <p:ph type="title"/>
          </p:nvPr>
        </p:nvSpPr>
        <p:spPr>
          <a:xfrm>
            <a:off x="721675" y="243125"/>
            <a:ext cx="54663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b="1"/>
              <a:t>All Variables</a:t>
            </a:r>
            <a:endParaRPr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243125"/>
            <a:ext cx="54663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b="1"/>
              <a:t>Main </a:t>
            </a:r>
            <a:r>
              <a:rPr lang="en-GB" sz="3200" b="1"/>
              <a:t>Process</a:t>
            </a:r>
            <a:endParaRPr sz="3200" b="1"/>
          </a:p>
        </p:txBody>
      </p:sp>
      <p:sp>
        <p:nvSpPr>
          <p:cNvPr id="147" name="Google Shape;147;p15"/>
          <p:cNvSpPr txBox="1"/>
          <p:nvPr>
            <p:ph type="body" idx="2"/>
          </p:nvPr>
        </p:nvSpPr>
        <p:spPr>
          <a:xfrm>
            <a:off x="631375" y="800408"/>
            <a:ext cx="8213100" cy="118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Use the </a:t>
            </a:r>
            <a:r>
              <a:rPr lang="en-GB" sz="1800" b="1">
                <a:latin typeface="Roboto Mono" panose="00000009000000000000"/>
                <a:ea typeface="Roboto Mono" panose="00000009000000000000"/>
                <a:cs typeface="Roboto Mono" panose="00000009000000000000"/>
                <a:sym typeface="Roboto Mono" panose="00000009000000000000"/>
              </a:rPr>
              <a:t>isPortrait</a:t>
            </a:r>
            <a:r>
              <a:rPr lang="en-GB" sz="1800" b="1">
                <a:latin typeface="Arial" panose="020B0604020202090204"/>
                <a:ea typeface="Arial" panose="020B0604020202090204"/>
                <a:cs typeface="Arial" panose="020B0604020202090204"/>
                <a:sym typeface="Arial" panose="020B0604020202090204"/>
              </a:rPr>
              <a:t> variable to determine whether the orientation is portrait or landscape, and select the components accordingly to render the screen.</a:t>
            </a:r>
            <a:endParaRPr sz="2000" b="1"/>
          </a:p>
        </p:txBody>
      </p:sp>
      <p:pic>
        <p:nvPicPr>
          <p:cNvPr id="148" name="Google Shape;148;p15"/>
          <p:cNvPicPr preferRelativeResize="0"/>
          <p:nvPr/>
        </p:nvPicPr>
        <p:blipFill>
          <a:blip r:embed="rId1"/>
          <a:stretch>
            <a:fillRect/>
          </a:stretch>
        </p:blipFill>
        <p:spPr>
          <a:xfrm>
            <a:off x="670413" y="1846199"/>
            <a:ext cx="7651824" cy="1653425"/>
          </a:xfrm>
          <a:prstGeom prst="rect">
            <a:avLst/>
          </a:prstGeom>
          <a:noFill/>
          <a:ln>
            <a:noFill/>
          </a:ln>
        </p:spPr>
      </p:pic>
      <p:pic>
        <p:nvPicPr>
          <p:cNvPr id="149" name="Google Shape;149;p15"/>
          <p:cNvPicPr preferRelativeResize="0"/>
          <p:nvPr/>
        </p:nvPicPr>
        <p:blipFill>
          <a:blip r:embed="rId2"/>
          <a:stretch>
            <a:fillRect/>
          </a:stretch>
        </p:blipFill>
        <p:spPr>
          <a:xfrm>
            <a:off x="769912" y="3453900"/>
            <a:ext cx="7272326" cy="156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Select Letter</a:t>
            </a:r>
            <a:endParaRPr sz="3200" b="1"/>
          </a:p>
        </p:txBody>
      </p:sp>
      <p:pic>
        <p:nvPicPr>
          <p:cNvPr id="155" name="Google Shape;155;p16"/>
          <p:cNvPicPr preferRelativeResize="0"/>
          <p:nvPr/>
        </p:nvPicPr>
        <p:blipFill>
          <a:blip r:embed="rId1"/>
          <a:stretch>
            <a:fillRect/>
          </a:stretch>
        </p:blipFill>
        <p:spPr>
          <a:xfrm>
            <a:off x="5169025" y="51650"/>
            <a:ext cx="3839424" cy="5040200"/>
          </a:xfrm>
          <a:prstGeom prst="rect">
            <a:avLst/>
          </a:prstGeom>
          <a:noFill/>
          <a:ln>
            <a:noFill/>
          </a:ln>
        </p:spPr>
      </p:pic>
      <p:sp>
        <p:nvSpPr>
          <p:cNvPr id="156" name="Google Shape;156;p16"/>
          <p:cNvSpPr txBox="1"/>
          <p:nvPr>
            <p:ph type="body" idx="4294967295"/>
          </p:nvPr>
        </p:nvSpPr>
        <p:spPr>
          <a:xfrm>
            <a:off x="448950" y="1054225"/>
            <a:ext cx="4528500" cy="372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Use LetterButtonsGrid component to display all the letters, where each letter is a button. Two parameters will be passed to the component: a function to handle button clicks and a set of letters that have already been selected. The button's clickable state is determined by whether the current letter is in the set of already selected letters.</a:t>
            </a: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448950"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Select Letter</a:t>
            </a:r>
            <a:endParaRPr sz="3200" b="1"/>
          </a:p>
        </p:txBody>
      </p:sp>
      <p:sp>
        <p:nvSpPr>
          <p:cNvPr id="162" name="Google Shape;162;p17"/>
          <p:cNvSpPr txBox="1"/>
          <p:nvPr>
            <p:ph type="body" idx="4294967295"/>
          </p:nvPr>
        </p:nvSpPr>
        <p:spPr>
          <a:xfrm>
            <a:off x="448950" y="1181100"/>
            <a:ext cx="2937900" cy="372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The function for handling Letter clicks was passed to it when the parent component was initially called. For example, in the case of PortraitLayout.</a:t>
            </a:r>
            <a:endParaRPr sz="1800" b="1"/>
          </a:p>
        </p:txBody>
      </p:sp>
      <p:pic>
        <p:nvPicPr>
          <p:cNvPr id="163" name="Google Shape;163;p17"/>
          <p:cNvPicPr preferRelativeResize="0"/>
          <p:nvPr/>
        </p:nvPicPr>
        <p:blipFill>
          <a:blip r:embed="rId1"/>
          <a:stretch>
            <a:fillRect/>
          </a:stretch>
        </p:blipFill>
        <p:spPr>
          <a:xfrm>
            <a:off x="3635350" y="731975"/>
            <a:ext cx="5508649" cy="4270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77550"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Start New Game</a:t>
            </a:r>
            <a:endParaRPr sz="3200" b="1"/>
          </a:p>
        </p:txBody>
      </p:sp>
      <p:sp>
        <p:nvSpPr>
          <p:cNvPr id="169" name="Google Shape;169;p18"/>
          <p:cNvSpPr txBox="1"/>
          <p:nvPr>
            <p:ph type="body" idx="4294967295"/>
          </p:nvPr>
        </p:nvSpPr>
        <p:spPr>
          <a:xfrm>
            <a:off x="420400" y="1200625"/>
            <a:ext cx="3582000" cy="267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Arial" panose="020B0604020202090204"/>
                <a:ea typeface="Arial" panose="020B0604020202090204"/>
                <a:cs typeface="Arial" panose="020B0604020202090204"/>
                <a:sym typeface="Arial" panose="020B0604020202090204"/>
              </a:rPr>
              <a:t>Pass this function to LandscapeLayout and use it on its Button.</a:t>
            </a:r>
            <a:endParaRPr sz="1800" b="1">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1200"/>
              </a:spcAft>
              <a:buNone/>
            </a:pPr>
            <a:r>
              <a:rPr lang="en-GB" sz="1800" b="1">
                <a:latin typeface="Arial" panose="020B0604020202090204"/>
                <a:ea typeface="Arial" panose="020B0604020202090204"/>
                <a:cs typeface="Arial" panose="020B0604020202090204"/>
                <a:sym typeface="Arial" panose="020B0604020202090204"/>
              </a:rPr>
              <a:t>All variables were reset in the function.</a:t>
            </a:r>
            <a:endParaRPr sz="1800" b="1">
              <a:latin typeface="Arial" panose="020B0604020202090204"/>
              <a:ea typeface="Arial" panose="020B0604020202090204"/>
              <a:cs typeface="Arial" panose="020B0604020202090204"/>
              <a:sym typeface="Arial" panose="020B0604020202090204"/>
            </a:endParaRPr>
          </a:p>
        </p:txBody>
      </p:sp>
      <p:pic>
        <p:nvPicPr>
          <p:cNvPr id="170" name="Google Shape;170;p18"/>
          <p:cNvPicPr preferRelativeResize="0"/>
          <p:nvPr/>
        </p:nvPicPr>
        <p:blipFill>
          <a:blip r:embed="rId1"/>
          <a:stretch>
            <a:fillRect/>
          </a:stretch>
        </p:blipFill>
        <p:spPr>
          <a:xfrm>
            <a:off x="3810625" y="50375"/>
            <a:ext cx="5333375" cy="2204300"/>
          </a:xfrm>
          <a:prstGeom prst="rect">
            <a:avLst/>
          </a:prstGeom>
          <a:noFill/>
          <a:ln>
            <a:noFill/>
          </a:ln>
        </p:spPr>
      </p:pic>
      <p:pic>
        <p:nvPicPr>
          <p:cNvPr id="171" name="Google Shape;171;p18"/>
          <p:cNvPicPr preferRelativeResize="0"/>
          <p:nvPr/>
        </p:nvPicPr>
        <p:blipFill>
          <a:blip r:embed="rId2"/>
          <a:stretch>
            <a:fillRect/>
          </a:stretch>
        </p:blipFill>
        <p:spPr>
          <a:xfrm>
            <a:off x="4154800" y="2299575"/>
            <a:ext cx="4863400" cy="274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77" name="Google Shape;177;p19"/>
          <p:cNvSpPr txBox="1"/>
          <p:nvPr>
            <p:ph type="body" idx="4294967295"/>
          </p:nvPr>
        </p:nvSpPr>
        <p:spPr>
          <a:xfrm>
            <a:off x="420400" y="1034700"/>
            <a:ext cx="3582000" cy="337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Arial" panose="020B0604020202090204"/>
                <a:ea typeface="Arial" panose="020B0604020202090204"/>
                <a:cs typeface="Arial" panose="020B0604020202090204"/>
                <a:sym typeface="Arial" panose="020B0604020202090204"/>
              </a:rPr>
              <a:t>Pass a function and a hintText to LandscapeLayout, and use these parameters inside LandscapeLayout. </a:t>
            </a:r>
            <a:endParaRPr sz="1800" b="1">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1200"/>
              </a:spcAft>
              <a:buNone/>
            </a:pPr>
            <a:r>
              <a:rPr lang="en-GB" sz="1800" b="1">
                <a:latin typeface="Arial" panose="020B0604020202090204"/>
                <a:ea typeface="Arial" panose="020B0604020202090204"/>
                <a:cs typeface="Arial" panose="020B0604020202090204"/>
                <a:sym typeface="Arial" panose="020B0604020202090204"/>
              </a:rPr>
              <a:t>The core idea is to call the showHint function each time a Button is clicked, updating the hintText and performing other hint-related actions</a:t>
            </a:r>
            <a:r>
              <a:rPr lang="en-GB" sz="1800" b="1">
                <a:latin typeface="Arial" panose="020B0604020202090204"/>
                <a:ea typeface="Arial" panose="020B0604020202090204"/>
                <a:cs typeface="Arial" panose="020B0604020202090204"/>
                <a:sym typeface="Arial" panose="020B0604020202090204"/>
              </a:rPr>
              <a:t>.</a:t>
            </a:r>
            <a:endParaRPr sz="1800" b="1">
              <a:latin typeface="Arial" panose="020B0604020202090204"/>
              <a:ea typeface="Arial" panose="020B0604020202090204"/>
              <a:cs typeface="Arial" panose="020B0604020202090204"/>
              <a:sym typeface="Arial" panose="020B0604020202090204"/>
            </a:endParaRPr>
          </a:p>
        </p:txBody>
      </p:sp>
      <p:pic>
        <p:nvPicPr>
          <p:cNvPr id="178" name="Google Shape;178;p19"/>
          <p:cNvPicPr preferRelativeResize="0"/>
          <p:nvPr/>
        </p:nvPicPr>
        <p:blipFill>
          <a:blip r:embed="rId1"/>
          <a:stretch>
            <a:fillRect/>
          </a:stretch>
        </p:blipFill>
        <p:spPr>
          <a:xfrm>
            <a:off x="4154800" y="243125"/>
            <a:ext cx="4836800" cy="3959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84" name="Google Shape;184;p20"/>
          <p:cNvSpPr txBox="1"/>
          <p:nvPr>
            <p:ph type="body" idx="4294967295"/>
          </p:nvPr>
        </p:nvSpPr>
        <p:spPr>
          <a:xfrm>
            <a:off x="420400" y="1776475"/>
            <a:ext cx="3582000" cy="267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What </a:t>
            </a:r>
            <a:r>
              <a:rPr lang="en-GB" sz="1800" b="1">
                <a:latin typeface="Arial" panose="020B0604020202090204"/>
                <a:ea typeface="Arial" panose="020B0604020202090204"/>
                <a:cs typeface="Arial" panose="020B0604020202090204"/>
                <a:sym typeface="Arial" panose="020B0604020202090204"/>
              </a:rPr>
              <a:t>LandscapeLayout</a:t>
            </a:r>
            <a:r>
              <a:rPr lang="en-GB" sz="1800" b="1">
                <a:latin typeface="Arial" panose="020B0604020202090204"/>
                <a:ea typeface="Arial" panose="020B0604020202090204"/>
                <a:cs typeface="Arial" panose="020B0604020202090204"/>
                <a:sym typeface="Arial" panose="020B0604020202090204"/>
              </a:rPr>
              <a:t> does is use the passed function and show the hint Text.</a:t>
            </a:r>
            <a:endParaRPr sz="1800" b="1">
              <a:latin typeface="Arial" panose="020B0604020202090204"/>
              <a:ea typeface="Arial" panose="020B0604020202090204"/>
              <a:cs typeface="Arial" panose="020B0604020202090204"/>
              <a:sym typeface="Arial" panose="020B0604020202090204"/>
            </a:endParaRPr>
          </a:p>
        </p:txBody>
      </p:sp>
      <p:pic>
        <p:nvPicPr>
          <p:cNvPr id="185" name="Google Shape;185;p20"/>
          <p:cNvPicPr preferRelativeResize="0"/>
          <p:nvPr/>
        </p:nvPicPr>
        <p:blipFill>
          <a:blip r:embed="rId1"/>
          <a:stretch>
            <a:fillRect/>
          </a:stretch>
        </p:blipFill>
        <p:spPr>
          <a:xfrm>
            <a:off x="4754911" y="-34025"/>
            <a:ext cx="4291927"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91" name="Google Shape;191;p21"/>
          <p:cNvSpPr txBox="1"/>
          <p:nvPr>
            <p:ph type="body" idx="4294967295"/>
          </p:nvPr>
        </p:nvSpPr>
        <p:spPr>
          <a:xfrm>
            <a:off x="420400" y="1776475"/>
            <a:ext cx="3356700" cy="1200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First, we defined a mapping for the hint.</a:t>
            </a:r>
            <a:endParaRPr sz="1800" b="1">
              <a:latin typeface="Arial" panose="020B0604020202090204"/>
              <a:ea typeface="Arial" panose="020B0604020202090204"/>
              <a:cs typeface="Arial" panose="020B0604020202090204"/>
              <a:sym typeface="Arial" panose="020B0604020202090204"/>
            </a:endParaRPr>
          </a:p>
        </p:txBody>
      </p:sp>
      <p:pic>
        <p:nvPicPr>
          <p:cNvPr id="192" name="Google Shape;192;p21"/>
          <p:cNvPicPr preferRelativeResize="0"/>
          <p:nvPr/>
        </p:nvPicPr>
        <p:blipFill>
          <a:blip r:embed="rId1"/>
          <a:stretch>
            <a:fillRect/>
          </a:stretch>
        </p:blipFill>
        <p:spPr>
          <a:xfrm>
            <a:off x="5113720" y="0"/>
            <a:ext cx="2976209" cy="51435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1870</Words>
  <Application>WPS Spreadsheets</Application>
  <PresentationFormat/>
  <Paragraphs>47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Arial</vt:lpstr>
      <vt:lpstr>Montserrat</vt:lpstr>
      <vt:lpstr>Lato</vt:lpstr>
      <vt:lpstr>Roboto Mono</vt:lpstr>
      <vt:lpstr>微软雅黑</vt:lpstr>
      <vt:lpstr>汉仪旗黑</vt:lpstr>
      <vt:lpstr>宋体</vt:lpstr>
      <vt:lpstr>Arial Unicode MS</vt:lpstr>
      <vt:lpstr>汉仪书宋二KW</vt:lpstr>
      <vt:lpstr>Focus</vt:lpstr>
      <vt:lpstr>Hangman Game</vt:lpstr>
      <vt:lpstr>All Variables</vt:lpstr>
      <vt:lpstr>Main Process</vt:lpstr>
      <vt:lpstr>Select Letter</vt:lpstr>
      <vt:lpstr>Select Letter</vt:lpstr>
      <vt:lpstr>Start New Game</vt:lpstr>
      <vt:lpstr>Show Hint</vt:lpstr>
      <vt:lpstr>Show Hint</vt:lpstr>
      <vt:lpstr>Show Hint</vt:lpstr>
      <vt:lpstr>Show Hint</vt:lpstr>
      <vt:lpstr>Check Game Over</vt:lpstr>
      <vt:lpstr>Six States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Game</dc:title>
  <dc:creator/>
  <cp:lastModifiedBy>WPS_1694705643</cp:lastModifiedBy>
  <cp:revision>2</cp:revision>
  <dcterms:created xsi:type="dcterms:W3CDTF">2024-10-01T23:24:48Z</dcterms:created>
  <dcterms:modified xsi:type="dcterms:W3CDTF">2024-10-01T23:24:48Z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0E8333BE7DD37B6A5178FC66B97BA53D_43</vt:lpwstr>
  </property>
  <property fmtid="{D5CDD505-2E9C-101B-9397-08002B2CF9AE}" pid="3" name="KSOProductBuildVer">
    <vt:lpwstr>1033-6.1.0.8274</vt:lpwstr>
  </property>
</Properties>
</file>