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r>
              <a:t>Homework on week 4</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atin typeface="+mn-lt"/>
                <a:ea typeface="+mn-ea"/>
                <a:cs typeface="+mn-cs"/>
                <a:sym typeface="Helvetica"/>
              </a:defRPr>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atin typeface="+mn-lt"/>
                <a:ea typeface="+mn-ea"/>
                <a:cs typeface="+mn-cs"/>
                <a:sym typeface="Helvetica"/>
              </a:defRPr>
            </a:lvl1pPr>
            <a:lvl2pPr marL="0" indent="457200">
              <a:spcBef>
                <a:spcPts val="500"/>
              </a:spcBef>
              <a:buSzTx/>
              <a:buFontTx/>
              <a:buNone/>
              <a:defRPr b="1" sz="2400">
                <a:latin typeface="+mn-lt"/>
                <a:ea typeface="+mn-ea"/>
                <a:cs typeface="+mn-cs"/>
                <a:sym typeface="Helvetica"/>
              </a:defRPr>
            </a:lvl2pPr>
            <a:lvl3pPr marL="0" indent="914400">
              <a:spcBef>
                <a:spcPts val="500"/>
              </a:spcBef>
              <a:buSzTx/>
              <a:buFontTx/>
              <a:buNone/>
              <a:defRPr b="1" sz="2400">
                <a:latin typeface="+mn-lt"/>
                <a:ea typeface="+mn-ea"/>
                <a:cs typeface="+mn-cs"/>
                <a:sym typeface="Helvetica"/>
              </a:defRPr>
            </a:lvl3pPr>
            <a:lvl4pPr marL="0" indent="1371600">
              <a:spcBef>
                <a:spcPts val="500"/>
              </a:spcBef>
              <a:buSzTx/>
              <a:buFontTx/>
              <a:buNone/>
              <a:defRPr b="1" sz="2400">
                <a:latin typeface="+mn-lt"/>
                <a:ea typeface="+mn-ea"/>
                <a:cs typeface="+mn-cs"/>
                <a:sym typeface="Helvetica"/>
              </a:defRPr>
            </a:lvl4pPr>
            <a:lvl5pPr marL="0" indent="1828800">
              <a:spcBef>
                <a:spcPts val="500"/>
              </a:spcBef>
              <a:buSzTx/>
              <a:buFontTx/>
              <a:buNone/>
              <a:defRPr b="1" sz="2400">
                <a:latin typeface="+mn-lt"/>
                <a:ea typeface="+mn-ea"/>
                <a:cs typeface="+mn-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latin typeface="+mn-lt"/>
                <a:ea typeface="+mn-ea"/>
                <a:cs typeface="+mn-cs"/>
                <a:sym typeface="Helvetica"/>
              </a:defRPr>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atin typeface="+mn-lt"/>
                <a:ea typeface="+mn-ea"/>
                <a:cs typeface="+mn-cs"/>
                <a:sym typeface="Helvetica"/>
              </a:defRPr>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文本占位符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atin typeface="+mn-lt"/>
                <a:ea typeface="+mn-ea"/>
                <a:cs typeface="+mn-cs"/>
                <a:sym typeface="Helvetica"/>
              </a:defRPr>
            </a:lvl1pPr>
          </a:lstStyle>
          <a:p>
            <a:pPr/>
            <a:r>
              <a:t>Title Text</a:t>
            </a:r>
          </a:p>
        </p:txBody>
      </p:sp>
      <p:sp>
        <p:nvSpPr>
          <p:cNvPr id="83" name="图片占位符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标题 1"/>
          <p:cNvSpPr txBox="1"/>
          <p:nvPr>
            <p:ph type="ctrTitle"/>
          </p:nvPr>
        </p:nvSpPr>
        <p:spPr>
          <a:xfrm>
            <a:off x="1094800" y="1988840"/>
            <a:ext cx="7772401" cy="1470026"/>
          </a:xfrm>
          <a:prstGeom prst="rect">
            <a:avLst/>
          </a:prstGeom>
        </p:spPr>
        <p:txBody>
          <a:bodyPr/>
          <a:lstStyle>
            <a:lvl1pPr>
              <a:defRPr b="1">
                <a:solidFill>
                  <a:srgbClr val="404040"/>
                </a:solidFill>
                <a:latin typeface="华文中宋"/>
                <a:ea typeface="华文中宋"/>
                <a:cs typeface="华文中宋"/>
                <a:sym typeface="华文中宋"/>
              </a:defRPr>
            </a:lvl1pPr>
          </a:lstStyle>
          <a:p>
            <a:pPr/>
            <a:r>
              <a:t>Recommender System on Contractor Business</a:t>
            </a:r>
          </a:p>
        </p:txBody>
      </p:sp>
      <p:sp>
        <p:nvSpPr>
          <p:cNvPr id="95" name="副标题 2"/>
          <p:cNvSpPr txBox="1"/>
          <p:nvPr>
            <p:ph type="subTitle" sz="quarter" idx="1"/>
          </p:nvPr>
        </p:nvSpPr>
        <p:spPr>
          <a:xfrm>
            <a:off x="1403648" y="3789040"/>
            <a:ext cx="6400801" cy="1752601"/>
          </a:xfrm>
          <a:prstGeom prst="rect">
            <a:avLst/>
          </a:prstGeom>
        </p:spPr>
        <p:txBody>
          <a:bodyPr/>
          <a:lstStyle/>
          <a:p>
            <a:pPr/>
            <a:r>
              <a:t>Richer Ge</a:t>
            </a:r>
          </a:p>
        </p:txBody>
      </p:sp>
      <p:pic>
        <p:nvPicPr>
          <p:cNvPr id="96" name="图片 5" descr="图片 5"/>
          <p:cNvPicPr>
            <a:picLocks noChangeAspect="1"/>
          </p:cNvPicPr>
          <p:nvPr/>
        </p:nvPicPr>
        <p:blipFill>
          <a:blip r:embed="rId3">
            <a:extLst/>
          </a:blip>
          <a:stretch>
            <a:fillRect/>
          </a:stretch>
        </p:blipFill>
        <p:spPr>
          <a:xfrm>
            <a:off x="251519" y="23495"/>
            <a:ext cx="1686562" cy="1686561"/>
          </a:xfrm>
          <a:prstGeom prst="rect">
            <a:avLst/>
          </a:prstGeom>
          <a:ln w="12700">
            <a:miter lim="400000"/>
          </a:ln>
          <a:effectLst>
            <a:outerShdw sx="100000" sy="100000" kx="0" ky="0" algn="b" rotWithShape="0" blurRad="50800" dist="114300" dir="2700000">
              <a:srgbClr val="000000">
                <a:alpha val="40000"/>
              </a:srgbClr>
            </a:outerShdw>
          </a:effectLst>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标题 1"/>
          <p:cNvSpPr txBox="1"/>
          <p:nvPr>
            <p:ph type="title"/>
          </p:nvPr>
        </p:nvSpPr>
        <p:spPr>
          <a:prstGeom prst="rect">
            <a:avLst/>
          </a:prstGeom>
        </p:spPr>
        <p:txBody>
          <a:bodyPr/>
          <a:lstStyle/>
          <a:p>
            <a:pPr/>
            <a:r>
              <a:t>Evaluation</a:t>
            </a:r>
          </a:p>
        </p:txBody>
      </p:sp>
      <p:sp>
        <p:nvSpPr>
          <p:cNvPr id="156" name="内容占位符 2"/>
          <p:cNvSpPr txBox="1"/>
          <p:nvPr>
            <p:ph type="body" idx="1"/>
          </p:nvPr>
        </p:nvSpPr>
        <p:spPr>
          <a:xfrm>
            <a:off x="457200" y="1600200"/>
            <a:ext cx="8229600" cy="4525963"/>
          </a:xfrm>
          <a:prstGeom prst="rect">
            <a:avLst/>
          </a:prstGeom>
        </p:spPr>
        <p:txBody>
          <a:bodyPr/>
          <a:lstStyle/>
          <a:p>
            <a:pPr/>
            <a:r>
              <a:t>Although some techniques are quite straightforward but powerful.</a:t>
            </a:r>
          </a:p>
          <a:p>
            <a:pPr/>
            <a:r>
              <a:t>Although this is quite simple, further more I will use more structural datasets to evaluate NBA games to improve my data analysis ability.</a:t>
            </a:r>
          </a:p>
          <a:p>
            <a:pPr/>
            <a:r>
              <a:t>Hard work pays off!</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标题 1"/>
          <p:cNvSpPr txBox="1"/>
          <p:nvPr>
            <p:ph type="title"/>
          </p:nvPr>
        </p:nvSpPr>
        <p:spPr>
          <a:prstGeom prst="rect">
            <a:avLst/>
          </a:prstGeom>
        </p:spPr>
        <p:txBody>
          <a:bodyPr/>
          <a:lstStyle/>
          <a:p>
            <a:pPr/>
            <a:r>
              <a:t>Content</a:t>
            </a:r>
          </a:p>
        </p:txBody>
      </p:sp>
      <p:grpSp>
        <p:nvGrpSpPr>
          <p:cNvPr id="131" name="图示 17"/>
          <p:cNvGrpSpPr/>
          <p:nvPr/>
        </p:nvGrpSpPr>
        <p:grpSpPr>
          <a:xfrm>
            <a:off x="1104893" y="2133309"/>
            <a:ext cx="2902780" cy="3797520"/>
            <a:chOff x="0" y="0"/>
            <a:chExt cx="2902779" cy="3797518"/>
          </a:xfrm>
        </p:grpSpPr>
        <p:grpSp>
          <p:nvGrpSpPr>
            <p:cNvPr id="103" name="Group"/>
            <p:cNvGrpSpPr/>
            <p:nvPr/>
          </p:nvGrpSpPr>
          <p:grpSpPr>
            <a:xfrm>
              <a:off x="0" y="0"/>
              <a:ext cx="1707518" cy="683008"/>
              <a:chOff x="0" y="0"/>
              <a:chExt cx="1707517" cy="683007"/>
            </a:xfrm>
          </p:grpSpPr>
          <p:sp>
            <p:nvSpPr>
              <p:cNvPr id="101" name="Chevron"/>
              <p:cNvSpPr/>
              <p:nvPr/>
            </p:nvSpPr>
            <p:spPr>
              <a:xfrm>
                <a:off x="0" y="0"/>
                <a:ext cx="1707518" cy="683008"/>
              </a:xfrm>
              <a:prstGeom prst="chevron">
                <a:avLst>
                  <a:gd name="adj" fmla="val 50000"/>
                </a:avLst>
              </a:prstGeom>
              <a:solidFill>
                <a:schemeClr val="accent1"/>
              </a:solidFill>
              <a:ln w="25400" cap="flat">
                <a:solidFill>
                  <a:srgbClr val="FFFFFF"/>
                </a:solidFill>
                <a:prstDash val="solid"/>
                <a:round/>
              </a:ln>
              <a:effectLst/>
            </p:spPr>
            <p:txBody>
              <a:bodyPr wrap="square" lIns="45719" tIns="45719" rIns="45719" bIns="45719" numCol="1" anchor="ctr">
                <a:noAutofit/>
              </a:bodyPr>
              <a:lstStyle/>
              <a:p>
                <a:pPr algn="ctr" defTabSz="577850">
                  <a:lnSpc>
                    <a:spcPct val="90000"/>
                  </a:lnSpc>
                  <a:spcBef>
                    <a:spcPts val="700"/>
                  </a:spcBef>
                  <a:defRPr sz="1300">
                    <a:solidFill>
                      <a:srgbClr val="FFFFFF"/>
                    </a:solidFill>
                  </a:defRPr>
                </a:pPr>
              </a:p>
            </p:txBody>
          </p:sp>
          <p:sp>
            <p:nvSpPr>
              <p:cNvPr id="102" name="Restatement of the Problem"/>
              <p:cNvSpPr txBox="1"/>
              <p:nvPr/>
            </p:nvSpPr>
            <p:spPr>
              <a:xfrm>
                <a:off x="358013" y="164860"/>
                <a:ext cx="1008001" cy="353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577850">
                  <a:lnSpc>
                    <a:spcPct val="90000"/>
                  </a:lnSpc>
                  <a:spcBef>
                    <a:spcPts val="500"/>
                  </a:spcBef>
                  <a:defRPr sz="1300">
                    <a:solidFill>
                      <a:srgbClr val="FFFFFF"/>
                    </a:solidFill>
                  </a:defRPr>
                </a:lvl1pPr>
              </a:lstStyle>
              <a:p>
                <a:pPr/>
                <a:r>
                  <a:t>Restatement of the Problem</a:t>
                </a:r>
              </a:p>
            </p:txBody>
          </p:sp>
        </p:grpSp>
        <p:grpSp>
          <p:nvGrpSpPr>
            <p:cNvPr id="106" name="Group"/>
            <p:cNvGrpSpPr/>
            <p:nvPr/>
          </p:nvGrpSpPr>
          <p:grpSpPr>
            <a:xfrm>
              <a:off x="1485540" y="58055"/>
              <a:ext cx="1417240" cy="566896"/>
              <a:chOff x="0" y="0"/>
              <a:chExt cx="1417238" cy="566895"/>
            </a:xfrm>
          </p:grpSpPr>
          <p:sp>
            <p:nvSpPr>
              <p:cNvPr id="104" name="Chevron"/>
              <p:cNvSpPr/>
              <p:nvPr/>
            </p:nvSpPr>
            <p:spPr>
              <a:xfrm>
                <a:off x="0" y="0"/>
                <a:ext cx="1417239" cy="566896"/>
              </a:xfrm>
              <a:prstGeom prst="chevron">
                <a:avLst>
                  <a:gd name="adj" fmla="val 50000"/>
                </a:avLst>
              </a:prstGeom>
              <a:solidFill>
                <a:srgbClr val="CFD7E7">
                  <a:alpha val="90000"/>
                </a:srgbClr>
              </a:solidFill>
              <a:ln w="25400" cap="flat">
                <a:solidFill>
                  <a:srgbClr val="CFD7E7">
                    <a:alpha val="90000"/>
                  </a:srgbClr>
                </a:solidFill>
                <a:prstDash val="solid"/>
                <a:round/>
              </a:ln>
              <a:effectLst/>
            </p:spPr>
            <p:txBody>
              <a:bodyPr wrap="square" lIns="45719" tIns="45719" rIns="45719" bIns="45719" numCol="1" anchor="ctr">
                <a:noAutofit/>
              </a:bodyPr>
              <a:lstStyle/>
              <a:p>
                <a:pPr algn="ctr" defTabSz="400050">
                  <a:lnSpc>
                    <a:spcPct val="90000"/>
                  </a:lnSpc>
                  <a:spcBef>
                    <a:spcPts val="700"/>
                  </a:spcBef>
                  <a:defRPr sz="900"/>
                </a:pPr>
              </a:p>
            </p:txBody>
          </p:sp>
          <p:sp>
            <p:nvSpPr>
              <p:cNvPr id="105" name="Recommendation System Setup"/>
              <p:cNvSpPr txBox="1"/>
              <p:nvPr/>
            </p:nvSpPr>
            <p:spPr>
              <a:xfrm>
                <a:off x="294878" y="162084"/>
                <a:ext cx="838915" cy="24272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00050">
                  <a:lnSpc>
                    <a:spcPct val="90000"/>
                  </a:lnSpc>
                  <a:spcBef>
                    <a:spcPts val="300"/>
                  </a:spcBef>
                  <a:defRPr sz="900"/>
                </a:lvl1pPr>
              </a:lstStyle>
              <a:p>
                <a:pPr/>
                <a:r>
                  <a:t>Recommendation System Setup</a:t>
                </a:r>
              </a:p>
            </p:txBody>
          </p:sp>
        </p:grpSp>
        <p:grpSp>
          <p:nvGrpSpPr>
            <p:cNvPr id="109" name="Group"/>
            <p:cNvGrpSpPr/>
            <p:nvPr/>
          </p:nvGrpSpPr>
          <p:grpSpPr>
            <a:xfrm>
              <a:off x="0" y="778627"/>
              <a:ext cx="1707518" cy="683008"/>
              <a:chOff x="0" y="0"/>
              <a:chExt cx="1707517" cy="683007"/>
            </a:xfrm>
          </p:grpSpPr>
          <p:sp>
            <p:nvSpPr>
              <p:cNvPr id="107" name="Chevron"/>
              <p:cNvSpPr/>
              <p:nvPr/>
            </p:nvSpPr>
            <p:spPr>
              <a:xfrm>
                <a:off x="0" y="0"/>
                <a:ext cx="1707518" cy="683008"/>
              </a:xfrm>
              <a:prstGeom prst="chevron">
                <a:avLst>
                  <a:gd name="adj" fmla="val 50000"/>
                </a:avLst>
              </a:prstGeom>
              <a:solidFill>
                <a:schemeClr val="accent1"/>
              </a:solidFill>
              <a:ln w="25400" cap="flat">
                <a:solidFill>
                  <a:srgbClr val="FFFFFF"/>
                </a:solidFill>
                <a:prstDash val="solid"/>
                <a:round/>
              </a:ln>
              <a:effectLst/>
            </p:spPr>
            <p:txBody>
              <a:bodyPr wrap="square" lIns="45719" tIns="45719" rIns="45719" bIns="45719" numCol="1" anchor="ctr">
                <a:noAutofit/>
              </a:bodyPr>
              <a:lstStyle/>
              <a:p>
                <a:pPr algn="ctr" defTabSz="577850">
                  <a:lnSpc>
                    <a:spcPct val="90000"/>
                  </a:lnSpc>
                  <a:spcBef>
                    <a:spcPts val="700"/>
                  </a:spcBef>
                  <a:defRPr sz="1300">
                    <a:solidFill>
                      <a:srgbClr val="FFFFFF"/>
                    </a:solidFill>
                  </a:defRPr>
                </a:pPr>
              </a:p>
            </p:txBody>
          </p:sp>
          <p:sp>
            <p:nvSpPr>
              <p:cNvPr id="108" name="Business and Data Understanding"/>
              <p:cNvSpPr/>
              <p:nvPr/>
            </p:nvSpPr>
            <p:spPr>
              <a:xfrm>
                <a:off x="358013" y="341503"/>
                <a:ext cx="100800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577850">
                  <a:lnSpc>
                    <a:spcPct val="90000"/>
                  </a:lnSpc>
                  <a:spcBef>
                    <a:spcPts val="500"/>
                  </a:spcBef>
                  <a:defRPr sz="1300">
                    <a:solidFill>
                      <a:srgbClr val="FFFFFF"/>
                    </a:solidFill>
                  </a:defRPr>
                </a:lvl1pPr>
              </a:lstStyle>
              <a:p>
                <a:pPr/>
                <a:r>
                  <a:t>Business and Data Understanding</a:t>
                </a:r>
              </a:p>
            </p:txBody>
          </p:sp>
        </p:grpSp>
        <p:grpSp>
          <p:nvGrpSpPr>
            <p:cNvPr id="112" name="Group"/>
            <p:cNvGrpSpPr/>
            <p:nvPr/>
          </p:nvGrpSpPr>
          <p:grpSpPr>
            <a:xfrm>
              <a:off x="1485540" y="836683"/>
              <a:ext cx="1417240" cy="566896"/>
              <a:chOff x="0" y="0"/>
              <a:chExt cx="1417238" cy="566895"/>
            </a:xfrm>
          </p:grpSpPr>
          <p:sp>
            <p:nvSpPr>
              <p:cNvPr id="110" name="Chevron"/>
              <p:cNvSpPr/>
              <p:nvPr/>
            </p:nvSpPr>
            <p:spPr>
              <a:xfrm>
                <a:off x="0" y="0"/>
                <a:ext cx="1417239" cy="566896"/>
              </a:xfrm>
              <a:prstGeom prst="chevron">
                <a:avLst>
                  <a:gd name="adj" fmla="val 50000"/>
                </a:avLst>
              </a:prstGeom>
              <a:solidFill>
                <a:srgbClr val="CFD7E7">
                  <a:alpha val="90000"/>
                </a:srgbClr>
              </a:solidFill>
              <a:ln w="25400" cap="flat">
                <a:solidFill>
                  <a:srgbClr val="CFD7E7">
                    <a:alpha val="90000"/>
                  </a:srgbClr>
                </a:solidFill>
                <a:prstDash val="solid"/>
                <a:round/>
              </a:ln>
              <a:effectLst/>
            </p:spPr>
            <p:txBody>
              <a:bodyPr wrap="square" lIns="45719" tIns="45719" rIns="45719" bIns="45719" numCol="1" anchor="ctr">
                <a:noAutofit/>
              </a:bodyPr>
              <a:lstStyle/>
              <a:p>
                <a:pPr algn="ctr" defTabSz="400050">
                  <a:lnSpc>
                    <a:spcPct val="90000"/>
                  </a:lnSpc>
                  <a:spcBef>
                    <a:spcPts val="700"/>
                  </a:spcBef>
                  <a:defRPr sz="900"/>
                </a:pPr>
              </a:p>
            </p:txBody>
          </p:sp>
          <p:sp>
            <p:nvSpPr>
              <p:cNvPr id="111" name="Clustering problems and Coordinate dataset"/>
              <p:cNvSpPr txBox="1"/>
              <p:nvPr/>
            </p:nvSpPr>
            <p:spPr>
              <a:xfrm>
                <a:off x="294878" y="33831"/>
                <a:ext cx="838915" cy="499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00050">
                  <a:lnSpc>
                    <a:spcPct val="90000"/>
                  </a:lnSpc>
                  <a:spcBef>
                    <a:spcPts val="300"/>
                  </a:spcBef>
                  <a:defRPr sz="900"/>
                </a:lvl1pPr>
              </a:lstStyle>
              <a:p>
                <a:pPr/>
                <a:r>
                  <a:t>Clustering problems and Coordinate dataset</a:t>
                </a:r>
              </a:p>
            </p:txBody>
          </p:sp>
        </p:grpSp>
        <p:grpSp>
          <p:nvGrpSpPr>
            <p:cNvPr id="115" name="Group"/>
            <p:cNvGrpSpPr/>
            <p:nvPr/>
          </p:nvGrpSpPr>
          <p:grpSpPr>
            <a:xfrm>
              <a:off x="0" y="1557256"/>
              <a:ext cx="1707518" cy="683008"/>
              <a:chOff x="0" y="0"/>
              <a:chExt cx="1707517" cy="683007"/>
            </a:xfrm>
          </p:grpSpPr>
          <p:sp>
            <p:nvSpPr>
              <p:cNvPr id="113" name="Chevron"/>
              <p:cNvSpPr/>
              <p:nvPr/>
            </p:nvSpPr>
            <p:spPr>
              <a:xfrm>
                <a:off x="0" y="0"/>
                <a:ext cx="1707518" cy="683008"/>
              </a:xfrm>
              <a:prstGeom prst="chevron">
                <a:avLst>
                  <a:gd name="adj" fmla="val 50000"/>
                </a:avLst>
              </a:prstGeom>
              <a:solidFill>
                <a:schemeClr val="accent1"/>
              </a:solidFill>
              <a:ln w="25400" cap="flat">
                <a:solidFill>
                  <a:srgbClr val="FFFFFF"/>
                </a:solidFill>
                <a:prstDash val="solid"/>
                <a:round/>
              </a:ln>
              <a:effectLst/>
            </p:spPr>
            <p:txBody>
              <a:bodyPr wrap="square" lIns="45719" tIns="45719" rIns="45719" bIns="45719" numCol="1" anchor="ctr">
                <a:noAutofit/>
              </a:bodyPr>
              <a:lstStyle/>
              <a:p>
                <a:pPr algn="ctr" defTabSz="577850">
                  <a:lnSpc>
                    <a:spcPct val="90000"/>
                  </a:lnSpc>
                  <a:spcBef>
                    <a:spcPts val="700"/>
                  </a:spcBef>
                  <a:defRPr sz="1300">
                    <a:solidFill>
                      <a:srgbClr val="FFFFFF"/>
                    </a:solidFill>
                  </a:defRPr>
                </a:pPr>
              </a:p>
            </p:txBody>
          </p:sp>
          <p:sp>
            <p:nvSpPr>
              <p:cNvPr id="114" name="Data Collection and Pre"/>
              <p:cNvSpPr txBox="1"/>
              <p:nvPr/>
            </p:nvSpPr>
            <p:spPr>
              <a:xfrm>
                <a:off x="358013" y="71598"/>
                <a:ext cx="1008001" cy="5398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577850">
                  <a:lnSpc>
                    <a:spcPct val="90000"/>
                  </a:lnSpc>
                  <a:spcBef>
                    <a:spcPts val="500"/>
                  </a:spcBef>
                  <a:defRPr sz="1300">
                    <a:solidFill>
                      <a:srgbClr val="FFFFFF"/>
                    </a:solidFill>
                  </a:defRPr>
                </a:lvl1pPr>
              </a:lstStyle>
              <a:p>
                <a:pPr/>
                <a:r>
                  <a:t>Data Collection and Pre</a:t>
                </a:r>
              </a:p>
            </p:txBody>
          </p:sp>
        </p:grpSp>
        <p:grpSp>
          <p:nvGrpSpPr>
            <p:cNvPr id="118" name="Group"/>
            <p:cNvGrpSpPr/>
            <p:nvPr/>
          </p:nvGrpSpPr>
          <p:grpSpPr>
            <a:xfrm>
              <a:off x="1485540" y="1615312"/>
              <a:ext cx="1417240" cy="566896"/>
              <a:chOff x="0" y="0"/>
              <a:chExt cx="1417238" cy="566895"/>
            </a:xfrm>
          </p:grpSpPr>
          <p:sp>
            <p:nvSpPr>
              <p:cNvPr id="116" name="Chevron"/>
              <p:cNvSpPr/>
              <p:nvPr/>
            </p:nvSpPr>
            <p:spPr>
              <a:xfrm>
                <a:off x="0" y="0"/>
                <a:ext cx="1417239" cy="566896"/>
              </a:xfrm>
              <a:prstGeom prst="chevron">
                <a:avLst>
                  <a:gd name="adj" fmla="val 50000"/>
                </a:avLst>
              </a:prstGeom>
              <a:solidFill>
                <a:srgbClr val="CFD7E7">
                  <a:alpha val="90000"/>
                </a:srgbClr>
              </a:solidFill>
              <a:ln w="25400" cap="flat">
                <a:solidFill>
                  <a:srgbClr val="CFD7E7">
                    <a:alpha val="90000"/>
                  </a:srgbClr>
                </a:solidFill>
                <a:prstDash val="solid"/>
                <a:round/>
              </a:ln>
              <a:effectLst/>
            </p:spPr>
            <p:txBody>
              <a:bodyPr wrap="square" lIns="45719" tIns="45719" rIns="45719" bIns="45719" numCol="1" anchor="ctr">
                <a:noAutofit/>
              </a:bodyPr>
              <a:lstStyle/>
              <a:p>
                <a:pPr algn="ctr" defTabSz="400050">
                  <a:lnSpc>
                    <a:spcPct val="90000"/>
                  </a:lnSpc>
                  <a:spcBef>
                    <a:spcPts val="700"/>
                  </a:spcBef>
                  <a:defRPr sz="900"/>
                </a:pPr>
              </a:p>
            </p:txBody>
          </p:sp>
          <p:sp>
            <p:nvSpPr>
              <p:cNvPr id="117" name="API Calls"/>
              <p:cNvSpPr txBox="1"/>
              <p:nvPr/>
            </p:nvSpPr>
            <p:spPr>
              <a:xfrm>
                <a:off x="294878" y="219947"/>
                <a:ext cx="838915"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00050">
                  <a:lnSpc>
                    <a:spcPct val="90000"/>
                  </a:lnSpc>
                  <a:spcBef>
                    <a:spcPts val="300"/>
                  </a:spcBef>
                  <a:defRPr sz="900"/>
                </a:lvl1pPr>
              </a:lstStyle>
              <a:p>
                <a:pPr/>
                <a:r>
                  <a:t>API Calls</a:t>
                </a:r>
              </a:p>
            </p:txBody>
          </p:sp>
        </p:grpSp>
        <p:grpSp>
          <p:nvGrpSpPr>
            <p:cNvPr id="121" name="Group"/>
            <p:cNvGrpSpPr/>
            <p:nvPr/>
          </p:nvGrpSpPr>
          <p:grpSpPr>
            <a:xfrm>
              <a:off x="0" y="2335883"/>
              <a:ext cx="1707518" cy="683008"/>
              <a:chOff x="0" y="0"/>
              <a:chExt cx="1707517" cy="683007"/>
            </a:xfrm>
          </p:grpSpPr>
          <p:sp>
            <p:nvSpPr>
              <p:cNvPr id="119" name="Chevron"/>
              <p:cNvSpPr/>
              <p:nvPr/>
            </p:nvSpPr>
            <p:spPr>
              <a:xfrm>
                <a:off x="0" y="0"/>
                <a:ext cx="1707518" cy="683008"/>
              </a:xfrm>
              <a:prstGeom prst="chevron">
                <a:avLst>
                  <a:gd name="adj" fmla="val 50000"/>
                </a:avLst>
              </a:prstGeom>
              <a:solidFill>
                <a:schemeClr val="accent1"/>
              </a:solidFill>
              <a:ln w="25400" cap="flat">
                <a:solidFill>
                  <a:srgbClr val="FFFFFF"/>
                </a:solidFill>
                <a:prstDash val="solid"/>
                <a:round/>
              </a:ln>
              <a:effectLst/>
            </p:spPr>
            <p:txBody>
              <a:bodyPr wrap="square" lIns="45719" tIns="45719" rIns="45719" bIns="45719" numCol="1" anchor="ctr">
                <a:noAutofit/>
              </a:bodyPr>
              <a:lstStyle/>
              <a:p>
                <a:pPr algn="ctr" defTabSz="577850">
                  <a:lnSpc>
                    <a:spcPct val="90000"/>
                  </a:lnSpc>
                  <a:spcBef>
                    <a:spcPts val="700"/>
                  </a:spcBef>
                  <a:defRPr sz="1300">
                    <a:solidFill>
                      <a:srgbClr val="FFFFFF"/>
                    </a:solidFill>
                  </a:defRPr>
                </a:pPr>
              </a:p>
            </p:txBody>
          </p:sp>
          <p:sp>
            <p:nvSpPr>
              <p:cNvPr id="120" name="Mathematical modeling"/>
              <p:cNvSpPr txBox="1"/>
              <p:nvPr/>
            </p:nvSpPr>
            <p:spPr>
              <a:xfrm>
                <a:off x="358013" y="164860"/>
                <a:ext cx="1008001" cy="353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577850">
                  <a:lnSpc>
                    <a:spcPct val="90000"/>
                  </a:lnSpc>
                  <a:spcBef>
                    <a:spcPts val="500"/>
                  </a:spcBef>
                  <a:defRPr sz="1300">
                    <a:solidFill>
                      <a:srgbClr val="FFFFFF"/>
                    </a:solidFill>
                  </a:defRPr>
                </a:lvl1pPr>
              </a:lstStyle>
              <a:p>
                <a:pPr/>
                <a:r>
                  <a:t>Mathematical modeling</a:t>
                </a:r>
              </a:p>
            </p:txBody>
          </p:sp>
        </p:grpSp>
        <p:grpSp>
          <p:nvGrpSpPr>
            <p:cNvPr id="124" name="Group"/>
            <p:cNvGrpSpPr/>
            <p:nvPr/>
          </p:nvGrpSpPr>
          <p:grpSpPr>
            <a:xfrm>
              <a:off x="1485540" y="2393939"/>
              <a:ext cx="1417240" cy="566896"/>
              <a:chOff x="0" y="0"/>
              <a:chExt cx="1417238" cy="566895"/>
            </a:xfrm>
          </p:grpSpPr>
          <p:sp>
            <p:nvSpPr>
              <p:cNvPr id="122" name="Chevron"/>
              <p:cNvSpPr/>
              <p:nvPr/>
            </p:nvSpPr>
            <p:spPr>
              <a:xfrm>
                <a:off x="0" y="0"/>
                <a:ext cx="1417239" cy="566896"/>
              </a:xfrm>
              <a:prstGeom prst="chevron">
                <a:avLst>
                  <a:gd name="adj" fmla="val 50000"/>
                </a:avLst>
              </a:prstGeom>
              <a:solidFill>
                <a:srgbClr val="CFD7E7">
                  <a:alpha val="90000"/>
                </a:srgbClr>
              </a:solidFill>
              <a:ln w="25400" cap="flat">
                <a:solidFill>
                  <a:srgbClr val="CFD7E7">
                    <a:alpha val="90000"/>
                  </a:srgbClr>
                </a:solidFill>
                <a:prstDash val="solid"/>
                <a:round/>
              </a:ln>
              <a:effectLst/>
            </p:spPr>
            <p:txBody>
              <a:bodyPr wrap="square" lIns="45719" tIns="45719" rIns="45719" bIns="45719" numCol="1" anchor="ctr">
                <a:noAutofit/>
              </a:bodyPr>
              <a:lstStyle/>
              <a:p>
                <a:pPr algn="ctr" defTabSz="400050">
                  <a:lnSpc>
                    <a:spcPct val="90000"/>
                  </a:lnSpc>
                  <a:spcBef>
                    <a:spcPts val="700"/>
                  </a:spcBef>
                  <a:defRPr sz="900"/>
                </a:pPr>
              </a:p>
            </p:txBody>
          </p:sp>
          <p:sp>
            <p:nvSpPr>
              <p:cNvPr id="123" name="K-Means"/>
              <p:cNvSpPr txBox="1"/>
              <p:nvPr/>
            </p:nvSpPr>
            <p:spPr>
              <a:xfrm>
                <a:off x="294878" y="219947"/>
                <a:ext cx="838915"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00050">
                  <a:lnSpc>
                    <a:spcPct val="90000"/>
                  </a:lnSpc>
                  <a:spcBef>
                    <a:spcPts val="300"/>
                  </a:spcBef>
                  <a:defRPr sz="900"/>
                </a:lvl1pPr>
              </a:lstStyle>
              <a:p>
                <a:pPr/>
                <a:r>
                  <a:t>K-Means</a:t>
                </a:r>
              </a:p>
            </p:txBody>
          </p:sp>
        </p:grpSp>
        <p:grpSp>
          <p:nvGrpSpPr>
            <p:cNvPr id="127" name="Group"/>
            <p:cNvGrpSpPr/>
            <p:nvPr/>
          </p:nvGrpSpPr>
          <p:grpSpPr>
            <a:xfrm>
              <a:off x="0" y="3114511"/>
              <a:ext cx="1707518" cy="683008"/>
              <a:chOff x="0" y="0"/>
              <a:chExt cx="1707517" cy="683007"/>
            </a:xfrm>
          </p:grpSpPr>
          <p:sp>
            <p:nvSpPr>
              <p:cNvPr id="125" name="Chevron"/>
              <p:cNvSpPr/>
              <p:nvPr/>
            </p:nvSpPr>
            <p:spPr>
              <a:xfrm>
                <a:off x="0" y="0"/>
                <a:ext cx="1707518" cy="683008"/>
              </a:xfrm>
              <a:prstGeom prst="chevron">
                <a:avLst>
                  <a:gd name="adj" fmla="val 50000"/>
                </a:avLst>
              </a:prstGeom>
              <a:solidFill>
                <a:schemeClr val="accent1"/>
              </a:solidFill>
              <a:ln w="25400" cap="flat">
                <a:solidFill>
                  <a:srgbClr val="FFFFFF"/>
                </a:solidFill>
                <a:prstDash val="solid"/>
                <a:round/>
              </a:ln>
              <a:effectLst/>
            </p:spPr>
            <p:txBody>
              <a:bodyPr wrap="square" lIns="45719" tIns="45719" rIns="45719" bIns="45719" numCol="1" anchor="ctr">
                <a:noAutofit/>
              </a:bodyPr>
              <a:lstStyle/>
              <a:p>
                <a:pPr algn="ctr" defTabSz="577850">
                  <a:lnSpc>
                    <a:spcPct val="90000"/>
                  </a:lnSpc>
                  <a:spcBef>
                    <a:spcPts val="700"/>
                  </a:spcBef>
                  <a:defRPr sz="1300">
                    <a:solidFill>
                      <a:srgbClr val="FFFFFF"/>
                    </a:solidFill>
                  </a:defRPr>
                </a:pPr>
              </a:p>
            </p:txBody>
          </p:sp>
          <p:sp>
            <p:nvSpPr>
              <p:cNvPr id="126" name="Model evaluation"/>
              <p:cNvSpPr txBox="1"/>
              <p:nvPr/>
            </p:nvSpPr>
            <p:spPr>
              <a:xfrm>
                <a:off x="358013" y="164860"/>
                <a:ext cx="1008001" cy="3532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577850">
                  <a:lnSpc>
                    <a:spcPct val="90000"/>
                  </a:lnSpc>
                  <a:spcBef>
                    <a:spcPts val="500"/>
                  </a:spcBef>
                  <a:defRPr sz="1300">
                    <a:solidFill>
                      <a:srgbClr val="FFFFFF"/>
                    </a:solidFill>
                  </a:defRPr>
                </a:lvl1pPr>
              </a:lstStyle>
              <a:p>
                <a:pPr/>
                <a:r>
                  <a:t>Model evaluation</a:t>
                </a:r>
              </a:p>
            </p:txBody>
          </p:sp>
        </p:grpSp>
        <p:grpSp>
          <p:nvGrpSpPr>
            <p:cNvPr id="130" name="Group"/>
            <p:cNvGrpSpPr/>
            <p:nvPr/>
          </p:nvGrpSpPr>
          <p:grpSpPr>
            <a:xfrm>
              <a:off x="1485540" y="3172567"/>
              <a:ext cx="1417240" cy="566896"/>
              <a:chOff x="0" y="0"/>
              <a:chExt cx="1417238" cy="566895"/>
            </a:xfrm>
          </p:grpSpPr>
          <p:sp>
            <p:nvSpPr>
              <p:cNvPr id="128" name="Chevron"/>
              <p:cNvSpPr/>
              <p:nvPr/>
            </p:nvSpPr>
            <p:spPr>
              <a:xfrm>
                <a:off x="0" y="0"/>
                <a:ext cx="1417239" cy="566896"/>
              </a:xfrm>
              <a:prstGeom prst="chevron">
                <a:avLst>
                  <a:gd name="adj" fmla="val 50000"/>
                </a:avLst>
              </a:prstGeom>
              <a:solidFill>
                <a:srgbClr val="CFD7E7">
                  <a:alpha val="90000"/>
                </a:srgbClr>
              </a:solidFill>
              <a:ln w="25400" cap="flat">
                <a:solidFill>
                  <a:srgbClr val="CFD7E7">
                    <a:alpha val="90000"/>
                  </a:srgbClr>
                </a:solidFill>
                <a:prstDash val="solid"/>
                <a:round/>
              </a:ln>
              <a:effectLst/>
            </p:spPr>
            <p:txBody>
              <a:bodyPr wrap="square" lIns="45719" tIns="45719" rIns="45719" bIns="45719" numCol="1" anchor="ctr">
                <a:noAutofit/>
              </a:bodyPr>
              <a:lstStyle/>
              <a:p>
                <a:pPr algn="ctr" defTabSz="400050">
                  <a:lnSpc>
                    <a:spcPct val="90000"/>
                  </a:lnSpc>
                  <a:spcBef>
                    <a:spcPts val="700"/>
                  </a:spcBef>
                  <a:defRPr sz="900"/>
                </a:pPr>
              </a:p>
            </p:txBody>
          </p:sp>
          <p:sp>
            <p:nvSpPr>
              <p:cNvPr id="129" name="Pros and Cons"/>
              <p:cNvSpPr txBox="1"/>
              <p:nvPr/>
            </p:nvSpPr>
            <p:spPr>
              <a:xfrm>
                <a:off x="294878" y="219947"/>
                <a:ext cx="838915" cy="127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400050">
                  <a:lnSpc>
                    <a:spcPct val="90000"/>
                  </a:lnSpc>
                  <a:spcBef>
                    <a:spcPts val="300"/>
                  </a:spcBef>
                  <a:defRPr sz="900"/>
                </a:lvl1pPr>
              </a:lstStyle>
              <a:p>
                <a:pPr/>
                <a:r>
                  <a:t>Pros and Cons</a:t>
                </a:r>
              </a:p>
            </p:txBody>
          </p:sp>
        </p:grpSp>
      </p:grpSp>
      <p:pic>
        <p:nvPicPr>
          <p:cNvPr id="132" name="Picture 3" descr="Picture 3"/>
          <p:cNvPicPr>
            <a:picLocks noChangeAspect="1"/>
          </p:cNvPicPr>
          <p:nvPr/>
        </p:nvPicPr>
        <p:blipFill>
          <a:blip r:embed="rId2">
            <a:extLst/>
          </a:blip>
          <a:stretch>
            <a:fillRect/>
          </a:stretch>
        </p:blipFill>
        <p:spPr>
          <a:xfrm>
            <a:off x="4932040" y="2132856"/>
            <a:ext cx="3251368" cy="379749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标题 1"/>
          <p:cNvSpPr txBox="1"/>
          <p:nvPr>
            <p:ph type="title"/>
          </p:nvPr>
        </p:nvSpPr>
        <p:spPr>
          <a:prstGeom prst="rect">
            <a:avLst/>
          </a:prstGeom>
        </p:spPr>
        <p:txBody>
          <a:bodyPr/>
          <a:lstStyle/>
          <a:p>
            <a:pPr/>
            <a:r>
              <a:t>Restatement of the Problem</a:t>
            </a:r>
          </a:p>
        </p:txBody>
      </p:sp>
      <p:sp>
        <p:nvSpPr>
          <p:cNvPr id="135" name="内容占位符 2"/>
          <p:cNvSpPr txBox="1"/>
          <p:nvPr>
            <p:ph type="body" idx="1"/>
          </p:nvPr>
        </p:nvSpPr>
        <p:spPr>
          <a:xfrm>
            <a:off x="467543" y="1556792"/>
            <a:ext cx="8229601" cy="4525963"/>
          </a:xfrm>
          <a:prstGeom prst="rect">
            <a:avLst/>
          </a:prstGeom>
        </p:spPr>
        <p:txBody>
          <a:bodyPr/>
          <a:lstStyle/>
          <a:p>
            <a:pPr/>
            <a:r>
              <a:t>In a city of your choice, if a contractor is trying to start their own business, where would you recommend that they setup their office?</a:t>
            </a:r>
          </a:p>
          <a:p>
            <a:pPr/>
            <a:r>
              <a:t>This is a typical clustering problem with dataset labeled.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标题 1"/>
          <p:cNvSpPr txBox="1"/>
          <p:nvPr>
            <p:ph type="title"/>
          </p:nvPr>
        </p:nvSpPr>
        <p:spPr>
          <a:prstGeom prst="rect">
            <a:avLst/>
          </a:prstGeom>
        </p:spPr>
        <p:txBody>
          <a:bodyPr/>
          <a:lstStyle/>
          <a:p>
            <a:pPr/>
            <a:r>
              <a:t>Business and Data Understanding</a:t>
            </a:r>
          </a:p>
        </p:txBody>
      </p:sp>
      <p:sp>
        <p:nvSpPr>
          <p:cNvPr id="138" name="内容占位符 2"/>
          <p:cNvSpPr txBox="1"/>
          <p:nvPr>
            <p:ph type="body" idx="1"/>
          </p:nvPr>
        </p:nvSpPr>
        <p:spPr>
          <a:xfrm>
            <a:off x="457200" y="1600200"/>
            <a:ext cx="8229600" cy="4525963"/>
          </a:xfrm>
          <a:prstGeom prst="rect">
            <a:avLst/>
          </a:prstGeom>
        </p:spPr>
        <p:txBody>
          <a:bodyPr/>
          <a:lstStyle/>
          <a:p>
            <a:pPr/>
            <a:r>
              <a:t>Business Understanding: close to provider and Customer market</a:t>
            </a:r>
          </a:p>
          <a:p>
            <a:pPr/>
            <a:r>
              <a:t>Data needed:  geo-locational information about specific borough and the neighborhoods in that borough. </a:t>
            </a:r>
          </a:p>
          <a:p>
            <a:pPr/>
            <a:r>
              <a:t>We assume it is in “Lixia” in Jinan, China.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标题 1"/>
          <p:cNvSpPr txBox="1"/>
          <p:nvPr>
            <p:ph type="title"/>
          </p:nvPr>
        </p:nvSpPr>
        <p:spPr>
          <a:prstGeom prst="rect">
            <a:avLst/>
          </a:prstGeom>
        </p:spPr>
        <p:txBody>
          <a:bodyPr/>
          <a:lstStyle/>
          <a:p>
            <a:pPr/>
            <a:r>
              <a:t>Data Preparation</a:t>
            </a:r>
          </a:p>
        </p:txBody>
      </p:sp>
      <p:sp>
        <p:nvSpPr>
          <p:cNvPr id="141" name="内容占位符 2"/>
          <p:cNvSpPr txBox="1"/>
          <p:nvPr>
            <p:ph type="body" idx="1"/>
          </p:nvPr>
        </p:nvSpPr>
        <p:spPr>
          <a:xfrm>
            <a:off x="457200" y="1600200"/>
            <a:ext cx="8229600" cy="4525963"/>
          </a:xfrm>
          <a:prstGeom prst="rect">
            <a:avLst/>
          </a:prstGeom>
        </p:spPr>
        <p:txBody>
          <a:bodyPr/>
          <a:lstStyle/>
          <a:p>
            <a:pPr/>
            <a:r>
              <a:t>We will need data about different venues in different neighborhoods of that specific borough. In order to gain that information we will use "Foursquare" locational information. A typical request from Foursquare will be in this format: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3" name="Screen Shot 2020-02-22 at 8.25.53 PM.png" descr="Screen Shot 2020-02-22 at 8.25.53 PM.png"/>
          <p:cNvPicPr>
            <a:picLocks noChangeAspect="1"/>
          </p:cNvPicPr>
          <p:nvPr/>
        </p:nvPicPr>
        <p:blipFill>
          <a:blip r:embed="rId2">
            <a:extLst/>
          </a:blip>
          <a:stretch>
            <a:fillRect/>
          </a:stretch>
        </p:blipFill>
        <p:spPr>
          <a:xfrm>
            <a:off x="0" y="397193"/>
            <a:ext cx="9144000" cy="3349783"/>
          </a:xfrm>
          <a:prstGeom prst="rect">
            <a:avLst/>
          </a:prstGeom>
          <a:ln w="12700">
            <a:miter lim="400000"/>
          </a:ln>
        </p:spPr>
      </p:pic>
      <p:pic>
        <p:nvPicPr>
          <p:cNvPr id="144" name="Screen Shot 2020-02-22 at 8.26.20 PM.png" descr="Screen Shot 2020-02-22 at 8.26.20 PM.png"/>
          <p:cNvPicPr>
            <a:picLocks noChangeAspect="1"/>
          </p:cNvPicPr>
          <p:nvPr/>
        </p:nvPicPr>
        <p:blipFill>
          <a:blip r:embed="rId3">
            <a:extLst/>
          </a:blip>
          <a:stretch>
            <a:fillRect/>
          </a:stretch>
        </p:blipFill>
        <p:spPr>
          <a:xfrm>
            <a:off x="152151" y="4059386"/>
            <a:ext cx="9029701" cy="26035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标题 1"/>
          <p:cNvSpPr txBox="1"/>
          <p:nvPr>
            <p:ph type="title"/>
          </p:nvPr>
        </p:nvSpPr>
        <p:spPr>
          <a:prstGeom prst="rect">
            <a:avLst/>
          </a:prstGeom>
        </p:spPr>
        <p:txBody>
          <a:bodyPr/>
          <a:lstStyle/>
          <a:p>
            <a:pPr/>
            <a:r>
              <a:t>Modeling Part 1</a:t>
            </a:r>
          </a:p>
        </p:txBody>
      </p:sp>
      <p:sp>
        <p:nvSpPr>
          <p:cNvPr id="147" name="内容占位符 2"/>
          <p:cNvSpPr txBox="1"/>
          <p:nvPr>
            <p:ph type="body" idx="1"/>
          </p:nvPr>
        </p:nvSpPr>
        <p:spPr>
          <a:xfrm>
            <a:off x="457200" y="1600200"/>
            <a:ext cx="8229600" cy="4525963"/>
          </a:xfrm>
          <a:prstGeom prst="rect">
            <a:avLst/>
          </a:prstGeom>
        </p:spPr>
        <p:txBody>
          <a:bodyPr/>
          <a:lstStyle/>
          <a:p>
            <a:pPr marL="342899" indent="-342899">
              <a:spcBef>
                <a:spcPts val="300"/>
              </a:spcBef>
              <a:defRPr sz="2200">
                <a:latin typeface="Carlito"/>
                <a:ea typeface="Carlito"/>
                <a:cs typeface="Carlito"/>
                <a:sym typeface="Carlito"/>
              </a:defRPr>
            </a:pPr>
            <a:r>
              <a:t>Identifying Postal Codes (and then Neighborhoods) in Jinan.</a:t>
            </a:r>
          </a:p>
          <a:p>
            <a:pPr marL="342899" indent="-342899">
              <a:spcBef>
                <a:spcPts val="300"/>
              </a:spcBef>
              <a:defRPr sz="2200">
                <a:latin typeface="Carlito"/>
                <a:ea typeface="Carlito"/>
                <a:cs typeface="Carlito"/>
                <a:sym typeface="Carlito"/>
              </a:defRPr>
            </a:pPr>
            <a:r>
              <a:t>Connecting to Foursquare and Retrieving Locational Data for Each Venue in Every Neighborhood.</a:t>
            </a:r>
          </a:p>
          <a:p>
            <a:pPr marL="342899" indent="-342899">
              <a:spcBef>
                <a:spcPts val="300"/>
              </a:spcBef>
              <a:defRPr sz="2200">
                <a:latin typeface="Carlito"/>
                <a:ea typeface="Carlito"/>
                <a:cs typeface="Carlito"/>
                <a:sym typeface="Carlito"/>
              </a:defRPr>
            </a:pPr>
            <a:r>
              <a:t>After finding the list of neighborhoods, we then connect to the Foursquare API to gather information about venues inside each and every neighborhood. For each neighborhood, we have chosen the radius to be 3000 meter.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标题 1"/>
          <p:cNvSpPr txBox="1"/>
          <p:nvPr>
            <p:ph type="title"/>
          </p:nvPr>
        </p:nvSpPr>
        <p:spPr>
          <a:prstGeom prst="rect">
            <a:avLst/>
          </a:prstGeom>
        </p:spPr>
        <p:txBody>
          <a:bodyPr/>
          <a:lstStyle/>
          <a:p>
            <a:pPr/>
            <a:r>
              <a:t>Modeling Part 2</a:t>
            </a:r>
          </a:p>
        </p:txBody>
      </p:sp>
      <p:sp>
        <p:nvSpPr>
          <p:cNvPr id="150" name="内容占位符 2"/>
          <p:cNvSpPr txBox="1"/>
          <p:nvPr>
            <p:ph type="body" idx="1"/>
          </p:nvPr>
        </p:nvSpPr>
        <p:spPr>
          <a:xfrm>
            <a:off x="457200" y="1600200"/>
            <a:ext cx="8229600" cy="4525963"/>
          </a:xfrm>
          <a:prstGeom prst="rect">
            <a:avLst/>
          </a:prstGeom>
        </p:spPr>
        <p:txBody>
          <a:bodyPr/>
          <a:lstStyle/>
          <a:p>
            <a:pPr>
              <a:spcBef>
                <a:spcPts val="500"/>
              </a:spcBef>
              <a:defRPr sz="2400"/>
            </a:pPr>
            <a:r>
              <a:t>Processing the Retrieved Data and Creating a DataFrome for All the Venues inside Jinan.</a:t>
            </a:r>
          </a:p>
          <a:p>
            <a:pPr>
              <a:spcBef>
                <a:spcPts val="500"/>
              </a:spcBef>
              <a:defRPr sz="2400"/>
            </a:pPr>
            <a:r>
              <a:t>One-hot encoding !</a:t>
            </a:r>
          </a:p>
          <a:p>
            <a:pPr>
              <a:spcBef>
                <a:spcPts val="500"/>
              </a:spcBef>
              <a:defRPr sz="2400"/>
            </a:pPr>
            <a:r>
              <a:t>Applying one of Machine Learning Techniques (K-Means Clustering)</a:t>
            </a:r>
          </a:p>
          <a:p>
            <a:pPr>
              <a:spcBef>
                <a:spcPts val="500"/>
              </a:spcBef>
              <a:defRPr sz="2400"/>
            </a:pPr>
            <a:r>
              <a:t>Now, we focus on the centers of clusters and compare them for their “Total Types”. The group which its center has the highest "Total Sum" will be our best recommendation to the contractor. {Note: Total Sum = Sum of Total Types}.  This algorithm although is pretty straightforward yet is strongly powerful.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2" name="Screen Shot 2020-02-22 at 8.32.11 PM.png" descr="Screen Shot 2020-02-22 at 8.32.11 PM.png"/>
          <p:cNvPicPr>
            <a:picLocks noChangeAspect="1"/>
          </p:cNvPicPr>
          <p:nvPr/>
        </p:nvPicPr>
        <p:blipFill>
          <a:blip r:embed="rId2">
            <a:extLst/>
          </a:blip>
          <a:stretch>
            <a:fillRect/>
          </a:stretch>
        </p:blipFill>
        <p:spPr>
          <a:xfrm>
            <a:off x="139799" y="484798"/>
            <a:ext cx="9144001" cy="2797343"/>
          </a:xfrm>
          <a:prstGeom prst="rect">
            <a:avLst/>
          </a:prstGeom>
          <a:ln w="12700">
            <a:miter lim="400000"/>
          </a:ln>
        </p:spPr>
      </p:pic>
      <p:pic>
        <p:nvPicPr>
          <p:cNvPr id="153" name="Screen Shot 2020-02-22 at 8.32.29 PM.png" descr="Screen Shot 2020-02-22 at 8.32.29 PM.png"/>
          <p:cNvPicPr>
            <a:picLocks noChangeAspect="1"/>
          </p:cNvPicPr>
          <p:nvPr/>
        </p:nvPicPr>
        <p:blipFill>
          <a:blip r:embed="rId3">
            <a:extLst/>
          </a:blip>
          <a:stretch>
            <a:fillRect/>
          </a:stretch>
        </p:blipFill>
        <p:spPr>
          <a:xfrm>
            <a:off x="262483" y="4069634"/>
            <a:ext cx="9144001" cy="214138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