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62" r:id="rId2"/>
    <p:sldId id="272" r:id="rId3"/>
    <p:sldId id="329" r:id="rId4"/>
    <p:sldId id="406" r:id="rId5"/>
    <p:sldId id="407" r:id="rId6"/>
    <p:sldId id="415" r:id="rId7"/>
    <p:sldId id="416" r:id="rId8"/>
    <p:sldId id="330" r:id="rId9"/>
    <p:sldId id="425" r:id="rId10"/>
    <p:sldId id="289" r:id="rId11"/>
    <p:sldId id="411" r:id="rId12"/>
    <p:sldId id="412" r:id="rId13"/>
    <p:sldId id="417" r:id="rId14"/>
    <p:sldId id="424" r:id="rId15"/>
    <p:sldId id="32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CD9E6"/>
    <a:srgbClr val="DC86E9"/>
    <a:srgbClr val="CB77E8"/>
    <a:srgbClr val="FBFBFB"/>
    <a:srgbClr val="57B4D0"/>
    <a:srgbClr val="E5E5E5"/>
    <a:srgbClr val="1A1D1A"/>
    <a:srgbClr val="767676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2009" autoAdjust="0"/>
  </p:normalViewPr>
  <p:slideViewPr>
    <p:cSldViewPr snapToGrid="0">
      <p:cViewPr varScale="1">
        <p:scale>
          <a:sx n="141" d="100"/>
          <a:sy n="141" d="100"/>
        </p:scale>
        <p:origin x="12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39" y="2785377"/>
            <a:ext cx="4778938" cy="419098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0552" y="3437536"/>
            <a:ext cx="5913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Group 2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4546" y="1539474"/>
            <a:ext cx="1073737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00000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SUMMARY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4840" y="4537691"/>
            <a:ext cx="6086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Qianyi Xue, Kejia Liu, Yuchen Ge, Longxin Wang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1300" y="5441950"/>
            <a:ext cx="9498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ancer classification based on BreakHist dataset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5 -0.12408 L -1.25E-6 4.44444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30" grpId="0"/>
      <p:bldP spid="3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90460" y="841375"/>
            <a:ext cx="3916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enerate the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.h5</a:t>
            </a:r>
          </a:p>
        </p:txBody>
      </p:sp>
      <p:sp>
        <p:nvSpPr>
          <p:cNvPr id="6" name="下箭头 5"/>
          <p:cNvSpPr/>
          <p:nvPr/>
        </p:nvSpPr>
        <p:spPr>
          <a:xfrm>
            <a:off x="9036685" y="1386840"/>
            <a:ext cx="432435" cy="41846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69810" y="1805305"/>
            <a:ext cx="4490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Save the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trained models’ architectures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trained.py</a:t>
            </a:r>
          </a:p>
        </p:txBody>
      </p:sp>
      <p:sp>
        <p:nvSpPr>
          <p:cNvPr id="8" name="下箭头 7"/>
          <p:cNvSpPr/>
          <p:nvPr/>
        </p:nvSpPr>
        <p:spPr>
          <a:xfrm>
            <a:off x="9036685" y="2758440"/>
            <a:ext cx="432435" cy="41846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69175" y="3176905"/>
            <a:ext cx="4158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ransfer parameters into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train.py through model.h5</a:t>
            </a:r>
          </a:p>
        </p:txBody>
      </p:sp>
      <p:sp>
        <p:nvSpPr>
          <p:cNvPr id="10" name="下箭头 9"/>
          <p:cNvSpPr/>
          <p:nvPr/>
        </p:nvSpPr>
        <p:spPr>
          <a:xfrm>
            <a:off x="9113520" y="4202430"/>
            <a:ext cx="432435" cy="41846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93610" y="4732655"/>
            <a:ext cx="43097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odel work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and predicts </a:t>
            </a:r>
          </a:p>
        </p:txBody>
      </p:sp>
      <p:sp>
        <p:nvSpPr>
          <p:cNvPr id="59" name="下箭头 58"/>
          <p:cNvSpPr/>
          <p:nvPr/>
        </p:nvSpPr>
        <p:spPr>
          <a:xfrm>
            <a:off x="9113520" y="5385435"/>
            <a:ext cx="432435" cy="41846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8763000" y="59397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isplay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-82815" y="1080956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30" y="0"/>
            <a:ext cx="5420360" cy="6917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575" y="920301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89865"/>
            <a:ext cx="10067925" cy="30943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40" y="3350895"/>
            <a:ext cx="6604000" cy="3507105"/>
          </a:xfrm>
          <a:prstGeom prst="rect">
            <a:avLst/>
          </a:prstGeom>
        </p:spPr>
      </p:pic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104000" y="880296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Discussion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90625" y="1579880"/>
            <a:ext cx="101384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we obtained so far is between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80%-90%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 still have a lot of room for improvement in training and model building for this dataset, and the previous methods and accuracy rates using this dataset are listed in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page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future, we can build classification models using more powerful classifiers such as SVM, RF and XGBOOST. We can also make a deeper use of CLR in the tuning of learning rates. We should make greater use of models and datasets for more effective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99234" y="66146"/>
            <a:ext cx="681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in this dataset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8321" y="772613"/>
          <a:ext cx="10555358" cy="608538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37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004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(in %)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06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Spanhol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al.(2015)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Feature Extraction: using LBP, CLBP, LPQ, GLCM, PFTAS and ORB.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Classification: 1-NN, QDA, SVM, and RF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80%-85%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Spanhol et al.(2016)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Pre-trained CNN Models: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AlexNet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CNN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80.8%-85.6%.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709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Bayramoglu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al.(2016)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Proposed two CNN models: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Single task CNN: for predicting the malignancy.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Multi-task CNN: for predicting malignancy and image magnification levels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80.6%-83.3%.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Spanhol et al.(2017)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Extracted deep features (DeCAF): using pretrained CaffeNet.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83.6%-84.8%.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Sudharshan et al(2019)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Proposed MIL based approach: APR, KNN, DD, SVM, non-parametric algorithm and MIL-CNN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83.4%-92.1%.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806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Gour et al.(2020)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Developed a deep residual convolutional neural network (ResHist) for breast cancer diagnosis. • Proposed a data augmentation technique. 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84.34%-92.52%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Dabeer et al(2019)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7009 images from BreakHis database is used. Images captured are distributed into 4 magnification levels.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99.86%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561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Bardou et al.(2018)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25% of the training data is used for cross validation.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 5 CNN layer topology with 3*3 filters and 2 fully connected layers is employed to classify the dataset.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RELU layer is also applied.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BreaKHis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96.15% and 98.33%  for the binary classification. 83.31% and 88.23% for multi-class classification.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57" marR="5295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58644" y="66146"/>
            <a:ext cx="10405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0416" y="219437"/>
            <a:ext cx="10405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2A5DB0A3-CED3-0D1E-064F-3E986D50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49" y="927100"/>
            <a:ext cx="7743001" cy="535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09750" y="515620"/>
            <a:ext cx="93770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women worldwide, breast cancer is the most common cancer and the second leading cause of cancer death (Boyle &amp; Levin, 2008).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93165" y="2024380"/>
            <a:ext cx="39071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omposed of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7909 microscopic images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breast tumor tissue with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magnification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(40x, 100x, 200x, and 400x).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ivided into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groups: benign and malignant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enign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adenosis, fibroadenoma, phyllodes tumor, and tubular adenoma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alignant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carcinoma, lobular carcinoma, mucinous carcinoma, and papillary carcinoma.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7535" y="1082226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91490" y="6043930"/>
            <a:ext cx="4781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8 Classification issues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0" y="2024380"/>
            <a:ext cx="6788785" cy="334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1974215"/>
            <a:ext cx="7917180" cy="2587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7205" y="1082226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20900" y="407670"/>
            <a:ext cx="95383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approach is divided into 2 steps: extracting features from the images and building the classifier.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4870" y="1605280"/>
            <a:ext cx="108953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xtracting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eatures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vgg16, vgg19,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xception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resnet50, inception,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inception_resnet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FC, LR, SVM,etc.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-3584"/>
          <a:stretch>
            <a:fillRect/>
          </a:stretch>
        </p:blipFill>
        <p:spPr>
          <a:xfrm>
            <a:off x="-100330" y="3300095"/>
            <a:ext cx="6534150" cy="355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0" y="1893570"/>
            <a:ext cx="10057130" cy="2569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4485" y="718371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Result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4485" y="718371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Tricks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73455" y="1366520"/>
            <a:ext cx="53143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Cyclic Learning Rate Decay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3455" y="2184400"/>
            <a:ext cx="507365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rate is too large may cross the optimal value, and the learning rate is too small cannot converge for a long time. The basic idea of learning rate decay is that the learning rate decays gradually as the training progresses.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learning rate periodically may give better results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1123315"/>
            <a:ext cx="4622165" cy="3466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596380" y="4692015"/>
            <a:ext cx="5595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training using CLR.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" y="4477385"/>
            <a:ext cx="9308465" cy="22548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4485" y="718371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Tricks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286000" y="163830"/>
            <a:ext cx="28181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Cyclic Learning Rate Decay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20" y="0"/>
            <a:ext cx="6329680" cy="3446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37910" y="3340100"/>
            <a:ext cx="6329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5 training sessions with different model cycles at 40x.</a:t>
            </a:r>
          </a:p>
        </p:txBody>
      </p:sp>
      <p:sp>
        <p:nvSpPr>
          <p:cNvPr id="11" name="文本框 10"/>
          <p:cNvSpPr txBox="1"/>
          <p:nvPr/>
        </p:nvSpPr>
        <p:spPr>
          <a:xfrm rot="20340000">
            <a:off x="9210675" y="4267835"/>
            <a:ext cx="29813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slow increase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7210" y="2263775"/>
            <a:ext cx="46564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cyclical learning rate decay and general learning rate decay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4423"/>
          <a:stretch>
            <a:fillRect/>
          </a:stretch>
        </p:blipFill>
        <p:spPr>
          <a:xfrm>
            <a:off x="2775585" y="2623820"/>
            <a:ext cx="9521190" cy="37242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4485" y="718371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Tricks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501900" y="718185"/>
            <a:ext cx="84010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Local optimal solutions for small data sets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315" y="1447800"/>
            <a:ext cx="112871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eight types of breast cancer cells, benign selected for fibroadenoma and malignant selected for ductal_carcinoma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8445" y="2623820"/>
            <a:ext cx="319092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breast cancers were selected because they represent a larger portion of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they are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representatives 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 and malignant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tumors correspondingly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4485" y="718371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Tricks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533650" y="718185"/>
            <a:ext cx="75672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number of dense layers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8650" y="1437640"/>
            <a:ext cx="1093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by Krizhevsky et al. (2017) demonstrated that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depth of the network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advantageous to extract more effective features and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performance of the network.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2799080"/>
            <a:ext cx="9773920" cy="25812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48005" y="5784850"/>
            <a:ext cx="1126744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layers will help extract more features, which can be done up to a certain extent.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layers = more parameters -&gt; overfitting or need more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4485" y="718371"/>
            <a:ext cx="2043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Tricks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533650" y="718185"/>
            <a:ext cx="75672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Replacing softmax with logistic regression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8650" y="1437640"/>
            <a:ext cx="1093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softmax classifier is more suitable for datasets with more inter-class mutual exclusivity and less overlap, in the case of low similarity of features that cannot be model extracted, we guess that using LR classifier will give better results.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5" y="2636520"/>
            <a:ext cx="8588375" cy="1799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255" y="4569460"/>
            <a:ext cx="8873490" cy="215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915</Words>
  <Application>Microsoft Macintosh PowerPoint</Application>
  <PresentationFormat>宽屏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华文细黑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>薛芊祎</cp:lastModifiedBy>
  <cp:revision>73</cp:revision>
  <dcterms:created xsi:type="dcterms:W3CDTF">2022-05-18T17:53:00Z</dcterms:created>
  <dcterms:modified xsi:type="dcterms:W3CDTF">2022-07-03T03:43:32Z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2052-11.8.2.10393</vt:lpwstr>
  </property>
</Properties>
</file>