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62" r:id="rId2"/>
    <p:sldId id="316" r:id="rId3"/>
    <p:sldId id="273" r:id="rId4"/>
    <p:sldId id="272" r:id="rId5"/>
    <p:sldId id="329" r:id="rId6"/>
    <p:sldId id="406" r:id="rId7"/>
    <p:sldId id="407" r:id="rId8"/>
    <p:sldId id="330" r:id="rId9"/>
    <p:sldId id="408" r:id="rId10"/>
    <p:sldId id="321" r:id="rId11"/>
    <p:sldId id="289" r:id="rId12"/>
    <p:sldId id="373" r:id="rId13"/>
    <p:sldId id="409" r:id="rId14"/>
    <p:sldId id="32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9E6"/>
    <a:srgbClr val="DC86E9"/>
    <a:srgbClr val="CB77E8"/>
    <a:srgbClr val="FBFBFB"/>
    <a:srgbClr val="57B4D0"/>
    <a:srgbClr val="FFFFFF"/>
    <a:srgbClr val="E5E5E5"/>
    <a:srgbClr val="1A1D1A"/>
    <a:srgbClr val="767676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2041" autoAdjust="0"/>
  </p:normalViewPr>
  <p:slideViewPr>
    <p:cSldViewPr snapToGrid="0">
      <p:cViewPr varScale="1">
        <p:scale>
          <a:sx n="117" d="100"/>
          <a:sy n="117" d="100"/>
        </p:scale>
        <p:origin x="7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75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4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6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1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04" y="2785377"/>
            <a:ext cx="4778938" cy="419098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0552" y="3437536"/>
            <a:ext cx="5913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Group 2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4546" y="1539474"/>
            <a:ext cx="1073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00000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Implementation</a:t>
            </a:r>
            <a:endParaRPr lang="zh-CN" altLang="en-US" sz="8800" dirty="0">
              <a:solidFill>
                <a:srgbClr val="C00000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4840" y="4537691"/>
            <a:ext cx="6086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Qianyi Xue, Kejia Liu, Yuchen Ge, Longxin Wang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5 -0.12408 L -1.25E-6 4.44444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30" grpId="0"/>
      <p:bldP spid="3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6018171" y="40587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849563" y="4343097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49563" y="3689484"/>
            <a:ext cx="52190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 b="1" dirty="0">
                <a:sym typeface="+mn-ea"/>
              </a:rPr>
              <a:t>   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FF2939-9FF7-9422-6B89-1A910A13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91" y="11302"/>
            <a:ext cx="5671751" cy="6858000"/>
          </a:xfrm>
          <a:prstGeom prst="rect">
            <a:avLst/>
          </a:prstGeom>
        </p:spPr>
      </p:pic>
      <p:sp>
        <p:nvSpPr>
          <p:cNvPr id="11" name="Freeform 190"/>
          <p:cNvSpPr/>
          <p:nvPr/>
        </p:nvSpPr>
        <p:spPr bwMode="auto">
          <a:xfrm rot="6607463">
            <a:off x="435640" y="2756165"/>
            <a:ext cx="110175" cy="96907"/>
          </a:xfrm>
          <a:custGeom>
            <a:avLst/>
            <a:gdLst>
              <a:gd name="T0" fmla="*/ 41 w 81"/>
              <a:gd name="T1" fmla="*/ 0 h 71"/>
              <a:gd name="T2" fmla="*/ 24 w 81"/>
              <a:gd name="T3" fmla="*/ 4 h 71"/>
              <a:gd name="T4" fmla="*/ 9 w 81"/>
              <a:gd name="T5" fmla="*/ 52 h 71"/>
              <a:gd name="T6" fmla="*/ 41 w 81"/>
              <a:gd name="T7" fmla="*/ 71 h 71"/>
              <a:gd name="T8" fmla="*/ 57 w 81"/>
              <a:gd name="T9" fmla="*/ 67 h 71"/>
              <a:gd name="T10" fmla="*/ 72 w 81"/>
              <a:gd name="T11" fmla="*/ 19 h 71"/>
              <a:gd name="T12" fmla="*/ 41 w 81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1">
                <a:moveTo>
                  <a:pt x="41" y="0"/>
                </a:moveTo>
                <a:cubicBezTo>
                  <a:pt x="35" y="0"/>
                  <a:pt x="30" y="2"/>
                  <a:pt x="24" y="4"/>
                </a:cubicBezTo>
                <a:cubicBezTo>
                  <a:pt x="7" y="14"/>
                  <a:pt x="0" y="35"/>
                  <a:pt x="9" y="52"/>
                </a:cubicBezTo>
                <a:cubicBezTo>
                  <a:pt x="16" y="64"/>
                  <a:pt x="28" y="71"/>
                  <a:pt x="41" y="71"/>
                </a:cubicBezTo>
                <a:cubicBezTo>
                  <a:pt x="46" y="71"/>
                  <a:pt x="52" y="70"/>
                  <a:pt x="57" y="67"/>
                </a:cubicBezTo>
                <a:cubicBezTo>
                  <a:pt x="75" y="58"/>
                  <a:pt x="81" y="37"/>
                  <a:pt x="72" y="19"/>
                </a:cubicBezTo>
                <a:cubicBezTo>
                  <a:pt x="66" y="7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91"/>
          <p:cNvSpPr/>
          <p:nvPr/>
        </p:nvSpPr>
        <p:spPr bwMode="auto">
          <a:xfrm rot="6607463">
            <a:off x="831925" y="5735077"/>
            <a:ext cx="110752" cy="95754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92"/>
          <p:cNvSpPr>
            <a:spLocks noEditPoints="1"/>
          </p:cNvSpPr>
          <p:nvPr/>
        </p:nvSpPr>
        <p:spPr bwMode="auto">
          <a:xfrm rot="6607463">
            <a:off x="546373" y="5915649"/>
            <a:ext cx="76719" cy="74988"/>
          </a:xfrm>
          <a:custGeom>
            <a:avLst/>
            <a:gdLst>
              <a:gd name="T0" fmla="*/ 53 w 56"/>
              <a:gd name="T1" fmla="*/ 40 h 55"/>
              <a:gd name="T2" fmla="*/ 19 w 56"/>
              <a:gd name="T3" fmla="*/ 53 h 55"/>
              <a:gd name="T4" fmla="*/ 28 w 56"/>
              <a:gd name="T5" fmla="*/ 55 h 55"/>
              <a:gd name="T6" fmla="*/ 41 w 56"/>
              <a:gd name="T7" fmla="*/ 51 h 55"/>
              <a:gd name="T8" fmla="*/ 53 w 56"/>
              <a:gd name="T9" fmla="*/ 40 h 55"/>
              <a:gd name="T10" fmla="*/ 28 w 56"/>
              <a:gd name="T11" fmla="*/ 0 h 55"/>
              <a:gd name="T12" fmla="*/ 15 w 56"/>
              <a:gd name="T13" fmla="*/ 3 h 55"/>
              <a:gd name="T14" fmla="*/ 4 w 56"/>
              <a:gd name="T15" fmla="*/ 15 h 55"/>
              <a:gd name="T16" fmla="*/ 1 w 56"/>
              <a:gd name="T17" fmla="*/ 26 h 55"/>
              <a:gd name="T18" fmla="*/ 4 w 56"/>
              <a:gd name="T19" fmla="*/ 40 h 55"/>
              <a:gd name="T20" fmla="*/ 13 w 56"/>
              <a:gd name="T21" fmla="*/ 50 h 55"/>
              <a:gd name="T22" fmla="*/ 55 w 56"/>
              <a:gd name="T23" fmla="*/ 34 h 55"/>
              <a:gd name="T24" fmla="*/ 53 w 56"/>
              <a:gd name="T25" fmla="*/ 14 h 55"/>
              <a:gd name="T26" fmla="*/ 28 w 56"/>
              <a:gd name="T2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55">
                <a:moveTo>
                  <a:pt x="53" y="40"/>
                </a:moveTo>
                <a:cubicBezTo>
                  <a:pt x="19" y="53"/>
                  <a:pt x="19" y="53"/>
                  <a:pt x="19" y="53"/>
                </a:cubicBezTo>
                <a:cubicBezTo>
                  <a:pt x="22" y="54"/>
                  <a:pt x="25" y="55"/>
                  <a:pt x="28" y="55"/>
                </a:cubicBezTo>
                <a:cubicBezTo>
                  <a:pt x="32" y="55"/>
                  <a:pt x="37" y="54"/>
                  <a:pt x="41" y="51"/>
                </a:cubicBezTo>
                <a:cubicBezTo>
                  <a:pt x="46" y="49"/>
                  <a:pt x="50" y="45"/>
                  <a:pt x="53" y="40"/>
                </a:cubicBezTo>
                <a:moveTo>
                  <a:pt x="28" y="0"/>
                </a:moveTo>
                <a:cubicBezTo>
                  <a:pt x="24" y="0"/>
                  <a:pt x="19" y="1"/>
                  <a:pt x="15" y="3"/>
                </a:cubicBezTo>
                <a:cubicBezTo>
                  <a:pt x="10" y="5"/>
                  <a:pt x="6" y="10"/>
                  <a:pt x="4" y="1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31"/>
                  <a:pt x="1" y="36"/>
                  <a:pt x="4" y="40"/>
                </a:cubicBezTo>
                <a:cubicBezTo>
                  <a:pt x="6" y="44"/>
                  <a:pt x="9" y="48"/>
                  <a:pt x="13" y="50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27"/>
                  <a:pt x="56" y="20"/>
                  <a:pt x="53" y="14"/>
                </a:cubicBezTo>
                <a:cubicBezTo>
                  <a:pt x="48" y="5"/>
                  <a:pt x="38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93"/>
          <p:cNvSpPr>
            <a:spLocks noEditPoints="1"/>
          </p:cNvSpPr>
          <p:nvPr/>
        </p:nvSpPr>
        <p:spPr bwMode="auto">
          <a:xfrm rot="6607463">
            <a:off x="539437" y="5924011"/>
            <a:ext cx="73258" cy="51915"/>
          </a:xfrm>
          <a:custGeom>
            <a:avLst/>
            <a:gdLst>
              <a:gd name="T0" fmla="*/ 54 w 54"/>
              <a:gd name="T1" fmla="*/ 19 h 38"/>
              <a:gd name="T2" fmla="*/ 12 w 54"/>
              <a:gd name="T3" fmla="*/ 35 h 38"/>
              <a:gd name="T4" fmla="*/ 18 w 54"/>
              <a:gd name="T5" fmla="*/ 38 h 38"/>
              <a:gd name="T6" fmla="*/ 52 w 54"/>
              <a:gd name="T7" fmla="*/ 25 h 38"/>
              <a:gd name="T8" fmla="*/ 54 w 54"/>
              <a:gd name="T9" fmla="*/ 19 h 38"/>
              <a:gd name="T10" fmla="*/ 3 w 54"/>
              <a:gd name="T11" fmla="*/ 0 h 38"/>
              <a:gd name="T12" fmla="*/ 0 w 54"/>
              <a:gd name="T13" fmla="*/ 11 h 38"/>
              <a:gd name="T14" fmla="*/ 3 w 54"/>
              <a:gd name="T1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38">
                <a:moveTo>
                  <a:pt x="54" y="19"/>
                </a:moveTo>
                <a:cubicBezTo>
                  <a:pt x="12" y="35"/>
                  <a:pt x="12" y="35"/>
                  <a:pt x="12" y="35"/>
                </a:cubicBezTo>
                <a:cubicBezTo>
                  <a:pt x="14" y="36"/>
                  <a:pt x="16" y="37"/>
                  <a:pt x="18" y="38"/>
                </a:cubicBezTo>
                <a:cubicBezTo>
                  <a:pt x="52" y="25"/>
                  <a:pt x="52" y="25"/>
                  <a:pt x="52" y="25"/>
                </a:cubicBezTo>
                <a:cubicBezTo>
                  <a:pt x="53" y="23"/>
                  <a:pt x="53" y="21"/>
                  <a:pt x="54" y="19"/>
                </a:cubicBezTo>
                <a:moveTo>
                  <a:pt x="3" y="0"/>
                </a:moveTo>
                <a:cubicBezTo>
                  <a:pt x="1" y="3"/>
                  <a:pt x="0" y="7"/>
                  <a:pt x="0" y="1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94"/>
          <p:cNvSpPr>
            <a:spLocks noEditPoints="1"/>
          </p:cNvSpPr>
          <p:nvPr/>
        </p:nvSpPr>
        <p:spPr bwMode="auto">
          <a:xfrm rot="6607463">
            <a:off x="114736" y="268458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95"/>
          <p:cNvSpPr/>
          <p:nvPr/>
        </p:nvSpPr>
        <p:spPr bwMode="auto">
          <a:xfrm rot="6607463">
            <a:off x="106701" y="271115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6"/>
          <p:cNvSpPr/>
          <p:nvPr/>
        </p:nvSpPr>
        <p:spPr bwMode="auto">
          <a:xfrm rot="6607463">
            <a:off x="221536" y="6310054"/>
            <a:ext cx="85948" cy="74988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97"/>
          <p:cNvSpPr/>
          <p:nvPr/>
        </p:nvSpPr>
        <p:spPr bwMode="auto">
          <a:xfrm rot="6607463">
            <a:off x="658370" y="6335366"/>
            <a:ext cx="73835" cy="42109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8"/>
          <p:cNvSpPr/>
          <p:nvPr/>
        </p:nvSpPr>
        <p:spPr bwMode="auto">
          <a:xfrm rot="6607463">
            <a:off x="125755" y="2262716"/>
            <a:ext cx="85948" cy="74988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Freeform 199"/>
          <p:cNvSpPr/>
          <p:nvPr/>
        </p:nvSpPr>
        <p:spPr bwMode="auto">
          <a:xfrm rot="6607463">
            <a:off x="-298054" y="238980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00"/>
          <p:cNvSpPr/>
          <p:nvPr/>
        </p:nvSpPr>
        <p:spPr bwMode="auto">
          <a:xfrm rot="6607463">
            <a:off x="36095" y="328023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201"/>
          <p:cNvSpPr/>
          <p:nvPr/>
        </p:nvSpPr>
        <p:spPr bwMode="auto">
          <a:xfrm rot="6607463">
            <a:off x="237341" y="314412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02"/>
          <p:cNvSpPr/>
          <p:nvPr/>
        </p:nvSpPr>
        <p:spPr bwMode="auto">
          <a:xfrm rot="6607463">
            <a:off x="549666" y="5482796"/>
            <a:ext cx="53068" cy="46724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3"/>
          <p:cNvSpPr>
            <a:spLocks noEditPoints="1"/>
          </p:cNvSpPr>
          <p:nvPr/>
        </p:nvSpPr>
        <p:spPr bwMode="auto">
          <a:xfrm rot="6607463">
            <a:off x="33040" y="404081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04"/>
          <p:cNvSpPr/>
          <p:nvPr/>
        </p:nvSpPr>
        <p:spPr bwMode="auto">
          <a:xfrm rot="6607463">
            <a:off x="57702" y="405703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 rot="6607463">
            <a:off x="115587" y="463473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06"/>
          <p:cNvSpPr/>
          <p:nvPr/>
        </p:nvSpPr>
        <p:spPr bwMode="auto">
          <a:xfrm rot="6607463">
            <a:off x="114702" y="464423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07"/>
          <p:cNvSpPr/>
          <p:nvPr/>
        </p:nvSpPr>
        <p:spPr bwMode="auto">
          <a:xfrm rot="6607463">
            <a:off x="308576" y="538699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08"/>
          <p:cNvSpPr>
            <a:spLocks noEditPoints="1"/>
          </p:cNvSpPr>
          <p:nvPr/>
        </p:nvSpPr>
        <p:spPr bwMode="auto">
          <a:xfrm rot="6607463">
            <a:off x="312039" y="570877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09"/>
          <p:cNvSpPr/>
          <p:nvPr/>
        </p:nvSpPr>
        <p:spPr bwMode="auto">
          <a:xfrm rot="6607463">
            <a:off x="325610" y="571259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10"/>
          <p:cNvSpPr>
            <a:spLocks noEditPoints="1"/>
          </p:cNvSpPr>
          <p:nvPr/>
        </p:nvSpPr>
        <p:spPr bwMode="auto">
          <a:xfrm rot="6607463">
            <a:off x="-49933" y="298176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11"/>
          <p:cNvSpPr/>
          <p:nvPr/>
        </p:nvSpPr>
        <p:spPr bwMode="auto">
          <a:xfrm rot="6607463">
            <a:off x="-47037" y="299323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12"/>
          <p:cNvSpPr/>
          <p:nvPr/>
        </p:nvSpPr>
        <p:spPr bwMode="auto">
          <a:xfrm rot="6607463">
            <a:off x="1010478" y="2458707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4" name="Freeform 213"/>
          <p:cNvSpPr/>
          <p:nvPr/>
        </p:nvSpPr>
        <p:spPr bwMode="auto">
          <a:xfrm rot="6607463">
            <a:off x="1451557" y="5771733"/>
            <a:ext cx="166127" cy="14420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14"/>
          <p:cNvSpPr/>
          <p:nvPr/>
        </p:nvSpPr>
        <p:spPr bwMode="auto">
          <a:xfrm rot="6607463">
            <a:off x="1102150" y="4813881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Freeform 215"/>
          <p:cNvSpPr/>
          <p:nvPr/>
        </p:nvSpPr>
        <p:spPr bwMode="auto">
          <a:xfrm rot="6607463">
            <a:off x="1017800" y="6042212"/>
            <a:ext cx="128056" cy="113059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16"/>
          <p:cNvSpPr/>
          <p:nvPr/>
        </p:nvSpPr>
        <p:spPr bwMode="auto">
          <a:xfrm rot="6607463">
            <a:off x="525517" y="2354896"/>
            <a:ext cx="128056" cy="11363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8" name="Freeform 217"/>
          <p:cNvSpPr/>
          <p:nvPr/>
        </p:nvSpPr>
        <p:spPr bwMode="auto">
          <a:xfrm rot="6607463">
            <a:off x="680027" y="6332029"/>
            <a:ext cx="128056" cy="107867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18"/>
          <p:cNvSpPr/>
          <p:nvPr/>
        </p:nvSpPr>
        <p:spPr bwMode="auto">
          <a:xfrm rot="6607463">
            <a:off x="680057" y="6339308"/>
            <a:ext cx="76142" cy="5710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19"/>
          <p:cNvSpPr/>
          <p:nvPr/>
        </p:nvSpPr>
        <p:spPr bwMode="auto">
          <a:xfrm rot="6607463">
            <a:off x="1206824" y="6661444"/>
            <a:ext cx="122288" cy="111905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20"/>
          <p:cNvSpPr/>
          <p:nvPr/>
        </p:nvSpPr>
        <p:spPr bwMode="auto">
          <a:xfrm rot="6607463">
            <a:off x="1301862" y="6668822"/>
            <a:ext cx="21920" cy="31725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21"/>
          <p:cNvSpPr/>
          <p:nvPr/>
        </p:nvSpPr>
        <p:spPr bwMode="auto">
          <a:xfrm rot="6607463">
            <a:off x="545849" y="1718570"/>
            <a:ext cx="128634" cy="111905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Freeform 222"/>
          <p:cNvSpPr>
            <a:spLocks noEditPoints="1"/>
          </p:cNvSpPr>
          <p:nvPr/>
        </p:nvSpPr>
        <p:spPr bwMode="auto">
          <a:xfrm rot="6607463">
            <a:off x="-84302" y="1905400"/>
            <a:ext cx="119981" cy="113059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23"/>
          <p:cNvSpPr/>
          <p:nvPr/>
        </p:nvSpPr>
        <p:spPr bwMode="auto">
          <a:xfrm rot="6607463">
            <a:off x="-90650" y="1950535"/>
            <a:ext cx="61721" cy="58836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24"/>
          <p:cNvSpPr>
            <a:spLocks noEditPoints="1"/>
          </p:cNvSpPr>
          <p:nvPr/>
        </p:nvSpPr>
        <p:spPr bwMode="auto">
          <a:xfrm rot="6607463">
            <a:off x="412774" y="3247651"/>
            <a:ext cx="113059" cy="102676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6" name="Freeform 225"/>
          <p:cNvSpPr/>
          <p:nvPr/>
        </p:nvSpPr>
        <p:spPr bwMode="auto">
          <a:xfrm rot="6607463">
            <a:off x="472526" y="3241609"/>
            <a:ext cx="43839" cy="68066"/>
          </a:xfrm>
          <a:custGeom>
            <a:avLst/>
            <a:gdLst>
              <a:gd name="T0" fmla="*/ 32 w 32"/>
              <a:gd name="T1" fmla="*/ 0 h 50"/>
              <a:gd name="T2" fmla="*/ 25 w 32"/>
              <a:gd name="T3" fmla="*/ 1 h 50"/>
              <a:gd name="T4" fmla="*/ 0 w 32"/>
              <a:gd name="T5" fmla="*/ 44 h 50"/>
              <a:gd name="T6" fmla="*/ 2 w 32"/>
              <a:gd name="T7" fmla="*/ 50 h 50"/>
              <a:gd name="T8" fmla="*/ 32 w 3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0">
                <a:moveTo>
                  <a:pt x="32" y="0"/>
                </a:moveTo>
                <a:cubicBezTo>
                  <a:pt x="29" y="0"/>
                  <a:pt x="27" y="1"/>
                  <a:pt x="25" y="1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6"/>
                  <a:pt x="1" y="48"/>
                  <a:pt x="2" y="50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226"/>
          <p:cNvSpPr/>
          <p:nvPr/>
        </p:nvSpPr>
        <p:spPr bwMode="auto">
          <a:xfrm rot="6607463">
            <a:off x="713367" y="3039686"/>
            <a:ext cx="80756" cy="7095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27"/>
          <p:cNvSpPr/>
          <p:nvPr/>
        </p:nvSpPr>
        <p:spPr bwMode="auto">
          <a:xfrm rot="6607463">
            <a:off x="1126874" y="3770552"/>
            <a:ext cx="166705" cy="144785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Freeform 228"/>
          <p:cNvSpPr>
            <a:spLocks noEditPoints="1"/>
          </p:cNvSpPr>
          <p:nvPr/>
        </p:nvSpPr>
        <p:spPr bwMode="auto">
          <a:xfrm rot="6607463">
            <a:off x="643041" y="3664801"/>
            <a:ext cx="126903" cy="113059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Freeform 229"/>
          <p:cNvSpPr/>
          <p:nvPr/>
        </p:nvSpPr>
        <p:spPr bwMode="auto">
          <a:xfrm rot="6607463">
            <a:off x="628277" y="3704074"/>
            <a:ext cx="59990" cy="12690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230"/>
          <p:cNvSpPr/>
          <p:nvPr/>
        </p:nvSpPr>
        <p:spPr bwMode="auto">
          <a:xfrm rot="6607463">
            <a:off x="831116" y="4350990"/>
            <a:ext cx="80180" cy="69796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231"/>
          <p:cNvSpPr/>
          <p:nvPr/>
        </p:nvSpPr>
        <p:spPr bwMode="auto">
          <a:xfrm rot="6607463">
            <a:off x="1027778" y="5393496"/>
            <a:ext cx="79026" cy="69796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232"/>
          <p:cNvSpPr/>
          <p:nvPr/>
        </p:nvSpPr>
        <p:spPr bwMode="auto">
          <a:xfrm rot="6607463">
            <a:off x="334650" y="383694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233"/>
          <p:cNvSpPr/>
          <p:nvPr/>
        </p:nvSpPr>
        <p:spPr bwMode="auto">
          <a:xfrm rot="6607463">
            <a:off x="453241" y="4729377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Freeform 234"/>
          <p:cNvSpPr/>
          <p:nvPr/>
        </p:nvSpPr>
        <p:spPr bwMode="auto">
          <a:xfrm rot="6607463">
            <a:off x="665989" y="5250272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35"/>
          <p:cNvSpPr/>
          <p:nvPr/>
        </p:nvSpPr>
        <p:spPr bwMode="auto">
          <a:xfrm rot="6607463">
            <a:off x="671885" y="5731599"/>
            <a:ext cx="72105" cy="64028"/>
          </a:xfrm>
          <a:custGeom>
            <a:avLst/>
            <a:gdLst>
              <a:gd name="T0" fmla="*/ 26 w 53"/>
              <a:gd name="T1" fmla="*/ 0 h 47"/>
              <a:gd name="T2" fmla="*/ 15 w 53"/>
              <a:gd name="T3" fmla="*/ 3 h 47"/>
              <a:gd name="T4" fmla="*/ 6 w 53"/>
              <a:gd name="T5" fmla="*/ 34 h 47"/>
              <a:gd name="T6" fmla="*/ 26 w 53"/>
              <a:gd name="T7" fmla="*/ 47 h 47"/>
              <a:gd name="T8" fmla="*/ 37 w 53"/>
              <a:gd name="T9" fmla="*/ 44 h 47"/>
              <a:gd name="T10" fmla="*/ 47 w 53"/>
              <a:gd name="T11" fmla="*/ 13 h 47"/>
              <a:gd name="T12" fmla="*/ 26 w 53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7">
                <a:moveTo>
                  <a:pt x="26" y="0"/>
                </a:moveTo>
                <a:cubicBezTo>
                  <a:pt x="23" y="0"/>
                  <a:pt x="19" y="1"/>
                  <a:pt x="15" y="3"/>
                </a:cubicBezTo>
                <a:cubicBezTo>
                  <a:pt x="4" y="9"/>
                  <a:pt x="0" y="23"/>
                  <a:pt x="6" y="34"/>
                </a:cubicBezTo>
                <a:cubicBezTo>
                  <a:pt x="10" y="42"/>
                  <a:pt x="18" y="47"/>
                  <a:pt x="26" y="47"/>
                </a:cubicBezTo>
                <a:cubicBezTo>
                  <a:pt x="30" y="47"/>
                  <a:pt x="34" y="46"/>
                  <a:pt x="37" y="44"/>
                </a:cubicBezTo>
                <a:cubicBezTo>
                  <a:pt x="49" y="38"/>
                  <a:pt x="53" y="24"/>
                  <a:pt x="47" y="13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236"/>
          <p:cNvSpPr/>
          <p:nvPr/>
        </p:nvSpPr>
        <p:spPr bwMode="auto">
          <a:xfrm rot="6607463">
            <a:off x="280671" y="279788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60" name="直接连接符 59"/>
          <p:cNvCxnSpPr>
            <a:stCxn id="42" idx="5"/>
            <a:endCxn id="33" idx="3"/>
          </p:cNvCxnSpPr>
          <p:nvPr/>
        </p:nvCxnSpPr>
        <p:spPr>
          <a:xfrm>
            <a:off x="617562" y="1829700"/>
            <a:ext cx="406654" cy="6775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2"/>
            <a:endCxn id="33" idx="4"/>
          </p:cNvCxnSpPr>
          <p:nvPr/>
        </p:nvCxnSpPr>
        <p:spPr>
          <a:xfrm flipV="1">
            <a:off x="748967" y="2542030"/>
            <a:ext cx="271205" cy="4985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9" idx="4"/>
          </p:cNvCxnSpPr>
          <p:nvPr/>
        </p:nvCxnSpPr>
        <p:spPr>
          <a:xfrm flipH="1" flipV="1">
            <a:off x="759336" y="3741421"/>
            <a:ext cx="106327" cy="60987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8" idx="2"/>
            <a:endCxn id="47" idx="5"/>
          </p:cNvCxnSpPr>
          <p:nvPr/>
        </p:nvCxnSpPr>
        <p:spPr>
          <a:xfrm flipH="1" flipV="1">
            <a:off x="758522" y="3109711"/>
            <a:ext cx="441737" cy="6611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5" idx="2"/>
            <a:endCxn id="48" idx="5"/>
          </p:cNvCxnSpPr>
          <p:nvPr/>
        </p:nvCxnSpPr>
        <p:spPr>
          <a:xfrm flipV="1">
            <a:off x="1175075" y="3914995"/>
            <a:ext cx="45118" cy="90083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4" idx="3"/>
            <a:endCxn id="35" idx="4"/>
          </p:cNvCxnSpPr>
          <p:nvPr/>
        </p:nvCxnSpPr>
        <p:spPr>
          <a:xfrm flipH="1" flipV="1">
            <a:off x="1113594" y="4896394"/>
            <a:ext cx="353325" cy="922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34" idx="0"/>
          </p:cNvCxnSpPr>
          <p:nvPr/>
        </p:nvCxnSpPr>
        <p:spPr>
          <a:xfrm flipV="1">
            <a:off x="1099237" y="5868645"/>
            <a:ext cx="503086" cy="21367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0" idx="4"/>
            <a:endCxn id="36" idx="5"/>
          </p:cNvCxnSpPr>
          <p:nvPr/>
        </p:nvCxnSpPr>
        <p:spPr>
          <a:xfrm flipH="1" flipV="1">
            <a:off x="1089427" y="6155208"/>
            <a:ext cx="172427" cy="5035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9" idx="1"/>
            <a:endCxn id="42" idx="5"/>
          </p:cNvCxnSpPr>
          <p:nvPr/>
        </p:nvCxnSpPr>
        <p:spPr>
          <a:xfrm flipV="1">
            <a:off x="206431" y="1829700"/>
            <a:ext cx="411131" cy="4647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37" idx="2"/>
            <a:endCxn id="42" idx="5"/>
          </p:cNvCxnSpPr>
          <p:nvPr/>
        </p:nvCxnSpPr>
        <p:spPr>
          <a:xfrm flipV="1">
            <a:off x="581821" y="1829700"/>
            <a:ext cx="35741" cy="5255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4" idx="2"/>
            <a:endCxn id="49" idx="8"/>
          </p:cNvCxnSpPr>
          <p:nvPr/>
        </p:nvCxnSpPr>
        <p:spPr>
          <a:xfrm flipV="1">
            <a:off x="505161" y="3740520"/>
            <a:ext cx="148602" cy="9884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" idx="1"/>
            <a:endCxn id="13" idx="0"/>
          </p:cNvCxnSpPr>
          <p:nvPr/>
        </p:nvCxnSpPr>
        <p:spPr>
          <a:xfrm flipV="1">
            <a:off x="301742" y="5979438"/>
            <a:ext cx="255204" cy="3635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6" idx="2"/>
            <a:endCxn id="54" idx="5"/>
          </p:cNvCxnSpPr>
          <p:nvPr/>
        </p:nvCxnSpPr>
        <p:spPr>
          <a:xfrm flipH="1" flipV="1">
            <a:off x="517735" y="4829453"/>
            <a:ext cx="186367" cy="9030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5" idx="4"/>
            <a:endCxn id="55" idx="0"/>
          </p:cNvCxnSpPr>
          <p:nvPr/>
        </p:nvCxnSpPr>
        <p:spPr>
          <a:xfrm flipH="1">
            <a:off x="771587" y="4896394"/>
            <a:ext cx="342007" cy="42107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45" idx="10"/>
            <a:endCxn id="24" idx="6"/>
          </p:cNvCxnSpPr>
          <p:nvPr/>
        </p:nvCxnSpPr>
        <p:spPr>
          <a:xfrm flipH="1">
            <a:off x="67935" y="334752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1" idx="4"/>
            <a:endCxn id="54" idx="1"/>
          </p:cNvCxnSpPr>
          <p:nvPr/>
        </p:nvCxnSpPr>
        <p:spPr>
          <a:xfrm flipH="1">
            <a:off x="561694" y="4391244"/>
            <a:ext cx="274755" cy="3816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1" idx="5"/>
          </p:cNvCxnSpPr>
          <p:nvPr/>
        </p:nvCxnSpPr>
        <p:spPr>
          <a:xfrm flipH="1" flipV="1">
            <a:off x="497132" y="2852597"/>
            <a:ext cx="223940" cy="2379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6" idx="2"/>
          </p:cNvCxnSpPr>
          <p:nvPr/>
        </p:nvCxnSpPr>
        <p:spPr>
          <a:xfrm flipH="1">
            <a:off x="72708" y="270734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3" idx="4"/>
            <a:endCxn id="37" idx="5"/>
          </p:cNvCxnSpPr>
          <p:nvPr/>
        </p:nvCxnSpPr>
        <p:spPr>
          <a:xfrm flipH="1" flipV="1">
            <a:off x="597739" y="2466948"/>
            <a:ext cx="422433" cy="750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endCxn id="51" idx="2"/>
          </p:cNvCxnSpPr>
          <p:nvPr/>
        </p:nvCxnSpPr>
        <p:spPr>
          <a:xfrm flipH="1">
            <a:off x="865663" y="3823842"/>
            <a:ext cx="307988" cy="52745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4" idx="4"/>
            <a:endCxn id="35" idx="4"/>
          </p:cNvCxnSpPr>
          <p:nvPr/>
        </p:nvCxnSpPr>
        <p:spPr>
          <a:xfrm>
            <a:off x="460732" y="4786775"/>
            <a:ext cx="652862" cy="1096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" idx="1"/>
            <a:endCxn id="34" idx="3"/>
          </p:cNvCxnSpPr>
          <p:nvPr/>
        </p:nvCxnSpPr>
        <p:spPr>
          <a:xfrm>
            <a:off x="934879" y="5776361"/>
            <a:ext cx="532039" cy="426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56" idx="1"/>
            <a:endCxn id="52" idx="3"/>
          </p:cNvCxnSpPr>
          <p:nvPr/>
        </p:nvCxnSpPr>
        <p:spPr>
          <a:xfrm flipV="1">
            <a:off x="739542" y="5416388"/>
            <a:ext cx="294982" cy="3421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2" idx="0"/>
            <a:endCxn id="34" idx="3"/>
          </p:cNvCxnSpPr>
          <p:nvPr/>
        </p:nvCxnSpPr>
        <p:spPr>
          <a:xfrm>
            <a:off x="1100059" y="5440402"/>
            <a:ext cx="366859" cy="37862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47" idx="0"/>
            <a:endCxn id="49" idx="2"/>
          </p:cNvCxnSpPr>
          <p:nvPr/>
        </p:nvCxnSpPr>
        <p:spPr>
          <a:xfrm flipH="1">
            <a:off x="653179" y="3086724"/>
            <a:ext cx="134110" cy="615798"/>
          </a:xfrm>
          <a:prstGeom prst="lin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>
            <a:stCxn id="54" idx="4"/>
            <a:endCxn id="24" idx="5"/>
          </p:cNvCxnSpPr>
          <p:nvPr/>
        </p:nvCxnSpPr>
        <p:spPr>
          <a:xfrm flipH="1" flipV="1">
            <a:off x="104712" y="4069245"/>
            <a:ext cx="356020" cy="7175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1" idx="2"/>
            <a:endCxn id="19" idx="5"/>
          </p:cNvCxnSpPr>
          <p:nvPr/>
        </p:nvCxnSpPr>
        <p:spPr>
          <a:xfrm flipH="1" flipV="1">
            <a:off x="173702" y="2336177"/>
            <a:ext cx="310621" cy="42046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5" idx="3"/>
            <a:endCxn id="43" idx="0"/>
          </p:cNvCxnSpPr>
          <p:nvPr/>
        </p:nvCxnSpPr>
        <p:spPr>
          <a:xfrm flipH="1" flipV="1">
            <a:off x="-59191" y="2011588"/>
            <a:ext cx="175873" cy="7175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3" idx="11"/>
            <a:endCxn id="42" idx="5"/>
          </p:cNvCxnSpPr>
          <p:nvPr/>
        </p:nvCxnSpPr>
        <p:spPr>
          <a:xfrm flipV="1">
            <a:off x="-33772" y="1829700"/>
            <a:ext cx="651334" cy="808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26" idx="7"/>
            <a:endCxn id="55" idx="4"/>
          </p:cNvCxnSpPr>
          <p:nvPr/>
        </p:nvCxnSpPr>
        <p:spPr>
          <a:xfrm>
            <a:off x="184816" y="4663697"/>
            <a:ext cx="488664" cy="6439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 194"/>
          <p:cNvSpPr>
            <a:spLocks noEditPoints="1"/>
          </p:cNvSpPr>
          <p:nvPr/>
        </p:nvSpPr>
        <p:spPr bwMode="auto">
          <a:xfrm rot="6607463">
            <a:off x="11820318" y="259409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0" name="Freeform 195"/>
          <p:cNvSpPr/>
          <p:nvPr/>
        </p:nvSpPr>
        <p:spPr bwMode="auto">
          <a:xfrm rot="6607463">
            <a:off x="11812283" y="262066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99"/>
          <p:cNvSpPr/>
          <p:nvPr/>
        </p:nvSpPr>
        <p:spPr bwMode="auto">
          <a:xfrm rot="6607463">
            <a:off x="11407528" y="229931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200"/>
          <p:cNvSpPr/>
          <p:nvPr/>
        </p:nvSpPr>
        <p:spPr bwMode="auto">
          <a:xfrm rot="6607463">
            <a:off x="11741677" y="318974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3" name="Freeform 201"/>
          <p:cNvSpPr/>
          <p:nvPr/>
        </p:nvSpPr>
        <p:spPr bwMode="auto">
          <a:xfrm rot="6607463">
            <a:off x="11942923" y="305363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4" name="Freeform 203"/>
          <p:cNvSpPr>
            <a:spLocks noEditPoints="1"/>
          </p:cNvSpPr>
          <p:nvPr/>
        </p:nvSpPr>
        <p:spPr bwMode="auto">
          <a:xfrm rot="6607463">
            <a:off x="11738622" y="395032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5" name="Freeform 204"/>
          <p:cNvSpPr/>
          <p:nvPr/>
        </p:nvSpPr>
        <p:spPr bwMode="auto">
          <a:xfrm rot="6607463">
            <a:off x="11763284" y="396654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205"/>
          <p:cNvSpPr>
            <a:spLocks noEditPoints="1"/>
          </p:cNvSpPr>
          <p:nvPr/>
        </p:nvSpPr>
        <p:spPr bwMode="auto">
          <a:xfrm rot="6607463">
            <a:off x="11821169" y="454424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7" name="Freeform 206"/>
          <p:cNvSpPr/>
          <p:nvPr/>
        </p:nvSpPr>
        <p:spPr bwMode="auto">
          <a:xfrm rot="6607463">
            <a:off x="11820284" y="455374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207"/>
          <p:cNvSpPr/>
          <p:nvPr/>
        </p:nvSpPr>
        <p:spPr bwMode="auto">
          <a:xfrm rot="6607463">
            <a:off x="12014158" y="529650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9" name="Freeform 208"/>
          <p:cNvSpPr>
            <a:spLocks noEditPoints="1"/>
          </p:cNvSpPr>
          <p:nvPr/>
        </p:nvSpPr>
        <p:spPr bwMode="auto">
          <a:xfrm rot="6607463">
            <a:off x="12017621" y="561828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209"/>
          <p:cNvSpPr/>
          <p:nvPr/>
        </p:nvSpPr>
        <p:spPr bwMode="auto">
          <a:xfrm rot="6607463">
            <a:off x="12031192" y="562210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210"/>
          <p:cNvSpPr>
            <a:spLocks noEditPoints="1"/>
          </p:cNvSpPr>
          <p:nvPr/>
        </p:nvSpPr>
        <p:spPr bwMode="auto">
          <a:xfrm rot="6607463">
            <a:off x="11655649" y="289127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211"/>
          <p:cNvSpPr/>
          <p:nvPr/>
        </p:nvSpPr>
        <p:spPr bwMode="auto">
          <a:xfrm rot="6607463">
            <a:off x="11658545" y="290274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232"/>
          <p:cNvSpPr/>
          <p:nvPr/>
        </p:nvSpPr>
        <p:spPr bwMode="auto">
          <a:xfrm rot="6607463">
            <a:off x="12040232" y="374645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4" name="Freeform 236"/>
          <p:cNvSpPr/>
          <p:nvPr/>
        </p:nvSpPr>
        <p:spPr bwMode="auto">
          <a:xfrm rot="6607463">
            <a:off x="11986253" y="270739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95" name="直接连接符 194"/>
          <p:cNvCxnSpPr>
            <a:endCxn id="184" idx="6"/>
          </p:cNvCxnSpPr>
          <p:nvPr/>
        </p:nvCxnSpPr>
        <p:spPr>
          <a:xfrm flipH="1">
            <a:off x="11773517" y="325703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2"/>
          </p:cNvCxnSpPr>
          <p:nvPr/>
        </p:nvCxnSpPr>
        <p:spPr>
          <a:xfrm flipH="1">
            <a:off x="11778290" y="261685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endCxn id="184" idx="0"/>
          </p:cNvCxnSpPr>
          <p:nvPr/>
        </p:nvCxnSpPr>
        <p:spPr>
          <a:xfrm flipH="1" flipV="1">
            <a:off x="11793318" y="4013275"/>
            <a:ext cx="389300" cy="61433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81" idx="0"/>
            <a:endCxn id="179" idx="1"/>
          </p:cNvCxnSpPr>
          <p:nvPr/>
        </p:nvCxnSpPr>
        <p:spPr>
          <a:xfrm>
            <a:off x="11485130" y="2349709"/>
            <a:ext cx="340774" cy="2670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86" idx="10"/>
            <a:endCxn id="188" idx="5"/>
          </p:cNvCxnSpPr>
          <p:nvPr/>
        </p:nvCxnSpPr>
        <p:spPr>
          <a:xfrm>
            <a:off x="11860377" y="4611613"/>
            <a:ext cx="195991" cy="75272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4EC964C-BC76-65FB-4549-3878060A56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66" y="1608354"/>
            <a:ext cx="6088828" cy="4143435"/>
          </a:xfrm>
          <a:prstGeom prst="rect">
            <a:avLst/>
          </a:prstGeom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23A6F9DF-EB27-BDC4-7079-9414A8D8C1BF}"/>
              </a:ext>
            </a:extLst>
          </p:cNvPr>
          <p:cNvSpPr txBox="1"/>
          <p:nvPr/>
        </p:nvSpPr>
        <p:spPr>
          <a:xfrm>
            <a:off x="7271321" y="5910738"/>
            <a:ext cx="627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Functionality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6ED07B1-AFA2-0E49-9363-3EF9BCD4BB8A}"/>
              </a:ext>
            </a:extLst>
          </p:cNvPr>
          <p:cNvSpPr txBox="1"/>
          <p:nvPr/>
        </p:nvSpPr>
        <p:spPr>
          <a:xfrm>
            <a:off x="6824966" y="115630"/>
            <a:ext cx="6979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Auto-reply content: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hello~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about the type of breast cancer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to treat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24" grpId="0"/>
      <p:bldP spid="1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F080D14-AA21-065F-D2AC-FA5DFAE96CD3}"/>
              </a:ext>
            </a:extLst>
          </p:cNvPr>
          <p:cNvSpPr txBox="1"/>
          <p:nvPr/>
        </p:nvSpPr>
        <p:spPr>
          <a:xfrm>
            <a:off x="1662859" y="845558"/>
            <a:ext cx="6151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GUI interfaces with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07B94-2865-4751-CD62-FFDC1EF6703C}"/>
              </a:ext>
            </a:extLst>
          </p:cNvPr>
          <p:cNvSpPr/>
          <p:nvPr/>
        </p:nvSpPr>
        <p:spPr>
          <a:xfrm>
            <a:off x="809419" y="3134667"/>
            <a:ext cx="2380821" cy="46166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320D95-3057-AFF8-6D3B-9D55FB903A01}"/>
              </a:ext>
            </a:extLst>
          </p:cNvPr>
          <p:cNvSpPr/>
          <p:nvPr/>
        </p:nvSpPr>
        <p:spPr>
          <a:xfrm>
            <a:off x="3677920" y="2388739"/>
            <a:ext cx="2746581" cy="46166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31D7B4-C395-2CE0-F258-58BF0C7D2D2D}"/>
              </a:ext>
            </a:extLst>
          </p:cNvPr>
          <p:cNvSpPr/>
          <p:nvPr/>
        </p:nvSpPr>
        <p:spPr>
          <a:xfrm>
            <a:off x="3677920" y="3088994"/>
            <a:ext cx="2746581" cy="46166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EF6D7-9860-AAD3-F318-BA7DF27DCDD9}"/>
              </a:ext>
            </a:extLst>
          </p:cNvPr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07CF1D4-221B-EBCA-7911-0962B3A259E6}"/>
              </a:ext>
            </a:extLst>
          </p:cNvPr>
          <p:cNvSpPr/>
          <p:nvPr/>
        </p:nvSpPr>
        <p:spPr>
          <a:xfrm>
            <a:off x="3261360" y="2509520"/>
            <a:ext cx="274320" cy="17119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C487CF7-A58C-A101-F052-80348736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40" y="66146"/>
            <a:ext cx="4497940" cy="60456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3FE1DB7-E00A-3AEB-D28C-8D67A1C7323D}"/>
              </a:ext>
            </a:extLst>
          </p:cNvPr>
          <p:cNvSpPr txBox="1"/>
          <p:nvPr/>
        </p:nvSpPr>
        <p:spPr>
          <a:xfrm>
            <a:off x="7448979" y="6190935"/>
            <a:ext cx="482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Main.py---Build the main interface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4F9AA0-630E-6448-7C1D-27E95CE3AB0A}"/>
              </a:ext>
            </a:extLst>
          </p:cNvPr>
          <p:cNvSpPr/>
          <p:nvPr/>
        </p:nvSpPr>
        <p:spPr>
          <a:xfrm>
            <a:off x="3677920" y="3759815"/>
            <a:ext cx="2746581" cy="46166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cancer.txt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CD778A1-5661-1260-0821-BAD4416AB60A}"/>
              </a:ext>
            </a:extLst>
          </p:cNvPr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47D63B-AB9B-4F0A-FE98-FBC2225A56D0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37B859F-82AE-2864-EC6F-1451D8AC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728"/>
            <a:ext cx="4958274" cy="144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2E8F6F-D4D9-2BF3-2D71-1DA03A7EC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540" y="66146"/>
            <a:ext cx="6396794" cy="34992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7450BD-641A-B7AC-B918-8A1C2BEDD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556" y="3692465"/>
            <a:ext cx="6267772" cy="23178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9431DE-6B93-1446-B908-2CC479976084}"/>
              </a:ext>
            </a:extLst>
          </p:cNvPr>
          <p:cNvSpPr/>
          <p:nvPr/>
        </p:nvSpPr>
        <p:spPr>
          <a:xfrm>
            <a:off x="894080" y="3698240"/>
            <a:ext cx="2275840" cy="557723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User input path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0F4257-CDCD-4CB4-5AE5-E1268C4F17FD}"/>
              </a:ext>
            </a:extLst>
          </p:cNvPr>
          <p:cNvSpPr/>
          <p:nvPr/>
        </p:nvSpPr>
        <p:spPr>
          <a:xfrm>
            <a:off x="599440" y="4586545"/>
            <a:ext cx="2865120" cy="557723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Determine whether it is a legal path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129F6D-FAFB-9909-BF8C-2C0910A09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562" y="3661985"/>
            <a:ext cx="6267772" cy="23178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76372E-E70C-961B-B498-065F64CB1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89683"/>
            <a:ext cx="3563512" cy="189872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DCB28A4-6981-4B9B-F41F-675CBF83AC1F}"/>
              </a:ext>
            </a:extLst>
          </p:cNvPr>
          <p:cNvSpPr/>
          <p:nvPr/>
        </p:nvSpPr>
        <p:spPr>
          <a:xfrm>
            <a:off x="142240" y="5474850"/>
            <a:ext cx="4064194" cy="557723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Exception Handling/Open Image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DB2FAB-EFF6-EAE2-C744-E43199CEA54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032000" y="4255963"/>
            <a:ext cx="0" cy="330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4629370-2684-DAA7-5212-44FD66DD901A}"/>
              </a:ext>
            </a:extLst>
          </p:cNvPr>
          <p:cNvSpPr/>
          <p:nvPr/>
        </p:nvSpPr>
        <p:spPr>
          <a:xfrm>
            <a:off x="1899922" y="5144268"/>
            <a:ext cx="264156" cy="3305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8CBC227D-D319-5EB3-704B-7FD24731115C}"/>
              </a:ext>
            </a:extLst>
          </p:cNvPr>
          <p:cNvSpPr/>
          <p:nvPr/>
        </p:nvSpPr>
        <p:spPr>
          <a:xfrm>
            <a:off x="1895954" y="4222983"/>
            <a:ext cx="264156" cy="3305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9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9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9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9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441234" y="635067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5774311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676843" y="2965128"/>
            <a:ext cx="577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Code &amp; Results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>
            <a:endCxn id="50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50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53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50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0" idx="6"/>
            <a:endCxn id="53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1" idx="5"/>
            <a:endCxn id="58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7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>
            <a:stCxn id="61" idx="1"/>
            <a:endCxn id="57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1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" idx="2"/>
            <a:endCxn id="13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6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1"/>
            <a:endCxn id="1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4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1"/>
            <a:endCxn id="9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7"/>
            <a:endCxn id="24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3"/>
            <a:endCxn id="9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1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3"/>
            <a:endCxn id="13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0"/>
            <a:endCxn id="9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2"/>
            <a:endCxn id="35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1"/>
            <a:endCxn id="37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0"/>
            <a:endCxn id="27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1618499" y="4666992"/>
            <a:ext cx="50031" cy="500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endCxn id="7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4F321BA-A593-9E9E-2A10-421C22AA5FDF}"/>
              </a:ext>
            </a:extLst>
          </p:cNvPr>
          <p:cNvSpPr txBox="1"/>
          <p:nvPr/>
        </p:nvSpPr>
        <p:spPr>
          <a:xfrm>
            <a:off x="1223934" y="1374299"/>
            <a:ext cx="97343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was performed on the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BreakHist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dataset(We got it by mail), classified as benign and malignant, and the results were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following models: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CNN, vgg16, vgg19,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resnet50, inception,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inception_resnet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74F9CC-D7BC-753E-3F55-C5C071983A0F}"/>
              </a:ext>
            </a:extLst>
          </p:cNvPr>
          <p:cNvSpPr txBox="1"/>
          <p:nvPr/>
        </p:nvSpPr>
        <p:spPr>
          <a:xfrm>
            <a:off x="1231000" y="785046"/>
            <a:ext cx="204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Goal</a:t>
            </a:r>
            <a:endParaRPr lang="zh-CN" altLang="en-US" sz="2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E8A8DD9-E2A9-D1F4-AC6A-BF1583C72697}"/>
              </a:ext>
            </a:extLst>
          </p:cNvPr>
          <p:cNvSpPr txBox="1"/>
          <p:nvPr/>
        </p:nvSpPr>
        <p:spPr>
          <a:xfrm>
            <a:off x="1292056" y="3373158"/>
            <a:ext cx="64160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indicators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F1-score,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F467B6F-C948-9093-3D1D-4EA55A69A5A6}"/>
              </a:ext>
            </a:extLst>
          </p:cNvPr>
          <p:cNvSpPr txBox="1"/>
          <p:nvPr/>
        </p:nvSpPr>
        <p:spPr>
          <a:xfrm>
            <a:off x="1323400" y="4438055"/>
            <a:ext cx="68858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it is displayed in the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747C90E-7D53-8CDB-035D-C15A6735DB6B}"/>
              </a:ext>
            </a:extLst>
          </p:cNvPr>
          <p:cNvSpPr txBox="1"/>
          <p:nvPr/>
        </p:nvSpPr>
        <p:spPr>
          <a:xfrm>
            <a:off x="2386275" y="6141715"/>
            <a:ext cx="9288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A. Spanhol, L. S. Oliveira, C. Petitjean and L. Heutte, "A Dataset for Breast Cancer Histopathological Image Classification," in IEEE Transactions on Biomedical Engineering, vol. 63, no. 7, pp. 1455-1462, July 2016, doi: 10.1109/TBME.2015.2496264.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4" grpId="0" animBg="1"/>
      <p:bldP spid="35" grpId="0" animBg="1"/>
      <p:bldP spid="37" grpId="0" animBg="1"/>
      <p:bldP spid="40" grpId="0" animBg="1"/>
      <p:bldP spid="42" grpId="0" animBg="1"/>
      <p:bldP spid="43" grpId="0" animBg="1"/>
      <p:bldP spid="77" grpId="0"/>
      <p:bldP spid="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4793691" y="2288013"/>
            <a:ext cx="218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COMPANY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E7E7A-F06E-AA6E-8103-831EF7E1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61" y="1038095"/>
            <a:ext cx="3192112" cy="4781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8F4ACB-E4E7-E278-286D-24D5114C2583}"/>
              </a:ext>
            </a:extLst>
          </p:cNvPr>
          <p:cNvSpPr txBox="1"/>
          <p:nvPr/>
        </p:nvSpPr>
        <p:spPr>
          <a:xfrm>
            <a:off x="1524981" y="5979497"/>
            <a:ext cx="270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490E1-3DCB-CBD1-96A4-EBE2B32C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438" y="1030457"/>
            <a:ext cx="3440961" cy="47894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2FB8A98-67E4-2141-62B1-F32B7CAF1B7F}"/>
              </a:ext>
            </a:extLst>
          </p:cNvPr>
          <p:cNvSpPr txBox="1"/>
          <p:nvPr/>
        </p:nvSpPr>
        <p:spPr>
          <a:xfrm>
            <a:off x="7495128" y="5974754"/>
            <a:ext cx="270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B1E66D-DEEA-EE72-8038-C725F8FCF683}"/>
              </a:ext>
            </a:extLst>
          </p:cNvPr>
          <p:cNvSpPr txBox="1"/>
          <p:nvPr/>
        </p:nvSpPr>
        <p:spPr>
          <a:xfrm>
            <a:off x="4490720" y="4046768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CBAAE0-1D3D-0627-B9C8-746B41489A73}"/>
              </a:ext>
            </a:extLst>
          </p:cNvPr>
          <p:cNvSpPr txBox="1"/>
          <p:nvPr/>
        </p:nvSpPr>
        <p:spPr>
          <a:xfrm>
            <a:off x="4432613" y="1720128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2EFEF2-5680-E82F-E4B3-F050BD4206F5}"/>
              </a:ext>
            </a:extLst>
          </p:cNvPr>
          <p:cNvSpPr txBox="1"/>
          <p:nvPr/>
        </p:nvSpPr>
        <p:spPr>
          <a:xfrm>
            <a:off x="4536680" y="4920528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AA38F2-A505-FF45-7E34-CD2AF505DD25}"/>
              </a:ext>
            </a:extLst>
          </p:cNvPr>
          <p:cNvCxnSpPr/>
          <p:nvPr/>
        </p:nvCxnSpPr>
        <p:spPr>
          <a:xfrm>
            <a:off x="3860800" y="1950960"/>
            <a:ext cx="4271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B8D973-2F6A-8130-1665-94C2822BBFD3}"/>
              </a:ext>
            </a:extLst>
          </p:cNvPr>
          <p:cNvCxnSpPr>
            <a:endCxn id="9" idx="1"/>
          </p:cNvCxnSpPr>
          <p:nvPr/>
        </p:nvCxnSpPr>
        <p:spPr>
          <a:xfrm>
            <a:off x="2956560" y="4046768"/>
            <a:ext cx="1534160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7C6CAC-D17B-766C-E778-94008CB16A41}"/>
              </a:ext>
            </a:extLst>
          </p:cNvPr>
          <p:cNvCxnSpPr>
            <a:cxnSpLocks/>
          </p:cNvCxnSpPr>
          <p:nvPr/>
        </p:nvCxnSpPr>
        <p:spPr>
          <a:xfrm flipV="1">
            <a:off x="2956560" y="4277600"/>
            <a:ext cx="1331346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44D805A-8BD5-0AFC-BEAB-920610F45962}"/>
              </a:ext>
            </a:extLst>
          </p:cNvPr>
          <p:cNvCxnSpPr>
            <a:endCxn id="18" idx="1"/>
          </p:cNvCxnSpPr>
          <p:nvPr/>
        </p:nvCxnSpPr>
        <p:spPr>
          <a:xfrm>
            <a:off x="2458315" y="5151360"/>
            <a:ext cx="207836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CD778A1-5661-1260-0821-BAD4416AB60A}"/>
              </a:ext>
            </a:extLst>
          </p:cNvPr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47D63B-AB9B-4F0A-FE98-FBC2225A56D0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D54C650-8D90-E7CD-DF4B-3040EDB7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96" y="438100"/>
            <a:ext cx="8896807" cy="19177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8B417C-BE1A-7FBC-FF65-9E26E951E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96" y="2482801"/>
            <a:ext cx="8706297" cy="18923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0280F6-282B-CEF4-C976-DC451653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596" y="4502100"/>
            <a:ext cx="8947610" cy="2222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CD778A1-5661-1260-0821-BAD4416AB60A}"/>
              </a:ext>
            </a:extLst>
          </p:cNvPr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47D63B-AB9B-4F0A-FE98-FBC2225A56D0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5ED39BA-8420-89D8-73DC-C4CD7C89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30" y="340297"/>
            <a:ext cx="9080967" cy="1783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8BC7BB-2EC9-070E-0F52-0D63AEA1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30" y="2419933"/>
            <a:ext cx="9080967" cy="1708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3EC038-2426-F886-B5BD-7DEEC89D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628" y="4424635"/>
            <a:ext cx="9131769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CD778A1-5661-1260-0821-BAD4416AB60A}"/>
              </a:ext>
            </a:extLst>
          </p:cNvPr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47D63B-AB9B-4F0A-FE98-FBC2225A56D0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096DFE9-5363-B631-5718-38B9189C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22" y="864739"/>
            <a:ext cx="10158378" cy="52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196F40-C351-A393-A0C0-9F3E63CABE1A}"/>
              </a:ext>
            </a:extLst>
          </p:cNvPr>
          <p:cNvSpPr txBox="1"/>
          <p:nvPr/>
        </p:nvSpPr>
        <p:spPr>
          <a:xfrm>
            <a:off x="1299234" y="620144"/>
            <a:ext cx="6151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</a:t>
            </a:r>
            <a:r>
              <a:rPr lang="zh-CN" altLang="en-US" sz="2400" b="1" dirty="0"/>
              <a:t>raining 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og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FFFEA6-6220-4996-F522-29872DC5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2" y="1302098"/>
            <a:ext cx="6766147" cy="54821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EACBCD-AA60-EA08-67F4-0FCCD8DB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16" y="87585"/>
            <a:ext cx="6301631" cy="29072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E5F4FC1-B705-AAB9-AAA9-53F3AF3F796C}"/>
              </a:ext>
            </a:extLst>
          </p:cNvPr>
          <p:cNvSpPr/>
          <p:nvPr/>
        </p:nvSpPr>
        <p:spPr>
          <a:xfrm>
            <a:off x="6258560" y="2245360"/>
            <a:ext cx="5093581" cy="304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E13B61-0B45-685A-5BD7-2555CB6E9A46}"/>
              </a:ext>
            </a:extLst>
          </p:cNvPr>
          <p:cNvSpPr txBox="1"/>
          <p:nvPr/>
        </p:nvSpPr>
        <p:spPr>
          <a:xfrm>
            <a:off x="7693660" y="3122634"/>
            <a:ext cx="6162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vgg16 40X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1778F7-410B-C76C-9A21-80CCAD7787E3}"/>
              </a:ext>
            </a:extLst>
          </p:cNvPr>
          <p:cNvSpPr/>
          <p:nvPr/>
        </p:nvSpPr>
        <p:spPr>
          <a:xfrm>
            <a:off x="258644" y="1363058"/>
            <a:ext cx="2362636" cy="17595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01A203-72F5-16D0-3A73-44FAE65DC5DB}"/>
              </a:ext>
            </a:extLst>
          </p:cNvPr>
          <p:cNvSpPr txBox="1"/>
          <p:nvPr/>
        </p:nvSpPr>
        <p:spPr>
          <a:xfrm>
            <a:off x="2367362" y="1781181"/>
            <a:ext cx="331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validation set: test set = 7:1.5:1.5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69DBB0-3E46-E758-47D1-FF710432995F}"/>
              </a:ext>
            </a:extLst>
          </p:cNvPr>
          <p:cNvSpPr txBox="1"/>
          <p:nvPr/>
        </p:nvSpPr>
        <p:spPr>
          <a:xfrm>
            <a:off x="8443399" y="4707935"/>
            <a:ext cx="34844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time reasons, we have not run all the models and are still training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DEE256-4580-33D1-EDC4-DB57956C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" y="162534"/>
            <a:ext cx="6610120" cy="50245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CD778A1-5661-1260-0821-BAD4416AB60A}"/>
              </a:ext>
            </a:extLst>
          </p:cNvPr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47D63B-AB9B-4F0A-FE98-FBC2225A56D0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2D21CCD-8C35-E413-358F-DFDE23A2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25" y="2485257"/>
            <a:ext cx="5582075" cy="42102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EF2E2D-BE98-1031-E475-39059499D61E}"/>
              </a:ext>
            </a:extLst>
          </p:cNvPr>
          <p:cNvSpPr txBox="1"/>
          <p:nvPr/>
        </p:nvSpPr>
        <p:spPr>
          <a:xfrm>
            <a:off x="7792720" y="647670"/>
            <a:ext cx="28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Vgg_19 Result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5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306</Words>
  <Application>Microsoft Macintosh PowerPoint</Application>
  <PresentationFormat>宽屏</PresentationFormat>
  <Paragraphs>69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华文细黑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12</cp:revision>
  <dcterms:created xsi:type="dcterms:W3CDTF">2022-05-18T17:53:07Z</dcterms:created>
  <dcterms:modified xsi:type="dcterms:W3CDTF">2022-06-25T20:53:31Z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2052-4.1.0.6538</vt:lpwstr>
  </property>
</Properties>
</file>