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比例积分微分控制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比例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zh-CN" altLang="en-US" dirty="0"/>
              <a:t>积分，消除静差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微分，加快相应，抑制震荡</a:t>
            </a:r>
            <a:endParaRPr lang="en-US" altLang="zh-CN" dirty="0"/>
          </a:p>
          <a:p>
            <a:r>
              <a:rPr lang="zh-CN" altLang="en-US" dirty="0"/>
              <a:t>一般使用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PI</a:t>
            </a:r>
            <a:r>
              <a:rPr lang="zh-CN" altLang="en-US" dirty="0"/>
              <a:t>，</a:t>
            </a:r>
            <a:r>
              <a:rPr lang="en-US" altLang="zh-CN" dirty="0"/>
              <a:t>PD</a:t>
            </a:r>
            <a:r>
              <a:rPr lang="zh-CN" altLang="en-US" dirty="0"/>
              <a:t>，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05526"/>
            <a:ext cx="3810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位置式</a:t>
            </a:r>
            <a:r>
              <a:rPr lang="en-US" altLang="zh-CN" dirty="0"/>
              <a:t>PID</a:t>
            </a:r>
            <a:r>
              <a:rPr lang="zh-CN" altLang="en-US" dirty="0"/>
              <a:t>公式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582460" y="8169125"/>
            <a:ext cx="192681" cy="12311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200" dirty="0">
                <a:solidFill>
                  <a:srgbClr val="000000"/>
                </a:solidFill>
              </a:rPr>
              <a:t>l</a:t>
            </a:r>
            <a:endParaRPr lang="en-US" altLang="zh-CN" sz="200" dirty="0">
              <a:solidFill>
                <a:srgbClr val="0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r>
              <a:rPr lang="zh-CN" altLang="en-US" dirty="0"/>
              <a:t>参数整定口诀：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参数整定找最佳，从小到大顺序查</a:t>
            </a:r>
            <a:endParaRPr lang="zh-CN" altLang="en-US" dirty="0"/>
          </a:p>
          <a:p>
            <a:r>
              <a:rPr lang="zh-CN" altLang="en-US" dirty="0"/>
              <a:t>先是比例后积分，最后再把微分加</a:t>
            </a:r>
            <a:endParaRPr lang="zh-CN" altLang="en-US" dirty="0"/>
          </a:p>
          <a:p>
            <a:r>
              <a:rPr lang="zh-CN" altLang="en-US" dirty="0"/>
              <a:t>曲线振荡很频繁，比例度盘要放大</a:t>
            </a:r>
            <a:endParaRPr lang="zh-CN" altLang="en-US" dirty="0"/>
          </a:p>
          <a:p>
            <a:r>
              <a:rPr lang="zh-CN" altLang="en-US" dirty="0"/>
              <a:t>曲线漂浮绕大湾，比例度盘往小扳</a:t>
            </a:r>
            <a:endParaRPr lang="zh-CN" altLang="en-US" dirty="0"/>
          </a:p>
          <a:p>
            <a:r>
              <a:rPr lang="zh-CN" altLang="en-US" dirty="0"/>
              <a:t>曲线偏离回复慢，积分时间往下降</a:t>
            </a:r>
            <a:endParaRPr lang="zh-CN" altLang="en-US" dirty="0"/>
          </a:p>
          <a:p>
            <a:r>
              <a:rPr lang="zh-CN" altLang="en-US" dirty="0"/>
              <a:t>曲线波动周期长，积分时间再加长</a:t>
            </a:r>
            <a:endParaRPr lang="zh-CN" altLang="en-US" dirty="0"/>
          </a:p>
          <a:p>
            <a:r>
              <a:rPr lang="zh-CN" altLang="en-US" dirty="0"/>
              <a:t>曲线振荡频率快，先把微分降下来</a:t>
            </a:r>
            <a:endParaRPr lang="zh-CN" altLang="en-US" dirty="0"/>
          </a:p>
          <a:p>
            <a:r>
              <a:rPr lang="zh-CN" altLang="en-US" dirty="0"/>
              <a:t>动差大来波动慢，微分时间应加长</a:t>
            </a:r>
            <a:endParaRPr lang="zh-CN" altLang="en-US" dirty="0"/>
          </a:p>
          <a:p>
            <a:r>
              <a:rPr lang="zh-CN" altLang="en-US" dirty="0"/>
              <a:t>理想曲线两个波，前高后低四比一</a:t>
            </a:r>
            <a:endParaRPr lang="zh-CN" altLang="en-US" dirty="0"/>
          </a:p>
          <a:p>
            <a:r>
              <a:rPr lang="zh-CN" altLang="en-US" dirty="0"/>
              <a:t>一看二调多分析，调节质量不会低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51" y="2326628"/>
            <a:ext cx="3810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2130023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执行器</a:t>
            </a:r>
            <a:endParaRPr lang="zh-CN" altLang="en-US" sz="6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65632" y="3763398"/>
            <a:ext cx="6789420" cy="1137005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电机</a:t>
            </a:r>
            <a:endParaRPr lang="en-US" altLang="zh-CN" sz="4000" dirty="0" smtClean="0"/>
          </a:p>
          <a:p>
            <a:r>
              <a:rPr lang="zh-CN" altLang="en-US" sz="4000" dirty="0"/>
              <a:t>舵机</a:t>
            </a: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Pwm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582460" y="8169125"/>
            <a:ext cx="192681" cy="12311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200" dirty="0">
                <a:solidFill>
                  <a:srgbClr val="000000"/>
                </a:solidFill>
              </a:rPr>
              <a:t>l</a:t>
            </a:r>
            <a:endParaRPr lang="en-US" altLang="zh-CN" sz="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舵机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通过高电平时间控制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582460" y="8169125"/>
            <a:ext cx="192681" cy="12311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altLang="zh-CN" sz="200" dirty="0">
                <a:solidFill>
                  <a:srgbClr val="000000"/>
                </a:solidFill>
              </a:rPr>
              <a:t>l</a:t>
            </a:r>
            <a:endParaRPr lang="en-US" altLang="zh-CN" sz="2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3"/>
          <a:stretch>
            <a:fillRect/>
          </a:stretch>
        </p:blipFill>
        <p:spPr>
          <a:xfrm>
            <a:off x="1488641" y="2728468"/>
            <a:ext cx="6286500" cy="3443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4593" y="1584141"/>
            <a:ext cx="2400300" cy="36897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/>
              <a:t>传感器</a:t>
            </a:r>
            <a:br>
              <a:rPr lang="en-US" altLang="zh-CN" sz="4400" b="1" dirty="0"/>
            </a:br>
            <a:r>
              <a:rPr lang="zh-CN" altLang="en-US" sz="4400" b="1" dirty="0"/>
              <a:t>控制器</a:t>
            </a:r>
            <a:br>
              <a:rPr lang="en-US" altLang="zh-CN" sz="4400" b="1" dirty="0"/>
            </a:br>
            <a:r>
              <a:rPr lang="zh-CN" altLang="en-US" sz="4400" b="1" dirty="0"/>
              <a:t>执行器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213002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传感器</a:t>
            </a:r>
            <a:endParaRPr lang="zh-CN" altLang="en-US" sz="6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65632" y="3763398"/>
            <a:ext cx="6789420" cy="1137005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电磁</a:t>
            </a:r>
            <a:endParaRPr lang="en-US" altLang="zh-CN" sz="4000" dirty="0"/>
          </a:p>
          <a:p>
            <a:r>
              <a:rPr lang="zh-CN" altLang="en-US" sz="4000" dirty="0"/>
              <a:t>摄像头</a:t>
            </a: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电磁信号处理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68389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zh-CN" dirty="0"/>
              <a:t>通过电磁线的信号为频率</a:t>
            </a:r>
            <a:r>
              <a:rPr lang="en-US" altLang="zh-CN" dirty="0"/>
              <a:t>20kHz</a:t>
            </a:r>
            <a:r>
              <a:rPr lang="zh-CN" altLang="zh-CN" dirty="0"/>
              <a:t>，幅值</a:t>
            </a:r>
            <a:r>
              <a:rPr lang="en-US" altLang="zh-CN" dirty="0"/>
              <a:t>100mA</a:t>
            </a:r>
            <a:r>
              <a:rPr lang="zh-CN" altLang="zh-CN" dirty="0"/>
              <a:t>的交变电流。在周围空间中可以产生交变的磁场。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800" y="314098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zh-CN" altLang="zh-CN" sz="2000" dirty="0"/>
              <a:t>空间中交变的磁场在电感中可以感应产生</a:t>
            </a:r>
            <a:r>
              <a:rPr lang="zh-CN" altLang="en-US" sz="2000" dirty="0"/>
              <a:t>电动势</a:t>
            </a:r>
            <a:r>
              <a:rPr lang="zh-CN" altLang="zh-CN" sz="2000" dirty="0"/>
              <a:t>，但由于空间中磁场较弱，且信号较为杂乱。通过谐振，可使特定频率的信号放大。由于方波信号经过傅里叶级数分解后，基波幅值最大，信号强度最高，故选择设计谐振频率为为</a:t>
            </a:r>
            <a:r>
              <a:rPr lang="en-US" altLang="zh-CN" sz="2000" dirty="0"/>
              <a:t>20kHz</a:t>
            </a:r>
            <a:r>
              <a:rPr lang="zh-CN" altLang="zh-CN" sz="2000" dirty="0"/>
              <a:t>的</a:t>
            </a:r>
            <a:r>
              <a:rPr lang="en-US" altLang="zh-CN" sz="2000" dirty="0"/>
              <a:t>LC</a:t>
            </a:r>
            <a:r>
              <a:rPr lang="zh-CN" altLang="zh-CN" sz="2000" dirty="0"/>
              <a:t>振荡器。通过此滤波器，可使</a:t>
            </a:r>
            <a:r>
              <a:rPr lang="en-US" altLang="zh-CN" sz="2000" dirty="0"/>
              <a:t>20kHz</a:t>
            </a:r>
            <a:r>
              <a:rPr lang="zh-CN" altLang="zh-CN" sz="2000" dirty="0"/>
              <a:t>信号幅值增大，并且相对减弱了其他频率的信号。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85800" y="4894836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zh-CN" altLang="zh-CN" sz="2000" dirty="0"/>
              <a:t>由于经过谐振后的信号幅值仍然较小，故通过设计运算放大器电路对信号进行放大。</a:t>
            </a:r>
            <a:endParaRPr lang="zh-CN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1071" y="-374651"/>
            <a:ext cx="4481858" cy="7607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" y="845820"/>
            <a:ext cx="7491984" cy="5166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51798" y="0"/>
            <a:ext cx="4040405" cy="6858000"/>
          </a:xfrm>
          <a:prstGeom prst="rect">
            <a:avLst/>
          </a:prstGeom>
        </p:spPr>
      </p:pic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726657" y="3061494"/>
          <a:ext cx="169068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4" imgW="901065" imgH="393700" progId="Equation.3">
                  <p:embed/>
                </p:oleObj>
              </mc:Choice>
              <mc:Fallback>
                <p:oleObj name="公式" r:id="rId4" imgW="901065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657" y="3061494"/>
                        <a:ext cx="1690687" cy="735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>
                        <a:prstShdw prst="shdw17" dist="17961" dir="2700000">
                          <a:srgbClr val="FFFF00">
                            <a:gamma/>
                            <a:shade val="60000"/>
                            <a:invGamma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电磁信号处理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7"/>
            <a:ext cx="7772400" cy="18989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/>
              <a:t>前述方波信号的基波信号波形为</a:t>
            </a:r>
            <a:r>
              <a:rPr lang="en-US" altLang="zh-CN" dirty="0"/>
              <a:t>20kHz</a:t>
            </a:r>
            <a:r>
              <a:rPr lang="zh-CN" altLang="zh-CN" dirty="0"/>
              <a:t>的正弦波，经运放后为正弦半波或全波。如需对此波形进行采集，则至少需要以基波频率</a:t>
            </a:r>
            <a:r>
              <a:rPr lang="en-US" altLang="zh-CN" dirty="0"/>
              <a:t>20kHz</a:t>
            </a:r>
            <a:r>
              <a:rPr lang="zh-CN" altLang="zh-CN" dirty="0"/>
              <a:t>五至十倍以上的频率进行采样，采样频率为</a:t>
            </a:r>
            <a:r>
              <a:rPr lang="en-US" altLang="zh-CN" dirty="0"/>
              <a:t>100kHz~200kHz</a:t>
            </a:r>
            <a:r>
              <a:rPr lang="zh-CN" altLang="zh-CN" dirty="0"/>
              <a:t>以上，不便于程序设计。</a:t>
            </a:r>
            <a:endParaRPr lang="zh-CN" altLang="zh-CN" dirty="0"/>
          </a:p>
          <a:p>
            <a:r>
              <a:rPr lang="zh-CN" altLang="zh-CN" dirty="0"/>
              <a:t>故设计整流电路，将正弦半波或全波变为直流信号。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5799" y="4462904"/>
            <a:ext cx="532812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zh-CN" altLang="en-US" sz="2000" dirty="0"/>
              <a:t>通过 </a:t>
            </a:r>
            <a:r>
              <a:rPr lang="en-US" altLang="zh-CN" sz="2000" dirty="0"/>
              <a:t>ADC </a:t>
            </a:r>
            <a:r>
              <a:rPr lang="zh-CN" altLang="en-US" sz="2000" dirty="0"/>
              <a:t>将模拟信号量化输出为数字信号。</a:t>
            </a:r>
            <a:endParaRPr lang="en-US" altLang="zh-CN" sz="2000" dirty="0"/>
          </a:p>
          <a:p>
            <a:pPr marL="182880" indent="-18288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2" y="1426464"/>
            <a:ext cx="5340096" cy="4005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摄像头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传感器</a:t>
            </a:r>
            <a:endParaRPr lang="en-US" altLang="zh-CN" dirty="0"/>
          </a:p>
          <a:p>
            <a:r>
              <a:rPr lang="en-US" altLang="zh-CN" dirty="0"/>
              <a:t>ADC</a:t>
            </a:r>
            <a:r>
              <a:rPr lang="zh-CN" altLang="en-US" dirty="0"/>
              <a:t>转换</a:t>
            </a:r>
            <a:endParaRPr lang="en-US" altLang="zh-CN" dirty="0"/>
          </a:p>
          <a:p>
            <a:r>
              <a:rPr lang="en-US" altLang="zh-CN" dirty="0" err="1"/>
              <a:t>bayer</a:t>
            </a:r>
            <a:r>
              <a:rPr lang="zh-CN" altLang="en-US" dirty="0"/>
              <a:t>滤镜</a:t>
            </a:r>
            <a:endParaRPr lang="en-US" altLang="zh-CN" dirty="0"/>
          </a:p>
          <a:p>
            <a:r>
              <a:rPr lang="zh-CN" altLang="en-US" dirty="0"/>
              <a:t>灰度图像二值化（</a:t>
            </a:r>
            <a:r>
              <a:rPr lang="en-US" altLang="zh-CN" dirty="0"/>
              <a:t>PS</a:t>
            </a:r>
            <a:r>
              <a:rPr lang="zh-CN" altLang="en-US" dirty="0"/>
              <a:t>演示）（引入直方图概念）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16"/>
            <a:ext cx="9144000" cy="5949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213002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控制器</a:t>
            </a:r>
            <a:endParaRPr lang="zh-CN" altLang="en-US" sz="6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65632" y="3763398"/>
            <a:ext cx="6789420" cy="1137005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电磁</a:t>
            </a:r>
            <a:endParaRPr lang="en-US" altLang="zh-CN" sz="4000" dirty="0"/>
          </a:p>
          <a:p>
            <a:r>
              <a:rPr lang="zh-CN" altLang="en-US" sz="4000" dirty="0"/>
              <a:t>摄像头</a:t>
            </a: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差比和</a:t>
            </a:r>
            <a:endParaRPr lang="en-US" altLang="zh-CN" dirty="0"/>
          </a:p>
          <a:p>
            <a:r>
              <a:rPr lang="zh-CN" altLang="zh-CN" dirty="0"/>
              <a:t>（左电感 </a:t>
            </a:r>
            <a:r>
              <a:rPr lang="en-US" altLang="zh-CN" dirty="0"/>
              <a:t>– </a:t>
            </a:r>
            <a:r>
              <a:rPr lang="zh-CN" altLang="zh-CN" dirty="0"/>
              <a:t>右电感）</a:t>
            </a:r>
            <a:r>
              <a:rPr lang="en-US" altLang="zh-CN" dirty="0"/>
              <a:t>/</a:t>
            </a:r>
            <a:r>
              <a:rPr lang="zh-CN" altLang="zh-CN" dirty="0"/>
              <a:t>（左电感 </a:t>
            </a:r>
            <a:r>
              <a:rPr lang="en-US" altLang="zh-CN" dirty="0"/>
              <a:t>+ </a:t>
            </a:r>
            <a:r>
              <a:rPr lang="zh-CN" altLang="zh-CN" dirty="0"/>
              <a:t>右电感）；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2" y="1426464"/>
            <a:ext cx="5340096" cy="4005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求图像边界</a:t>
            </a:r>
            <a:endParaRPr lang="en-US" altLang="zh-CN" dirty="0"/>
          </a:p>
          <a:p>
            <a:r>
              <a:rPr lang="zh-CN" altLang="en-US" dirty="0"/>
              <a:t>求偏差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4" y="1104138"/>
            <a:ext cx="6199632" cy="46497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2" t="23148" r="33888" b="43889"/>
          <a:stretch>
            <a:fillRect/>
          </a:stretch>
        </p:blipFill>
        <p:spPr>
          <a:xfrm>
            <a:off x="1416550" y="1028700"/>
            <a:ext cx="6310901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0</TotalTime>
  <Words>753</Words>
  <Application>WPS 演示</Application>
  <PresentationFormat>全屏显示(4:3)</PresentationFormat>
  <Paragraphs>93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方正姚体</vt:lpstr>
      <vt:lpstr>宋体-简</vt:lpstr>
      <vt:lpstr>Rockwell Condensed</vt:lpstr>
      <vt:lpstr>苹方-简</vt:lpstr>
      <vt:lpstr>Rockwell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木活字</vt:lpstr>
      <vt:lpstr>Equation.3</vt:lpstr>
      <vt:lpstr>智能车</vt:lpstr>
      <vt:lpstr>传感器 控制器 执行器</vt:lpstr>
      <vt:lpstr>传感器</vt:lpstr>
      <vt:lpstr>电磁信号处理</vt:lpstr>
      <vt:lpstr>电磁信号处理</vt:lpstr>
      <vt:lpstr>摄像头</vt:lpstr>
      <vt:lpstr>控制器</vt:lpstr>
      <vt:lpstr>电磁</vt:lpstr>
      <vt:lpstr>图像</vt:lpstr>
      <vt:lpstr>PID</vt:lpstr>
      <vt:lpstr>位置式PID公式</vt:lpstr>
      <vt:lpstr>PID参数整定口诀：</vt:lpstr>
      <vt:lpstr>执行器</vt:lpstr>
      <vt:lpstr>电机</vt:lpstr>
      <vt:lpstr>舵机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智能车</dc:title>
  <dc:creator>liu xiaozhe</dc:creator>
  <cp:lastModifiedBy>葛雨辰</cp:lastModifiedBy>
  <cp:revision>17</cp:revision>
  <dcterms:created xsi:type="dcterms:W3CDTF">2022-07-22T00:07:59Z</dcterms:created>
  <dcterms:modified xsi:type="dcterms:W3CDTF">2022-07-22T00:07:59Z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48F415D771C2B1D25FEAD962B230594A</vt:lpwstr>
  </property>
  <property fmtid="{D5CDD505-2E9C-101B-9397-08002B2CF9AE}" pid="3" name="KSOProductBuildVer">
    <vt:lpwstr>2052-4.4.1.7360</vt:lpwstr>
  </property>
</Properties>
</file>