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Lst>
  <p:notesMasterIdLst>
    <p:notesMasterId r:id="rId15"/>
  </p:notesMasterIdLst>
  <p:sldIdLst>
    <p:sldId id="374" r:id="rId3"/>
    <p:sldId id="2076137275" r:id="rId4"/>
    <p:sldId id="376" r:id="rId5"/>
    <p:sldId id="2076137276" r:id="rId6"/>
    <p:sldId id="2076137288" r:id="rId7"/>
    <p:sldId id="2076137277" r:id="rId8"/>
    <p:sldId id="2076137284" r:id="rId9"/>
    <p:sldId id="2076137285" r:id="rId10"/>
    <p:sldId id="2076137279" r:id="rId11"/>
    <p:sldId id="2076137280" r:id="rId12"/>
    <p:sldId id="2076137281" r:id="rId13"/>
    <p:sldId id="2076137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30"/>
    <p:restoredTop sz="95921"/>
  </p:normalViewPr>
  <p:slideViewPr>
    <p:cSldViewPr snapToGrid="0" snapToObjects="1">
      <p:cViewPr varScale="1">
        <p:scale>
          <a:sx n="112" d="100"/>
          <a:sy n="112" d="100"/>
        </p:scale>
        <p:origin x="200" y="2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75" d="100"/>
          <a:sy n="75" d="100"/>
        </p:scale>
        <p:origin x="3504"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FC8C4-B00B-C445-91B4-5E7FE95E8FE0}" type="datetimeFigureOut">
              <a:rPr lang="en-US" smtClean="0"/>
              <a:t>3/26/21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30ABD-12A2-0547-94DF-2DABCCE9D372}" type="slidenum">
              <a:rPr lang="en-US" smtClean="0"/>
              <a:t>‹#›</a:t>
            </a:fld>
            <a:endParaRPr lang="en-US"/>
          </a:p>
        </p:txBody>
      </p:sp>
    </p:spTree>
    <p:extLst>
      <p:ext uri="{BB962C8B-B14F-4D97-AF65-F5344CB8AC3E}">
        <p14:creationId xmlns:p14="http://schemas.microsoft.com/office/powerpoint/2010/main" val="515560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3E9702-2AEA-4F92-82A3-B9F77CDF2D81}"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614599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B3A07B0-D8D2-4CAD-872B-596A099919EF}"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980655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3A07B0-D8D2-4CAD-872B-596A099919EF}"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54580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18EA13-4240-48EA-A1D2-AD3D49CE7A7E}" type="slidenum">
              <a:rPr lang="en-US" smtClean="0"/>
              <a:t>12</a:t>
            </a:fld>
            <a:endParaRPr lang="en-US"/>
          </a:p>
        </p:txBody>
      </p:sp>
    </p:spTree>
    <p:extLst>
      <p:ext uri="{BB962C8B-B14F-4D97-AF65-F5344CB8AC3E}">
        <p14:creationId xmlns:p14="http://schemas.microsoft.com/office/powerpoint/2010/main" val="136909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43E9702-2AEA-4F92-82A3-B9F77CDF2D81}"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111381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9D48DD4-FC50-D143-B98D-BA66CB89025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54849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9D48DD4-FC50-D143-B98D-BA66CB890252}"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804764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3A07B0-D8D2-4CAD-872B-596A099919EF}"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071049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B3A07B0-D8D2-4CAD-872B-596A099919EF}"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70706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333333"/>
              </a:solidFill>
              <a:latin typeface="Noto Sans" panose="020B0502040504020204" pitchFamily="34" charset="0"/>
            </a:endParaRPr>
          </a:p>
        </p:txBody>
      </p:sp>
      <p:sp>
        <p:nvSpPr>
          <p:cNvPr id="4" name="Slide Number Placeholder 3"/>
          <p:cNvSpPr>
            <a:spLocks noGrp="1"/>
          </p:cNvSpPr>
          <p:nvPr>
            <p:ph type="sldNum" sz="quarter" idx="10"/>
          </p:nvPr>
        </p:nvSpPr>
        <p:spPr/>
        <p:txBody>
          <a:bodyPr/>
          <a:lstStyle/>
          <a:p>
            <a:fld id="{FB3A07B0-D8D2-4CAD-872B-596A099919EF}"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520587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FB3A07B0-D8D2-4CAD-872B-596A099919EF}"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625453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3A07B0-D8D2-4CAD-872B-596A099919EF}"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336018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A3408E-CEC3-CB4C-A8E4-B4057C14B550}" type="datetime1">
              <a:rPr lang="en-US" smtClean="0"/>
              <a:t>3/26/21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FB630-8B02-C94E-9DB1-674969ED443C}" type="slidenum">
              <a:rPr lang="en-US" smtClean="0"/>
              <a:t>‹#›</a:t>
            </a:fld>
            <a:endParaRPr lang="en-US"/>
          </a:p>
        </p:txBody>
      </p:sp>
    </p:spTree>
    <p:extLst>
      <p:ext uri="{BB962C8B-B14F-4D97-AF65-F5344CB8AC3E}">
        <p14:creationId xmlns:p14="http://schemas.microsoft.com/office/powerpoint/2010/main" val="199503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EA94C4-AF67-2D46-8BC5-FE1B67B7D246}" type="datetime1">
              <a:rPr lang="en-US" smtClean="0"/>
              <a:t>3/26/21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FB630-8B02-C94E-9DB1-674969ED443C}" type="slidenum">
              <a:rPr lang="en-US" smtClean="0"/>
              <a:t>‹#›</a:t>
            </a:fld>
            <a:endParaRPr lang="en-US"/>
          </a:p>
        </p:txBody>
      </p:sp>
    </p:spTree>
    <p:extLst>
      <p:ext uri="{BB962C8B-B14F-4D97-AF65-F5344CB8AC3E}">
        <p14:creationId xmlns:p14="http://schemas.microsoft.com/office/powerpoint/2010/main" val="57946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C677A7-F7D8-5449-8DDD-FC3B545192B8}" type="datetime1">
              <a:rPr lang="en-US" smtClean="0"/>
              <a:t>3/26/21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FB630-8B02-C94E-9DB1-674969ED443C}" type="slidenum">
              <a:rPr lang="en-US" smtClean="0"/>
              <a:t>‹#›</a:t>
            </a:fld>
            <a:endParaRPr lang="en-US"/>
          </a:p>
        </p:txBody>
      </p:sp>
    </p:spTree>
    <p:extLst>
      <p:ext uri="{BB962C8B-B14F-4D97-AF65-F5344CB8AC3E}">
        <p14:creationId xmlns:p14="http://schemas.microsoft.com/office/powerpoint/2010/main" val="240823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457201E-9DAE-41FA-A3D5-E845A60E44BE}"/>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34772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44E1717B-1127-422B-83A0-6DB1F04DE4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7346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Picture 5" descr="Microsoft Ignite cube graphic">
            <a:extLst>
              <a:ext uri="{FF2B5EF4-FFF2-40B4-BE49-F238E27FC236}">
                <a16:creationId xmlns:a16="http://schemas.microsoft.com/office/drawing/2014/main" id="{C89205E0-1FE0-2147-A567-C941C5AA176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49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297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14" name="MS logo white - EMF" descr="Microsoft logo white text version">
            <a:extLst>
              <a:ext uri="{FF2B5EF4-FFF2-40B4-BE49-F238E27FC236}">
                <a16:creationId xmlns:a16="http://schemas.microsoft.com/office/drawing/2014/main" id="{63E1BA19-1D9F-FC44-8A38-8C233C9CC48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5" name="Title 1">
            <a:extLst>
              <a:ext uri="{FF2B5EF4-FFF2-40B4-BE49-F238E27FC236}">
                <a16:creationId xmlns:a16="http://schemas.microsoft.com/office/drawing/2014/main" id="{9A95C66C-5C96-2344-B6A3-F56B3F7963BA}"/>
              </a:ext>
            </a:extLst>
          </p:cNvPr>
          <p:cNvSpPr>
            <a:spLocks noGrp="1"/>
          </p:cNvSpPr>
          <p:nvPr userDrawn="1">
            <p:ph type="title" hasCustomPrompt="1"/>
          </p:nvPr>
        </p:nvSpPr>
        <p:spPr>
          <a:xfrm>
            <a:off x="584200" y="2425780"/>
            <a:ext cx="4140200"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16" name="Text Placeholder 4">
            <a:extLst>
              <a:ext uri="{FF2B5EF4-FFF2-40B4-BE49-F238E27FC236}">
                <a16:creationId xmlns:a16="http://schemas.microsoft.com/office/drawing/2014/main" id="{CEB75608-737B-0C4E-85B1-321723083970}"/>
              </a:ext>
            </a:extLst>
          </p:cNvPr>
          <p:cNvSpPr>
            <a:spLocks noGrp="1"/>
          </p:cNvSpPr>
          <p:nvPr userDrawn="1">
            <p:ph type="body" sz="quarter" idx="12" hasCustomPrompt="1"/>
          </p:nvPr>
        </p:nvSpPr>
        <p:spPr>
          <a:xfrm>
            <a:off x="584200" y="3962400"/>
            <a:ext cx="41402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Picture 5" descr="Microsoft Ignite cube graphic">
            <a:extLst>
              <a:ext uri="{FF2B5EF4-FFF2-40B4-BE49-F238E27FC236}">
                <a16:creationId xmlns:a16="http://schemas.microsoft.com/office/drawing/2014/main" id="{80D4BB00-622A-BD4E-A722-AD10CF5FFE4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262822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CEC508C3-17C5-4527-A00C-7B974C95D11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2169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25136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5047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05853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839CB7-531E-1C48-9708-15137E503F27}" type="datetime1">
              <a:rPr lang="en-US" smtClean="0"/>
              <a:t>3/26/21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FB630-8B02-C94E-9DB1-674969ED443C}" type="slidenum">
              <a:rPr lang="en-US" smtClean="0"/>
              <a:t>‹#›</a:t>
            </a:fld>
            <a:endParaRPr lang="en-US"/>
          </a:p>
        </p:txBody>
      </p:sp>
    </p:spTree>
    <p:extLst>
      <p:ext uri="{BB962C8B-B14F-4D97-AF65-F5344CB8AC3E}">
        <p14:creationId xmlns:p14="http://schemas.microsoft.com/office/powerpoint/2010/main" val="1862122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36175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84069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1071988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358293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4020614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1659333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9015693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658681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7346075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075360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26E01-43BE-DC42-8EC4-29B88C68A359}" type="datetime1">
              <a:rPr lang="en-US" smtClean="0"/>
              <a:t>3/26/21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DFB630-8B02-C94E-9DB1-674969ED443C}" type="slidenum">
              <a:rPr lang="en-US" smtClean="0"/>
              <a:t>‹#›</a:t>
            </a:fld>
            <a:endParaRPr lang="en-US"/>
          </a:p>
        </p:txBody>
      </p:sp>
    </p:spTree>
    <p:extLst>
      <p:ext uri="{BB962C8B-B14F-4D97-AF65-F5344CB8AC3E}">
        <p14:creationId xmlns:p14="http://schemas.microsoft.com/office/powerpoint/2010/main" val="14176194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8316979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49549740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12162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Tree>
    <p:extLst>
      <p:ext uri="{BB962C8B-B14F-4D97-AF65-F5344CB8AC3E}">
        <p14:creationId xmlns:p14="http://schemas.microsoft.com/office/powerpoint/2010/main" val="330788300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Tree>
    <p:extLst>
      <p:ext uri="{BB962C8B-B14F-4D97-AF65-F5344CB8AC3E}">
        <p14:creationId xmlns:p14="http://schemas.microsoft.com/office/powerpoint/2010/main" val="137550681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2136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4160520" cy="338554"/>
          </a:xfrm>
          <a:noFill/>
        </p:spPr>
        <p:txBody>
          <a:bodyPr wrap="square" lIns="0" tIns="0" rIns="0" bIns="0">
            <a:no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6" name="Picture 5" descr="Microsoft Ignite cube graphic">
            <a:extLst>
              <a:ext uri="{FF2B5EF4-FFF2-40B4-BE49-F238E27FC236}">
                <a16:creationId xmlns:a16="http://schemas.microsoft.com/office/drawing/2014/main" id="{3AD0DC0A-7B9F-4357-8D47-F407E99ED68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922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4160520" cy="498598"/>
          </a:xfrm>
          <a:noFill/>
        </p:spPr>
        <p:txBody>
          <a:bodyPr wrap="square" lIns="0" tIns="0" rIns="0" bIns="0" anchor="b"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Microsoft Ignite cube graphic">
            <a:extLst>
              <a:ext uri="{FF2B5EF4-FFF2-40B4-BE49-F238E27FC236}">
                <a16:creationId xmlns:a16="http://schemas.microsoft.com/office/drawing/2014/main" id="{DDF24A8E-E5A8-4838-91D5-F11134AF6A8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1"/>
            <a:ext cx="6857999" cy="6858000"/>
          </a:xfrm>
          <a:prstGeom prst="rect">
            <a:avLst/>
          </a:prstGeom>
        </p:spPr>
      </p:pic>
    </p:spTree>
    <p:extLst>
      <p:ext uri="{BB962C8B-B14F-4D97-AF65-F5344CB8AC3E}">
        <p14:creationId xmlns:p14="http://schemas.microsoft.com/office/powerpoint/2010/main" val="212080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2549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86442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5FC4CD-D0DA-844B-A631-FF8784574EC0}" type="datetime1">
              <a:rPr lang="en-US" smtClean="0"/>
              <a:t>3/26/21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FB630-8B02-C94E-9DB1-674969ED443C}" type="slidenum">
              <a:rPr lang="en-US" smtClean="0"/>
              <a:t>‹#›</a:t>
            </a:fld>
            <a:endParaRPr lang="en-US"/>
          </a:p>
        </p:txBody>
      </p:sp>
    </p:spTree>
    <p:extLst>
      <p:ext uri="{BB962C8B-B14F-4D97-AF65-F5344CB8AC3E}">
        <p14:creationId xmlns:p14="http://schemas.microsoft.com/office/powerpoint/2010/main" val="17459112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578766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265F69A1-0401-4DF8-B507-FBC3C22705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9540997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6803161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71F5C0-F1B2-9B44-83A9-DBEA4174CC71}" type="datetime1">
              <a:rPr lang="en-US" smtClean="0"/>
              <a:t>3/26/21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DFB630-8B02-C94E-9DB1-674969ED443C}" type="slidenum">
              <a:rPr lang="en-US" smtClean="0"/>
              <a:t>‹#›</a:t>
            </a:fld>
            <a:endParaRPr lang="en-US"/>
          </a:p>
        </p:txBody>
      </p:sp>
    </p:spTree>
    <p:extLst>
      <p:ext uri="{BB962C8B-B14F-4D97-AF65-F5344CB8AC3E}">
        <p14:creationId xmlns:p14="http://schemas.microsoft.com/office/powerpoint/2010/main" val="31433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856734-6803-2F4D-A953-B1E9A1FAE229}" type="datetime1">
              <a:rPr lang="en-US" smtClean="0"/>
              <a:t>3/26/21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DFB630-8B02-C94E-9DB1-674969ED443C}" type="slidenum">
              <a:rPr lang="en-US" smtClean="0"/>
              <a:t>‹#›</a:t>
            </a:fld>
            <a:endParaRPr lang="en-US"/>
          </a:p>
        </p:txBody>
      </p:sp>
    </p:spTree>
    <p:extLst>
      <p:ext uri="{BB962C8B-B14F-4D97-AF65-F5344CB8AC3E}">
        <p14:creationId xmlns:p14="http://schemas.microsoft.com/office/powerpoint/2010/main" val="14045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3E157-DB12-444C-9628-F0496A08F645}" type="datetime1">
              <a:rPr lang="en-US" smtClean="0"/>
              <a:t>3/26/21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DFB630-8B02-C94E-9DB1-674969ED443C}" type="slidenum">
              <a:rPr lang="en-US" smtClean="0"/>
              <a:t>‹#›</a:t>
            </a:fld>
            <a:endParaRPr lang="en-US"/>
          </a:p>
        </p:txBody>
      </p:sp>
    </p:spTree>
    <p:extLst>
      <p:ext uri="{BB962C8B-B14F-4D97-AF65-F5344CB8AC3E}">
        <p14:creationId xmlns:p14="http://schemas.microsoft.com/office/powerpoint/2010/main" val="53331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C5BCF6-52B6-284A-A21E-14712A5B24E8}" type="datetime1">
              <a:rPr lang="en-US" smtClean="0"/>
              <a:t>3/26/21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FB630-8B02-C94E-9DB1-674969ED443C}" type="slidenum">
              <a:rPr lang="en-US" smtClean="0"/>
              <a:t>‹#›</a:t>
            </a:fld>
            <a:endParaRPr lang="en-US"/>
          </a:p>
        </p:txBody>
      </p:sp>
    </p:spTree>
    <p:extLst>
      <p:ext uri="{BB962C8B-B14F-4D97-AF65-F5344CB8AC3E}">
        <p14:creationId xmlns:p14="http://schemas.microsoft.com/office/powerpoint/2010/main" val="192981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51305-AD5C-4044-9F4A-8E55779AFE8F}" type="datetime1">
              <a:rPr lang="en-US" smtClean="0"/>
              <a:t>3/26/21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DFB630-8B02-C94E-9DB1-674969ED443C}" type="slidenum">
              <a:rPr lang="en-US" smtClean="0"/>
              <a:t>‹#›</a:t>
            </a:fld>
            <a:endParaRPr lang="en-US"/>
          </a:p>
        </p:txBody>
      </p:sp>
    </p:spTree>
    <p:extLst>
      <p:ext uri="{BB962C8B-B14F-4D97-AF65-F5344CB8AC3E}">
        <p14:creationId xmlns:p14="http://schemas.microsoft.com/office/powerpoint/2010/main" val="88550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emf"/><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DAECD-7CA8-5946-97E9-C8CBDC2CDF76}" type="datetime1">
              <a:rPr lang="en-US" smtClean="0"/>
              <a:t>3/26/21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FB630-8B02-C94E-9DB1-674969ED443C}" type="slidenum">
              <a:rPr lang="en-US" smtClean="0"/>
              <a:t>‹#›</a:t>
            </a:fld>
            <a:endParaRPr lang="en-US"/>
          </a:p>
        </p:txBody>
      </p:sp>
    </p:spTree>
    <p:extLst>
      <p:ext uri="{BB962C8B-B14F-4D97-AF65-F5344CB8AC3E}">
        <p14:creationId xmlns:p14="http://schemas.microsoft.com/office/powerpoint/2010/main" val="173527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759179887"/>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Lst>
  <p:transition>
    <p:fade/>
  </p:transition>
  <p:hf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4187" y="1788206"/>
            <a:ext cx="11293642" cy="1751015"/>
          </a:xfrm>
        </p:spPr>
        <p:txBody>
          <a:bodyPr>
            <a:normAutofit/>
          </a:bodyPr>
          <a:lstStyle/>
          <a:p>
            <a:r>
              <a:rPr lang="en-US" sz="4600" b="1" i="1" dirty="0" err="1">
                <a:solidFill>
                  <a:schemeClr val="accent1">
                    <a:lumMod val="50000"/>
                  </a:schemeClr>
                </a:solidFill>
              </a:rPr>
              <a:t>AutoLRS</a:t>
            </a:r>
            <a:r>
              <a:rPr lang="en-US" sz="4600" b="1" dirty="0">
                <a:solidFill>
                  <a:schemeClr val="accent1">
                    <a:lumMod val="50000"/>
                  </a:schemeClr>
                </a:solidFill>
              </a:rPr>
              <a:t>: Automatic Learning-Rate Schedule by Bayesian Optimization on the Fly</a:t>
            </a:r>
          </a:p>
        </p:txBody>
      </p:sp>
      <p:sp>
        <p:nvSpPr>
          <p:cNvPr id="4" name="TextBox 3"/>
          <p:cNvSpPr txBox="1"/>
          <p:nvPr/>
        </p:nvSpPr>
        <p:spPr>
          <a:xfrm>
            <a:off x="-1010653" y="2342147"/>
            <a:ext cx="184731" cy="369332"/>
          </a:xfrm>
          <a:prstGeom prst="rect">
            <a:avLst/>
          </a:prstGeom>
          <a:noFill/>
        </p:spPr>
        <p:txBody>
          <a:bodyPr wrap="none" rtlCol="0">
            <a:spAutoFit/>
          </a:bodyPr>
          <a:lstStyle/>
          <a:p>
            <a:endParaRPr lang="en-US">
              <a:solidFill>
                <a:prstClr val="black"/>
              </a:solidFill>
            </a:endParaRPr>
          </a:p>
        </p:txBody>
      </p:sp>
      <p:sp>
        <p:nvSpPr>
          <p:cNvPr id="3" name="Rectangle 2">
            <a:extLst>
              <a:ext uri="{FF2B5EF4-FFF2-40B4-BE49-F238E27FC236}">
                <a16:creationId xmlns:a16="http://schemas.microsoft.com/office/drawing/2014/main" id="{BE621D4F-1DF0-064A-BEE7-809EA982A2D5}"/>
              </a:ext>
            </a:extLst>
          </p:cNvPr>
          <p:cNvSpPr/>
          <p:nvPr/>
        </p:nvSpPr>
        <p:spPr>
          <a:xfrm>
            <a:off x="1867909" y="3568486"/>
            <a:ext cx="8052996" cy="892552"/>
          </a:xfrm>
          <a:prstGeom prst="rect">
            <a:avLst/>
          </a:prstGeom>
        </p:spPr>
        <p:txBody>
          <a:bodyPr wrap="square" anchor="t">
            <a:spAutoFit/>
          </a:bodyPr>
          <a:lstStyle/>
          <a:p>
            <a:pPr algn="ctr"/>
            <a:r>
              <a:rPr lang="en-US" sz="2600" dirty="0"/>
              <a:t>Yuchen </a:t>
            </a:r>
            <a:r>
              <a:rPr lang="en-US" sz="2600" dirty="0" err="1"/>
              <a:t>Jin</a:t>
            </a:r>
            <a:r>
              <a:rPr lang="en-US" sz="2600" dirty="0"/>
              <a:t>, </a:t>
            </a:r>
            <a:r>
              <a:rPr lang="en-US" sz="2600" dirty="0" err="1"/>
              <a:t>Tianyi</a:t>
            </a:r>
            <a:r>
              <a:rPr lang="en-US" sz="2600" dirty="0"/>
              <a:t> Zhou, </a:t>
            </a:r>
            <a:r>
              <a:rPr lang="en-US" sz="2600" dirty="0" err="1"/>
              <a:t>Liangyu</a:t>
            </a:r>
            <a:r>
              <a:rPr lang="en-US" sz="2600" dirty="0"/>
              <a:t> Zhao, </a:t>
            </a:r>
            <a:r>
              <a:rPr lang="en-US" sz="2600" dirty="0" err="1"/>
              <a:t>Yibo</a:t>
            </a:r>
            <a:r>
              <a:rPr lang="en-US" sz="2600" dirty="0"/>
              <a:t> Zhu, Chuanxiong Guo, Marco </a:t>
            </a:r>
            <a:r>
              <a:rPr lang="en-US" sz="2600" dirty="0" err="1"/>
              <a:t>Canini</a:t>
            </a:r>
            <a:r>
              <a:rPr lang="en-US" sz="2600" dirty="0"/>
              <a:t>, Arvind Krishnamurthy</a:t>
            </a:r>
            <a:endParaRPr lang="en-US" sz="2600" baseline="30000" dirty="0">
              <a:solidFill>
                <a:prstClr val="black"/>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438" y="5237734"/>
            <a:ext cx="2273808" cy="1118616"/>
          </a:xfrm>
          <a:prstGeom prst="rect">
            <a:avLst/>
          </a:prstGeom>
        </p:spPr>
      </p:pic>
      <p:sp>
        <p:nvSpPr>
          <p:cNvPr id="5" name="Slide Number Placeholder 4"/>
          <p:cNvSpPr>
            <a:spLocks noGrp="1"/>
          </p:cNvSpPr>
          <p:nvPr>
            <p:ph type="sldNum" sz="quarter" idx="12"/>
          </p:nvPr>
        </p:nvSpPr>
        <p:spPr/>
        <p:txBody>
          <a:bodyPr/>
          <a:lstStyle/>
          <a:p>
            <a:fld id="{F1DA9A66-FE54-4BD1-881B-712A3C2CE9B9}" type="slidenum">
              <a:rPr lang="en-US" smtClean="0">
                <a:solidFill>
                  <a:prstClr val="black">
                    <a:tint val="75000"/>
                  </a:prstClr>
                </a:solidFill>
              </a:rPr>
              <a:pPr/>
              <a:t>1</a:t>
            </a:fld>
            <a:endParaRPr lang="en-US">
              <a:solidFill>
                <a:prstClr val="black">
                  <a:tint val="75000"/>
                </a:prstClr>
              </a:solidFill>
            </a:endParaRPr>
          </a:p>
        </p:txBody>
      </p:sp>
      <p:pic>
        <p:nvPicPr>
          <p:cNvPr id="7" name="Picture 6" descr="Logo&#10;&#10;Description automatically generated">
            <a:extLst>
              <a:ext uri="{FF2B5EF4-FFF2-40B4-BE49-F238E27FC236}">
                <a16:creationId xmlns:a16="http://schemas.microsoft.com/office/drawing/2014/main" id="{C8AF24F1-1842-E54E-97EB-EF7019393D29}"/>
              </a:ext>
            </a:extLst>
          </p:cNvPr>
          <p:cNvPicPr>
            <a:picLocks noChangeAspect="1"/>
          </p:cNvPicPr>
          <p:nvPr/>
        </p:nvPicPr>
        <p:blipFill>
          <a:blip r:embed="rId4"/>
          <a:stretch>
            <a:fillRect/>
          </a:stretch>
        </p:blipFill>
        <p:spPr>
          <a:xfrm>
            <a:off x="4541003" y="5454931"/>
            <a:ext cx="2932711" cy="527888"/>
          </a:xfrm>
          <a:prstGeom prst="rect">
            <a:avLst/>
          </a:prstGeom>
        </p:spPr>
      </p:pic>
      <p:pic>
        <p:nvPicPr>
          <p:cNvPr id="12" name="Picture 11" descr="Logo&#10;&#10;Description automatically generated">
            <a:extLst>
              <a:ext uri="{FF2B5EF4-FFF2-40B4-BE49-F238E27FC236}">
                <a16:creationId xmlns:a16="http://schemas.microsoft.com/office/drawing/2014/main" id="{19CF2213-A9C3-4844-B6A7-9DA63967C534}"/>
              </a:ext>
            </a:extLst>
          </p:cNvPr>
          <p:cNvPicPr>
            <a:picLocks noChangeAspect="1"/>
          </p:cNvPicPr>
          <p:nvPr/>
        </p:nvPicPr>
        <p:blipFill>
          <a:blip r:embed="rId5"/>
          <a:stretch>
            <a:fillRect/>
          </a:stretch>
        </p:blipFill>
        <p:spPr>
          <a:xfrm>
            <a:off x="8045471" y="5260309"/>
            <a:ext cx="1826148" cy="917132"/>
          </a:xfrm>
          <a:prstGeom prst="rect">
            <a:avLst/>
          </a:prstGeom>
        </p:spPr>
      </p:pic>
    </p:spTree>
    <p:extLst>
      <p:ext uri="{BB962C8B-B14F-4D97-AF65-F5344CB8AC3E}">
        <p14:creationId xmlns:p14="http://schemas.microsoft.com/office/powerpoint/2010/main" val="477780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EDDB026D-56AE-2743-BDAD-C3F752373FCE}"/>
              </a:ext>
            </a:extLst>
          </p:cNvPr>
          <p:cNvSpPr txBox="1">
            <a:spLocks/>
          </p:cNvSpPr>
          <p:nvPr/>
        </p:nvSpPr>
        <p:spPr>
          <a:xfrm>
            <a:off x="168818" y="113374"/>
            <a:ext cx="2712406" cy="615045"/>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rPr>
              <a:t>Transformer</a:t>
            </a:r>
            <a:r>
              <a:rPr lang="zh-CN" altLang="en-US" sz="4000" dirty="0">
                <a:solidFill>
                  <a:srgbClr val="0070C0"/>
                </a:solidFill>
              </a:rPr>
              <a:t> </a:t>
            </a:r>
            <a:endParaRPr lang="en-US" sz="4000" dirty="0">
              <a:solidFill>
                <a:srgbClr val="0070C0"/>
              </a:solidFill>
            </a:endParaRPr>
          </a:p>
        </p:txBody>
      </p:sp>
      <p:pic>
        <p:nvPicPr>
          <p:cNvPr id="4" name="Picture 3">
            <a:extLst>
              <a:ext uri="{FF2B5EF4-FFF2-40B4-BE49-F238E27FC236}">
                <a16:creationId xmlns:a16="http://schemas.microsoft.com/office/drawing/2014/main" id="{54B68111-B6A9-E242-9D1B-BAEA403D4E72}"/>
              </a:ext>
            </a:extLst>
          </p:cNvPr>
          <p:cNvPicPr>
            <a:picLocks noChangeAspect="1"/>
          </p:cNvPicPr>
          <p:nvPr/>
        </p:nvPicPr>
        <p:blipFill>
          <a:blip r:embed="rId3"/>
          <a:stretch>
            <a:fillRect/>
          </a:stretch>
        </p:blipFill>
        <p:spPr>
          <a:xfrm>
            <a:off x="168817" y="2200344"/>
            <a:ext cx="5560779" cy="3478256"/>
          </a:xfrm>
          <a:prstGeom prst="rect">
            <a:avLst/>
          </a:prstGeom>
        </p:spPr>
      </p:pic>
      <p:pic>
        <p:nvPicPr>
          <p:cNvPr id="7" name="Picture 6">
            <a:extLst>
              <a:ext uri="{FF2B5EF4-FFF2-40B4-BE49-F238E27FC236}">
                <a16:creationId xmlns:a16="http://schemas.microsoft.com/office/drawing/2014/main" id="{0F064D97-4532-9D40-9BB4-97AF3940B782}"/>
              </a:ext>
            </a:extLst>
          </p:cNvPr>
          <p:cNvPicPr>
            <a:picLocks noChangeAspect="1"/>
          </p:cNvPicPr>
          <p:nvPr/>
        </p:nvPicPr>
        <p:blipFill>
          <a:blip r:embed="rId4"/>
          <a:stretch>
            <a:fillRect/>
          </a:stretch>
        </p:blipFill>
        <p:spPr>
          <a:xfrm>
            <a:off x="6186358" y="2265042"/>
            <a:ext cx="5457344" cy="3413558"/>
          </a:xfrm>
          <a:prstGeom prst="rect">
            <a:avLst/>
          </a:prstGeom>
        </p:spPr>
      </p:pic>
      <p:sp>
        <p:nvSpPr>
          <p:cNvPr id="10" name="Rectangle 9">
            <a:extLst>
              <a:ext uri="{FF2B5EF4-FFF2-40B4-BE49-F238E27FC236}">
                <a16:creationId xmlns:a16="http://schemas.microsoft.com/office/drawing/2014/main" id="{0A53A9A9-B6AE-894D-A93C-DA52C02D1218}"/>
              </a:ext>
            </a:extLst>
          </p:cNvPr>
          <p:cNvSpPr/>
          <p:nvPr/>
        </p:nvSpPr>
        <p:spPr>
          <a:xfrm>
            <a:off x="2189222" y="1797068"/>
            <a:ext cx="1784463" cy="461665"/>
          </a:xfrm>
          <a:prstGeom prst="rect">
            <a:avLst/>
          </a:prstGeom>
        </p:spPr>
        <p:txBody>
          <a:bodyPr wrap="none">
            <a:spAutoFit/>
          </a:bodyPr>
          <a:lstStyle/>
          <a:p>
            <a:r>
              <a:rPr lang="en-US" altLang="zh-CN" sz="2400" dirty="0">
                <a:solidFill>
                  <a:srgbClr val="0070C0"/>
                </a:solidFill>
              </a:rPr>
              <a:t>LR</a:t>
            </a:r>
            <a:r>
              <a:rPr lang="zh-CN" altLang="en-US" sz="2400" dirty="0">
                <a:solidFill>
                  <a:srgbClr val="0070C0"/>
                </a:solidFill>
              </a:rPr>
              <a:t> </a:t>
            </a:r>
            <a:r>
              <a:rPr lang="en-US" altLang="zh-CN" sz="2400" dirty="0">
                <a:solidFill>
                  <a:srgbClr val="0070C0"/>
                </a:solidFill>
              </a:rPr>
              <a:t>schedules</a:t>
            </a:r>
            <a:endParaRPr lang="en-US" sz="2400" dirty="0">
              <a:solidFill>
                <a:srgbClr val="0070C0"/>
              </a:solidFill>
            </a:endParaRPr>
          </a:p>
        </p:txBody>
      </p:sp>
      <p:sp>
        <p:nvSpPr>
          <p:cNvPr id="11" name="Rectangle 10">
            <a:extLst>
              <a:ext uri="{FF2B5EF4-FFF2-40B4-BE49-F238E27FC236}">
                <a16:creationId xmlns:a16="http://schemas.microsoft.com/office/drawing/2014/main" id="{F708ECC1-F7D9-8546-A17A-4700243526B3}"/>
              </a:ext>
            </a:extLst>
          </p:cNvPr>
          <p:cNvSpPr/>
          <p:nvPr/>
        </p:nvSpPr>
        <p:spPr>
          <a:xfrm>
            <a:off x="8698710" y="1797068"/>
            <a:ext cx="829073" cy="461665"/>
          </a:xfrm>
          <a:prstGeom prst="rect">
            <a:avLst/>
          </a:prstGeom>
        </p:spPr>
        <p:txBody>
          <a:bodyPr wrap="none">
            <a:spAutoFit/>
          </a:bodyPr>
          <a:lstStyle/>
          <a:p>
            <a:r>
              <a:rPr lang="en-US" altLang="zh-CN" sz="2400" dirty="0">
                <a:solidFill>
                  <a:srgbClr val="0070C0"/>
                </a:solidFill>
              </a:rPr>
              <a:t>BLEU</a:t>
            </a:r>
            <a:endParaRPr lang="en-US" sz="2400" dirty="0">
              <a:solidFill>
                <a:srgbClr val="0070C0"/>
              </a:solidFill>
            </a:endParaRPr>
          </a:p>
        </p:txBody>
      </p:sp>
      <p:sp>
        <p:nvSpPr>
          <p:cNvPr id="13" name="Rectangle 12">
            <a:extLst>
              <a:ext uri="{FF2B5EF4-FFF2-40B4-BE49-F238E27FC236}">
                <a16:creationId xmlns:a16="http://schemas.microsoft.com/office/drawing/2014/main" id="{E1361193-D9C0-9E40-896F-F424AA603807}"/>
              </a:ext>
            </a:extLst>
          </p:cNvPr>
          <p:cNvSpPr/>
          <p:nvPr/>
        </p:nvSpPr>
        <p:spPr>
          <a:xfrm>
            <a:off x="4196051" y="955449"/>
            <a:ext cx="3837974" cy="523220"/>
          </a:xfrm>
          <a:prstGeom prst="rect">
            <a:avLst/>
          </a:prstGeom>
        </p:spPr>
        <p:txBody>
          <a:bodyPr wrap="none">
            <a:spAutoFit/>
          </a:bodyPr>
          <a:lstStyle/>
          <a:p>
            <a:r>
              <a:rPr lang="en-US" sz="2800" dirty="0">
                <a:solidFill>
                  <a:srgbClr val="00B050"/>
                </a:solidFill>
              </a:rPr>
              <a:t>1.</a:t>
            </a:r>
            <a:r>
              <a:rPr lang="en-US" altLang="zh-CN" sz="2800" dirty="0">
                <a:solidFill>
                  <a:srgbClr val="00B050"/>
                </a:solidFill>
              </a:rPr>
              <a:t>43</a:t>
            </a:r>
            <a:r>
              <a:rPr lang="en-US" sz="2800" dirty="0">
                <a:solidFill>
                  <a:srgbClr val="00B050"/>
                </a:solidFill>
              </a:rPr>
              <a:t>×</a:t>
            </a:r>
            <a:r>
              <a:rPr lang="zh-CN" altLang="en-US" sz="2800" dirty="0">
                <a:solidFill>
                  <a:srgbClr val="00B050"/>
                </a:solidFill>
              </a:rPr>
              <a:t> </a:t>
            </a:r>
            <a:r>
              <a:rPr lang="en-US" altLang="zh-CN" sz="2800" dirty="0">
                <a:solidFill>
                  <a:srgbClr val="00B050"/>
                </a:solidFill>
              </a:rPr>
              <a:t>faster</a:t>
            </a:r>
            <a:r>
              <a:rPr lang="zh-CN" altLang="en-US" sz="2800" dirty="0">
                <a:solidFill>
                  <a:srgbClr val="00B050"/>
                </a:solidFill>
              </a:rPr>
              <a:t> </a:t>
            </a:r>
            <a:r>
              <a:rPr lang="en-US" altLang="zh-CN" sz="2800" dirty="0">
                <a:solidFill>
                  <a:srgbClr val="00B050"/>
                </a:solidFill>
              </a:rPr>
              <a:t>convergence</a:t>
            </a:r>
            <a:endParaRPr lang="en-US" sz="2800" dirty="0">
              <a:solidFill>
                <a:srgbClr val="00B050"/>
              </a:solidFill>
            </a:endParaRPr>
          </a:p>
        </p:txBody>
      </p:sp>
      <p:sp>
        <p:nvSpPr>
          <p:cNvPr id="9" name="Slide Number Placeholder 8">
            <a:extLst>
              <a:ext uri="{FF2B5EF4-FFF2-40B4-BE49-F238E27FC236}">
                <a16:creationId xmlns:a16="http://schemas.microsoft.com/office/drawing/2014/main" id="{F7697232-805E-2F46-BFD4-691A82E9EFE6}"/>
              </a:ext>
            </a:extLst>
          </p:cNvPr>
          <p:cNvSpPr>
            <a:spLocks noGrp="1"/>
          </p:cNvSpPr>
          <p:nvPr>
            <p:ph type="sldNum" sz="quarter" idx="12"/>
          </p:nvPr>
        </p:nvSpPr>
        <p:spPr/>
        <p:txBody>
          <a:bodyPr/>
          <a:lstStyle/>
          <a:p>
            <a:fld id="{6DDFB630-8B02-C94E-9DB1-674969ED443C}" type="slidenum">
              <a:rPr lang="en-US" smtClean="0"/>
              <a:t>10</a:t>
            </a:fld>
            <a:endParaRPr lang="en-US"/>
          </a:p>
        </p:txBody>
      </p:sp>
    </p:spTree>
    <p:extLst>
      <p:ext uri="{BB962C8B-B14F-4D97-AF65-F5344CB8AC3E}">
        <p14:creationId xmlns:p14="http://schemas.microsoft.com/office/powerpoint/2010/main" val="314392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EDDB026D-56AE-2743-BDAD-C3F752373FCE}"/>
              </a:ext>
            </a:extLst>
          </p:cNvPr>
          <p:cNvSpPr txBox="1">
            <a:spLocks/>
          </p:cNvSpPr>
          <p:nvPr/>
        </p:nvSpPr>
        <p:spPr>
          <a:xfrm>
            <a:off x="168818" y="113374"/>
            <a:ext cx="1383937" cy="615045"/>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rPr>
              <a:t>BERT</a:t>
            </a:r>
          </a:p>
        </p:txBody>
      </p:sp>
      <p:pic>
        <p:nvPicPr>
          <p:cNvPr id="4" name="Picture 3">
            <a:extLst>
              <a:ext uri="{FF2B5EF4-FFF2-40B4-BE49-F238E27FC236}">
                <a16:creationId xmlns:a16="http://schemas.microsoft.com/office/drawing/2014/main" id="{4D09E9DB-0F6A-494B-A1DC-674E8BFFAF1A}"/>
              </a:ext>
            </a:extLst>
          </p:cNvPr>
          <p:cNvPicPr>
            <a:picLocks noChangeAspect="1"/>
          </p:cNvPicPr>
          <p:nvPr/>
        </p:nvPicPr>
        <p:blipFill>
          <a:blip r:embed="rId3"/>
          <a:stretch>
            <a:fillRect/>
          </a:stretch>
        </p:blipFill>
        <p:spPr>
          <a:xfrm>
            <a:off x="0" y="2094563"/>
            <a:ext cx="5403846" cy="3380095"/>
          </a:xfrm>
          <a:prstGeom prst="rect">
            <a:avLst/>
          </a:prstGeom>
        </p:spPr>
      </p:pic>
      <p:pic>
        <p:nvPicPr>
          <p:cNvPr id="7" name="Picture 6">
            <a:extLst>
              <a:ext uri="{FF2B5EF4-FFF2-40B4-BE49-F238E27FC236}">
                <a16:creationId xmlns:a16="http://schemas.microsoft.com/office/drawing/2014/main" id="{CCBAC574-EA1F-6F4E-B0D7-BA99B5C7F64A}"/>
              </a:ext>
            </a:extLst>
          </p:cNvPr>
          <p:cNvPicPr>
            <a:picLocks noChangeAspect="1"/>
          </p:cNvPicPr>
          <p:nvPr/>
        </p:nvPicPr>
        <p:blipFill>
          <a:blip r:embed="rId4"/>
          <a:stretch>
            <a:fillRect/>
          </a:stretch>
        </p:blipFill>
        <p:spPr>
          <a:xfrm>
            <a:off x="6241815" y="543119"/>
            <a:ext cx="4696481" cy="2937640"/>
          </a:xfrm>
          <a:prstGeom prst="rect">
            <a:avLst/>
          </a:prstGeom>
        </p:spPr>
      </p:pic>
      <p:pic>
        <p:nvPicPr>
          <p:cNvPr id="9" name="Picture 8">
            <a:extLst>
              <a:ext uri="{FF2B5EF4-FFF2-40B4-BE49-F238E27FC236}">
                <a16:creationId xmlns:a16="http://schemas.microsoft.com/office/drawing/2014/main" id="{60576D7D-2D4A-F14F-BA7D-06FA83D181D5}"/>
              </a:ext>
            </a:extLst>
          </p:cNvPr>
          <p:cNvPicPr>
            <a:picLocks noChangeAspect="1"/>
          </p:cNvPicPr>
          <p:nvPr/>
        </p:nvPicPr>
        <p:blipFill>
          <a:blip r:embed="rId5"/>
          <a:stretch>
            <a:fillRect/>
          </a:stretch>
        </p:blipFill>
        <p:spPr>
          <a:xfrm>
            <a:off x="6279915" y="3868932"/>
            <a:ext cx="4696480" cy="2937639"/>
          </a:xfrm>
          <a:prstGeom prst="rect">
            <a:avLst/>
          </a:prstGeom>
        </p:spPr>
      </p:pic>
      <p:sp>
        <p:nvSpPr>
          <p:cNvPr id="13" name="Rectangle 12">
            <a:extLst>
              <a:ext uri="{FF2B5EF4-FFF2-40B4-BE49-F238E27FC236}">
                <a16:creationId xmlns:a16="http://schemas.microsoft.com/office/drawing/2014/main" id="{8A066189-1DDC-A742-B8AE-3D0F6D8193FA}"/>
              </a:ext>
            </a:extLst>
          </p:cNvPr>
          <p:cNvSpPr/>
          <p:nvPr/>
        </p:nvSpPr>
        <p:spPr>
          <a:xfrm>
            <a:off x="7563140" y="3581400"/>
            <a:ext cx="2580835" cy="400110"/>
          </a:xfrm>
          <a:prstGeom prst="rect">
            <a:avLst/>
          </a:prstGeom>
        </p:spPr>
        <p:txBody>
          <a:bodyPr wrap="none">
            <a:spAutoFit/>
          </a:bodyPr>
          <a:lstStyle/>
          <a:p>
            <a:r>
              <a:rPr lang="en-US" sz="2000" dirty="0">
                <a:solidFill>
                  <a:srgbClr val="0070C0"/>
                </a:solidFill>
              </a:rPr>
              <a:t>Training loss in Phase </a:t>
            </a:r>
            <a:r>
              <a:rPr lang="en-US" altLang="zh-CN" sz="2000" dirty="0">
                <a:solidFill>
                  <a:srgbClr val="0070C0"/>
                </a:solidFill>
              </a:rPr>
              <a:t>2</a:t>
            </a:r>
            <a:endParaRPr lang="en-US" sz="2000" dirty="0">
              <a:solidFill>
                <a:srgbClr val="0070C0"/>
              </a:solidFill>
            </a:endParaRPr>
          </a:p>
        </p:txBody>
      </p:sp>
      <p:sp>
        <p:nvSpPr>
          <p:cNvPr id="14" name="Rectangle 13">
            <a:extLst>
              <a:ext uri="{FF2B5EF4-FFF2-40B4-BE49-F238E27FC236}">
                <a16:creationId xmlns:a16="http://schemas.microsoft.com/office/drawing/2014/main" id="{70977CE1-7E21-C84E-B62A-BA64C99B868B}"/>
              </a:ext>
            </a:extLst>
          </p:cNvPr>
          <p:cNvSpPr/>
          <p:nvPr/>
        </p:nvSpPr>
        <p:spPr>
          <a:xfrm>
            <a:off x="7563139" y="242423"/>
            <a:ext cx="2580835" cy="400110"/>
          </a:xfrm>
          <a:prstGeom prst="rect">
            <a:avLst/>
          </a:prstGeom>
        </p:spPr>
        <p:txBody>
          <a:bodyPr wrap="none">
            <a:spAutoFit/>
          </a:bodyPr>
          <a:lstStyle/>
          <a:p>
            <a:r>
              <a:rPr lang="en-US" sz="2000" dirty="0">
                <a:solidFill>
                  <a:srgbClr val="0070C0"/>
                </a:solidFill>
              </a:rPr>
              <a:t>Training loss in Phase </a:t>
            </a:r>
            <a:r>
              <a:rPr lang="en-US" altLang="zh-CN" sz="2000" dirty="0">
                <a:solidFill>
                  <a:srgbClr val="0070C0"/>
                </a:solidFill>
              </a:rPr>
              <a:t>1</a:t>
            </a:r>
            <a:endParaRPr lang="en-US" sz="2000" dirty="0">
              <a:solidFill>
                <a:srgbClr val="0070C0"/>
              </a:solidFill>
            </a:endParaRPr>
          </a:p>
        </p:txBody>
      </p:sp>
      <p:sp>
        <p:nvSpPr>
          <p:cNvPr id="16" name="Rectangle 15">
            <a:extLst>
              <a:ext uri="{FF2B5EF4-FFF2-40B4-BE49-F238E27FC236}">
                <a16:creationId xmlns:a16="http://schemas.microsoft.com/office/drawing/2014/main" id="{7CE1033A-72FA-B44C-BB4E-440E382EFC8C}"/>
              </a:ext>
            </a:extLst>
          </p:cNvPr>
          <p:cNvSpPr/>
          <p:nvPr/>
        </p:nvSpPr>
        <p:spPr>
          <a:xfrm>
            <a:off x="1448556" y="1649929"/>
            <a:ext cx="2916183" cy="400110"/>
          </a:xfrm>
          <a:prstGeom prst="rect">
            <a:avLst/>
          </a:prstGeom>
        </p:spPr>
        <p:txBody>
          <a:bodyPr wrap="none">
            <a:spAutoFit/>
          </a:bodyPr>
          <a:lstStyle/>
          <a:p>
            <a:r>
              <a:rPr lang="en-US" altLang="zh-CN" sz="2000" dirty="0">
                <a:solidFill>
                  <a:srgbClr val="0070C0"/>
                </a:solidFill>
              </a:rPr>
              <a:t>LR</a:t>
            </a:r>
            <a:r>
              <a:rPr lang="zh-CN" altLang="en-US" sz="2000" dirty="0">
                <a:solidFill>
                  <a:srgbClr val="0070C0"/>
                </a:solidFill>
              </a:rPr>
              <a:t> </a:t>
            </a:r>
            <a:r>
              <a:rPr lang="en-US" altLang="zh-CN" sz="2000" dirty="0">
                <a:solidFill>
                  <a:srgbClr val="0070C0"/>
                </a:solidFill>
              </a:rPr>
              <a:t>schedules</a:t>
            </a:r>
            <a:r>
              <a:rPr lang="zh-CN" altLang="en-US" sz="2000" dirty="0">
                <a:solidFill>
                  <a:srgbClr val="0070C0"/>
                </a:solidFill>
              </a:rPr>
              <a:t> </a:t>
            </a:r>
            <a:r>
              <a:rPr lang="en-US" altLang="zh-CN" sz="2000" dirty="0">
                <a:solidFill>
                  <a:srgbClr val="0070C0"/>
                </a:solidFill>
              </a:rPr>
              <a:t>(Phase</a:t>
            </a:r>
            <a:r>
              <a:rPr lang="zh-CN" altLang="en-US" sz="2000" dirty="0">
                <a:solidFill>
                  <a:srgbClr val="0070C0"/>
                </a:solidFill>
              </a:rPr>
              <a:t> </a:t>
            </a:r>
            <a:r>
              <a:rPr lang="en-US" altLang="zh-CN" sz="2000" dirty="0">
                <a:solidFill>
                  <a:srgbClr val="0070C0"/>
                </a:solidFill>
              </a:rPr>
              <a:t>1</a:t>
            </a:r>
            <a:r>
              <a:rPr lang="zh-CN" altLang="en-US" sz="2000" dirty="0">
                <a:solidFill>
                  <a:srgbClr val="0070C0"/>
                </a:solidFill>
              </a:rPr>
              <a:t> </a:t>
            </a:r>
            <a:r>
              <a:rPr lang="en-US" altLang="zh-CN" sz="2000" dirty="0">
                <a:solidFill>
                  <a:srgbClr val="0070C0"/>
                </a:solidFill>
              </a:rPr>
              <a:t>+</a:t>
            </a:r>
            <a:r>
              <a:rPr lang="zh-CN" altLang="en-US" sz="2000" dirty="0">
                <a:solidFill>
                  <a:srgbClr val="0070C0"/>
                </a:solidFill>
              </a:rPr>
              <a:t> </a:t>
            </a:r>
            <a:r>
              <a:rPr lang="en-US" altLang="zh-CN" sz="2000" dirty="0">
                <a:solidFill>
                  <a:srgbClr val="0070C0"/>
                </a:solidFill>
              </a:rPr>
              <a:t>2)</a:t>
            </a:r>
            <a:endParaRPr lang="en-US" sz="2000" dirty="0">
              <a:solidFill>
                <a:srgbClr val="0070C0"/>
              </a:solidFill>
            </a:endParaRPr>
          </a:p>
        </p:txBody>
      </p:sp>
      <p:sp>
        <p:nvSpPr>
          <p:cNvPr id="17" name="Rectangle 16">
            <a:extLst>
              <a:ext uri="{FF2B5EF4-FFF2-40B4-BE49-F238E27FC236}">
                <a16:creationId xmlns:a16="http://schemas.microsoft.com/office/drawing/2014/main" id="{D27B447B-9DA6-8143-BD56-DCFFB7447E47}"/>
              </a:ext>
            </a:extLst>
          </p:cNvPr>
          <p:cNvSpPr/>
          <p:nvPr/>
        </p:nvSpPr>
        <p:spPr>
          <a:xfrm>
            <a:off x="989375" y="970428"/>
            <a:ext cx="3655231" cy="523220"/>
          </a:xfrm>
          <a:prstGeom prst="rect">
            <a:avLst/>
          </a:prstGeom>
        </p:spPr>
        <p:txBody>
          <a:bodyPr wrap="none">
            <a:spAutoFit/>
          </a:bodyPr>
          <a:lstStyle/>
          <a:p>
            <a:r>
              <a:rPr lang="en-US" sz="2800" dirty="0">
                <a:solidFill>
                  <a:srgbClr val="00B050"/>
                </a:solidFill>
              </a:rPr>
              <a:t>1.</a:t>
            </a:r>
            <a:r>
              <a:rPr lang="en-US" altLang="zh-CN" sz="2800" dirty="0">
                <a:solidFill>
                  <a:srgbClr val="00B050"/>
                </a:solidFill>
              </a:rPr>
              <a:t>5</a:t>
            </a:r>
            <a:r>
              <a:rPr lang="en-US" sz="2800" dirty="0">
                <a:solidFill>
                  <a:srgbClr val="00B050"/>
                </a:solidFill>
              </a:rPr>
              <a:t>×</a:t>
            </a:r>
            <a:r>
              <a:rPr lang="zh-CN" altLang="en-US" sz="2800" dirty="0">
                <a:solidFill>
                  <a:srgbClr val="00B050"/>
                </a:solidFill>
              </a:rPr>
              <a:t> </a:t>
            </a:r>
            <a:r>
              <a:rPr lang="en-US" altLang="zh-CN" sz="2800" dirty="0">
                <a:solidFill>
                  <a:srgbClr val="00B050"/>
                </a:solidFill>
              </a:rPr>
              <a:t>faster</a:t>
            </a:r>
            <a:r>
              <a:rPr lang="zh-CN" altLang="en-US" sz="2800" dirty="0">
                <a:solidFill>
                  <a:srgbClr val="00B050"/>
                </a:solidFill>
              </a:rPr>
              <a:t> </a:t>
            </a:r>
            <a:r>
              <a:rPr lang="en-US" altLang="zh-CN" sz="2800" dirty="0">
                <a:solidFill>
                  <a:srgbClr val="00B050"/>
                </a:solidFill>
              </a:rPr>
              <a:t>convergence</a:t>
            </a:r>
            <a:endParaRPr lang="en-US" sz="2800" dirty="0">
              <a:solidFill>
                <a:srgbClr val="00B050"/>
              </a:solidFill>
            </a:endParaRPr>
          </a:p>
        </p:txBody>
      </p:sp>
      <p:sp>
        <p:nvSpPr>
          <p:cNvPr id="11" name="Slide Number Placeholder 10">
            <a:extLst>
              <a:ext uri="{FF2B5EF4-FFF2-40B4-BE49-F238E27FC236}">
                <a16:creationId xmlns:a16="http://schemas.microsoft.com/office/drawing/2014/main" id="{F7C0B980-489D-D443-8767-FAE39C3C77F1}"/>
              </a:ext>
            </a:extLst>
          </p:cNvPr>
          <p:cNvSpPr>
            <a:spLocks noGrp="1"/>
          </p:cNvSpPr>
          <p:nvPr>
            <p:ph type="sldNum" sz="quarter" idx="12"/>
          </p:nvPr>
        </p:nvSpPr>
        <p:spPr/>
        <p:txBody>
          <a:bodyPr/>
          <a:lstStyle/>
          <a:p>
            <a:fld id="{6DDFB630-8B02-C94E-9DB1-674969ED443C}" type="slidenum">
              <a:rPr lang="en-US" smtClean="0"/>
              <a:t>11</a:t>
            </a:fld>
            <a:endParaRPr lang="en-US"/>
          </a:p>
        </p:txBody>
      </p:sp>
    </p:spTree>
    <p:extLst>
      <p:ext uri="{BB962C8B-B14F-4D97-AF65-F5344CB8AC3E}">
        <p14:creationId xmlns:p14="http://schemas.microsoft.com/office/powerpoint/2010/main" val="123554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4E36C-2FDB-4162-9748-4367029ECFCE}"/>
              </a:ext>
            </a:extLst>
          </p:cNvPr>
          <p:cNvSpPr>
            <a:spLocks noGrp="1"/>
          </p:cNvSpPr>
          <p:nvPr>
            <p:ph idx="1"/>
          </p:nvPr>
        </p:nvSpPr>
        <p:spPr>
          <a:xfrm>
            <a:off x="838197" y="912069"/>
            <a:ext cx="10134603" cy="891028"/>
          </a:xfrm>
        </p:spPr>
        <p:txBody>
          <a:bodyPr>
            <a:normAutofit/>
          </a:bodyPr>
          <a:lstStyle/>
          <a:p>
            <a:pPr marL="0" indent="0">
              <a:buNone/>
            </a:pPr>
            <a:r>
              <a:rPr lang="en-US" dirty="0">
                <a:solidFill>
                  <a:prstClr val="black"/>
                </a:solidFill>
                <a:sym typeface="Wingdings" panose="05000000000000000000" pitchFamily="2" charset="2"/>
              </a:rPr>
              <a:t> </a:t>
            </a:r>
            <a:r>
              <a:rPr lang="en-US" altLang="zh-CN" dirty="0"/>
              <a:t>Aid</a:t>
            </a:r>
            <a:r>
              <a:rPr lang="zh-CN" altLang="en-US" dirty="0"/>
              <a:t> </a:t>
            </a:r>
            <a:r>
              <a:rPr lang="en-US" dirty="0"/>
              <a:t>ML practitioners with automatic and efficient LR schedule search for the DNNs</a:t>
            </a:r>
            <a:endParaRPr lang="en-US" dirty="0">
              <a:solidFill>
                <a:srgbClr val="FF0000"/>
              </a:solidFill>
            </a:endParaRPr>
          </a:p>
        </p:txBody>
      </p:sp>
      <p:sp>
        <p:nvSpPr>
          <p:cNvPr id="6" name="Title 1">
            <a:extLst>
              <a:ext uri="{FF2B5EF4-FFF2-40B4-BE49-F238E27FC236}">
                <a16:creationId xmlns:a16="http://schemas.microsoft.com/office/drawing/2014/main" id="{6D62FFB7-0DDC-4BF7-AFA4-1DCA98BDA8AD}"/>
              </a:ext>
            </a:extLst>
          </p:cNvPr>
          <p:cNvSpPr txBox="1">
            <a:spLocks/>
          </p:cNvSpPr>
          <p:nvPr/>
        </p:nvSpPr>
        <p:spPr>
          <a:xfrm>
            <a:off x="3773876" y="65443"/>
            <a:ext cx="4352207" cy="680703"/>
          </a:xfrm>
          <a:prstGeom prst="rect">
            <a:avLst/>
          </a:prstGeom>
          <a:solidFill>
            <a:schemeClr val="accent1">
              <a:lumMod val="20000"/>
              <a:lumOff val="80000"/>
            </a:schemeClr>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i="1" dirty="0" err="1">
                <a:solidFill>
                  <a:srgbClr val="0070C0"/>
                </a:solidFill>
              </a:rPr>
              <a:t>AutoLRS</a:t>
            </a:r>
            <a:r>
              <a:rPr lang="en-US" i="1" dirty="0">
                <a:solidFill>
                  <a:srgbClr val="0070C0"/>
                </a:solidFill>
              </a:rPr>
              <a:t> </a:t>
            </a:r>
            <a:r>
              <a:rPr lang="en-US" dirty="0">
                <a:solidFill>
                  <a:prstClr val="black"/>
                </a:solidFill>
              </a:rPr>
              <a:t>Summary</a:t>
            </a:r>
          </a:p>
        </p:txBody>
      </p:sp>
      <p:sp>
        <p:nvSpPr>
          <p:cNvPr id="11" name="Rectangle 10">
            <a:extLst>
              <a:ext uri="{FF2B5EF4-FFF2-40B4-BE49-F238E27FC236}">
                <a16:creationId xmlns:a16="http://schemas.microsoft.com/office/drawing/2014/main" id="{62F140D6-6BE0-AC49-BEED-2CEC607C95A4}"/>
              </a:ext>
            </a:extLst>
          </p:cNvPr>
          <p:cNvSpPr/>
          <p:nvPr/>
        </p:nvSpPr>
        <p:spPr>
          <a:xfrm>
            <a:off x="262060" y="2161804"/>
            <a:ext cx="11699742" cy="2893100"/>
          </a:xfrm>
          <a:prstGeom prst="rect">
            <a:avLst/>
          </a:prstGeom>
        </p:spPr>
        <p:txBody>
          <a:bodyPr wrap="square">
            <a:spAutoFit/>
          </a:bodyPr>
          <a:lstStyle/>
          <a:p>
            <a:pPr marL="285750" indent="-285750">
              <a:buFont typeface="Arial" panose="020B0604020202020204" pitchFamily="34" charset="0"/>
              <a:buChar char="•"/>
            </a:pPr>
            <a:r>
              <a:rPr lang="en-US" sz="2600" dirty="0">
                <a:latin typeface="Gill Sans Nova" panose="020B0602020104020203" pitchFamily="34" charset="0"/>
              </a:rPr>
              <a:t>We </a:t>
            </a:r>
            <a:r>
              <a:rPr lang="en-US" altLang="zh-CN" sz="2600" dirty="0">
                <a:latin typeface="Gill Sans Nova" panose="020B0602020104020203" pitchFamily="34" charset="0"/>
              </a:rPr>
              <a:t>perform</a:t>
            </a:r>
            <a:r>
              <a:rPr lang="zh-CN" altLang="en-US" sz="2600" dirty="0">
                <a:latin typeface="Gill Sans Nova" panose="020B0602020104020203" pitchFamily="34" charset="0"/>
              </a:rPr>
              <a:t> </a:t>
            </a:r>
            <a:r>
              <a:rPr lang="en-US" altLang="zh-CN" sz="2600" dirty="0">
                <a:latin typeface="Gill Sans Nova" panose="020B0602020104020203" pitchFamily="34" charset="0"/>
              </a:rPr>
              <a:t>LR</a:t>
            </a:r>
            <a:r>
              <a:rPr lang="zh-CN" altLang="en-US" sz="2600" dirty="0">
                <a:latin typeface="Gill Sans Nova" panose="020B0602020104020203" pitchFamily="34" charset="0"/>
              </a:rPr>
              <a:t> </a:t>
            </a:r>
            <a:r>
              <a:rPr lang="en-US" altLang="zh-CN" sz="2600" dirty="0">
                <a:latin typeface="Gill Sans Nova" panose="020B0602020104020203" pitchFamily="34" charset="0"/>
              </a:rPr>
              <a:t>search</a:t>
            </a:r>
            <a:r>
              <a:rPr lang="zh-CN" altLang="en-US" sz="2600" dirty="0">
                <a:latin typeface="Gill Sans Nova" panose="020B0602020104020203" pitchFamily="34" charset="0"/>
              </a:rPr>
              <a:t> </a:t>
            </a:r>
            <a:r>
              <a:rPr lang="en-US" altLang="zh-CN" sz="2600" dirty="0">
                <a:latin typeface="Gill Sans Nova" panose="020B0602020104020203" pitchFamily="34" charset="0"/>
              </a:rPr>
              <a:t>for</a:t>
            </a:r>
            <a:r>
              <a:rPr lang="en-US" sz="2600" dirty="0">
                <a:latin typeface="Gill Sans Nova" panose="020B0602020104020203" pitchFamily="34" charset="0"/>
              </a:rPr>
              <a:t> each training stage and solve </a:t>
            </a:r>
            <a:r>
              <a:rPr lang="en-US" altLang="zh-CN" sz="2600" dirty="0">
                <a:latin typeface="Gill Sans Nova" panose="020B0602020104020203" pitchFamily="34" charset="0"/>
              </a:rPr>
              <a:t>it</a:t>
            </a:r>
            <a:r>
              <a:rPr lang="zh-CN" altLang="en-US" sz="2600" dirty="0">
                <a:latin typeface="Gill Sans Nova" panose="020B0602020104020203" pitchFamily="34" charset="0"/>
              </a:rPr>
              <a:t> </a:t>
            </a:r>
            <a:r>
              <a:rPr lang="en-US" sz="2600" dirty="0">
                <a:latin typeface="Gill Sans Nova" panose="020B0602020104020203" pitchFamily="34" charset="0"/>
              </a:rPr>
              <a:t>by </a:t>
            </a:r>
            <a:r>
              <a:rPr lang="en-US" sz="2600" dirty="0">
                <a:solidFill>
                  <a:srgbClr val="C00000"/>
                </a:solidFill>
                <a:latin typeface="Gill Sans Nova" panose="020B0602020104020203" pitchFamily="34" charset="0"/>
              </a:rPr>
              <a:t>Bayesian optimization</a:t>
            </a:r>
            <a:r>
              <a:rPr lang="en-US" sz="2600" dirty="0">
                <a:latin typeface="Gill Sans Nova" panose="020B0602020104020203" pitchFamily="34" charset="0"/>
              </a:rPr>
              <a:t>. </a:t>
            </a:r>
          </a:p>
          <a:p>
            <a:pPr marL="285750" indent="-285750">
              <a:buFont typeface="Arial" panose="020B0604020202020204" pitchFamily="34" charset="0"/>
              <a:buChar char="•"/>
            </a:pPr>
            <a:endParaRPr lang="en-US" sz="2600" dirty="0">
              <a:latin typeface="Gill Sans Nova" panose="020B0602020104020203" pitchFamily="34" charset="0"/>
            </a:endParaRPr>
          </a:p>
          <a:p>
            <a:pPr marL="285750" indent="-285750">
              <a:buFont typeface="Arial" panose="020B0604020202020204" pitchFamily="34" charset="0"/>
              <a:buChar char="•"/>
            </a:pPr>
            <a:r>
              <a:rPr lang="en-US" altLang="zh-CN" sz="2600" dirty="0">
                <a:latin typeface="Gill Sans Nova" panose="020B0602020104020203" pitchFamily="34" charset="0"/>
              </a:rPr>
              <a:t>We</a:t>
            </a:r>
            <a:r>
              <a:rPr lang="zh-CN" altLang="en-US" sz="2600" dirty="0">
                <a:latin typeface="Gill Sans Nova" panose="020B0602020104020203" pitchFamily="34" charset="0"/>
              </a:rPr>
              <a:t> </a:t>
            </a:r>
            <a:r>
              <a:rPr lang="en-US" sz="2600" dirty="0">
                <a:latin typeface="Gill Sans Nova" panose="020B0602020104020203" pitchFamily="34" charset="0"/>
              </a:rPr>
              <a:t>train a </a:t>
            </a:r>
            <a:r>
              <a:rPr lang="en-US" sz="2600" dirty="0">
                <a:latin typeface="Gill Sans Nova" panose="020B0602020104020203" pitchFamily="34" charset="0"/>
                <a:cs typeface="Calibri" panose="020F0502020204030204" pitchFamily="34" charset="0"/>
              </a:rPr>
              <a:t>light-weight</a:t>
            </a:r>
            <a:r>
              <a:rPr lang="zh-CN" altLang="en-US" sz="2600" dirty="0">
                <a:latin typeface="Gill Sans Nova" panose="020B0602020104020203" pitchFamily="34" charset="0"/>
              </a:rPr>
              <a:t> </a:t>
            </a:r>
            <a:r>
              <a:rPr lang="en-US" altLang="zh-CN" sz="2600" dirty="0">
                <a:solidFill>
                  <a:srgbClr val="C00000"/>
                </a:solidFill>
                <a:latin typeface="Gill Sans Nova" panose="020B0602020104020203" pitchFamily="34" charset="0"/>
              </a:rPr>
              <a:t>exponential</a:t>
            </a:r>
            <a:r>
              <a:rPr lang="zh-CN" altLang="en-US" sz="2600" dirty="0">
                <a:solidFill>
                  <a:srgbClr val="C00000"/>
                </a:solidFill>
                <a:latin typeface="Gill Sans Nova" panose="020B0602020104020203" pitchFamily="34" charset="0"/>
              </a:rPr>
              <a:t> </a:t>
            </a:r>
            <a:r>
              <a:rPr lang="en-US" altLang="zh-CN" sz="2600" dirty="0">
                <a:solidFill>
                  <a:srgbClr val="C00000"/>
                </a:solidFill>
                <a:latin typeface="Gill Sans Nova" panose="020B0602020104020203" pitchFamily="34" charset="0"/>
              </a:rPr>
              <a:t>forecasting</a:t>
            </a:r>
            <a:r>
              <a:rPr lang="zh-CN" altLang="en-US" sz="2600" dirty="0">
                <a:solidFill>
                  <a:srgbClr val="C00000"/>
                </a:solidFill>
                <a:latin typeface="Gill Sans Nova" panose="020B0602020104020203" pitchFamily="34" charset="0"/>
              </a:rPr>
              <a:t> </a:t>
            </a:r>
            <a:r>
              <a:rPr lang="en-US" sz="2600" dirty="0">
                <a:solidFill>
                  <a:srgbClr val="C00000"/>
                </a:solidFill>
                <a:latin typeface="Gill Sans Nova" panose="020B0602020104020203" pitchFamily="34" charset="0"/>
              </a:rPr>
              <a:t>model </a:t>
            </a:r>
            <a:r>
              <a:rPr lang="en-US" sz="2600" dirty="0">
                <a:latin typeface="Gill Sans Nova" panose="020B0602020104020203" pitchFamily="34" charset="0"/>
              </a:rPr>
              <a:t>from the training dynamics of BO exploration. </a:t>
            </a:r>
          </a:p>
          <a:p>
            <a:pPr marL="285750" indent="-285750">
              <a:buFont typeface="Arial" panose="020B0604020202020204" pitchFamily="34" charset="0"/>
              <a:buChar char="•"/>
            </a:pPr>
            <a:endParaRPr lang="en-US" sz="2600" dirty="0">
              <a:latin typeface="Gill Sans Nova" panose="020B0602020104020203" pitchFamily="34" charset="0"/>
            </a:endParaRPr>
          </a:p>
          <a:p>
            <a:pPr marL="285750" indent="-285750">
              <a:buFont typeface="Arial" panose="020B0604020202020204" pitchFamily="34" charset="0"/>
              <a:buChar char="•"/>
            </a:pPr>
            <a:r>
              <a:rPr lang="en-US" sz="2600" i="1" dirty="0" err="1">
                <a:latin typeface="Gill Sans Nova" panose="020B0602020104020203" pitchFamily="34" charset="0"/>
              </a:rPr>
              <a:t>AutoLRS</a:t>
            </a:r>
            <a:r>
              <a:rPr lang="en-US" sz="2600" dirty="0">
                <a:latin typeface="Gill Sans Nova" panose="020B0602020104020203" pitchFamily="34" charset="0"/>
              </a:rPr>
              <a:t> achieves a speedup of 1.22</a:t>
            </a:r>
            <a:r>
              <a:rPr lang="en-US" altLang="zh-CN" sz="2600" dirty="0">
                <a:latin typeface="Gill Sans Nova" panose="020B0602020104020203" pitchFamily="34" charset="0"/>
              </a:rPr>
              <a:t>x</a:t>
            </a:r>
            <a:r>
              <a:rPr lang="en-US" sz="2600" dirty="0">
                <a:latin typeface="Gill Sans Nova" panose="020B0602020104020203" pitchFamily="34" charset="0"/>
              </a:rPr>
              <a:t>, 1.43</a:t>
            </a:r>
            <a:r>
              <a:rPr lang="en-US" altLang="zh-CN" sz="2600" dirty="0">
                <a:latin typeface="Gill Sans Nova" panose="020B0602020104020203" pitchFamily="34" charset="0"/>
              </a:rPr>
              <a:t>x</a:t>
            </a:r>
            <a:r>
              <a:rPr lang="en-US" sz="2600" dirty="0">
                <a:latin typeface="Gill Sans Nova" panose="020B0602020104020203" pitchFamily="34" charset="0"/>
              </a:rPr>
              <a:t>, and 1.5</a:t>
            </a:r>
            <a:r>
              <a:rPr lang="en-US" altLang="zh-CN" sz="2600" dirty="0">
                <a:latin typeface="Gill Sans Nova" panose="020B0602020104020203" pitchFamily="34" charset="0"/>
              </a:rPr>
              <a:t>x</a:t>
            </a:r>
            <a:r>
              <a:rPr lang="en-US" sz="2600" dirty="0">
                <a:latin typeface="Gill Sans Nova" panose="020B0602020104020203" pitchFamily="34" charset="0"/>
              </a:rPr>
              <a:t> on training ResNet-50, Transformer, and BERT compared to their highly hand-tuned </a:t>
            </a:r>
            <a:r>
              <a:rPr lang="en-US" altLang="zh-CN" sz="2600" dirty="0">
                <a:latin typeface="Gill Sans Nova" panose="020B0602020104020203" pitchFamily="34" charset="0"/>
              </a:rPr>
              <a:t>LR</a:t>
            </a:r>
            <a:r>
              <a:rPr lang="zh-CN" altLang="en-US" sz="2600" dirty="0">
                <a:latin typeface="Gill Sans Nova" panose="020B0602020104020203" pitchFamily="34" charset="0"/>
              </a:rPr>
              <a:t> </a:t>
            </a:r>
            <a:r>
              <a:rPr lang="en-US" sz="2600" dirty="0">
                <a:latin typeface="Gill Sans Nova" panose="020B0602020104020203" pitchFamily="34" charset="0"/>
              </a:rPr>
              <a:t>schedules.</a:t>
            </a:r>
            <a:endParaRPr lang="en-US" sz="2600" dirty="0">
              <a:solidFill>
                <a:prstClr val="black"/>
              </a:solidFill>
              <a:latin typeface="Gill Sans Nova" panose="020B0602020104020203" pitchFamily="34" charset="0"/>
            </a:endParaRPr>
          </a:p>
        </p:txBody>
      </p:sp>
      <p:sp>
        <p:nvSpPr>
          <p:cNvPr id="4" name="TextBox 3">
            <a:extLst>
              <a:ext uri="{FF2B5EF4-FFF2-40B4-BE49-F238E27FC236}">
                <a16:creationId xmlns:a16="http://schemas.microsoft.com/office/drawing/2014/main" id="{32B86526-76D3-744C-BCAF-6E183EBB1FD8}"/>
              </a:ext>
            </a:extLst>
          </p:cNvPr>
          <p:cNvSpPr txBox="1"/>
          <p:nvPr/>
        </p:nvSpPr>
        <p:spPr>
          <a:xfrm>
            <a:off x="1993620" y="5505957"/>
            <a:ext cx="8140370" cy="553998"/>
          </a:xfrm>
          <a:prstGeom prst="rect">
            <a:avLst/>
          </a:prstGeom>
          <a:noFill/>
        </p:spPr>
        <p:txBody>
          <a:bodyPr wrap="none" rtlCol="0">
            <a:spAutoFit/>
          </a:bodyPr>
          <a:lstStyle/>
          <a:p>
            <a:r>
              <a:rPr lang="en-US" altLang="zh-CN" sz="3000" dirty="0">
                <a:latin typeface="+mj-ea"/>
                <a:ea typeface="+mj-ea"/>
              </a:rPr>
              <a:t>Give</a:t>
            </a:r>
            <a:r>
              <a:rPr lang="zh-CN" altLang="en-US" sz="3000" dirty="0">
                <a:latin typeface="+mj-ea"/>
                <a:ea typeface="+mj-ea"/>
              </a:rPr>
              <a:t> </a:t>
            </a:r>
            <a:r>
              <a:rPr lang="en-US" altLang="zh-CN" sz="3000" dirty="0">
                <a:latin typeface="+mj-ea"/>
                <a:ea typeface="+mj-ea"/>
              </a:rPr>
              <a:t>it</a:t>
            </a:r>
            <a:r>
              <a:rPr lang="zh-CN" altLang="en-US" sz="3000" dirty="0">
                <a:latin typeface="+mj-ea"/>
                <a:ea typeface="+mj-ea"/>
              </a:rPr>
              <a:t> </a:t>
            </a:r>
            <a:r>
              <a:rPr lang="en-US" altLang="zh-CN" sz="3000" dirty="0">
                <a:latin typeface="+mj-ea"/>
                <a:ea typeface="+mj-ea"/>
              </a:rPr>
              <a:t>a</a:t>
            </a:r>
            <a:r>
              <a:rPr lang="zh-CN" altLang="en-US" sz="3000" dirty="0">
                <a:latin typeface="+mj-ea"/>
                <a:ea typeface="+mj-ea"/>
              </a:rPr>
              <a:t> </a:t>
            </a:r>
            <a:r>
              <a:rPr lang="en-US" altLang="zh-CN" sz="3000" dirty="0">
                <a:latin typeface="+mj-ea"/>
                <a:ea typeface="+mj-ea"/>
              </a:rPr>
              <a:t>try:</a:t>
            </a:r>
            <a:r>
              <a:rPr lang="zh-CN" altLang="en-US" sz="3000" dirty="0">
                <a:latin typeface="+mj-ea"/>
                <a:ea typeface="+mj-ea"/>
              </a:rPr>
              <a:t> </a:t>
            </a:r>
            <a:r>
              <a:rPr lang="en-US" altLang="zh-CN" sz="3000" dirty="0">
                <a:latin typeface="+mj-ea"/>
                <a:ea typeface="+mj-ea"/>
              </a:rPr>
              <a:t>https://</a:t>
            </a:r>
            <a:r>
              <a:rPr lang="en-US" altLang="zh-CN" sz="3000" dirty="0" err="1">
                <a:latin typeface="+mj-ea"/>
                <a:ea typeface="+mj-ea"/>
              </a:rPr>
              <a:t>github.com</a:t>
            </a:r>
            <a:r>
              <a:rPr lang="en-US" altLang="zh-CN" sz="3000" dirty="0">
                <a:latin typeface="+mj-ea"/>
                <a:ea typeface="+mj-ea"/>
              </a:rPr>
              <a:t>/</a:t>
            </a:r>
            <a:r>
              <a:rPr lang="en-US" altLang="zh-CN" sz="3000" dirty="0" err="1">
                <a:latin typeface="+mj-ea"/>
                <a:ea typeface="+mj-ea"/>
              </a:rPr>
              <a:t>YuchenJin</a:t>
            </a:r>
            <a:r>
              <a:rPr lang="en-US" altLang="zh-CN" sz="3000" dirty="0">
                <a:latin typeface="+mj-ea"/>
                <a:ea typeface="+mj-ea"/>
              </a:rPr>
              <a:t>/</a:t>
            </a:r>
            <a:r>
              <a:rPr lang="en-US" altLang="zh-CN" sz="3000" dirty="0" err="1">
                <a:latin typeface="+mj-ea"/>
                <a:ea typeface="+mj-ea"/>
              </a:rPr>
              <a:t>autolrs</a:t>
            </a:r>
            <a:endParaRPr lang="en-US" sz="3000" dirty="0">
              <a:latin typeface="+mj-ea"/>
              <a:ea typeface="+mj-ea"/>
            </a:endParaRPr>
          </a:p>
        </p:txBody>
      </p:sp>
      <p:sp>
        <p:nvSpPr>
          <p:cNvPr id="12" name="Slide Number Placeholder 11">
            <a:extLst>
              <a:ext uri="{FF2B5EF4-FFF2-40B4-BE49-F238E27FC236}">
                <a16:creationId xmlns:a16="http://schemas.microsoft.com/office/drawing/2014/main" id="{B8BD1D70-B7CB-574C-84D9-7148870BC970}"/>
              </a:ext>
            </a:extLst>
          </p:cNvPr>
          <p:cNvSpPr>
            <a:spLocks noGrp="1"/>
          </p:cNvSpPr>
          <p:nvPr>
            <p:ph type="sldNum" sz="quarter" idx="12"/>
          </p:nvPr>
        </p:nvSpPr>
        <p:spPr/>
        <p:txBody>
          <a:bodyPr/>
          <a:lstStyle/>
          <a:p>
            <a:fld id="{6DDFB630-8B02-C94E-9DB1-674969ED443C}" type="slidenum">
              <a:rPr lang="en-US" smtClean="0"/>
              <a:t>12</a:t>
            </a:fld>
            <a:endParaRPr lang="en-US"/>
          </a:p>
        </p:txBody>
      </p:sp>
    </p:spTree>
    <p:extLst>
      <p:ext uri="{BB962C8B-B14F-4D97-AF65-F5344CB8AC3E}">
        <p14:creationId xmlns:p14="http://schemas.microsoft.com/office/powerpoint/2010/main" val="145537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0653" y="2342147"/>
            <a:ext cx="184731" cy="369332"/>
          </a:xfrm>
          <a:prstGeom prst="rect">
            <a:avLst/>
          </a:prstGeom>
          <a:noFill/>
        </p:spPr>
        <p:txBody>
          <a:bodyPr wrap="none" rtlCol="0">
            <a:spAutoFit/>
          </a:bodyPr>
          <a:lstStyle/>
          <a:p>
            <a:endParaRPr lang="en-US">
              <a:solidFill>
                <a:prstClr val="black"/>
              </a:solidFill>
            </a:endParaRPr>
          </a:p>
        </p:txBody>
      </p:sp>
      <p:sp>
        <p:nvSpPr>
          <p:cNvPr id="11" name="Title 1">
            <a:extLst>
              <a:ext uri="{FF2B5EF4-FFF2-40B4-BE49-F238E27FC236}">
                <a16:creationId xmlns:a16="http://schemas.microsoft.com/office/drawing/2014/main" id="{12B71072-D885-0A47-ADF1-EC1FEA54ED3F}"/>
              </a:ext>
            </a:extLst>
          </p:cNvPr>
          <p:cNvSpPr txBox="1">
            <a:spLocks/>
          </p:cNvSpPr>
          <p:nvPr/>
        </p:nvSpPr>
        <p:spPr>
          <a:xfrm>
            <a:off x="158207" y="71217"/>
            <a:ext cx="3979839" cy="600115"/>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dirty="0">
                <a:solidFill>
                  <a:srgbClr val="0070C0"/>
                </a:solidFill>
              </a:rPr>
              <a:t>Learning</a:t>
            </a:r>
            <a:r>
              <a:rPr lang="zh-CN" altLang="en-US" sz="4000" dirty="0">
                <a:solidFill>
                  <a:srgbClr val="0070C0"/>
                </a:solidFill>
              </a:rPr>
              <a:t> </a:t>
            </a:r>
            <a:r>
              <a:rPr lang="en-US" altLang="zh-CN" sz="4000" dirty="0">
                <a:solidFill>
                  <a:srgbClr val="0070C0"/>
                </a:solidFill>
              </a:rPr>
              <a:t>rate</a:t>
            </a:r>
            <a:r>
              <a:rPr lang="zh-CN" altLang="en-US" sz="4000" dirty="0">
                <a:solidFill>
                  <a:srgbClr val="0070C0"/>
                </a:solidFill>
              </a:rPr>
              <a:t> </a:t>
            </a:r>
            <a:r>
              <a:rPr lang="en-US" altLang="zh-CN" sz="4000" dirty="0">
                <a:solidFill>
                  <a:srgbClr val="0070C0"/>
                </a:solidFill>
              </a:rPr>
              <a:t>(LR)</a:t>
            </a:r>
            <a:endParaRPr lang="en-US" sz="4000" dirty="0"/>
          </a:p>
        </p:txBody>
      </p:sp>
      <p:pic>
        <p:nvPicPr>
          <p:cNvPr id="15" name="Picture 14" descr="Diagram&#10;&#10;Description automatically generated">
            <a:extLst>
              <a:ext uri="{FF2B5EF4-FFF2-40B4-BE49-F238E27FC236}">
                <a16:creationId xmlns:a16="http://schemas.microsoft.com/office/drawing/2014/main" id="{05CBB191-58BA-CC4D-8FB3-7B917E806D91}"/>
              </a:ext>
            </a:extLst>
          </p:cNvPr>
          <p:cNvPicPr>
            <a:picLocks noChangeAspect="1"/>
          </p:cNvPicPr>
          <p:nvPr/>
        </p:nvPicPr>
        <p:blipFill>
          <a:blip r:embed="rId3"/>
          <a:stretch>
            <a:fillRect/>
          </a:stretch>
        </p:blipFill>
        <p:spPr>
          <a:xfrm>
            <a:off x="6190067" y="1253448"/>
            <a:ext cx="5225726" cy="4713399"/>
          </a:xfrm>
          <a:prstGeom prst="rect">
            <a:avLst/>
          </a:prstGeom>
        </p:spPr>
      </p:pic>
      <p:sp>
        <p:nvSpPr>
          <p:cNvPr id="16" name="Rectangle 15">
            <a:extLst>
              <a:ext uri="{FF2B5EF4-FFF2-40B4-BE49-F238E27FC236}">
                <a16:creationId xmlns:a16="http://schemas.microsoft.com/office/drawing/2014/main" id="{601C3E0D-47A4-1C40-BF1A-59962A99457D}"/>
              </a:ext>
            </a:extLst>
          </p:cNvPr>
          <p:cNvSpPr/>
          <p:nvPr/>
        </p:nvSpPr>
        <p:spPr>
          <a:xfrm>
            <a:off x="9657099" y="5948854"/>
            <a:ext cx="1859035" cy="369332"/>
          </a:xfrm>
          <a:prstGeom prst="rect">
            <a:avLst/>
          </a:prstGeom>
        </p:spPr>
        <p:txBody>
          <a:bodyPr wrap="none">
            <a:spAutoFit/>
          </a:bodyPr>
          <a:lstStyle/>
          <a:p>
            <a:r>
              <a:rPr lang="en-US" dirty="0">
                <a:solidFill>
                  <a:prstClr val="black"/>
                </a:solidFill>
                <a:latin typeface="Calibri Light" panose="020F0302020204030204"/>
              </a:rPr>
              <a:t>[</a:t>
            </a:r>
            <a:r>
              <a:rPr lang="en-US" altLang="zh-CN" dirty="0">
                <a:solidFill>
                  <a:prstClr val="black"/>
                </a:solidFill>
                <a:latin typeface="Calibri Light" panose="020F0302020204030204"/>
              </a:rPr>
              <a:t>Stanford</a:t>
            </a:r>
            <a:r>
              <a:rPr lang="zh-CN" altLang="en-US" dirty="0">
                <a:solidFill>
                  <a:prstClr val="black"/>
                </a:solidFill>
                <a:latin typeface="Calibri Light" panose="020F0302020204030204"/>
              </a:rPr>
              <a:t> </a:t>
            </a:r>
            <a:r>
              <a:rPr lang="en-US" altLang="zh-CN" dirty="0">
                <a:solidFill>
                  <a:prstClr val="black"/>
                </a:solidFill>
                <a:latin typeface="Calibri Light" panose="020F0302020204030204"/>
              </a:rPr>
              <a:t>CS231n</a:t>
            </a:r>
            <a:r>
              <a:rPr lang="en-US" dirty="0">
                <a:solidFill>
                  <a:prstClr val="black"/>
                </a:solidFill>
                <a:latin typeface="Calibri Light" panose="020F0302020204030204"/>
              </a:rPr>
              <a:t>]</a:t>
            </a:r>
            <a:endParaRPr lang="en-US" dirty="0"/>
          </a:p>
        </p:txBody>
      </p:sp>
      <p:sp>
        <p:nvSpPr>
          <p:cNvPr id="17" name="Rectangle 16">
            <a:extLst>
              <a:ext uri="{FF2B5EF4-FFF2-40B4-BE49-F238E27FC236}">
                <a16:creationId xmlns:a16="http://schemas.microsoft.com/office/drawing/2014/main" id="{A53B8E77-0DDE-7247-B449-A4720CDDC04A}"/>
              </a:ext>
            </a:extLst>
          </p:cNvPr>
          <p:cNvSpPr/>
          <p:nvPr/>
        </p:nvSpPr>
        <p:spPr>
          <a:xfrm>
            <a:off x="158207" y="2022801"/>
            <a:ext cx="5508075" cy="2492990"/>
          </a:xfrm>
          <a:prstGeom prst="rect">
            <a:avLst/>
          </a:prstGeom>
        </p:spPr>
        <p:txBody>
          <a:bodyPr wrap="square">
            <a:spAutoFit/>
          </a:bodyPr>
          <a:lstStyle/>
          <a:p>
            <a:pPr marL="285750" indent="-285750">
              <a:buFont typeface="Arial" panose="020B0604020202020204" pitchFamily="34" charset="0"/>
              <a:buChar char="•"/>
            </a:pPr>
            <a:r>
              <a:rPr lang="en-US" altLang="zh-CN" sz="2600" dirty="0">
                <a:solidFill>
                  <a:prstClr val="black"/>
                </a:solidFill>
                <a:latin typeface="Gill Sans Nova" panose="020B0602020104020203" pitchFamily="34" charset="0"/>
              </a:rPr>
              <a:t>L</a:t>
            </a:r>
            <a:r>
              <a:rPr lang="en-US" sz="2600" dirty="0">
                <a:solidFill>
                  <a:prstClr val="black"/>
                </a:solidFill>
                <a:latin typeface="Gill Sans Nova" panose="020B0602020104020203" pitchFamily="34" charset="0"/>
              </a:rPr>
              <a:t>earning rate is a parameter that determines the </a:t>
            </a:r>
            <a:r>
              <a:rPr lang="en-US" sz="2600" dirty="0">
                <a:solidFill>
                  <a:schemeClr val="accent2">
                    <a:lumMod val="75000"/>
                  </a:schemeClr>
                </a:solidFill>
                <a:latin typeface="Gill Sans Nova" panose="020B0602020104020203" pitchFamily="34" charset="0"/>
              </a:rPr>
              <a:t>step size </a:t>
            </a:r>
            <a:r>
              <a:rPr lang="en-US" sz="2600" dirty="0">
                <a:solidFill>
                  <a:prstClr val="black"/>
                </a:solidFill>
                <a:latin typeface="Gill Sans Nova" panose="020B0602020104020203" pitchFamily="34" charset="0"/>
              </a:rPr>
              <a:t>at each iteration </a:t>
            </a:r>
            <a:r>
              <a:rPr lang="en-US" altLang="zh-CN" sz="2600" dirty="0">
                <a:solidFill>
                  <a:prstClr val="black"/>
                </a:solidFill>
                <a:latin typeface="Gill Sans Nova" panose="020B0602020104020203" pitchFamily="34" charset="0"/>
              </a:rPr>
              <a:t>of</a:t>
            </a:r>
            <a:r>
              <a:rPr lang="zh-CN" altLang="en-US" sz="2600" dirty="0">
                <a:solidFill>
                  <a:prstClr val="black"/>
                </a:solidFill>
                <a:latin typeface="Gill Sans Nova" panose="020B0602020104020203" pitchFamily="34" charset="0"/>
              </a:rPr>
              <a:t> </a:t>
            </a:r>
            <a:r>
              <a:rPr lang="en-US" altLang="zh-CN" sz="2600" dirty="0">
                <a:solidFill>
                  <a:prstClr val="black"/>
                </a:solidFill>
                <a:latin typeface="Gill Sans Nova" panose="020B0602020104020203" pitchFamily="34" charset="0"/>
              </a:rPr>
              <a:t>the</a:t>
            </a:r>
            <a:r>
              <a:rPr lang="zh-CN" altLang="en-US" sz="2600" dirty="0">
                <a:solidFill>
                  <a:prstClr val="black"/>
                </a:solidFill>
                <a:latin typeface="Gill Sans Nova" panose="020B0602020104020203" pitchFamily="34" charset="0"/>
              </a:rPr>
              <a:t> </a:t>
            </a:r>
            <a:r>
              <a:rPr lang="en-US" altLang="zh-CN" sz="2600" dirty="0">
                <a:solidFill>
                  <a:prstClr val="black"/>
                </a:solidFill>
                <a:latin typeface="Gill Sans Nova" panose="020B0602020104020203" pitchFamily="34" charset="0"/>
              </a:rPr>
              <a:t>optimization</a:t>
            </a:r>
            <a:r>
              <a:rPr lang="zh-CN" altLang="en-US" sz="2600" dirty="0">
                <a:solidFill>
                  <a:prstClr val="black"/>
                </a:solidFill>
                <a:latin typeface="Gill Sans Nova" panose="020B0602020104020203" pitchFamily="34" charset="0"/>
              </a:rPr>
              <a:t> </a:t>
            </a:r>
            <a:r>
              <a:rPr lang="en-US" altLang="zh-CN" sz="2600" dirty="0">
                <a:solidFill>
                  <a:prstClr val="black"/>
                </a:solidFill>
                <a:latin typeface="Gill Sans Nova" panose="020B0602020104020203" pitchFamily="34" charset="0"/>
              </a:rPr>
              <a:t>problem.</a:t>
            </a:r>
          </a:p>
          <a:p>
            <a:pPr marL="285750" indent="-285750">
              <a:buFont typeface="Arial" panose="020B0604020202020204" pitchFamily="34" charset="0"/>
              <a:buChar char="•"/>
            </a:pPr>
            <a:endParaRPr lang="en-US" sz="2600" dirty="0">
              <a:solidFill>
                <a:prstClr val="black"/>
              </a:solidFill>
            </a:endParaRPr>
          </a:p>
          <a:p>
            <a:pPr marL="285750" indent="-285750">
              <a:buFont typeface="Arial" panose="020B0604020202020204" pitchFamily="34" charset="0"/>
              <a:buChar char="•"/>
            </a:pPr>
            <a:r>
              <a:rPr lang="en-US" altLang="zh-CN" sz="2600" dirty="0">
                <a:solidFill>
                  <a:prstClr val="black"/>
                </a:solidFill>
                <a:latin typeface="Gill Sans Nova" panose="020B0602020104020203" pitchFamily="34" charset="0"/>
              </a:rPr>
              <a:t>T</a:t>
            </a:r>
            <a:r>
              <a:rPr lang="en-US" sz="2600" dirty="0">
                <a:solidFill>
                  <a:prstClr val="black"/>
                </a:solidFill>
                <a:latin typeface="Gill Sans Nova" panose="020B0602020104020203" pitchFamily="34" charset="0"/>
              </a:rPr>
              <a:t>he success of training</a:t>
            </a:r>
            <a:r>
              <a:rPr lang="zh-CN" altLang="en-US" sz="2600" dirty="0">
                <a:solidFill>
                  <a:prstClr val="black"/>
                </a:solidFill>
                <a:latin typeface="Gill Sans Nova" panose="020B0602020104020203" pitchFamily="34" charset="0"/>
              </a:rPr>
              <a:t> </a:t>
            </a:r>
            <a:r>
              <a:rPr lang="en-US" altLang="zh-CN" sz="2600" dirty="0">
                <a:solidFill>
                  <a:prstClr val="black"/>
                </a:solidFill>
                <a:latin typeface="Gill Sans Nova" panose="020B0602020104020203" pitchFamily="34" charset="0"/>
              </a:rPr>
              <a:t>DNNs</a:t>
            </a:r>
            <a:r>
              <a:rPr lang="en-US" sz="2600" dirty="0">
                <a:solidFill>
                  <a:prstClr val="black"/>
                </a:solidFill>
                <a:latin typeface="Gill Sans Nova" panose="020B0602020104020203" pitchFamily="34" charset="0"/>
              </a:rPr>
              <a:t> largely depends on the </a:t>
            </a:r>
            <a:r>
              <a:rPr lang="en-US" altLang="zh-CN" sz="2600" dirty="0">
                <a:solidFill>
                  <a:prstClr val="black"/>
                </a:solidFill>
                <a:latin typeface="Gill Sans Nova" panose="020B0602020104020203" pitchFamily="34" charset="0"/>
              </a:rPr>
              <a:t>LR</a:t>
            </a:r>
            <a:r>
              <a:rPr lang="zh-CN" altLang="en-US" sz="2600" dirty="0">
                <a:solidFill>
                  <a:prstClr val="black"/>
                </a:solidFill>
                <a:latin typeface="Gill Sans Nova" panose="020B0602020104020203" pitchFamily="34" charset="0"/>
              </a:rPr>
              <a:t> </a:t>
            </a:r>
            <a:r>
              <a:rPr lang="en-US" sz="2600" dirty="0">
                <a:solidFill>
                  <a:prstClr val="black"/>
                </a:solidFill>
                <a:latin typeface="Gill Sans Nova" panose="020B0602020104020203" pitchFamily="34" charset="0"/>
              </a:rPr>
              <a:t>schedule</a:t>
            </a:r>
            <a:r>
              <a:rPr lang="en-US" altLang="zh-CN" sz="2600" dirty="0">
                <a:solidFill>
                  <a:prstClr val="black"/>
                </a:solidFill>
                <a:latin typeface="Gill Sans Nova" panose="020B0602020104020203" pitchFamily="34" charset="0"/>
              </a:rPr>
              <a:t>.</a:t>
            </a:r>
            <a:endParaRPr lang="en-US" sz="2600" dirty="0">
              <a:solidFill>
                <a:prstClr val="black"/>
              </a:solidFill>
              <a:latin typeface="Gill Sans Nova" panose="020B0602020104020203" pitchFamily="34" charset="0"/>
            </a:endParaRPr>
          </a:p>
        </p:txBody>
      </p:sp>
      <p:sp>
        <p:nvSpPr>
          <p:cNvPr id="18" name="Slide Number Placeholder 17">
            <a:extLst>
              <a:ext uri="{FF2B5EF4-FFF2-40B4-BE49-F238E27FC236}">
                <a16:creationId xmlns:a16="http://schemas.microsoft.com/office/drawing/2014/main" id="{0375EA2C-CD3D-ED41-AE68-5A4781217482}"/>
              </a:ext>
            </a:extLst>
          </p:cNvPr>
          <p:cNvSpPr>
            <a:spLocks noGrp="1"/>
          </p:cNvSpPr>
          <p:nvPr>
            <p:ph type="sldNum" sz="quarter" idx="12"/>
          </p:nvPr>
        </p:nvSpPr>
        <p:spPr/>
        <p:txBody>
          <a:bodyPr/>
          <a:lstStyle/>
          <a:p>
            <a:fld id="{6DDFB630-8B02-C94E-9DB1-674969ED443C}" type="slidenum">
              <a:rPr lang="en-US" smtClean="0"/>
              <a:t>2</a:t>
            </a:fld>
            <a:endParaRPr lang="en-US"/>
          </a:p>
        </p:txBody>
      </p:sp>
    </p:spTree>
    <p:extLst>
      <p:ext uri="{BB962C8B-B14F-4D97-AF65-F5344CB8AC3E}">
        <p14:creationId xmlns:p14="http://schemas.microsoft.com/office/powerpoint/2010/main" val="284901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1DA9A66-FE54-4BD1-881B-712A3C2CE9B9}" type="slidenum">
              <a:rPr lang="en-US" smtClean="0">
                <a:solidFill>
                  <a:prstClr val="black">
                    <a:tint val="75000"/>
                  </a:prstClr>
                </a:solidFill>
              </a:rPr>
              <a:pPr/>
              <a:t>3</a:t>
            </a:fld>
            <a:endParaRPr lang="en-US">
              <a:solidFill>
                <a:prstClr val="black">
                  <a:tint val="75000"/>
                </a:prstClr>
              </a:solidFill>
            </a:endParaRPr>
          </a:p>
        </p:txBody>
      </p:sp>
      <p:sp>
        <p:nvSpPr>
          <p:cNvPr id="58" name="Content Placeholder 2">
            <a:extLst>
              <a:ext uri="{FF2B5EF4-FFF2-40B4-BE49-F238E27FC236}">
                <a16:creationId xmlns:a16="http://schemas.microsoft.com/office/drawing/2014/main" id="{2188A390-C1A2-214B-A807-3AB76DF6870F}"/>
              </a:ext>
            </a:extLst>
          </p:cNvPr>
          <p:cNvSpPr>
            <a:spLocks noGrp="1"/>
          </p:cNvSpPr>
          <p:nvPr>
            <p:ph idx="1"/>
          </p:nvPr>
        </p:nvSpPr>
        <p:spPr>
          <a:xfrm>
            <a:off x="438973" y="1820082"/>
            <a:ext cx="11088463" cy="3681309"/>
          </a:xfrm>
        </p:spPr>
        <p:txBody>
          <a:bodyPr>
            <a:noAutofit/>
          </a:bodyPr>
          <a:lstStyle/>
          <a:p>
            <a:pPr marL="0" indent="0">
              <a:buNone/>
            </a:pPr>
            <a:r>
              <a:rPr lang="en-US" altLang="zh-CN" dirty="0">
                <a:solidFill>
                  <a:srgbClr val="FF0000"/>
                </a:solidFill>
                <a:latin typeface="Gill Sans Nova" panose="020B0602020104020203" pitchFamily="34" charset="0"/>
              </a:rPr>
              <a:t>Widely-used</a:t>
            </a:r>
            <a:r>
              <a:rPr lang="zh-CN" altLang="en-US" dirty="0">
                <a:solidFill>
                  <a:srgbClr val="FF0000"/>
                </a:solidFill>
                <a:latin typeface="Gill Sans Nova" panose="020B0602020104020203" pitchFamily="34" charset="0"/>
              </a:rPr>
              <a:t> </a:t>
            </a:r>
            <a:r>
              <a:rPr lang="en-US" altLang="zh-CN" dirty="0">
                <a:solidFill>
                  <a:srgbClr val="FF0000"/>
                </a:solidFill>
                <a:latin typeface="Gill Sans Nova" panose="020B0602020104020203" pitchFamily="34" charset="0"/>
              </a:rPr>
              <a:t>tuning</a:t>
            </a:r>
            <a:r>
              <a:rPr lang="en-US" dirty="0">
                <a:solidFill>
                  <a:srgbClr val="FF0000"/>
                </a:solidFill>
                <a:latin typeface="Gill Sans Nova" panose="020B0602020104020203" pitchFamily="34" charset="0"/>
              </a:rPr>
              <a:t> strateg</a:t>
            </a:r>
            <a:r>
              <a:rPr lang="en-US" altLang="zh-CN" dirty="0">
                <a:solidFill>
                  <a:srgbClr val="FF0000"/>
                </a:solidFill>
                <a:latin typeface="Gill Sans Nova" panose="020B0602020104020203" pitchFamily="34" charset="0"/>
              </a:rPr>
              <a:t>ies:</a:t>
            </a:r>
          </a:p>
          <a:p>
            <a:pPr lvl="1"/>
            <a:r>
              <a:rPr lang="en-US" altLang="zh-CN" dirty="0">
                <a:solidFill>
                  <a:schemeClr val="accent1"/>
                </a:solidFill>
                <a:latin typeface="Gill Sans Nova" panose="020B0602020104020203" pitchFamily="34" charset="0"/>
              </a:rPr>
              <a:t>Pre-defined</a:t>
            </a:r>
            <a:r>
              <a:rPr lang="zh-CN" altLang="en-US" dirty="0">
                <a:solidFill>
                  <a:schemeClr val="accent1"/>
                </a:solidFill>
                <a:latin typeface="Gill Sans Nova" panose="020B0602020104020203" pitchFamily="34" charset="0"/>
              </a:rPr>
              <a:t> </a:t>
            </a:r>
            <a:r>
              <a:rPr lang="en-US" altLang="zh-CN" dirty="0">
                <a:solidFill>
                  <a:schemeClr val="accent1"/>
                </a:solidFill>
                <a:latin typeface="Gill Sans Nova" panose="020B0602020104020203" pitchFamily="34" charset="0"/>
              </a:rPr>
              <a:t>LR</a:t>
            </a:r>
            <a:r>
              <a:rPr lang="zh-CN" altLang="en-US" dirty="0">
                <a:solidFill>
                  <a:schemeClr val="accent1"/>
                </a:solidFill>
                <a:latin typeface="Gill Sans Nova" panose="020B0602020104020203" pitchFamily="34" charset="0"/>
              </a:rPr>
              <a:t> </a:t>
            </a:r>
            <a:r>
              <a:rPr lang="en-US" altLang="zh-CN" dirty="0">
                <a:solidFill>
                  <a:schemeClr val="accent1"/>
                </a:solidFill>
                <a:latin typeface="Gill Sans Nova" panose="020B0602020104020203" pitchFamily="34" charset="0"/>
              </a:rPr>
              <a:t>schedules</a:t>
            </a:r>
          </a:p>
          <a:p>
            <a:pPr lvl="2"/>
            <a:r>
              <a:rPr lang="en-US" altLang="zh-CN" sz="2400" dirty="0">
                <a:latin typeface="Gill Sans Nova" panose="020B0602020104020203" pitchFamily="34" charset="0"/>
              </a:rPr>
              <a:t>L</a:t>
            </a:r>
            <a:r>
              <a:rPr lang="en-US" sz="2400" dirty="0">
                <a:latin typeface="Gill Sans Nova" panose="020B0602020104020203" pitchFamily="34" charset="0"/>
              </a:rPr>
              <a:t>imited number of choices</a:t>
            </a:r>
            <a:r>
              <a:rPr lang="en-US" altLang="zh-CN" sz="2400" dirty="0">
                <a:latin typeface="Gill Sans Nova" panose="020B0602020104020203" pitchFamily="34" charset="0"/>
              </a:rPr>
              <a:t>,</a:t>
            </a:r>
            <a:r>
              <a:rPr lang="zh-CN" altLang="en-US" sz="2400" dirty="0">
                <a:latin typeface="Gill Sans Nova" panose="020B0602020104020203" pitchFamily="34" charset="0"/>
              </a:rPr>
              <a:t> </a:t>
            </a:r>
            <a:r>
              <a:rPr lang="en-US" altLang="zh-CN" sz="2400" dirty="0">
                <a:latin typeface="Gill Sans Nova" panose="020B0602020104020203" pitchFamily="34" charset="0"/>
              </a:rPr>
              <a:t>e.g.,</a:t>
            </a:r>
            <a:r>
              <a:rPr lang="zh-CN" altLang="en-US" sz="2400" dirty="0">
                <a:latin typeface="Gill Sans Nova" panose="020B0602020104020203" pitchFamily="34" charset="0"/>
              </a:rPr>
              <a:t> </a:t>
            </a:r>
            <a:r>
              <a:rPr lang="en-US" altLang="zh-CN" sz="2400" dirty="0">
                <a:latin typeface="Gill Sans Nova" panose="020B0602020104020203" pitchFamily="34" charset="0"/>
              </a:rPr>
              <a:t>step</a:t>
            </a:r>
            <a:r>
              <a:rPr lang="zh-CN" altLang="en-US" sz="2400" dirty="0">
                <a:latin typeface="Gill Sans Nova" panose="020B0602020104020203" pitchFamily="34" charset="0"/>
              </a:rPr>
              <a:t> </a:t>
            </a:r>
            <a:r>
              <a:rPr lang="en-US" altLang="zh-CN" sz="2400" dirty="0">
                <a:latin typeface="Gill Sans Nova" panose="020B0602020104020203" pitchFamily="34" charset="0"/>
              </a:rPr>
              <a:t>decay</a:t>
            </a:r>
            <a:r>
              <a:rPr lang="zh-CN" altLang="en-US" sz="2400" dirty="0">
                <a:latin typeface="Gill Sans Nova" panose="020B0602020104020203" pitchFamily="34" charset="0"/>
              </a:rPr>
              <a:t> </a:t>
            </a:r>
            <a:r>
              <a:rPr lang="en-US" altLang="zh-CN" sz="2400" dirty="0">
                <a:latin typeface="Gill Sans Nova" panose="020B0602020104020203" pitchFamily="34" charset="0"/>
              </a:rPr>
              <a:t>&amp;</a:t>
            </a:r>
            <a:r>
              <a:rPr lang="zh-CN" altLang="en-US" sz="2400" dirty="0">
                <a:latin typeface="Gill Sans Nova" panose="020B0602020104020203" pitchFamily="34" charset="0"/>
              </a:rPr>
              <a:t> </a:t>
            </a:r>
            <a:r>
              <a:rPr lang="en-US" sz="2400" dirty="0">
                <a:latin typeface="Gill Sans Nova" panose="020B0602020104020203" pitchFamily="34" charset="0"/>
              </a:rPr>
              <a:t>cosine</a:t>
            </a:r>
            <a:r>
              <a:rPr lang="zh-CN" altLang="en-US" sz="2400" dirty="0">
                <a:latin typeface="Gill Sans Nova" panose="020B0602020104020203" pitchFamily="34" charset="0"/>
              </a:rPr>
              <a:t> </a:t>
            </a:r>
            <a:r>
              <a:rPr lang="en-US" altLang="zh-CN" sz="2400" dirty="0">
                <a:latin typeface="Gill Sans Nova" panose="020B0602020104020203" pitchFamily="34" charset="0"/>
              </a:rPr>
              <a:t>decay</a:t>
            </a:r>
          </a:p>
          <a:p>
            <a:pPr lvl="1"/>
            <a:r>
              <a:rPr lang="en-US" altLang="zh-CN" dirty="0">
                <a:solidFill>
                  <a:schemeClr val="accent1"/>
                </a:solidFill>
                <a:latin typeface="Gill Sans Nova" panose="020B0602020104020203" pitchFamily="34" charset="0"/>
              </a:rPr>
              <a:t>Optimization methods with adaptive LR</a:t>
            </a:r>
            <a:r>
              <a:rPr lang="zh-CN" altLang="en-US" dirty="0">
                <a:solidFill>
                  <a:schemeClr val="accent1"/>
                </a:solidFill>
                <a:latin typeface="Gill Sans Nova" panose="020B0602020104020203" pitchFamily="34" charset="0"/>
              </a:rPr>
              <a:t> </a:t>
            </a:r>
            <a:r>
              <a:rPr lang="en-US" altLang="zh-CN" dirty="0">
                <a:solidFill>
                  <a:schemeClr val="accent1"/>
                </a:solidFill>
                <a:latin typeface="Gill Sans Nova" panose="020B0602020104020203" pitchFamily="34" charset="0"/>
              </a:rPr>
              <a:t>(such</a:t>
            </a:r>
            <a:r>
              <a:rPr lang="zh-CN" altLang="en-US" dirty="0">
                <a:solidFill>
                  <a:schemeClr val="accent1"/>
                </a:solidFill>
                <a:latin typeface="Gill Sans Nova" panose="020B0602020104020203" pitchFamily="34" charset="0"/>
              </a:rPr>
              <a:t> </a:t>
            </a:r>
            <a:r>
              <a:rPr lang="en-US" altLang="zh-CN" dirty="0">
                <a:solidFill>
                  <a:schemeClr val="accent1"/>
                </a:solidFill>
                <a:latin typeface="Gill Sans Nova" panose="020B0602020104020203" pitchFamily="34" charset="0"/>
              </a:rPr>
              <a:t>as</a:t>
            </a:r>
            <a:r>
              <a:rPr lang="zh-CN" altLang="en-US" dirty="0">
                <a:solidFill>
                  <a:schemeClr val="accent1"/>
                </a:solidFill>
                <a:latin typeface="Gill Sans Nova" panose="020B0602020104020203" pitchFamily="34" charset="0"/>
              </a:rPr>
              <a:t> </a:t>
            </a:r>
            <a:r>
              <a:rPr lang="en-US" altLang="zh-CN" dirty="0">
                <a:solidFill>
                  <a:schemeClr val="accent1"/>
                </a:solidFill>
                <a:latin typeface="Gill Sans Nova" panose="020B0602020104020203" pitchFamily="34" charset="0"/>
              </a:rPr>
              <a:t>Adam</a:t>
            </a:r>
            <a:r>
              <a:rPr lang="zh-CN" altLang="en-US" dirty="0">
                <a:solidFill>
                  <a:schemeClr val="accent1"/>
                </a:solidFill>
                <a:latin typeface="Gill Sans Nova" panose="020B0602020104020203" pitchFamily="34" charset="0"/>
              </a:rPr>
              <a:t> </a:t>
            </a:r>
            <a:r>
              <a:rPr lang="en-US" altLang="zh-CN" dirty="0">
                <a:solidFill>
                  <a:schemeClr val="accent1"/>
                </a:solidFill>
                <a:latin typeface="Gill Sans Nova" panose="020B0602020104020203" pitchFamily="34" charset="0"/>
              </a:rPr>
              <a:t>and</a:t>
            </a:r>
            <a:r>
              <a:rPr lang="zh-CN" altLang="en-US" dirty="0">
                <a:solidFill>
                  <a:schemeClr val="accent1"/>
                </a:solidFill>
                <a:latin typeface="Gill Sans Nova" panose="020B0602020104020203" pitchFamily="34" charset="0"/>
              </a:rPr>
              <a:t> </a:t>
            </a:r>
            <a:r>
              <a:rPr lang="en-US" altLang="zh-CN" dirty="0" err="1">
                <a:solidFill>
                  <a:schemeClr val="accent1"/>
                </a:solidFill>
                <a:latin typeface="Gill Sans Nova" panose="020B0602020104020203" pitchFamily="34" charset="0"/>
              </a:rPr>
              <a:t>AdaDelta</a:t>
            </a:r>
            <a:r>
              <a:rPr lang="en-US" altLang="zh-CN" dirty="0">
                <a:solidFill>
                  <a:schemeClr val="accent1"/>
                </a:solidFill>
                <a:latin typeface="Gill Sans Nova" panose="020B0602020104020203" pitchFamily="34" charset="0"/>
              </a:rPr>
              <a:t>)</a:t>
            </a:r>
          </a:p>
          <a:p>
            <a:pPr lvl="2"/>
            <a:r>
              <a:rPr lang="en-US" altLang="zh-CN" sz="2400" dirty="0">
                <a:latin typeface="Gill Sans Nova" panose="020B0602020104020203" pitchFamily="34" charset="0"/>
                <a:sym typeface="Wingdings" panose="05000000000000000000" pitchFamily="2" charset="2"/>
              </a:rPr>
              <a:t>S</a:t>
            </a:r>
            <a:r>
              <a:rPr lang="en-US" sz="2400" dirty="0">
                <a:latin typeface="Gill Sans Nova" panose="020B0602020104020203" pitchFamily="34" charset="0"/>
                <a:sym typeface="Wingdings" panose="05000000000000000000" pitchFamily="2" charset="2"/>
              </a:rPr>
              <a:t>till require a global learning rate schedule</a:t>
            </a:r>
            <a:r>
              <a:rPr lang="en-US" altLang="zh-CN" sz="2400" dirty="0">
                <a:latin typeface="Gill Sans Nova" panose="020B0602020104020203" pitchFamily="34" charset="0"/>
                <a:sym typeface="Wingdings" panose="05000000000000000000" pitchFamily="2" charset="2"/>
              </a:rPr>
              <a:t>:</a:t>
            </a:r>
            <a:r>
              <a:rPr lang="zh-CN" altLang="en-US" sz="2400" dirty="0">
                <a:latin typeface="Gill Sans Nova" panose="020B0602020104020203" pitchFamily="34" charset="0"/>
                <a:sym typeface="Wingdings" panose="05000000000000000000" pitchFamily="2" charset="2"/>
              </a:rPr>
              <a:t> </a:t>
            </a:r>
            <a:r>
              <a:rPr lang="en-US" altLang="zh-CN" sz="2400" dirty="0">
                <a:latin typeface="Gill Sans Nova" panose="020B0602020104020203" pitchFamily="34" charset="0"/>
                <a:sym typeface="Wingdings" panose="05000000000000000000" pitchFamily="2" charset="2"/>
              </a:rPr>
              <a:t>Adam's default LR performs poorly in training BERT and Transformer</a:t>
            </a:r>
            <a:endParaRPr lang="en-US" sz="2400" dirty="0">
              <a:latin typeface="Gill Sans Nova" panose="020B0602020104020203" pitchFamily="34" charset="0"/>
            </a:endParaRPr>
          </a:p>
          <a:p>
            <a:pPr marL="0" indent="0">
              <a:buNone/>
            </a:pPr>
            <a:endParaRPr lang="en-US" dirty="0">
              <a:solidFill>
                <a:srgbClr val="FF0000"/>
              </a:solidFill>
              <a:latin typeface="Gill Sans Nova" panose="020B0602020104020203" pitchFamily="34" charset="0"/>
            </a:endParaRPr>
          </a:p>
          <a:p>
            <a:pPr marL="0" indent="0">
              <a:buNone/>
            </a:pPr>
            <a:r>
              <a:rPr lang="en-US" altLang="zh-CN" dirty="0">
                <a:latin typeface="Gill Sans Nova" panose="020B0602020104020203" pitchFamily="34" charset="0"/>
              </a:rPr>
              <a:t>B</a:t>
            </a:r>
            <a:r>
              <a:rPr lang="en-US" dirty="0">
                <a:latin typeface="Gill Sans Nova" panose="020B0602020104020203" pitchFamily="34" charset="0"/>
              </a:rPr>
              <a:t>oth </a:t>
            </a:r>
            <a:r>
              <a:rPr lang="en-US" altLang="zh-CN" dirty="0">
                <a:latin typeface="Gill Sans Nova" panose="020B0602020104020203" pitchFamily="34" charset="0"/>
              </a:rPr>
              <a:t>strategies</a:t>
            </a:r>
            <a:r>
              <a:rPr lang="zh-CN" altLang="en-US" dirty="0">
                <a:latin typeface="Gill Sans Nova" panose="020B0602020104020203" pitchFamily="34" charset="0"/>
              </a:rPr>
              <a:t> </a:t>
            </a:r>
            <a:r>
              <a:rPr lang="en-US" dirty="0">
                <a:latin typeface="Gill Sans Nova" panose="020B0602020104020203" pitchFamily="34" charset="0"/>
              </a:rPr>
              <a:t>introduce new hyper-parameters that have to be tuned separately for different </a:t>
            </a:r>
            <a:r>
              <a:rPr lang="en-US" dirty="0">
                <a:solidFill>
                  <a:srgbClr val="FF0000"/>
                </a:solidFill>
                <a:latin typeface="Gill Sans Nova" panose="020B0602020104020203" pitchFamily="34" charset="0"/>
              </a:rPr>
              <a:t>tasks</a:t>
            </a:r>
            <a:r>
              <a:rPr lang="en-US" altLang="zh-CN" dirty="0">
                <a:latin typeface="Gill Sans Nova" panose="020B0602020104020203" pitchFamily="34" charset="0"/>
              </a:rPr>
              <a:t>,</a:t>
            </a:r>
            <a:r>
              <a:rPr lang="en-US" dirty="0">
                <a:latin typeface="Gill Sans Nova" panose="020B0602020104020203" pitchFamily="34" charset="0"/>
              </a:rPr>
              <a:t> </a:t>
            </a:r>
            <a:r>
              <a:rPr lang="en-US" dirty="0">
                <a:solidFill>
                  <a:srgbClr val="FF0000"/>
                </a:solidFill>
                <a:latin typeface="Gill Sans Nova" panose="020B0602020104020203" pitchFamily="34" charset="0"/>
              </a:rPr>
              <a:t>datasets</a:t>
            </a:r>
            <a:r>
              <a:rPr lang="en-US" altLang="zh-CN" dirty="0">
                <a:latin typeface="Gill Sans Nova" panose="020B0602020104020203" pitchFamily="34" charset="0"/>
              </a:rPr>
              <a:t>,</a:t>
            </a:r>
            <a:r>
              <a:rPr lang="zh-CN" altLang="en-US" dirty="0">
                <a:latin typeface="Gill Sans Nova" panose="020B0602020104020203" pitchFamily="34" charset="0"/>
              </a:rPr>
              <a:t> </a:t>
            </a:r>
            <a:r>
              <a:rPr lang="en-US" altLang="zh-CN" dirty="0">
                <a:latin typeface="Gill Sans Nova" panose="020B0602020104020203" pitchFamily="34" charset="0"/>
              </a:rPr>
              <a:t>and</a:t>
            </a:r>
            <a:r>
              <a:rPr lang="zh-CN" altLang="en-US" dirty="0">
                <a:latin typeface="Gill Sans Nova" panose="020B0602020104020203" pitchFamily="34" charset="0"/>
              </a:rPr>
              <a:t> </a:t>
            </a:r>
            <a:r>
              <a:rPr lang="en-US" altLang="zh-CN" dirty="0">
                <a:solidFill>
                  <a:srgbClr val="FF0000"/>
                </a:solidFill>
                <a:latin typeface="Gill Sans Nova" panose="020B0602020104020203" pitchFamily="34" charset="0"/>
              </a:rPr>
              <a:t>batch</a:t>
            </a:r>
            <a:r>
              <a:rPr lang="zh-CN" altLang="en-US" dirty="0">
                <a:solidFill>
                  <a:srgbClr val="FF0000"/>
                </a:solidFill>
                <a:latin typeface="Gill Sans Nova" panose="020B0602020104020203" pitchFamily="34" charset="0"/>
              </a:rPr>
              <a:t> </a:t>
            </a:r>
            <a:r>
              <a:rPr lang="en-US" altLang="zh-CN" dirty="0">
                <a:solidFill>
                  <a:srgbClr val="FF0000"/>
                </a:solidFill>
                <a:latin typeface="Gill Sans Nova" panose="020B0602020104020203" pitchFamily="34" charset="0"/>
              </a:rPr>
              <a:t>sizes</a:t>
            </a:r>
            <a:r>
              <a:rPr lang="en-US" altLang="zh-CN" dirty="0">
                <a:latin typeface="Gill Sans Nova" panose="020B0602020104020203" pitchFamily="34" charset="0"/>
              </a:rPr>
              <a:t>.</a:t>
            </a:r>
            <a:endParaRPr lang="en-US" dirty="0">
              <a:latin typeface="Gill Sans Nova" panose="020B0602020104020203" pitchFamily="34" charset="0"/>
            </a:endParaRPr>
          </a:p>
          <a:p>
            <a:endParaRPr lang="en-US" sz="3600" dirty="0">
              <a:solidFill>
                <a:prstClr val="black"/>
              </a:solidFill>
              <a:latin typeface="Gill Sans Nova" panose="020B0602020104020203" pitchFamily="34" charset="0"/>
            </a:endParaRPr>
          </a:p>
        </p:txBody>
      </p:sp>
      <p:sp>
        <p:nvSpPr>
          <p:cNvPr id="65" name="Title 1">
            <a:extLst>
              <a:ext uri="{FF2B5EF4-FFF2-40B4-BE49-F238E27FC236}">
                <a16:creationId xmlns:a16="http://schemas.microsoft.com/office/drawing/2014/main" id="{597A9DB9-0653-C849-B63F-1366E73AFE8C}"/>
              </a:ext>
            </a:extLst>
          </p:cNvPr>
          <p:cNvSpPr txBox="1">
            <a:spLocks/>
          </p:cNvSpPr>
          <p:nvPr/>
        </p:nvSpPr>
        <p:spPr>
          <a:xfrm>
            <a:off x="168817" y="113374"/>
            <a:ext cx="9982182" cy="615045"/>
          </a:xfrm>
          <a:prstGeom prst="rect">
            <a:avLst/>
          </a:prstGeom>
          <a:solidFill>
            <a:schemeClr val="accent1">
              <a:lumMod val="20000"/>
              <a:lumOff val="80000"/>
            </a:schemeClr>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dirty="0">
                <a:solidFill>
                  <a:srgbClr val="0070C0"/>
                </a:solidFill>
              </a:rPr>
              <a:t>Tuning</a:t>
            </a:r>
            <a:r>
              <a:rPr lang="zh-CN" altLang="en-US" sz="4000" dirty="0">
                <a:solidFill>
                  <a:srgbClr val="0070C0"/>
                </a:solidFill>
              </a:rPr>
              <a:t> </a:t>
            </a:r>
            <a:r>
              <a:rPr lang="en-US" altLang="zh-CN" sz="4000" dirty="0">
                <a:solidFill>
                  <a:srgbClr val="0070C0"/>
                </a:solidFill>
              </a:rPr>
              <a:t>the</a:t>
            </a:r>
            <a:r>
              <a:rPr lang="zh-CN" altLang="en-US" sz="4000" dirty="0">
                <a:solidFill>
                  <a:srgbClr val="0070C0"/>
                </a:solidFill>
              </a:rPr>
              <a:t> </a:t>
            </a:r>
            <a:r>
              <a:rPr lang="en-US" altLang="zh-CN" sz="4000" dirty="0">
                <a:solidFill>
                  <a:srgbClr val="0070C0"/>
                </a:solidFill>
              </a:rPr>
              <a:t>learning</a:t>
            </a:r>
            <a:r>
              <a:rPr lang="zh-CN" altLang="en-US" sz="4000" dirty="0">
                <a:solidFill>
                  <a:srgbClr val="0070C0"/>
                </a:solidFill>
              </a:rPr>
              <a:t> </a:t>
            </a:r>
            <a:r>
              <a:rPr lang="en-US" altLang="zh-CN" sz="4000" dirty="0">
                <a:solidFill>
                  <a:srgbClr val="0070C0"/>
                </a:solidFill>
              </a:rPr>
              <a:t>rate</a:t>
            </a:r>
            <a:r>
              <a:rPr lang="zh-CN" altLang="en-US" sz="4000" dirty="0">
                <a:solidFill>
                  <a:srgbClr val="0070C0"/>
                </a:solidFill>
              </a:rPr>
              <a:t> </a:t>
            </a:r>
            <a:r>
              <a:rPr lang="en-US" altLang="zh-CN" sz="4000" dirty="0">
                <a:solidFill>
                  <a:srgbClr val="0070C0"/>
                </a:solidFill>
              </a:rPr>
              <a:t>(LR)</a:t>
            </a:r>
            <a:r>
              <a:rPr lang="zh-CN" altLang="en-US" sz="4000" dirty="0">
                <a:solidFill>
                  <a:srgbClr val="0070C0"/>
                </a:solidFill>
              </a:rPr>
              <a:t> </a:t>
            </a:r>
            <a:r>
              <a:rPr lang="en-US" altLang="zh-CN" sz="4000" dirty="0">
                <a:solidFill>
                  <a:srgbClr val="0070C0"/>
                </a:solidFill>
              </a:rPr>
              <a:t>schedule</a:t>
            </a:r>
            <a:r>
              <a:rPr lang="zh-CN" altLang="en-US" sz="4000" dirty="0">
                <a:solidFill>
                  <a:srgbClr val="0070C0"/>
                </a:solidFill>
              </a:rPr>
              <a:t> </a:t>
            </a:r>
            <a:r>
              <a:rPr lang="en-US" altLang="zh-CN" sz="4000" dirty="0">
                <a:solidFill>
                  <a:srgbClr val="0070C0"/>
                </a:solidFill>
              </a:rPr>
              <a:t>is</a:t>
            </a:r>
            <a:r>
              <a:rPr lang="zh-CN" altLang="en-US" sz="4000" dirty="0">
                <a:solidFill>
                  <a:srgbClr val="0070C0"/>
                </a:solidFill>
              </a:rPr>
              <a:t> </a:t>
            </a:r>
            <a:r>
              <a:rPr lang="en-US" altLang="zh-CN" sz="4000" dirty="0">
                <a:solidFill>
                  <a:srgbClr val="0070C0"/>
                </a:solidFill>
              </a:rPr>
              <a:t>non-trivial</a:t>
            </a:r>
            <a:endParaRPr lang="en-US" sz="4000" dirty="0">
              <a:solidFill>
                <a:srgbClr val="0070C0"/>
              </a:solidFill>
            </a:endParaRPr>
          </a:p>
        </p:txBody>
      </p:sp>
    </p:spTree>
    <p:extLst>
      <p:ext uri="{BB962C8B-B14F-4D97-AF65-F5344CB8AC3E}">
        <p14:creationId xmlns:p14="http://schemas.microsoft.com/office/powerpoint/2010/main" val="153317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642746B-D9C1-E940-9E41-ED87DE757FF5}"/>
              </a:ext>
            </a:extLst>
          </p:cNvPr>
          <p:cNvSpPr>
            <a:spLocks noGrp="1"/>
          </p:cNvSpPr>
          <p:nvPr>
            <p:ph type="title"/>
          </p:nvPr>
        </p:nvSpPr>
        <p:spPr>
          <a:xfrm>
            <a:off x="1575983" y="2845424"/>
            <a:ext cx="9040033" cy="1167152"/>
          </a:xfrm>
          <a:solidFill>
            <a:schemeClr val="bg2"/>
          </a:solidFill>
        </p:spPr>
        <p:txBody>
          <a:bodyPr>
            <a:normAutofit/>
          </a:bodyPr>
          <a:lstStyle/>
          <a:p>
            <a:pPr algn="ctr"/>
            <a:r>
              <a:rPr lang="en-US" sz="2800" b="1" i="1" dirty="0"/>
              <a:t>Can we </a:t>
            </a:r>
            <a:r>
              <a:rPr lang="en-US" sz="2800" b="1" i="1" u="sng" dirty="0"/>
              <a:t>automatically</a:t>
            </a:r>
            <a:r>
              <a:rPr lang="en-US" sz="2800" b="1" i="1" dirty="0"/>
              <a:t> tune the LR over the course of training without human involvement?</a:t>
            </a:r>
          </a:p>
        </p:txBody>
      </p:sp>
      <p:sp>
        <p:nvSpPr>
          <p:cNvPr id="4" name="Slide Number Placeholder 3">
            <a:extLst>
              <a:ext uri="{FF2B5EF4-FFF2-40B4-BE49-F238E27FC236}">
                <a16:creationId xmlns:a16="http://schemas.microsoft.com/office/drawing/2014/main" id="{8FF294F7-69DF-3C4B-9A94-B7FD540ECF80}"/>
              </a:ext>
            </a:extLst>
          </p:cNvPr>
          <p:cNvSpPr>
            <a:spLocks noGrp="1"/>
          </p:cNvSpPr>
          <p:nvPr>
            <p:ph type="sldNum" sz="quarter" idx="12"/>
          </p:nvPr>
        </p:nvSpPr>
        <p:spPr/>
        <p:txBody>
          <a:bodyPr/>
          <a:lstStyle/>
          <a:p>
            <a:fld id="{6DDFB630-8B02-C94E-9DB1-674969ED443C}" type="slidenum">
              <a:rPr lang="en-US" smtClean="0"/>
              <a:t>4</a:t>
            </a:fld>
            <a:endParaRPr lang="en-US"/>
          </a:p>
        </p:txBody>
      </p:sp>
    </p:spTree>
    <p:extLst>
      <p:ext uri="{BB962C8B-B14F-4D97-AF65-F5344CB8AC3E}">
        <p14:creationId xmlns:p14="http://schemas.microsoft.com/office/powerpoint/2010/main" val="2151358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a:extLst>
              <a:ext uri="{FF2B5EF4-FFF2-40B4-BE49-F238E27FC236}">
                <a16:creationId xmlns:a16="http://schemas.microsoft.com/office/drawing/2014/main" id="{90A26047-A438-AB45-9076-9FC06D9E949B}"/>
              </a:ext>
            </a:extLst>
          </p:cNvPr>
          <p:cNvSpPr>
            <a:spLocks noGrp="1"/>
          </p:cNvSpPr>
          <p:nvPr>
            <p:ph type="sldNum" sz="quarter" idx="12"/>
          </p:nvPr>
        </p:nvSpPr>
        <p:spPr/>
        <p:txBody>
          <a:bodyPr/>
          <a:lstStyle/>
          <a:p>
            <a:fld id="{6DDFB630-8B02-C94E-9DB1-674969ED443C}" type="slidenum">
              <a:rPr lang="en-US" smtClean="0"/>
              <a:t>5</a:t>
            </a:fld>
            <a:endParaRPr lang="en-US"/>
          </a:p>
        </p:txBody>
      </p:sp>
      <p:sp>
        <p:nvSpPr>
          <p:cNvPr id="2" name="Rectangle 1">
            <a:extLst>
              <a:ext uri="{FF2B5EF4-FFF2-40B4-BE49-F238E27FC236}">
                <a16:creationId xmlns:a16="http://schemas.microsoft.com/office/drawing/2014/main" id="{BEA97A18-C492-E640-AB09-990537264063}"/>
              </a:ext>
            </a:extLst>
          </p:cNvPr>
          <p:cNvSpPr/>
          <p:nvPr/>
        </p:nvSpPr>
        <p:spPr>
          <a:xfrm>
            <a:off x="495943" y="1212514"/>
            <a:ext cx="11416433" cy="461665"/>
          </a:xfrm>
          <a:prstGeom prst="rect">
            <a:avLst/>
          </a:prstGeom>
        </p:spPr>
        <p:txBody>
          <a:bodyPr wrap="square">
            <a:spAutoFit/>
          </a:bodyPr>
          <a:lstStyle/>
          <a:p>
            <a:r>
              <a:rPr lang="en-US" altLang="zh-CN" sz="2400" dirty="0">
                <a:solidFill>
                  <a:prstClr val="black"/>
                </a:solidFill>
                <a:latin typeface="Gill Sans Nova" panose="020B0602020104020203" pitchFamily="34" charset="0"/>
              </a:rPr>
              <a:t>Coarse-grained</a:t>
            </a:r>
            <a:r>
              <a:rPr lang="zh-CN" altLang="en-US" sz="2400" dirty="0">
                <a:solidFill>
                  <a:prstClr val="black"/>
                </a:solidFill>
                <a:latin typeface="Gill Sans Nova" panose="020B0602020104020203" pitchFamily="34" charset="0"/>
              </a:rPr>
              <a:t> </a:t>
            </a:r>
            <a:r>
              <a:rPr lang="en-US" altLang="zh-CN" sz="2400" dirty="0">
                <a:solidFill>
                  <a:prstClr val="black"/>
                </a:solidFill>
                <a:latin typeface="Gill Sans Nova" panose="020B0602020104020203" pitchFamily="34" charset="0"/>
              </a:rPr>
              <a:t>approach:</a:t>
            </a:r>
            <a:r>
              <a:rPr lang="zh-CN" altLang="en-US" sz="2400" dirty="0">
                <a:solidFill>
                  <a:prstClr val="black"/>
                </a:solidFill>
                <a:latin typeface="Gill Sans Nova" panose="020B0602020104020203" pitchFamily="34" charset="0"/>
              </a:rPr>
              <a:t> </a:t>
            </a:r>
            <a:r>
              <a:rPr lang="en-US" altLang="zh-CN" sz="2400" dirty="0">
                <a:solidFill>
                  <a:prstClr val="black"/>
                </a:solidFill>
                <a:latin typeface="Gill Sans Nova" panose="020B0602020104020203" pitchFamily="34" charset="0"/>
              </a:rPr>
              <a:t>determining</a:t>
            </a:r>
            <a:r>
              <a:rPr lang="zh-CN" altLang="en-US" sz="2400" dirty="0">
                <a:solidFill>
                  <a:prstClr val="black"/>
                </a:solidFill>
                <a:latin typeface="Gill Sans Nova" panose="020B0602020104020203" pitchFamily="34" charset="0"/>
              </a:rPr>
              <a:t> </a:t>
            </a:r>
            <a:r>
              <a:rPr lang="en-US" sz="2400" dirty="0">
                <a:solidFill>
                  <a:prstClr val="black"/>
                </a:solidFill>
                <a:latin typeface="Gill Sans Nova" panose="020B0602020104020203" pitchFamily="34" charset="0"/>
              </a:rPr>
              <a:t>a constant LR for every </a:t>
            </a:r>
            <a:r>
              <a:rPr lang="el-GR" sz="2400" i="1" dirty="0">
                <a:solidFill>
                  <a:schemeClr val="accent2">
                    <a:lumMod val="75000"/>
                  </a:schemeClr>
                </a:solidFill>
                <a:latin typeface="Gill Sans Nova" panose="020B0602020104020203" pitchFamily="34" charset="0"/>
              </a:rPr>
              <a:t>τ</a:t>
            </a:r>
            <a:r>
              <a:rPr lang="el-GR" sz="2400" dirty="0">
                <a:solidFill>
                  <a:prstClr val="black"/>
                </a:solidFill>
                <a:latin typeface="Gill Sans Nova" panose="020B0602020104020203" pitchFamily="34" charset="0"/>
              </a:rPr>
              <a:t> </a:t>
            </a:r>
            <a:r>
              <a:rPr lang="en-US" sz="2400" dirty="0">
                <a:solidFill>
                  <a:prstClr val="black"/>
                </a:solidFill>
                <a:latin typeface="Gill Sans Nova" panose="020B0602020104020203" pitchFamily="34" charset="0"/>
              </a:rPr>
              <a:t>steps</a:t>
            </a:r>
            <a:endParaRPr lang="en-US" altLang="zh-CN" sz="2400" dirty="0">
              <a:solidFill>
                <a:prstClr val="black"/>
              </a:solidFill>
              <a:latin typeface="Gill Sans Nova" panose="020B0602020104020203" pitchFamily="34" charset="0"/>
            </a:endParaRPr>
          </a:p>
        </p:txBody>
      </p:sp>
      <p:cxnSp>
        <p:nvCxnSpPr>
          <p:cNvPr id="4" name="Straight Arrow Connector 3">
            <a:extLst>
              <a:ext uri="{FF2B5EF4-FFF2-40B4-BE49-F238E27FC236}">
                <a16:creationId xmlns:a16="http://schemas.microsoft.com/office/drawing/2014/main" id="{20AAC9BB-67F0-C543-921B-32886A823BF8}"/>
              </a:ext>
            </a:extLst>
          </p:cNvPr>
          <p:cNvCxnSpPr>
            <a:cxnSpLocks/>
          </p:cNvCxnSpPr>
          <p:nvPr/>
        </p:nvCxnSpPr>
        <p:spPr>
          <a:xfrm flipV="1">
            <a:off x="4082354" y="2347709"/>
            <a:ext cx="0" cy="3814282"/>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D6E8DA3-AA8A-AE41-9AB8-91607857A907}"/>
              </a:ext>
            </a:extLst>
          </p:cNvPr>
          <p:cNvCxnSpPr>
            <a:cxnSpLocks/>
          </p:cNvCxnSpPr>
          <p:nvPr/>
        </p:nvCxnSpPr>
        <p:spPr>
          <a:xfrm>
            <a:off x="4082354" y="6161991"/>
            <a:ext cx="6306767" cy="8496"/>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0B8D618-645D-5540-B8B5-2A8707F18F71}"/>
              </a:ext>
            </a:extLst>
          </p:cNvPr>
          <p:cNvSpPr txBox="1"/>
          <p:nvPr/>
        </p:nvSpPr>
        <p:spPr>
          <a:xfrm>
            <a:off x="3378282" y="2237557"/>
            <a:ext cx="530915" cy="523220"/>
          </a:xfrm>
          <a:prstGeom prst="rect">
            <a:avLst/>
          </a:prstGeom>
          <a:noFill/>
        </p:spPr>
        <p:txBody>
          <a:bodyPr wrap="none" rtlCol="0">
            <a:spAutoFit/>
          </a:bodyPr>
          <a:lstStyle/>
          <a:p>
            <a:r>
              <a:rPr lang="en-US" altLang="zh-CN" sz="2800" dirty="0"/>
              <a:t>LR</a:t>
            </a:r>
            <a:endParaRPr lang="en-US" sz="2800" dirty="0"/>
          </a:p>
        </p:txBody>
      </p:sp>
      <p:sp>
        <p:nvSpPr>
          <p:cNvPr id="16" name="TextBox 15">
            <a:extLst>
              <a:ext uri="{FF2B5EF4-FFF2-40B4-BE49-F238E27FC236}">
                <a16:creationId xmlns:a16="http://schemas.microsoft.com/office/drawing/2014/main" id="{A9471A3D-24B7-BF46-B808-03D55DDA8895}"/>
              </a:ext>
            </a:extLst>
          </p:cNvPr>
          <p:cNvSpPr txBox="1"/>
          <p:nvPr/>
        </p:nvSpPr>
        <p:spPr>
          <a:xfrm>
            <a:off x="9824118" y="6261332"/>
            <a:ext cx="833241" cy="523220"/>
          </a:xfrm>
          <a:prstGeom prst="rect">
            <a:avLst/>
          </a:prstGeom>
          <a:noFill/>
        </p:spPr>
        <p:txBody>
          <a:bodyPr wrap="none" rtlCol="0">
            <a:spAutoFit/>
          </a:bodyPr>
          <a:lstStyle/>
          <a:p>
            <a:r>
              <a:rPr lang="en-US" altLang="zh-CN" sz="2800" dirty="0"/>
              <a:t>Step</a:t>
            </a:r>
            <a:endParaRPr lang="en-US" sz="2800" dirty="0"/>
          </a:p>
        </p:txBody>
      </p:sp>
      <p:cxnSp>
        <p:nvCxnSpPr>
          <p:cNvPr id="12" name="Straight Connector 11">
            <a:extLst>
              <a:ext uri="{FF2B5EF4-FFF2-40B4-BE49-F238E27FC236}">
                <a16:creationId xmlns:a16="http://schemas.microsoft.com/office/drawing/2014/main" id="{FB70C2BD-E90F-B241-B04F-A8C372E3896C}"/>
              </a:ext>
            </a:extLst>
          </p:cNvPr>
          <p:cNvCxnSpPr/>
          <p:nvPr/>
        </p:nvCxnSpPr>
        <p:spPr>
          <a:xfrm>
            <a:off x="4082354" y="5389480"/>
            <a:ext cx="762120"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42433C2-533C-CF45-9094-65AD1477066F}"/>
              </a:ext>
            </a:extLst>
          </p:cNvPr>
          <p:cNvCxnSpPr/>
          <p:nvPr/>
        </p:nvCxnSpPr>
        <p:spPr>
          <a:xfrm>
            <a:off x="4844474" y="4254850"/>
            <a:ext cx="762120"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21FAE4-B629-784A-BAFA-E7F39E4B2F46}"/>
              </a:ext>
            </a:extLst>
          </p:cNvPr>
          <p:cNvCxnSpPr/>
          <p:nvPr/>
        </p:nvCxnSpPr>
        <p:spPr>
          <a:xfrm>
            <a:off x="5606594" y="3303664"/>
            <a:ext cx="762120"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B08505-78EF-6D45-BB4F-706A66C031E1}"/>
              </a:ext>
            </a:extLst>
          </p:cNvPr>
          <p:cNvCxnSpPr/>
          <p:nvPr/>
        </p:nvCxnSpPr>
        <p:spPr>
          <a:xfrm>
            <a:off x="6368714" y="3913264"/>
            <a:ext cx="762120"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8B0FD32-758D-C44F-8531-5B89D0C70499}"/>
              </a:ext>
            </a:extLst>
          </p:cNvPr>
          <p:cNvCxnSpPr/>
          <p:nvPr/>
        </p:nvCxnSpPr>
        <p:spPr>
          <a:xfrm>
            <a:off x="7130834" y="5079912"/>
            <a:ext cx="762120"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8DC330-5400-3E44-B3D2-983719836516}"/>
              </a:ext>
            </a:extLst>
          </p:cNvPr>
          <p:cNvCxnSpPr/>
          <p:nvPr/>
        </p:nvCxnSpPr>
        <p:spPr>
          <a:xfrm>
            <a:off x="7892954" y="4701540"/>
            <a:ext cx="762120"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66577D-C0CF-1840-964A-4099DF34A9DB}"/>
              </a:ext>
            </a:extLst>
          </p:cNvPr>
          <p:cNvCxnSpPr/>
          <p:nvPr/>
        </p:nvCxnSpPr>
        <p:spPr>
          <a:xfrm>
            <a:off x="8655074" y="5852422"/>
            <a:ext cx="762120" cy="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13C282-039F-1545-A1AE-674EB7EBA283}"/>
              </a:ext>
            </a:extLst>
          </p:cNvPr>
          <p:cNvCxnSpPr/>
          <p:nvPr/>
        </p:nvCxnSpPr>
        <p:spPr>
          <a:xfrm>
            <a:off x="4844474" y="4254850"/>
            <a:ext cx="0" cy="113463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CC9444-0CEE-024B-9599-90B5E44CA23B}"/>
              </a:ext>
            </a:extLst>
          </p:cNvPr>
          <p:cNvCxnSpPr>
            <a:cxnSpLocks/>
          </p:cNvCxnSpPr>
          <p:nvPr/>
        </p:nvCxnSpPr>
        <p:spPr>
          <a:xfrm>
            <a:off x="5606594" y="3303664"/>
            <a:ext cx="0" cy="951186"/>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D7389D-222C-CF4F-9FB5-B7F6106D37AA}"/>
              </a:ext>
            </a:extLst>
          </p:cNvPr>
          <p:cNvCxnSpPr>
            <a:cxnSpLocks/>
          </p:cNvCxnSpPr>
          <p:nvPr/>
        </p:nvCxnSpPr>
        <p:spPr>
          <a:xfrm>
            <a:off x="6368714" y="3303664"/>
            <a:ext cx="0" cy="609600"/>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C5A3F5-51B8-964A-9094-E5BF9427EBD5}"/>
              </a:ext>
            </a:extLst>
          </p:cNvPr>
          <p:cNvCxnSpPr>
            <a:cxnSpLocks/>
          </p:cNvCxnSpPr>
          <p:nvPr/>
        </p:nvCxnSpPr>
        <p:spPr>
          <a:xfrm>
            <a:off x="7130834" y="3913264"/>
            <a:ext cx="0" cy="1166648"/>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725B10E-1846-4840-8929-A2AA58F2DC75}"/>
              </a:ext>
            </a:extLst>
          </p:cNvPr>
          <p:cNvCxnSpPr>
            <a:cxnSpLocks/>
          </p:cNvCxnSpPr>
          <p:nvPr/>
        </p:nvCxnSpPr>
        <p:spPr>
          <a:xfrm>
            <a:off x="7892954" y="4701540"/>
            <a:ext cx="0" cy="378372"/>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0316B71-73F7-C946-89BF-3F3967E0E3DE}"/>
              </a:ext>
            </a:extLst>
          </p:cNvPr>
          <p:cNvCxnSpPr>
            <a:cxnSpLocks/>
          </p:cNvCxnSpPr>
          <p:nvPr/>
        </p:nvCxnSpPr>
        <p:spPr>
          <a:xfrm>
            <a:off x="8655074" y="4701540"/>
            <a:ext cx="0" cy="1150882"/>
          </a:xfrm>
          <a:prstGeom prst="line">
            <a:avLst/>
          </a:prstGeom>
          <a:ln w="412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EE99FF3-4529-B744-9AD0-7E40BEDE8404}"/>
              </a:ext>
            </a:extLst>
          </p:cNvPr>
          <p:cNvSpPr/>
          <p:nvPr/>
        </p:nvSpPr>
        <p:spPr>
          <a:xfrm>
            <a:off x="4671536" y="6209948"/>
            <a:ext cx="5145961" cy="523220"/>
          </a:xfrm>
          <a:prstGeom prst="rect">
            <a:avLst/>
          </a:prstGeom>
        </p:spPr>
        <p:txBody>
          <a:bodyPr wrap="none">
            <a:spAutoFit/>
          </a:bodyPr>
          <a:lstStyle/>
          <a:p>
            <a:r>
              <a:rPr lang="el-GR" sz="2800" i="1" dirty="0">
                <a:latin typeface="Gill Sans Nova" panose="020B0602020104020203" pitchFamily="34" charset="0"/>
              </a:rPr>
              <a:t>τ</a:t>
            </a:r>
            <a:r>
              <a:rPr lang="zh-CN" altLang="en-US" sz="2800" i="1" dirty="0">
                <a:latin typeface="Gill Sans Nova" panose="020B0602020104020203" pitchFamily="34" charset="0"/>
              </a:rPr>
              <a:t>      </a:t>
            </a:r>
            <a:r>
              <a:rPr lang="en-US" altLang="zh-CN" sz="2400" dirty="0">
                <a:latin typeface="Gill Sans Nova" panose="020B0602020104020203" pitchFamily="34" charset="0"/>
              </a:rPr>
              <a:t>2</a:t>
            </a:r>
            <a:r>
              <a:rPr lang="el-GR" sz="2400" i="1" dirty="0">
                <a:latin typeface="Gill Sans Nova" panose="020B0602020104020203" pitchFamily="34" charset="0"/>
              </a:rPr>
              <a:t>τ</a:t>
            </a:r>
            <a:r>
              <a:rPr lang="zh-CN" altLang="en-US" sz="2400" i="1" dirty="0">
                <a:latin typeface="Gill Sans Nova" panose="020B0602020104020203" pitchFamily="34" charset="0"/>
              </a:rPr>
              <a:t>      </a:t>
            </a:r>
            <a:r>
              <a:rPr lang="en-US" altLang="zh-CN" sz="2400" dirty="0">
                <a:latin typeface="Gill Sans Nova" panose="020B0602020104020203" pitchFamily="34" charset="0"/>
              </a:rPr>
              <a:t>3</a:t>
            </a:r>
            <a:r>
              <a:rPr lang="el-GR" sz="2400" i="1" dirty="0">
                <a:latin typeface="Gill Sans Nova" panose="020B0602020104020203" pitchFamily="34" charset="0"/>
              </a:rPr>
              <a:t>τ</a:t>
            </a:r>
            <a:r>
              <a:rPr lang="zh-CN" altLang="en-US" sz="2400" i="1" dirty="0">
                <a:latin typeface="Gill Sans Nova" panose="020B0602020104020203" pitchFamily="34" charset="0"/>
              </a:rPr>
              <a:t>      </a:t>
            </a:r>
            <a:r>
              <a:rPr lang="en-US" altLang="zh-CN" sz="2400" dirty="0">
                <a:latin typeface="Gill Sans Nova" panose="020B0602020104020203" pitchFamily="34" charset="0"/>
              </a:rPr>
              <a:t>4</a:t>
            </a:r>
            <a:r>
              <a:rPr lang="el-GR" sz="2400" i="1" dirty="0">
                <a:latin typeface="Gill Sans Nova" panose="020B0602020104020203" pitchFamily="34" charset="0"/>
              </a:rPr>
              <a:t>τ</a:t>
            </a:r>
            <a:r>
              <a:rPr lang="zh-CN" altLang="en-US" sz="2400" i="1" dirty="0">
                <a:latin typeface="Gill Sans Nova" panose="020B0602020104020203" pitchFamily="34" charset="0"/>
              </a:rPr>
              <a:t>      </a:t>
            </a:r>
            <a:r>
              <a:rPr lang="en-US" altLang="zh-CN" sz="2400" dirty="0">
                <a:latin typeface="Gill Sans Nova" panose="020B0602020104020203" pitchFamily="34" charset="0"/>
              </a:rPr>
              <a:t>5</a:t>
            </a:r>
            <a:r>
              <a:rPr lang="el-GR" sz="2400" i="1" dirty="0">
                <a:latin typeface="Gill Sans Nova" panose="020B0602020104020203" pitchFamily="34" charset="0"/>
              </a:rPr>
              <a:t>τ</a:t>
            </a:r>
            <a:r>
              <a:rPr lang="zh-CN" altLang="en-US" sz="2400" i="1" dirty="0">
                <a:latin typeface="Gill Sans Nova" panose="020B0602020104020203" pitchFamily="34" charset="0"/>
              </a:rPr>
              <a:t>     </a:t>
            </a:r>
            <a:r>
              <a:rPr lang="en-US" altLang="zh-CN" sz="2400" dirty="0">
                <a:latin typeface="Gill Sans Nova" panose="020B0602020104020203" pitchFamily="34" charset="0"/>
              </a:rPr>
              <a:t>6</a:t>
            </a:r>
            <a:r>
              <a:rPr lang="el-GR" sz="2400" i="1" dirty="0">
                <a:latin typeface="Gill Sans Nova" panose="020B0602020104020203" pitchFamily="34" charset="0"/>
              </a:rPr>
              <a:t>τ</a:t>
            </a:r>
            <a:r>
              <a:rPr lang="zh-CN" altLang="en-US" sz="2400" i="1" dirty="0">
                <a:latin typeface="Gill Sans Nova" panose="020B0602020104020203" pitchFamily="34" charset="0"/>
              </a:rPr>
              <a:t>      </a:t>
            </a:r>
            <a:r>
              <a:rPr lang="en-US" altLang="zh-CN" sz="2400" dirty="0">
                <a:latin typeface="Gill Sans Nova" panose="020B0602020104020203" pitchFamily="34" charset="0"/>
              </a:rPr>
              <a:t>7</a:t>
            </a:r>
            <a:r>
              <a:rPr lang="el-GR" sz="2400" i="1" dirty="0">
                <a:latin typeface="Gill Sans Nova" panose="020B0602020104020203" pitchFamily="34" charset="0"/>
              </a:rPr>
              <a:t>τ</a:t>
            </a:r>
            <a:endParaRPr lang="en-US" sz="2400" i="1" dirty="0"/>
          </a:p>
        </p:txBody>
      </p:sp>
      <p:sp>
        <p:nvSpPr>
          <p:cNvPr id="25" name="Arrow: Notched Right 87">
            <a:extLst>
              <a:ext uri="{FF2B5EF4-FFF2-40B4-BE49-F238E27FC236}">
                <a16:creationId xmlns:a16="http://schemas.microsoft.com/office/drawing/2014/main" id="{A721B1C9-AFE5-CF4B-8683-84CB7A0F556A}"/>
              </a:ext>
            </a:extLst>
          </p:cNvPr>
          <p:cNvSpPr/>
          <p:nvPr/>
        </p:nvSpPr>
        <p:spPr>
          <a:xfrm>
            <a:off x="9370350" y="1346004"/>
            <a:ext cx="343604" cy="224267"/>
          </a:xfrm>
          <a:prstGeom prst="notched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TextBox 25">
            <a:extLst>
              <a:ext uri="{FF2B5EF4-FFF2-40B4-BE49-F238E27FC236}">
                <a16:creationId xmlns:a16="http://schemas.microsoft.com/office/drawing/2014/main" id="{43503602-7D57-D84D-99A8-A482034B6F2E}"/>
              </a:ext>
            </a:extLst>
          </p:cNvPr>
          <p:cNvSpPr txBox="1"/>
          <p:nvPr/>
        </p:nvSpPr>
        <p:spPr>
          <a:xfrm>
            <a:off x="9714320" y="1197326"/>
            <a:ext cx="2129044" cy="461665"/>
          </a:xfrm>
          <a:prstGeom prst="rect">
            <a:avLst/>
          </a:prstGeom>
          <a:noFill/>
        </p:spPr>
        <p:txBody>
          <a:bodyPr wrap="none" rtlCol="0">
            <a:spAutoFit/>
          </a:bodyPr>
          <a:lstStyle/>
          <a:p>
            <a:r>
              <a:rPr lang="en-US" sz="2400" dirty="0">
                <a:solidFill>
                  <a:srgbClr val="00B050"/>
                </a:solidFill>
              </a:rPr>
              <a:t>“training stage”</a:t>
            </a:r>
          </a:p>
        </p:txBody>
      </p:sp>
      <p:sp>
        <p:nvSpPr>
          <p:cNvPr id="28" name="Title 1">
            <a:extLst>
              <a:ext uri="{FF2B5EF4-FFF2-40B4-BE49-F238E27FC236}">
                <a16:creationId xmlns:a16="http://schemas.microsoft.com/office/drawing/2014/main" id="{61063117-E50E-9940-A6C0-B099C79EC352}"/>
              </a:ext>
            </a:extLst>
          </p:cNvPr>
          <p:cNvSpPr txBox="1">
            <a:spLocks/>
          </p:cNvSpPr>
          <p:nvPr/>
        </p:nvSpPr>
        <p:spPr>
          <a:xfrm>
            <a:off x="168815" y="113374"/>
            <a:ext cx="2019749" cy="615045"/>
          </a:xfrm>
          <a:prstGeom prst="rect">
            <a:avLst/>
          </a:prstGeom>
          <a:solidFill>
            <a:schemeClr val="accent1">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i="1" dirty="0" err="1">
                <a:solidFill>
                  <a:srgbClr val="0070C0"/>
                </a:solidFill>
              </a:rPr>
              <a:t>AutoLRS</a:t>
            </a:r>
            <a:endParaRPr lang="en-US" sz="3600" i="1" dirty="0">
              <a:solidFill>
                <a:srgbClr val="0070C0"/>
              </a:solidFill>
            </a:endParaRPr>
          </a:p>
        </p:txBody>
      </p:sp>
      <p:sp>
        <p:nvSpPr>
          <p:cNvPr id="9" name="TextBox 8">
            <a:extLst>
              <a:ext uri="{FF2B5EF4-FFF2-40B4-BE49-F238E27FC236}">
                <a16:creationId xmlns:a16="http://schemas.microsoft.com/office/drawing/2014/main" id="{8970B6A3-A03C-F64A-9225-EE2858916481}"/>
              </a:ext>
            </a:extLst>
          </p:cNvPr>
          <p:cNvSpPr txBox="1"/>
          <p:nvPr/>
        </p:nvSpPr>
        <p:spPr>
          <a:xfrm>
            <a:off x="1040979" y="2409902"/>
            <a:ext cx="2295170" cy="2246769"/>
          </a:xfrm>
          <a:prstGeom prst="rect">
            <a:avLst/>
          </a:prstGeom>
          <a:noFill/>
        </p:spPr>
        <p:txBody>
          <a:bodyPr wrap="square" rtlCol="0">
            <a:spAutoFit/>
          </a:bodyPr>
          <a:lstStyle/>
          <a:p>
            <a:r>
              <a:rPr lang="en-US" altLang="zh-CN" sz="2800" dirty="0"/>
              <a:t>Which</a:t>
            </a:r>
            <a:r>
              <a:rPr lang="zh-CN" altLang="en-US" sz="2800" dirty="0"/>
              <a:t> </a:t>
            </a:r>
            <a:r>
              <a:rPr lang="en-US" altLang="zh-CN" sz="2800" dirty="0"/>
              <a:t>LR</a:t>
            </a:r>
            <a:r>
              <a:rPr lang="zh-CN" altLang="en-US" sz="2800" dirty="0"/>
              <a:t> </a:t>
            </a:r>
            <a:r>
              <a:rPr lang="en-US" altLang="zh-CN" sz="2800" dirty="0"/>
              <a:t>can</a:t>
            </a:r>
            <a:r>
              <a:rPr lang="zh-CN" altLang="en-US" sz="2800" dirty="0"/>
              <a:t> </a:t>
            </a:r>
            <a:r>
              <a:rPr lang="en-US" altLang="zh-CN" sz="2800" dirty="0"/>
              <a:t>minimize</a:t>
            </a:r>
            <a:r>
              <a:rPr lang="zh-CN" altLang="en-US" sz="2800" dirty="0"/>
              <a:t> </a:t>
            </a:r>
            <a:r>
              <a:rPr lang="en-US" altLang="zh-CN" sz="2800" dirty="0"/>
              <a:t>the</a:t>
            </a:r>
            <a:r>
              <a:rPr lang="zh-CN" altLang="en-US" sz="2800" dirty="0"/>
              <a:t> </a:t>
            </a:r>
            <a:r>
              <a:rPr lang="en-US" altLang="zh-CN" sz="2800" dirty="0">
                <a:solidFill>
                  <a:srgbClr val="00B050"/>
                </a:solidFill>
              </a:rPr>
              <a:t>validation</a:t>
            </a:r>
            <a:r>
              <a:rPr lang="zh-CN" altLang="en-US" sz="2800" dirty="0">
                <a:solidFill>
                  <a:srgbClr val="00B050"/>
                </a:solidFill>
              </a:rPr>
              <a:t> </a:t>
            </a:r>
            <a:r>
              <a:rPr lang="en-US" altLang="zh-CN" sz="2800" dirty="0">
                <a:solidFill>
                  <a:srgbClr val="00B050"/>
                </a:solidFill>
              </a:rPr>
              <a:t>loss</a:t>
            </a:r>
            <a:r>
              <a:rPr lang="zh-CN" altLang="en-US" sz="2800" dirty="0">
                <a:solidFill>
                  <a:srgbClr val="00B050"/>
                </a:solidFill>
              </a:rPr>
              <a:t> </a:t>
            </a:r>
            <a:r>
              <a:rPr lang="en-US" altLang="zh-CN" sz="2800" dirty="0"/>
              <a:t>for</a:t>
            </a:r>
            <a:r>
              <a:rPr lang="zh-CN" altLang="en-US" sz="2800" dirty="0"/>
              <a:t> </a:t>
            </a:r>
            <a:r>
              <a:rPr lang="en-US" altLang="zh-CN" sz="2800" dirty="0"/>
              <a:t>the</a:t>
            </a:r>
            <a:r>
              <a:rPr lang="zh-CN" altLang="en-US" sz="2800" dirty="0"/>
              <a:t> </a:t>
            </a:r>
            <a:r>
              <a:rPr lang="en-US" altLang="zh-CN" sz="2800" dirty="0"/>
              <a:t>next</a:t>
            </a:r>
            <a:r>
              <a:rPr lang="zh-CN" altLang="en-US" sz="2800" dirty="0"/>
              <a:t> </a:t>
            </a:r>
            <a:r>
              <a:rPr lang="en-US" altLang="zh-CN" sz="2800" i="1" dirty="0">
                <a:solidFill>
                  <a:schemeClr val="accent2">
                    <a:lumMod val="75000"/>
                  </a:schemeClr>
                </a:solidFill>
                <a:latin typeface="Gill Sans Nova" panose="020B0602020104020203" pitchFamily="34" charset="0"/>
              </a:rPr>
              <a:t>stage</a:t>
            </a:r>
            <a:r>
              <a:rPr lang="en-US" altLang="zh-CN" sz="2800" dirty="0"/>
              <a:t>?</a:t>
            </a:r>
            <a:endParaRPr lang="en-US" sz="2800" dirty="0"/>
          </a:p>
        </p:txBody>
      </p:sp>
      <p:cxnSp>
        <p:nvCxnSpPr>
          <p:cNvPr id="5" name="Straight Arrow Connector 4">
            <a:extLst>
              <a:ext uri="{FF2B5EF4-FFF2-40B4-BE49-F238E27FC236}">
                <a16:creationId xmlns:a16="http://schemas.microsoft.com/office/drawing/2014/main" id="{D5C3A681-0405-AC4C-9F63-79E0BD54A24D}"/>
              </a:ext>
            </a:extLst>
          </p:cNvPr>
          <p:cNvCxnSpPr>
            <a:cxnSpLocks/>
          </p:cNvCxnSpPr>
          <p:nvPr/>
        </p:nvCxnSpPr>
        <p:spPr>
          <a:xfrm>
            <a:off x="3512306" y="3820636"/>
            <a:ext cx="1332168" cy="43421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DB5BD74-78FD-CD46-B3EA-C582343FB5B5}"/>
              </a:ext>
            </a:extLst>
          </p:cNvPr>
          <p:cNvCxnSpPr>
            <a:cxnSpLocks/>
          </p:cNvCxnSpPr>
          <p:nvPr/>
        </p:nvCxnSpPr>
        <p:spPr>
          <a:xfrm>
            <a:off x="3187396" y="4022985"/>
            <a:ext cx="838808" cy="136649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DA1E3EB-E4CC-7448-966B-8C7EFDE13BBE}"/>
              </a:ext>
            </a:extLst>
          </p:cNvPr>
          <p:cNvCxnSpPr>
            <a:cxnSpLocks/>
          </p:cNvCxnSpPr>
          <p:nvPr/>
        </p:nvCxnSpPr>
        <p:spPr>
          <a:xfrm flipV="1">
            <a:off x="3512305" y="3303664"/>
            <a:ext cx="1974095" cy="22962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58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250"/>
                                  </p:stCondLst>
                                  <p:childTnLst>
                                    <p:set>
                                      <p:cBhvr>
                                        <p:cTn id="30" dur="1" fill="hold">
                                          <p:stCondLst>
                                            <p:cond delay="0"/>
                                          </p:stCondLst>
                                        </p:cTn>
                                        <p:tgtEl>
                                          <p:spTgt spid="29"/>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250"/>
                                  </p:stCondLst>
                                  <p:childTnLst>
                                    <p:set>
                                      <p:cBhvr>
                                        <p:cTn id="33" dur="1" fill="hold">
                                          <p:stCondLst>
                                            <p:cond delay="0"/>
                                          </p:stCondLst>
                                        </p:cTn>
                                        <p:tgtEl>
                                          <p:spTgt spid="21"/>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250"/>
                                  </p:stCondLst>
                                  <p:childTnLst>
                                    <p:set>
                                      <p:cBhvr>
                                        <p:cTn id="36" dur="1" fill="hold">
                                          <p:stCondLst>
                                            <p:cond delay="0"/>
                                          </p:stCondLst>
                                        </p:cTn>
                                        <p:tgtEl>
                                          <p:spTgt spid="31"/>
                                        </p:tgtEl>
                                        <p:attrNameLst>
                                          <p:attrName>style.visibility</p:attrName>
                                        </p:attrNameLst>
                                      </p:cBhvr>
                                      <p:to>
                                        <p:strVal val="visible"/>
                                      </p:to>
                                    </p:set>
                                  </p:childTnLst>
                                </p:cTn>
                              </p:par>
                            </p:childTnLst>
                          </p:cTn>
                        </p:par>
                        <p:par>
                          <p:cTn id="37" fill="hold">
                            <p:stCondLst>
                              <p:cond delay="750"/>
                            </p:stCondLst>
                            <p:childTnLst>
                              <p:par>
                                <p:cTn id="38" presetID="1" presetClass="entr" presetSubtype="0" fill="hold" nodeType="afterEffect">
                                  <p:stCondLst>
                                    <p:cond delay="250"/>
                                  </p:stCondLst>
                                  <p:childTnLst>
                                    <p:set>
                                      <p:cBhvr>
                                        <p:cTn id="39" dur="1" fill="hold">
                                          <p:stCondLst>
                                            <p:cond delay="0"/>
                                          </p:stCondLst>
                                        </p:cTn>
                                        <p:tgtEl>
                                          <p:spTgt spid="22"/>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nodeType="afterEffect">
                                  <p:stCondLst>
                                    <p:cond delay="25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50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50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50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EDDB026D-56AE-2743-BDAD-C3F752373FCE}"/>
              </a:ext>
            </a:extLst>
          </p:cNvPr>
          <p:cNvSpPr txBox="1">
            <a:spLocks/>
          </p:cNvSpPr>
          <p:nvPr/>
        </p:nvSpPr>
        <p:spPr>
          <a:xfrm>
            <a:off x="168815" y="113374"/>
            <a:ext cx="2019749" cy="615045"/>
          </a:xfrm>
          <a:prstGeom prst="rect">
            <a:avLst/>
          </a:prstGeom>
          <a:solidFill>
            <a:schemeClr val="accent1">
              <a:lumMod val="20000"/>
              <a:lumOff val="80000"/>
            </a:schemeClr>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3600" i="1" dirty="0" err="1">
                <a:solidFill>
                  <a:srgbClr val="0070C0"/>
                </a:solidFill>
              </a:rPr>
              <a:t>AutoLRS</a:t>
            </a:r>
            <a:endParaRPr lang="en-US" sz="3600" i="1" dirty="0">
              <a:solidFill>
                <a:srgbClr val="0070C0"/>
              </a:solidFill>
            </a:endParaRPr>
          </a:p>
        </p:txBody>
      </p:sp>
      <p:sp>
        <p:nvSpPr>
          <p:cNvPr id="38" name="Rectangle 37">
            <a:extLst>
              <a:ext uri="{FF2B5EF4-FFF2-40B4-BE49-F238E27FC236}">
                <a16:creationId xmlns:a16="http://schemas.microsoft.com/office/drawing/2014/main" id="{D5BFC459-ADD1-8444-9CD1-FFF5C0044D8D}"/>
              </a:ext>
            </a:extLst>
          </p:cNvPr>
          <p:cNvSpPr/>
          <p:nvPr/>
        </p:nvSpPr>
        <p:spPr>
          <a:xfrm>
            <a:off x="390682" y="1368054"/>
            <a:ext cx="10963118" cy="1692771"/>
          </a:xfrm>
          <a:prstGeom prst="rect">
            <a:avLst/>
          </a:prstGeom>
        </p:spPr>
        <p:txBody>
          <a:bodyPr wrap="square">
            <a:spAutoFit/>
          </a:bodyPr>
          <a:lstStyle/>
          <a:p>
            <a:pPr marL="285750" indent="-285750">
              <a:buFont typeface="Arial" panose="020B0604020202020204" pitchFamily="34" charset="0"/>
              <a:buChar char="•"/>
            </a:pPr>
            <a:endParaRPr lang="en-US" altLang="zh-CN" sz="2600" dirty="0">
              <a:solidFill>
                <a:prstClr val="black"/>
              </a:solidFill>
              <a:latin typeface="Gill Sans Nova" panose="020B0602020104020203" pitchFamily="34" charset="0"/>
            </a:endParaRPr>
          </a:p>
          <a:p>
            <a:pPr marL="285750" indent="-285750">
              <a:buFont typeface="Arial" panose="020B0604020202020204" pitchFamily="34" charset="0"/>
              <a:buChar char="•"/>
            </a:pPr>
            <a:endParaRPr lang="en-US" altLang="zh-CN" sz="2600" dirty="0">
              <a:solidFill>
                <a:prstClr val="black"/>
              </a:solidFill>
              <a:latin typeface="Gill Sans Nova" panose="020B0602020104020203" pitchFamily="34" charset="0"/>
            </a:endParaRPr>
          </a:p>
          <a:p>
            <a:pPr marL="285750" indent="-285750">
              <a:buFont typeface="Arial" panose="020B0604020202020204" pitchFamily="34" charset="0"/>
              <a:buChar char="•"/>
            </a:pPr>
            <a:endParaRPr lang="en-US" sz="2600" dirty="0">
              <a:solidFill>
                <a:prstClr val="black"/>
              </a:solidFill>
              <a:latin typeface="Gill Sans Nova" panose="020B0602020104020203" pitchFamily="34" charset="0"/>
            </a:endParaRPr>
          </a:p>
          <a:p>
            <a:pPr marL="285750" indent="-285750">
              <a:buFont typeface="Arial" panose="020B0604020202020204" pitchFamily="34" charset="0"/>
              <a:buChar char="•"/>
            </a:pPr>
            <a:endParaRPr lang="en-US" sz="2600" dirty="0">
              <a:solidFill>
                <a:prstClr val="black"/>
              </a:solidFill>
              <a:latin typeface="Gill Sans Nova" panose="020B0602020104020203" pitchFamily="34" charset="0"/>
            </a:endParaRPr>
          </a:p>
        </p:txBody>
      </p:sp>
      <p:sp>
        <p:nvSpPr>
          <p:cNvPr id="5" name="Content Placeholder 2">
            <a:extLst>
              <a:ext uri="{FF2B5EF4-FFF2-40B4-BE49-F238E27FC236}">
                <a16:creationId xmlns:a16="http://schemas.microsoft.com/office/drawing/2014/main" id="{21FC320D-7CC6-1146-9EAC-1238845FB500}"/>
              </a:ext>
            </a:extLst>
          </p:cNvPr>
          <p:cNvSpPr>
            <a:spLocks noGrp="1"/>
          </p:cNvSpPr>
          <p:nvPr>
            <p:ph idx="1"/>
          </p:nvPr>
        </p:nvSpPr>
        <p:spPr>
          <a:xfrm>
            <a:off x="390682" y="1066006"/>
            <a:ext cx="10992658" cy="3350719"/>
          </a:xfrm>
        </p:spPr>
        <p:txBody>
          <a:bodyPr>
            <a:normAutofit/>
          </a:bodyPr>
          <a:lstStyle/>
          <a:p>
            <a:pPr>
              <a:buFont typeface="Wingdings" panose="05000000000000000000" pitchFamily="2" charset="2"/>
              <a:buChar char="Ø"/>
            </a:pPr>
            <a:r>
              <a:rPr lang="en-US" dirty="0">
                <a:solidFill>
                  <a:srgbClr val="0070C0"/>
                </a:solidFill>
              </a:rPr>
              <a:t> Bayesian optimization</a:t>
            </a:r>
            <a:r>
              <a:rPr lang="zh-CN" altLang="en-US" dirty="0">
                <a:solidFill>
                  <a:srgbClr val="0070C0"/>
                </a:solidFill>
              </a:rPr>
              <a:t> </a:t>
            </a:r>
            <a:r>
              <a:rPr lang="en-US" altLang="zh-CN" dirty="0">
                <a:solidFill>
                  <a:srgbClr val="0070C0"/>
                </a:solidFill>
              </a:rPr>
              <a:t>(BO)</a:t>
            </a:r>
          </a:p>
          <a:p>
            <a:pPr lvl="1"/>
            <a:r>
              <a:rPr lang="en-US" dirty="0">
                <a:latin typeface="Gill Sans Nova" panose="020B0602020104020203" pitchFamily="34" charset="0"/>
              </a:rPr>
              <a:t>Treat the validation loss </a:t>
            </a:r>
            <a:r>
              <a:rPr lang="en-US" dirty="0" err="1">
                <a:latin typeface="Gill Sans Nova" panose="020B0602020104020203" pitchFamily="34" charset="0"/>
              </a:rPr>
              <a:t>w.r.t.</a:t>
            </a:r>
            <a:r>
              <a:rPr lang="en-US" dirty="0">
                <a:latin typeface="Gill Sans Nova" panose="020B0602020104020203" pitchFamily="34" charset="0"/>
              </a:rPr>
              <a:t> LR as a </a:t>
            </a:r>
            <a:r>
              <a:rPr lang="en-US" dirty="0">
                <a:solidFill>
                  <a:srgbClr val="C00000"/>
                </a:solidFill>
                <a:latin typeface="Gill Sans Nova" panose="020B0602020104020203" pitchFamily="34" charset="0"/>
              </a:rPr>
              <a:t>black-box</a:t>
            </a:r>
            <a:r>
              <a:rPr lang="en-US" dirty="0">
                <a:latin typeface="Gill Sans Nova" panose="020B0602020104020203" pitchFamily="34" charset="0"/>
              </a:rPr>
              <a:t> function.</a:t>
            </a:r>
          </a:p>
          <a:p>
            <a:pPr lvl="1"/>
            <a:r>
              <a:rPr lang="en-US" dirty="0">
                <a:latin typeface="Gill Sans Nova" panose="020B0602020104020203" pitchFamily="34" charset="0"/>
              </a:rPr>
              <a:t>BO would require </a:t>
            </a:r>
            <a:r>
              <a:rPr lang="el-GR" i="1" dirty="0">
                <a:latin typeface="Gill Sans Nova" panose="020B0602020104020203" pitchFamily="34" charset="0"/>
              </a:rPr>
              <a:t>τ</a:t>
            </a:r>
            <a:r>
              <a:rPr lang="el-GR" dirty="0">
                <a:latin typeface="Gill Sans Nova" panose="020B0602020104020203" pitchFamily="34" charset="0"/>
              </a:rPr>
              <a:t> </a:t>
            </a:r>
            <a:r>
              <a:rPr lang="en-US" dirty="0">
                <a:latin typeface="Gill Sans Nova" panose="020B0602020104020203" pitchFamily="34" charset="0"/>
              </a:rPr>
              <a:t>training steps to measure the validation loss associated with every LR </a:t>
            </a:r>
            <a:r>
              <a:rPr lang="el-GR" i="1" dirty="0">
                <a:latin typeface="Gill Sans Nova" panose="020B0602020104020203" pitchFamily="34" charset="0"/>
              </a:rPr>
              <a:t>η</a:t>
            </a:r>
            <a:r>
              <a:rPr lang="zh-CN" altLang="en-US" i="1" dirty="0">
                <a:latin typeface="Gill Sans Nova" panose="020B0602020104020203" pitchFamily="34" charset="0"/>
              </a:rPr>
              <a:t> </a:t>
            </a:r>
            <a:r>
              <a:rPr lang="en-US" altLang="zh-CN" dirty="0">
                <a:latin typeface="Gill Sans Nova" panose="020B0602020104020203" pitchFamily="34" charset="0"/>
              </a:rPr>
              <a:t>it</a:t>
            </a:r>
            <a:r>
              <a:rPr lang="zh-CN" altLang="en-US" dirty="0">
                <a:latin typeface="Gill Sans Nova" panose="020B0602020104020203" pitchFamily="34" charset="0"/>
              </a:rPr>
              <a:t> </a:t>
            </a:r>
            <a:r>
              <a:rPr lang="en-US" altLang="zh-CN" dirty="0">
                <a:latin typeface="Gill Sans Nova" panose="020B0602020104020203" pitchFamily="34" charset="0"/>
              </a:rPr>
              <a:t>explores.</a:t>
            </a:r>
            <a:r>
              <a:rPr lang="zh-CN" altLang="en-US" dirty="0">
                <a:latin typeface="Gill Sans Nova" panose="020B0602020104020203" pitchFamily="34" charset="0"/>
              </a:rPr>
              <a:t> </a:t>
            </a:r>
            <a:r>
              <a:rPr lang="en-US" sz="2000" dirty="0">
                <a:solidFill>
                  <a:srgbClr val="FF0000"/>
                </a:solidFill>
                <a:sym typeface="Wingdings" panose="05000000000000000000" pitchFamily="2" charset="2"/>
              </a:rPr>
              <a:t></a:t>
            </a:r>
            <a:r>
              <a:rPr lang="en-US" dirty="0">
                <a:solidFill>
                  <a:srgbClr val="FF0000"/>
                </a:solidFill>
                <a:sym typeface="Wingdings" panose="05000000000000000000" pitchFamily="2" charset="2"/>
              </a:rPr>
              <a:t> </a:t>
            </a:r>
            <a:r>
              <a:rPr lang="en-US" altLang="zh-CN" dirty="0">
                <a:solidFill>
                  <a:srgbClr val="FF0000"/>
                </a:solidFill>
                <a:sym typeface="Wingdings" panose="05000000000000000000" pitchFamily="2" charset="2"/>
              </a:rPr>
              <a:t>C</a:t>
            </a:r>
            <a:r>
              <a:rPr lang="en-US" dirty="0">
                <a:solidFill>
                  <a:srgbClr val="FF0000"/>
                </a:solidFill>
                <a:sym typeface="Wingdings" panose="05000000000000000000" pitchFamily="2" charset="2"/>
              </a:rPr>
              <a:t>omputationally </a:t>
            </a:r>
            <a:r>
              <a:rPr lang="en-US" altLang="zh-CN" dirty="0">
                <a:solidFill>
                  <a:srgbClr val="FF0000"/>
                </a:solidFill>
              </a:rPr>
              <a:t>expensive</a:t>
            </a:r>
            <a:r>
              <a:rPr lang="en-US" dirty="0">
                <a:solidFill>
                  <a:srgbClr val="FF0000"/>
                </a:solidFill>
              </a:rPr>
              <a:t> </a:t>
            </a:r>
          </a:p>
          <a:p>
            <a:pPr>
              <a:buFont typeface="Wingdings" panose="05000000000000000000" pitchFamily="2" charset="2"/>
              <a:buChar char="Ø"/>
            </a:pPr>
            <a:r>
              <a:rPr lang="en-US" altLang="zh-CN" dirty="0">
                <a:solidFill>
                  <a:srgbClr val="0070C0"/>
                </a:solidFill>
              </a:rPr>
              <a:t> Exponential</a:t>
            </a:r>
            <a:r>
              <a:rPr lang="zh-CN" altLang="en-US" dirty="0">
                <a:solidFill>
                  <a:srgbClr val="0070C0"/>
                </a:solidFill>
              </a:rPr>
              <a:t> </a:t>
            </a:r>
            <a:r>
              <a:rPr lang="en-US" altLang="zh-CN" dirty="0">
                <a:solidFill>
                  <a:srgbClr val="0070C0"/>
                </a:solidFill>
              </a:rPr>
              <a:t>forecasting</a:t>
            </a:r>
            <a:r>
              <a:rPr lang="zh-CN" altLang="en-US" dirty="0">
                <a:solidFill>
                  <a:srgbClr val="0070C0"/>
                </a:solidFill>
              </a:rPr>
              <a:t> </a:t>
            </a:r>
            <a:r>
              <a:rPr lang="en-US" altLang="zh-CN" dirty="0">
                <a:solidFill>
                  <a:srgbClr val="0070C0"/>
                </a:solidFill>
              </a:rPr>
              <a:t>model</a:t>
            </a:r>
          </a:p>
          <a:p>
            <a:pPr lvl="1"/>
            <a:r>
              <a:rPr lang="en-US" altLang="zh-CN" dirty="0">
                <a:latin typeface="Gill Sans Nova" panose="020B0602020104020203" pitchFamily="34" charset="0"/>
              </a:rPr>
              <a:t>F</a:t>
            </a:r>
            <a:r>
              <a:rPr lang="en-US" dirty="0">
                <a:latin typeface="Gill Sans Nova" panose="020B0602020104020203" pitchFamily="34" charset="0"/>
              </a:rPr>
              <a:t>or each LR </a:t>
            </a:r>
            <a:r>
              <a:rPr lang="el-GR" i="1" dirty="0">
                <a:latin typeface="Gill Sans Nova" panose="020B0602020104020203" pitchFamily="34" charset="0"/>
              </a:rPr>
              <a:t>η</a:t>
            </a:r>
            <a:r>
              <a:rPr lang="el-GR" dirty="0">
                <a:latin typeface="Gill Sans Nova" panose="020B0602020104020203" pitchFamily="34" charset="0"/>
              </a:rPr>
              <a:t> </a:t>
            </a:r>
            <a:r>
              <a:rPr lang="en-US" dirty="0">
                <a:latin typeface="Gill Sans Nova" panose="020B0602020104020203" pitchFamily="34" charset="0"/>
              </a:rPr>
              <a:t>that BO explores, we only apply it for </a:t>
            </a:r>
            <a:r>
              <a:rPr lang="el-GR" b="1" i="1" dirty="0">
                <a:solidFill>
                  <a:schemeClr val="accent1">
                    <a:lumMod val="75000"/>
                  </a:schemeClr>
                </a:solidFill>
                <a:latin typeface="Gill Sans Nova" panose="020B0602020104020203" pitchFamily="34" charset="0"/>
              </a:rPr>
              <a:t>τ</a:t>
            </a:r>
            <a:r>
              <a:rPr lang="en-US" altLang="zh-CN" b="1" i="1" dirty="0">
                <a:solidFill>
                  <a:schemeClr val="accent1">
                    <a:lumMod val="75000"/>
                  </a:schemeClr>
                </a:solidFill>
                <a:latin typeface="Gill Sans Nova" panose="020B0602020104020203" pitchFamily="34" charset="0"/>
              </a:rPr>
              <a:t>’</a:t>
            </a:r>
            <a:r>
              <a:rPr lang="zh-CN" altLang="en-US" b="1" i="1" dirty="0">
                <a:solidFill>
                  <a:schemeClr val="accent1">
                    <a:lumMod val="75000"/>
                  </a:schemeClr>
                </a:solidFill>
                <a:latin typeface="Gill Sans Nova" panose="020B0602020104020203" pitchFamily="34" charset="0"/>
              </a:rPr>
              <a:t> </a:t>
            </a:r>
            <a:r>
              <a:rPr lang="en-US" altLang="zh-CN" b="1" i="1" dirty="0">
                <a:solidFill>
                  <a:schemeClr val="accent1">
                    <a:lumMod val="75000"/>
                  </a:schemeClr>
                </a:solidFill>
                <a:latin typeface="Gill Sans Nova" panose="020B0602020104020203" pitchFamily="34" charset="0"/>
              </a:rPr>
              <a:t>&lt;&lt;</a:t>
            </a:r>
            <a:r>
              <a:rPr lang="zh-CN" altLang="en-US" b="1" i="1" dirty="0">
                <a:solidFill>
                  <a:schemeClr val="accent1">
                    <a:lumMod val="75000"/>
                  </a:schemeClr>
                </a:solidFill>
                <a:latin typeface="Gill Sans Nova" panose="020B0602020104020203" pitchFamily="34" charset="0"/>
              </a:rPr>
              <a:t> </a:t>
            </a:r>
            <a:r>
              <a:rPr lang="el-GR" b="1" i="1" dirty="0">
                <a:solidFill>
                  <a:schemeClr val="accent1">
                    <a:lumMod val="75000"/>
                  </a:schemeClr>
                </a:solidFill>
                <a:latin typeface="Gill Sans Nova" panose="020B0602020104020203" pitchFamily="34" charset="0"/>
              </a:rPr>
              <a:t>τ </a:t>
            </a:r>
            <a:r>
              <a:rPr lang="en-US" dirty="0">
                <a:latin typeface="Gill Sans Nova" panose="020B0602020104020203" pitchFamily="34" charset="0"/>
              </a:rPr>
              <a:t>steps and use the validation loss observed in the </a:t>
            </a:r>
            <a:r>
              <a:rPr lang="el-GR" i="1" dirty="0">
                <a:latin typeface="Gill Sans Nova" panose="020B0602020104020203" pitchFamily="34" charset="0"/>
              </a:rPr>
              <a:t>τ</a:t>
            </a:r>
            <a:r>
              <a:rPr lang="en-US" altLang="zh-CN" i="1" dirty="0">
                <a:latin typeface="Gill Sans Nova" panose="020B0602020104020203" pitchFamily="34" charset="0"/>
              </a:rPr>
              <a:t>’</a:t>
            </a:r>
            <a:r>
              <a:rPr lang="el-GR" dirty="0">
                <a:latin typeface="Gill Sans Nova" panose="020B0602020104020203" pitchFamily="34" charset="0"/>
              </a:rPr>
              <a:t> </a:t>
            </a:r>
            <a:r>
              <a:rPr lang="en-US" dirty="0">
                <a:latin typeface="Gill Sans Nova" panose="020B0602020104020203" pitchFamily="34" charset="0"/>
              </a:rPr>
              <a:t>steps to train a time-series forecasting model.</a:t>
            </a:r>
          </a:p>
        </p:txBody>
      </p:sp>
      <p:pic>
        <p:nvPicPr>
          <p:cNvPr id="3" name="Picture 2">
            <a:extLst>
              <a:ext uri="{FF2B5EF4-FFF2-40B4-BE49-F238E27FC236}">
                <a16:creationId xmlns:a16="http://schemas.microsoft.com/office/drawing/2014/main" id="{D57798A8-F429-4442-8DCD-A9516C1E4676}"/>
              </a:ext>
            </a:extLst>
          </p:cNvPr>
          <p:cNvPicPr>
            <a:picLocks noChangeAspect="1"/>
          </p:cNvPicPr>
          <p:nvPr/>
        </p:nvPicPr>
        <p:blipFill>
          <a:blip r:embed="rId3"/>
          <a:stretch>
            <a:fillRect/>
          </a:stretch>
        </p:blipFill>
        <p:spPr>
          <a:xfrm>
            <a:off x="1134972" y="4119941"/>
            <a:ext cx="4196152" cy="2624685"/>
          </a:xfrm>
          <a:prstGeom prst="rect">
            <a:avLst/>
          </a:prstGeom>
        </p:spPr>
      </p:pic>
      <p:pic>
        <p:nvPicPr>
          <p:cNvPr id="8" name="Picture 7">
            <a:extLst>
              <a:ext uri="{FF2B5EF4-FFF2-40B4-BE49-F238E27FC236}">
                <a16:creationId xmlns:a16="http://schemas.microsoft.com/office/drawing/2014/main" id="{174E6667-9291-D24B-A137-EE61D106D671}"/>
              </a:ext>
            </a:extLst>
          </p:cNvPr>
          <p:cNvPicPr>
            <a:picLocks noChangeAspect="1"/>
          </p:cNvPicPr>
          <p:nvPr/>
        </p:nvPicPr>
        <p:blipFill>
          <a:blip r:embed="rId4"/>
          <a:stretch>
            <a:fillRect/>
          </a:stretch>
        </p:blipFill>
        <p:spPr>
          <a:xfrm>
            <a:off x="5813364" y="4119942"/>
            <a:ext cx="4196151" cy="2624684"/>
          </a:xfrm>
          <a:prstGeom prst="rect">
            <a:avLst/>
          </a:prstGeom>
        </p:spPr>
      </p:pic>
      <p:sp>
        <p:nvSpPr>
          <p:cNvPr id="9" name="Slide Number Placeholder 8">
            <a:extLst>
              <a:ext uri="{FF2B5EF4-FFF2-40B4-BE49-F238E27FC236}">
                <a16:creationId xmlns:a16="http://schemas.microsoft.com/office/drawing/2014/main" id="{294A2795-C064-014D-ACAC-B8F91912C90F}"/>
              </a:ext>
            </a:extLst>
          </p:cNvPr>
          <p:cNvSpPr>
            <a:spLocks noGrp="1"/>
          </p:cNvSpPr>
          <p:nvPr>
            <p:ph type="sldNum" sz="quarter" idx="12"/>
          </p:nvPr>
        </p:nvSpPr>
        <p:spPr/>
        <p:txBody>
          <a:bodyPr/>
          <a:lstStyle/>
          <a:p>
            <a:fld id="{6DDFB630-8B02-C94E-9DB1-674969ED443C}" type="slidenum">
              <a:rPr lang="en-US" smtClean="0"/>
              <a:t>6</a:t>
            </a:fld>
            <a:endParaRPr lang="en-US"/>
          </a:p>
        </p:txBody>
      </p:sp>
    </p:spTree>
    <p:extLst>
      <p:ext uri="{BB962C8B-B14F-4D97-AF65-F5344CB8AC3E}">
        <p14:creationId xmlns:p14="http://schemas.microsoft.com/office/powerpoint/2010/main" val="3532042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0577896-1117-3540-A815-F4A118FDE7AA}"/>
              </a:ext>
            </a:extLst>
          </p:cNvPr>
          <p:cNvSpPr/>
          <p:nvPr/>
        </p:nvSpPr>
        <p:spPr>
          <a:xfrm>
            <a:off x="1181646" y="1733131"/>
            <a:ext cx="2156747" cy="75705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BO</a:t>
            </a:r>
            <a:endParaRPr lang="en-US" sz="2400" dirty="0"/>
          </a:p>
        </p:txBody>
      </p:sp>
      <p:sp>
        <p:nvSpPr>
          <p:cNvPr id="23" name="Rectangle 22">
            <a:extLst>
              <a:ext uri="{FF2B5EF4-FFF2-40B4-BE49-F238E27FC236}">
                <a16:creationId xmlns:a16="http://schemas.microsoft.com/office/drawing/2014/main" id="{C8240786-50D3-3945-B5E2-288F13C85220}"/>
              </a:ext>
            </a:extLst>
          </p:cNvPr>
          <p:cNvSpPr/>
          <p:nvPr/>
        </p:nvSpPr>
        <p:spPr>
          <a:xfrm>
            <a:off x="8399073" y="1718843"/>
            <a:ext cx="2373942" cy="75705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Exponential</a:t>
            </a:r>
            <a:r>
              <a:rPr lang="zh-CN" altLang="en-US" sz="2400" dirty="0"/>
              <a:t> </a:t>
            </a:r>
            <a:r>
              <a:rPr lang="en-US" altLang="zh-CN" sz="2400" dirty="0"/>
              <a:t>model</a:t>
            </a:r>
            <a:endParaRPr lang="en-US" sz="2400" dirty="0"/>
          </a:p>
        </p:txBody>
      </p:sp>
      <p:sp>
        <p:nvSpPr>
          <p:cNvPr id="20" name="Rounded Rectangle 19">
            <a:extLst>
              <a:ext uri="{FF2B5EF4-FFF2-40B4-BE49-F238E27FC236}">
                <a16:creationId xmlns:a16="http://schemas.microsoft.com/office/drawing/2014/main" id="{1D09DD39-D784-EE48-999F-490C357BFA66}"/>
              </a:ext>
            </a:extLst>
          </p:cNvPr>
          <p:cNvSpPr/>
          <p:nvPr/>
        </p:nvSpPr>
        <p:spPr>
          <a:xfrm>
            <a:off x="5010428" y="1866616"/>
            <a:ext cx="1716610" cy="4767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DNN</a:t>
            </a:r>
            <a:endParaRPr lang="en-US" sz="2000" dirty="0">
              <a:solidFill>
                <a:schemeClr val="tx1"/>
              </a:solidFill>
            </a:endParaRPr>
          </a:p>
        </p:txBody>
      </p:sp>
      <p:cxnSp>
        <p:nvCxnSpPr>
          <p:cNvPr id="25" name="Straight Arrow Connector 24">
            <a:extLst>
              <a:ext uri="{FF2B5EF4-FFF2-40B4-BE49-F238E27FC236}">
                <a16:creationId xmlns:a16="http://schemas.microsoft.com/office/drawing/2014/main" id="{59345B85-58A2-3442-9073-3A38532756C5}"/>
              </a:ext>
            </a:extLst>
          </p:cNvPr>
          <p:cNvCxnSpPr>
            <a:stCxn id="19" idx="3"/>
            <a:endCxn id="20" idx="1"/>
          </p:cNvCxnSpPr>
          <p:nvPr/>
        </p:nvCxnSpPr>
        <p:spPr>
          <a:xfrm flipV="1">
            <a:off x="3338393" y="2104998"/>
            <a:ext cx="1672035" cy="6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C3151EC-E3B2-2D48-8B88-660551A8ED2F}"/>
              </a:ext>
            </a:extLst>
          </p:cNvPr>
          <p:cNvCxnSpPr>
            <a:cxnSpLocks/>
            <a:stCxn id="20" idx="3"/>
            <a:endCxn id="23" idx="1"/>
          </p:cNvCxnSpPr>
          <p:nvPr/>
        </p:nvCxnSpPr>
        <p:spPr>
          <a:xfrm flipV="1">
            <a:off x="6727038" y="2097369"/>
            <a:ext cx="1672035" cy="76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2B4AE382-C471-BB49-9FD3-AF0EE6F2F786}"/>
              </a:ext>
            </a:extLst>
          </p:cNvPr>
          <p:cNvSpPr/>
          <p:nvPr/>
        </p:nvSpPr>
        <p:spPr>
          <a:xfrm>
            <a:off x="6630321" y="1091750"/>
            <a:ext cx="2064989" cy="461665"/>
          </a:xfrm>
          <a:prstGeom prst="rect">
            <a:avLst/>
          </a:prstGeom>
        </p:spPr>
        <p:txBody>
          <a:bodyPr wrap="none">
            <a:spAutoFit/>
          </a:bodyPr>
          <a:lstStyle/>
          <a:p>
            <a:r>
              <a:rPr lang="en-US" altLang="zh-CN" sz="2400" dirty="0">
                <a:latin typeface="Gill Sans Nova Light" panose="020B0302020104020203" pitchFamily="34" charset="0"/>
              </a:rPr>
              <a:t>loss</a:t>
            </a:r>
            <a:r>
              <a:rPr lang="zh-CN" altLang="en-US" sz="2400" dirty="0">
                <a:latin typeface="Gill Sans Nova Light" panose="020B0302020104020203" pitchFamily="34" charset="0"/>
              </a:rPr>
              <a:t> </a:t>
            </a:r>
            <a:r>
              <a:rPr lang="en-US" altLang="zh-CN" sz="2400" dirty="0">
                <a:latin typeface="Gill Sans Nova Light" panose="020B0302020104020203" pitchFamily="34" charset="0"/>
              </a:rPr>
              <a:t>series</a:t>
            </a:r>
            <a:r>
              <a:rPr lang="zh-CN" altLang="en-US" sz="2400" dirty="0">
                <a:latin typeface="Gill Sans Nova Light" panose="020B0302020104020203" pitchFamily="34" charset="0"/>
              </a:rPr>
              <a:t> </a:t>
            </a:r>
            <a:r>
              <a:rPr lang="en-US" sz="2400" i="1" dirty="0">
                <a:latin typeface="Gill Sans Nova" panose="020B0602020104020203" pitchFamily="34" charset="0"/>
              </a:rPr>
              <a:t>y</a:t>
            </a:r>
            <a:r>
              <a:rPr lang="en-US" sz="2400" i="1" baseline="-25000" dirty="0">
                <a:latin typeface="Gill Sans Nova" panose="020B0602020104020203" pitchFamily="34" charset="0"/>
              </a:rPr>
              <a:t>1:</a:t>
            </a:r>
            <a:r>
              <a:rPr lang="en-US" sz="2400" i="1" dirty="0">
                <a:solidFill>
                  <a:srgbClr val="00B050"/>
                </a:solidFill>
              </a:rPr>
              <a:t> </a:t>
            </a:r>
            <a:r>
              <a:rPr lang="en-US" sz="2400" b="1" i="1" baseline="-25000" dirty="0">
                <a:solidFill>
                  <a:srgbClr val="00B050"/>
                </a:solidFill>
              </a:rPr>
              <a:t>τ</a:t>
            </a:r>
            <a:r>
              <a:rPr lang="en-US" altLang="zh-CN" sz="2400" b="1" i="1" baseline="-25000" dirty="0">
                <a:solidFill>
                  <a:srgbClr val="00B050"/>
                </a:solidFill>
              </a:rPr>
              <a:t>’</a:t>
            </a:r>
            <a:r>
              <a:rPr lang="el-GR" sz="2400" b="1" i="1" dirty="0">
                <a:latin typeface="Gill Sans Nova" panose="020B0602020104020203" pitchFamily="34" charset="0"/>
              </a:rPr>
              <a:t> </a:t>
            </a:r>
            <a:endParaRPr lang="en-US" sz="2400" b="1" i="1" dirty="0">
              <a:latin typeface="Gill Sans Nova" panose="020B0602020104020203" pitchFamily="34" charset="0"/>
            </a:endParaRPr>
          </a:p>
        </p:txBody>
      </p:sp>
      <p:cxnSp>
        <p:nvCxnSpPr>
          <p:cNvPr id="34" name="Curved Connector 33">
            <a:extLst>
              <a:ext uri="{FF2B5EF4-FFF2-40B4-BE49-F238E27FC236}">
                <a16:creationId xmlns:a16="http://schemas.microsoft.com/office/drawing/2014/main" id="{E2A09263-1B46-374A-BFD9-2B9AECA19E9B}"/>
              </a:ext>
            </a:extLst>
          </p:cNvPr>
          <p:cNvCxnSpPr>
            <a:stCxn id="23" idx="2"/>
            <a:endCxn id="19" idx="2"/>
          </p:cNvCxnSpPr>
          <p:nvPr/>
        </p:nvCxnSpPr>
        <p:spPr>
          <a:xfrm rot="5400000">
            <a:off x="5915888" y="-1179974"/>
            <a:ext cx="14288" cy="7326024"/>
          </a:xfrm>
          <a:prstGeom prst="curvedConnector3">
            <a:avLst>
              <a:gd name="adj1" fmla="val 6699769"/>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E955730-18AC-194F-B662-422C2E146A46}"/>
              </a:ext>
            </a:extLst>
          </p:cNvPr>
          <p:cNvSpPr/>
          <p:nvPr/>
        </p:nvSpPr>
        <p:spPr>
          <a:xfrm>
            <a:off x="5652328" y="3518164"/>
            <a:ext cx="3100721" cy="461665"/>
          </a:xfrm>
          <a:prstGeom prst="rect">
            <a:avLst/>
          </a:prstGeom>
        </p:spPr>
        <p:txBody>
          <a:bodyPr wrap="none">
            <a:spAutoFit/>
          </a:bodyPr>
          <a:lstStyle/>
          <a:p>
            <a:r>
              <a:rPr lang="en-US" altLang="zh-CN" sz="2400" dirty="0">
                <a:latin typeface="Gill Sans Nova Light" panose="020B0302020104020203" pitchFamily="34" charset="0"/>
              </a:rPr>
              <a:t>Predicted</a:t>
            </a:r>
            <a:r>
              <a:rPr lang="zh-CN" altLang="en-US" sz="2400" dirty="0">
                <a:latin typeface="Gill Sans Nova Light" panose="020B0302020104020203" pitchFamily="34" charset="0"/>
              </a:rPr>
              <a:t> </a:t>
            </a:r>
            <a:r>
              <a:rPr lang="en-US" altLang="zh-CN" sz="2400" dirty="0">
                <a:latin typeface="Gill Sans Nova Light" panose="020B0302020104020203" pitchFamily="34" charset="0"/>
              </a:rPr>
              <a:t>loss</a:t>
            </a:r>
            <a:r>
              <a:rPr lang="zh-CN" altLang="en-US" sz="2400" dirty="0">
                <a:latin typeface="Gill Sans Nova Light" panose="020B0302020104020203" pitchFamily="34" charset="0"/>
              </a:rPr>
              <a:t> </a:t>
            </a:r>
            <a:r>
              <a:rPr lang="en-US" altLang="zh-CN" sz="2400" dirty="0">
                <a:latin typeface="Gill Sans Nova Light" panose="020B0302020104020203" pitchFamily="34" charset="0"/>
              </a:rPr>
              <a:t>in</a:t>
            </a:r>
            <a:r>
              <a:rPr lang="zh-CN" altLang="en-US" sz="2400" dirty="0">
                <a:latin typeface="Gill Sans Nova Light" panose="020B0302020104020203" pitchFamily="34" charset="0"/>
              </a:rPr>
              <a:t> </a:t>
            </a:r>
            <a:r>
              <a:rPr lang="el-GR" sz="2400" i="1" dirty="0">
                <a:solidFill>
                  <a:srgbClr val="00B050"/>
                </a:solidFill>
              </a:rPr>
              <a:t>τ</a:t>
            </a:r>
            <a:r>
              <a:rPr lang="zh-CN" altLang="en-US" sz="2400" i="1" dirty="0">
                <a:latin typeface="Gill Sans Nova" panose="020B0602020104020203" pitchFamily="34" charset="0"/>
              </a:rPr>
              <a:t> </a:t>
            </a:r>
            <a:r>
              <a:rPr lang="en-US" altLang="zh-CN" sz="2400" dirty="0">
                <a:latin typeface="Gill Sans Nova Light" panose="020B0302020104020203" pitchFamily="34" charset="0"/>
              </a:rPr>
              <a:t>steps</a:t>
            </a:r>
            <a:r>
              <a:rPr lang="zh-CN" altLang="en-US" sz="2400" dirty="0">
                <a:latin typeface="Gill Sans Nova Light" panose="020B0302020104020203" pitchFamily="34" charset="0"/>
              </a:rPr>
              <a:t> </a:t>
            </a:r>
            <a:endParaRPr lang="en-US" sz="2400" dirty="0">
              <a:latin typeface="Gill Sans Nova Light" panose="020B0302020104020203" pitchFamily="34" charset="0"/>
            </a:endParaRPr>
          </a:p>
        </p:txBody>
      </p:sp>
      <p:sp>
        <p:nvSpPr>
          <p:cNvPr id="40" name="Rectangle 39">
            <a:extLst>
              <a:ext uri="{FF2B5EF4-FFF2-40B4-BE49-F238E27FC236}">
                <a16:creationId xmlns:a16="http://schemas.microsoft.com/office/drawing/2014/main" id="{9CEF53B9-02E3-784D-A40F-1846830C7428}"/>
              </a:ext>
            </a:extLst>
          </p:cNvPr>
          <p:cNvSpPr/>
          <p:nvPr/>
        </p:nvSpPr>
        <p:spPr>
          <a:xfrm>
            <a:off x="3094723" y="1096223"/>
            <a:ext cx="2210670" cy="461665"/>
          </a:xfrm>
          <a:prstGeom prst="rect">
            <a:avLst/>
          </a:prstGeom>
        </p:spPr>
        <p:txBody>
          <a:bodyPr wrap="none">
            <a:spAutoFit/>
          </a:bodyPr>
          <a:lstStyle/>
          <a:p>
            <a:r>
              <a:rPr lang="en-US" altLang="zh-CN" sz="2400" dirty="0">
                <a:latin typeface="Gill Sans Nova Light" panose="020B0302020104020203" pitchFamily="34" charset="0"/>
              </a:rPr>
              <a:t>LR</a:t>
            </a:r>
            <a:r>
              <a:rPr lang="zh-CN" altLang="en-US" sz="2400" dirty="0">
                <a:latin typeface="Gill Sans Nova Light" panose="020B0302020104020203" pitchFamily="34" charset="0"/>
              </a:rPr>
              <a:t> </a:t>
            </a:r>
            <a:r>
              <a:rPr lang="en-US" altLang="zh-CN" sz="2400" dirty="0">
                <a:latin typeface="Gill Sans Nova Light" panose="020B0302020104020203" pitchFamily="34" charset="0"/>
              </a:rPr>
              <a:t>to</a:t>
            </a:r>
            <a:r>
              <a:rPr lang="zh-CN" altLang="en-US" sz="2400" dirty="0">
                <a:latin typeface="Gill Sans Nova Light" panose="020B0302020104020203" pitchFamily="34" charset="0"/>
              </a:rPr>
              <a:t> </a:t>
            </a:r>
            <a:r>
              <a:rPr lang="en-US" altLang="zh-CN" sz="2400" dirty="0">
                <a:latin typeface="Gill Sans Nova Light" panose="020B0302020104020203" pitchFamily="34" charset="0"/>
              </a:rPr>
              <a:t>explore</a:t>
            </a:r>
            <a:r>
              <a:rPr lang="zh-CN" altLang="en-US" sz="2400" dirty="0">
                <a:latin typeface="Gill Sans Nova Light" panose="020B0302020104020203" pitchFamily="34" charset="0"/>
              </a:rPr>
              <a:t> </a:t>
            </a:r>
            <a:r>
              <a:rPr lang="el-GR" sz="2400" i="1" dirty="0">
                <a:latin typeface="Gill Sans Nova" panose="020B0602020104020203" pitchFamily="34" charset="0"/>
              </a:rPr>
              <a:t>η </a:t>
            </a:r>
            <a:endParaRPr lang="en-US" sz="2400" i="1" dirty="0">
              <a:latin typeface="Gill Sans Nova" panose="020B0602020104020203" pitchFamily="34" charset="0"/>
            </a:endParaRPr>
          </a:p>
        </p:txBody>
      </p:sp>
      <p:sp>
        <p:nvSpPr>
          <p:cNvPr id="41" name="TextBox 40">
            <a:extLst>
              <a:ext uri="{FF2B5EF4-FFF2-40B4-BE49-F238E27FC236}">
                <a16:creationId xmlns:a16="http://schemas.microsoft.com/office/drawing/2014/main" id="{D9080949-4060-3D41-A8C8-99F679D22CB1}"/>
              </a:ext>
            </a:extLst>
          </p:cNvPr>
          <p:cNvSpPr txBox="1"/>
          <p:nvPr/>
        </p:nvSpPr>
        <p:spPr>
          <a:xfrm>
            <a:off x="917070" y="4825591"/>
            <a:ext cx="10436730" cy="1569660"/>
          </a:xfrm>
          <a:prstGeom prst="rect">
            <a:avLst/>
          </a:prstGeom>
          <a:noFill/>
          <a:ln w="31750">
            <a:solidFill>
              <a:srgbClr val="92D050"/>
            </a:solidFill>
          </a:ln>
        </p:spPr>
        <p:txBody>
          <a:bodyPr wrap="square" rtlCol="0" anchor="t">
            <a:spAutoFit/>
          </a:bodyPr>
          <a:lstStyle/>
          <a:p>
            <a:pPr marL="342900" indent="-342900">
              <a:buFont typeface="Arial" panose="020B0604020202020204" pitchFamily="34" charset="0"/>
              <a:buChar char="•"/>
            </a:pPr>
            <a:r>
              <a:rPr lang="en-US" altLang="zh-CN" sz="2400" dirty="0">
                <a:solidFill>
                  <a:srgbClr val="333333"/>
                </a:solidFill>
                <a:latin typeface="Gill Sans Nova" panose="020B0602020104020203" pitchFamily="34" charset="0"/>
              </a:rPr>
              <a:t>E</a:t>
            </a:r>
            <a:r>
              <a:rPr lang="en-US" sz="2400" dirty="0">
                <a:solidFill>
                  <a:srgbClr val="333333"/>
                </a:solidFill>
                <a:latin typeface="Gill Sans Nova" panose="020B0602020104020203" pitchFamily="34" charset="0"/>
              </a:rPr>
              <a:t>ach </a:t>
            </a:r>
            <a:r>
              <a:rPr lang="en-US" altLang="zh-CN" sz="2400" dirty="0">
                <a:solidFill>
                  <a:srgbClr val="333333"/>
                </a:solidFill>
                <a:latin typeface="Gill Sans Nova" panose="020B0602020104020203" pitchFamily="34" charset="0"/>
              </a:rPr>
              <a:t>LR</a:t>
            </a:r>
            <a:r>
              <a:rPr lang="zh-CN" altLang="en-US" sz="2400" dirty="0">
                <a:solidFill>
                  <a:srgbClr val="333333"/>
                </a:solidFill>
                <a:latin typeface="Gill Sans Nova" panose="020B0602020104020203" pitchFamily="34" charset="0"/>
              </a:rPr>
              <a:t> </a:t>
            </a:r>
            <a:r>
              <a:rPr lang="en-US" sz="2400" dirty="0">
                <a:solidFill>
                  <a:srgbClr val="333333"/>
                </a:solidFill>
                <a:latin typeface="Gill Sans Nova" panose="020B0602020104020203" pitchFamily="34" charset="0"/>
              </a:rPr>
              <a:t>evaluation during BO starts at the same model parameter checkpoint</a:t>
            </a:r>
          </a:p>
          <a:p>
            <a:pPr marL="342900" indent="-342900">
              <a:buFont typeface="Arial" panose="020B0604020202020204" pitchFamily="34" charset="0"/>
              <a:buChar char="•"/>
            </a:pPr>
            <a:r>
              <a:rPr lang="en-US" sz="2400" dirty="0">
                <a:solidFill>
                  <a:srgbClr val="333333"/>
                </a:solidFill>
                <a:latin typeface="Gill Sans Nova" panose="020B0602020104020203" pitchFamily="34" charset="0"/>
              </a:rPr>
              <a:t> </a:t>
            </a:r>
            <a:r>
              <a:rPr lang="en-US" sz="2400" i="1" dirty="0">
                <a:solidFill>
                  <a:srgbClr val="00B050"/>
                </a:solidFill>
                <a:latin typeface="Gill Sans Nova" panose="020B0602020104020203" pitchFamily="34" charset="0"/>
              </a:rPr>
              <a:t>τ</a:t>
            </a:r>
            <a:r>
              <a:rPr lang="en-US" altLang="zh-CN" sz="2400" i="1" dirty="0">
                <a:solidFill>
                  <a:srgbClr val="00B050"/>
                </a:solidFill>
                <a:latin typeface="Gill Sans Nova" panose="020B0602020104020203" pitchFamily="34" charset="0"/>
              </a:rPr>
              <a:t>’</a:t>
            </a:r>
            <a:r>
              <a:rPr lang="en-US" sz="2400" dirty="0">
                <a:solidFill>
                  <a:srgbClr val="00B050"/>
                </a:solidFill>
                <a:latin typeface="Gill Sans Nova" panose="020B0602020104020203" pitchFamily="34" charset="0"/>
              </a:rPr>
              <a:t> =</a:t>
            </a:r>
            <a:r>
              <a:rPr lang="zh-CN" altLang="en-US" sz="2400" dirty="0">
                <a:solidFill>
                  <a:srgbClr val="00B050"/>
                </a:solidFill>
                <a:latin typeface="Gill Sans Nova" panose="020B0602020104020203" pitchFamily="34" charset="0"/>
              </a:rPr>
              <a:t> </a:t>
            </a:r>
            <a:r>
              <a:rPr lang="en-US" sz="2400" i="1" dirty="0">
                <a:solidFill>
                  <a:srgbClr val="00B050"/>
                </a:solidFill>
                <a:latin typeface="Gill Sans Nova" panose="020B0602020104020203" pitchFamily="34" charset="0"/>
              </a:rPr>
              <a:t>τ</a:t>
            </a:r>
            <a:r>
              <a:rPr lang="en-US" altLang="zh-CN" sz="2400" dirty="0">
                <a:solidFill>
                  <a:srgbClr val="00B050"/>
                </a:solidFill>
                <a:latin typeface="Gill Sans Nova" panose="020B0602020104020203" pitchFamily="34" charset="0"/>
              </a:rPr>
              <a:t>/10;</a:t>
            </a:r>
            <a:r>
              <a:rPr lang="zh-CN" altLang="en-US" sz="2400" dirty="0">
                <a:solidFill>
                  <a:srgbClr val="00B050"/>
                </a:solidFill>
                <a:latin typeface="Gill Sans Nova" panose="020B0602020104020203" pitchFamily="34" charset="0"/>
              </a:rPr>
              <a:t> </a:t>
            </a:r>
            <a:r>
              <a:rPr lang="en-US" altLang="zh-CN" sz="2400" dirty="0">
                <a:solidFill>
                  <a:srgbClr val="00B050"/>
                </a:solidFill>
                <a:latin typeface="Gill Sans Nova" panose="020B0602020104020203" pitchFamily="34" charset="0"/>
              </a:rPr>
              <a:t>BO</a:t>
            </a:r>
            <a:r>
              <a:rPr lang="zh-CN" altLang="en-US" sz="2400" dirty="0">
                <a:solidFill>
                  <a:srgbClr val="00B050"/>
                </a:solidFill>
                <a:latin typeface="Gill Sans Nova" panose="020B0602020104020203" pitchFamily="34" charset="0"/>
              </a:rPr>
              <a:t> </a:t>
            </a:r>
            <a:r>
              <a:rPr lang="en-US" altLang="zh-CN" sz="2400" dirty="0">
                <a:solidFill>
                  <a:srgbClr val="00B050"/>
                </a:solidFill>
                <a:latin typeface="Gill Sans Nova" panose="020B0602020104020203" pitchFamily="34" charset="0"/>
              </a:rPr>
              <a:t>explores</a:t>
            </a:r>
            <a:r>
              <a:rPr lang="zh-CN" altLang="en-US" sz="2400" dirty="0">
                <a:solidFill>
                  <a:srgbClr val="00B050"/>
                </a:solidFill>
                <a:latin typeface="Gill Sans Nova" panose="020B0602020104020203" pitchFamily="34" charset="0"/>
              </a:rPr>
              <a:t> </a:t>
            </a:r>
            <a:r>
              <a:rPr lang="en-US" altLang="zh-CN" sz="2400" dirty="0">
                <a:solidFill>
                  <a:srgbClr val="00B050"/>
                </a:solidFill>
                <a:latin typeface="Gill Sans Nova" panose="020B0602020104020203" pitchFamily="34" charset="0"/>
              </a:rPr>
              <a:t>10</a:t>
            </a:r>
            <a:r>
              <a:rPr lang="zh-CN" altLang="en-US" sz="2400" dirty="0">
                <a:solidFill>
                  <a:srgbClr val="00B050"/>
                </a:solidFill>
                <a:latin typeface="Gill Sans Nova" panose="020B0602020104020203" pitchFamily="34" charset="0"/>
              </a:rPr>
              <a:t> </a:t>
            </a:r>
            <a:r>
              <a:rPr lang="en-US" altLang="zh-CN" sz="2400" dirty="0">
                <a:solidFill>
                  <a:srgbClr val="00B050"/>
                </a:solidFill>
                <a:latin typeface="Gill Sans Nova" panose="020B0602020104020203" pitchFamily="34" charset="0"/>
              </a:rPr>
              <a:t>LRs</a:t>
            </a:r>
            <a:r>
              <a:rPr lang="zh-CN" altLang="en-US" sz="2400" dirty="0">
                <a:solidFill>
                  <a:srgbClr val="00B050"/>
                </a:solidFill>
                <a:latin typeface="Gill Sans Nova" panose="020B0602020104020203" pitchFamily="34" charset="0"/>
              </a:rPr>
              <a:t> </a:t>
            </a:r>
            <a:r>
              <a:rPr lang="en-US" altLang="zh-CN" sz="2400" dirty="0">
                <a:solidFill>
                  <a:srgbClr val="00B050"/>
                </a:solidFill>
                <a:latin typeface="Gill Sans Nova" panose="020B0602020104020203" pitchFamily="34" charset="0"/>
              </a:rPr>
              <a:t>in</a:t>
            </a:r>
            <a:r>
              <a:rPr lang="zh-CN" altLang="en-US" sz="2400" dirty="0">
                <a:solidFill>
                  <a:srgbClr val="00B050"/>
                </a:solidFill>
                <a:latin typeface="Gill Sans Nova" panose="020B0602020104020203" pitchFamily="34" charset="0"/>
              </a:rPr>
              <a:t> </a:t>
            </a:r>
            <a:r>
              <a:rPr lang="en-US" altLang="zh-CN" sz="2400" dirty="0">
                <a:solidFill>
                  <a:srgbClr val="00B050"/>
                </a:solidFill>
                <a:latin typeface="Gill Sans Nova" panose="020B0602020104020203" pitchFamily="34" charset="0"/>
              </a:rPr>
              <a:t>each</a:t>
            </a:r>
            <a:r>
              <a:rPr lang="zh-CN" altLang="en-US" sz="2400" dirty="0">
                <a:solidFill>
                  <a:srgbClr val="00B050"/>
                </a:solidFill>
                <a:latin typeface="Gill Sans Nova" panose="020B0602020104020203" pitchFamily="34" charset="0"/>
              </a:rPr>
              <a:t> </a:t>
            </a:r>
            <a:r>
              <a:rPr lang="en-US" altLang="zh-CN" sz="2400" dirty="0">
                <a:solidFill>
                  <a:srgbClr val="00B050"/>
                </a:solidFill>
                <a:latin typeface="Gill Sans Nova" panose="020B0602020104020203" pitchFamily="34" charset="0"/>
              </a:rPr>
              <a:t>stage</a:t>
            </a:r>
            <a:r>
              <a:rPr lang="zh-CN" altLang="en-US" sz="2400" dirty="0">
                <a:solidFill>
                  <a:srgbClr val="00B050"/>
                </a:solidFill>
                <a:latin typeface="Gill Sans Nova" panose="020B0602020104020203" pitchFamily="34" charset="0"/>
              </a:rPr>
              <a:t> </a:t>
            </a:r>
            <a:endParaRPr lang="en-US" altLang="zh-CN" sz="2400" dirty="0">
              <a:solidFill>
                <a:srgbClr val="00B050"/>
              </a:solidFill>
              <a:latin typeface="Gill Sans Nova" panose="020B0602020104020203" pitchFamily="34" charset="0"/>
            </a:endParaRPr>
          </a:p>
          <a:p>
            <a:r>
              <a:rPr lang="zh-CN" altLang="en-US" sz="2400" dirty="0">
                <a:solidFill>
                  <a:srgbClr val="00B050"/>
                </a:solidFill>
                <a:latin typeface="Gill Sans Nova" panose="020B0602020104020203" pitchFamily="34" charset="0"/>
                <a:sym typeface="Wingdings" pitchFamily="2" charset="2"/>
              </a:rPr>
              <a:t>      </a:t>
            </a:r>
            <a:r>
              <a:rPr lang="en-US" altLang="zh-CN" sz="2400" dirty="0">
                <a:solidFill>
                  <a:srgbClr val="00B050"/>
                </a:solidFill>
                <a:latin typeface="Gill Sans Nova" panose="020B0602020104020203" pitchFamily="34" charset="0"/>
                <a:sym typeface="Wingdings" pitchFamily="2" charset="2"/>
              </a:rPr>
              <a:t></a:t>
            </a:r>
            <a:r>
              <a:rPr lang="zh-CN" altLang="en-US" sz="2400" dirty="0">
                <a:solidFill>
                  <a:srgbClr val="00B050"/>
                </a:solidFill>
                <a:latin typeface="Gill Sans Nova" panose="020B0602020104020203" pitchFamily="34" charset="0"/>
                <a:sym typeface="Wingdings" pitchFamily="2" charset="2"/>
              </a:rPr>
              <a:t> </a:t>
            </a:r>
            <a:r>
              <a:rPr lang="en-US" altLang="zh-CN" sz="2400" dirty="0">
                <a:solidFill>
                  <a:schemeClr val="tx2">
                    <a:lumMod val="50000"/>
                  </a:schemeClr>
                </a:solidFill>
                <a:latin typeface="Gill Sans Nova" panose="020B0602020104020203" pitchFamily="34" charset="0"/>
              </a:rPr>
              <a:t>steps</a:t>
            </a:r>
            <a:r>
              <a:rPr lang="en-US" sz="2400" dirty="0">
                <a:solidFill>
                  <a:schemeClr val="tx2">
                    <a:lumMod val="50000"/>
                  </a:schemeClr>
                </a:solidFill>
                <a:latin typeface="Gill Sans Nova" panose="020B0602020104020203" pitchFamily="34" charset="0"/>
              </a:rPr>
              <a:t> spent to find the LR </a:t>
            </a:r>
          </a:p>
          <a:p>
            <a:r>
              <a:rPr lang="zh-CN" altLang="en-US" sz="2400" dirty="0">
                <a:solidFill>
                  <a:schemeClr val="tx2">
                    <a:lumMod val="50000"/>
                  </a:schemeClr>
                </a:solidFill>
                <a:latin typeface="Gill Sans Nova" panose="020B0602020104020203" pitchFamily="34" charset="0"/>
              </a:rPr>
              <a:t>        </a:t>
            </a:r>
            <a:r>
              <a:rPr lang="en-US" altLang="zh-CN" sz="2400" dirty="0">
                <a:solidFill>
                  <a:schemeClr val="tx2">
                    <a:lumMod val="50000"/>
                  </a:schemeClr>
                </a:solidFill>
                <a:latin typeface="Gill Sans Nova" panose="020B0602020104020203" pitchFamily="34" charset="0"/>
              </a:rPr>
              <a:t>=</a:t>
            </a:r>
            <a:r>
              <a:rPr lang="zh-CN" altLang="en-US" sz="2400" dirty="0">
                <a:solidFill>
                  <a:schemeClr val="tx2">
                    <a:lumMod val="50000"/>
                  </a:schemeClr>
                </a:solidFill>
                <a:latin typeface="Gill Sans Nova" panose="020B0602020104020203" pitchFamily="34" charset="0"/>
              </a:rPr>
              <a:t> </a:t>
            </a:r>
            <a:r>
              <a:rPr lang="en-US" altLang="zh-CN" sz="2400" dirty="0">
                <a:solidFill>
                  <a:schemeClr val="tx2">
                    <a:lumMod val="50000"/>
                  </a:schemeClr>
                </a:solidFill>
                <a:latin typeface="Gill Sans Nova" panose="020B0602020104020203" pitchFamily="34" charset="0"/>
              </a:rPr>
              <a:t>steps</a:t>
            </a:r>
            <a:r>
              <a:rPr lang="en-US" sz="2400" dirty="0">
                <a:solidFill>
                  <a:schemeClr val="tx2">
                    <a:lumMod val="50000"/>
                  </a:schemeClr>
                </a:solidFill>
                <a:latin typeface="Gill Sans Nova" panose="020B0602020104020203" pitchFamily="34" charset="0"/>
              </a:rPr>
              <a:t> spent </a:t>
            </a:r>
            <a:r>
              <a:rPr lang="en-US" altLang="zh-CN" sz="2400" dirty="0">
                <a:solidFill>
                  <a:schemeClr val="tx2">
                    <a:lumMod val="50000"/>
                  </a:schemeClr>
                </a:solidFill>
                <a:latin typeface="Gill Sans Nova" panose="020B0602020104020203" pitchFamily="34" charset="0"/>
              </a:rPr>
              <a:t>on</a:t>
            </a:r>
            <a:r>
              <a:rPr lang="zh-CN" altLang="en-US" sz="2400" dirty="0">
                <a:solidFill>
                  <a:schemeClr val="tx2">
                    <a:lumMod val="50000"/>
                  </a:schemeClr>
                </a:solidFill>
                <a:latin typeface="Gill Sans Nova" panose="020B0602020104020203" pitchFamily="34" charset="0"/>
              </a:rPr>
              <a:t> </a:t>
            </a:r>
            <a:r>
              <a:rPr lang="en-US" sz="2400" dirty="0">
                <a:solidFill>
                  <a:schemeClr val="tx2">
                    <a:lumMod val="50000"/>
                  </a:schemeClr>
                </a:solidFill>
                <a:latin typeface="Gill Sans Nova" panose="020B0602020104020203" pitchFamily="34" charset="0"/>
              </a:rPr>
              <a:t>training the model with the</a:t>
            </a:r>
            <a:r>
              <a:rPr lang="zh-CN" altLang="en-US" sz="2400" dirty="0">
                <a:solidFill>
                  <a:schemeClr val="tx2">
                    <a:lumMod val="50000"/>
                  </a:schemeClr>
                </a:solidFill>
                <a:latin typeface="Gill Sans Nova" panose="020B0602020104020203" pitchFamily="34" charset="0"/>
              </a:rPr>
              <a:t> </a:t>
            </a:r>
            <a:r>
              <a:rPr lang="en-US" sz="2400" dirty="0">
                <a:solidFill>
                  <a:schemeClr val="tx2">
                    <a:lumMod val="50000"/>
                  </a:schemeClr>
                </a:solidFill>
                <a:latin typeface="Gill Sans Nova" panose="020B0602020104020203" pitchFamily="34" charset="0"/>
              </a:rPr>
              <a:t>identified LR.</a:t>
            </a:r>
            <a:endParaRPr lang="en-US" sz="2400" dirty="0">
              <a:solidFill>
                <a:srgbClr val="00B050"/>
              </a:solidFill>
              <a:latin typeface="Gill Sans Nova" panose="020B0602020104020203" pitchFamily="34" charset="0"/>
            </a:endParaRPr>
          </a:p>
        </p:txBody>
      </p:sp>
      <p:sp>
        <p:nvSpPr>
          <p:cNvPr id="44" name="Title 1">
            <a:extLst>
              <a:ext uri="{FF2B5EF4-FFF2-40B4-BE49-F238E27FC236}">
                <a16:creationId xmlns:a16="http://schemas.microsoft.com/office/drawing/2014/main" id="{CC4D764C-6BC7-C54A-B282-1612A6CF807C}"/>
              </a:ext>
            </a:extLst>
          </p:cNvPr>
          <p:cNvSpPr txBox="1">
            <a:spLocks/>
          </p:cNvSpPr>
          <p:nvPr/>
        </p:nvSpPr>
        <p:spPr>
          <a:xfrm>
            <a:off x="150592" y="80669"/>
            <a:ext cx="9248241" cy="615045"/>
          </a:xfrm>
          <a:prstGeom prst="rect">
            <a:avLst/>
          </a:prstGeom>
          <a:solidFill>
            <a:schemeClr val="accent1">
              <a:lumMod val="20000"/>
              <a:lumOff val="80000"/>
            </a:schemeClr>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dirty="0">
                <a:solidFill>
                  <a:srgbClr val="0070C0"/>
                </a:solidFill>
              </a:rPr>
              <a:t>Search for the LR at the beginning of each </a:t>
            </a:r>
            <a:r>
              <a:rPr lang="en-US" altLang="zh-CN" sz="4000" i="1" dirty="0">
                <a:solidFill>
                  <a:srgbClr val="0070C0"/>
                </a:solidFill>
              </a:rPr>
              <a:t>stage</a:t>
            </a:r>
            <a:endParaRPr lang="en-US" sz="4000" i="1" dirty="0">
              <a:solidFill>
                <a:srgbClr val="0070C0"/>
              </a:solidFill>
            </a:endParaRPr>
          </a:p>
        </p:txBody>
      </p:sp>
      <p:sp>
        <p:nvSpPr>
          <p:cNvPr id="45" name="Rectangle 44">
            <a:extLst>
              <a:ext uri="{FF2B5EF4-FFF2-40B4-BE49-F238E27FC236}">
                <a16:creationId xmlns:a16="http://schemas.microsoft.com/office/drawing/2014/main" id="{5BC3C3F5-2FBB-C343-921B-502F39C79B1C}"/>
              </a:ext>
            </a:extLst>
          </p:cNvPr>
          <p:cNvSpPr/>
          <p:nvPr/>
        </p:nvSpPr>
        <p:spPr>
          <a:xfrm>
            <a:off x="4478181" y="2471621"/>
            <a:ext cx="3077637" cy="461665"/>
          </a:xfrm>
          <a:prstGeom prst="rect">
            <a:avLst/>
          </a:prstGeom>
        </p:spPr>
        <p:txBody>
          <a:bodyPr wrap="none">
            <a:spAutoFit/>
          </a:bodyPr>
          <a:lstStyle/>
          <a:p>
            <a:r>
              <a:rPr lang="en-US" altLang="zh-CN" sz="2400" dirty="0">
                <a:latin typeface="Gill Sans Nova Light" panose="020B0302020104020203" pitchFamily="34" charset="0"/>
              </a:rPr>
              <a:t>train</a:t>
            </a:r>
            <a:r>
              <a:rPr lang="zh-CN" altLang="en-US" sz="2400" dirty="0">
                <a:latin typeface="Gill Sans Nova Light" panose="020B0302020104020203" pitchFamily="34" charset="0"/>
              </a:rPr>
              <a:t> </a:t>
            </a:r>
            <a:r>
              <a:rPr lang="en-US" altLang="zh-CN" sz="2400" dirty="0">
                <a:latin typeface="Gill Sans Nova Light" panose="020B0302020104020203" pitchFamily="34" charset="0"/>
              </a:rPr>
              <a:t>with</a:t>
            </a:r>
            <a:r>
              <a:rPr lang="zh-CN" altLang="en-US" sz="2400" dirty="0">
                <a:latin typeface="Gill Sans Nova Light" panose="020B0302020104020203" pitchFamily="34" charset="0"/>
              </a:rPr>
              <a:t> </a:t>
            </a:r>
            <a:r>
              <a:rPr lang="el-GR" sz="2400" i="1" dirty="0">
                <a:latin typeface="Gill Sans Nova" panose="020B0602020104020203" pitchFamily="34" charset="0"/>
              </a:rPr>
              <a:t>η</a:t>
            </a:r>
            <a:r>
              <a:rPr lang="zh-CN" altLang="en-US" sz="2400" i="1" dirty="0">
                <a:latin typeface="Gill Sans Nova" panose="020B0602020104020203" pitchFamily="34" charset="0"/>
              </a:rPr>
              <a:t> </a:t>
            </a:r>
            <a:r>
              <a:rPr lang="en-US" altLang="zh-CN" sz="2400" dirty="0">
                <a:latin typeface="Gill Sans Nova Light" panose="020B0302020104020203" pitchFamily="34" charset="0"/>
              </a:rPr>
              <a:t>for</a:t>
            </a:r>
            <a:r>
              <a:rPr lang="zh-CN" altLang="en-US" sz="2400" dirty="0">
                <a:latin typeface="Gill Sans Nova Light" panose="020B0302020104020203" pitchFamily="34" charset="0"/>
              </a:rPr>
              <a:t> </a:t>
            </a:r>
            <a:r>
              <a:rPr lang="en-US" sz="2400" i="1" dirty="0">
                <a:solidFill>
                  <a:srgbClr val="00B050"/>
                </a:solidFill>
              </a:rPr>
              <a:t>τ</a:t>
            </a:r>
            <a:r>
              <a:rPr lang="en-US" altLang="zh-CN" sz="2400" i="1" dirty="0">
                <a:solidFill>
                  <a:srgbClr val="00B050"/>
                </a:solidFill>
              </a:rPr>
              <a:t>’</a:t>
            </a:r>
            <a:r>
              <a:rPr lang="zh-CN" altLang="en-US" sz="2400" i="1" dirty="0">
                <a:solidFill>
                  <a:srgbClr val="00B050"/>
                </a:solidFill>
              </a:rPr>
              <a:t> </a:t>
            </a:r>
            <a:r>
              <a:rPr lang="en-US" altLang="zh-CN" sz="2400" dirty="0">
                <a:latin typeface="Gill Sans Nova Light" panose="020B0302020104020203" pitchFamily="34" charset="0"/>
              </a:rPr>
              <a:t>steps</a:t>
            </a:r>
            <a:r>
              <a:rPr lang="zh-CN" altLang="en-US" sz="2400" dirty="0">
                <a:latin typeface="Gill Sans Nova Light" panose="020B0302020104020203" pitchFamily="34" charset="0"/>
              </a:rPr>
              <a:t> </a:t>
            </a:r>
            <a:endParaRPr lang="en-US" sz="2400" dirty="0">
              <a:latin typeface="Gill Sans Nova Light" panose="020B0302020104020203" pitchFamily="34" charset="0"/>
            </a:endParaRPr>
          </a:p>
        </p:txBody>
      </p:sp>
      <p:sp>
        <p:nvSpPr>
          <p:cNvPr id="46" name="Slide Number Placeholder 45">
            <a:extLst>
              <a:ext uri="{FF2B5EF4-FFF2-40B4-BE49-F238E27FC236}">
                <a16:creationId xmlns:a16="http://schemas.microsoft.com/office/drawing/2014/main" id="{8F497390-7FAE-1349-9E1A-4B697518BA72}"/>
              </a:ext>
            </a:extLst>
          </p:cNvPr>
          <p:cNvSpPr>
            <a:spLocks noGrp="1"/>
          </p:cNvSpPr>
          <p:nvPr>
            <p:ph type="sldNum" sz="quarter" idx="12"/>
          </p:nvPr>
        </p:nvSpPr>
        <p:spPr/>
        <p:txBody>
          <a:bodyPr/>
          <a:lstStyle/>
          <a:p>
            <a:fld id="{6DDFB630-8B02-C94E-9DB1-674969ED443C}" type="slidenum">
              <a:rPr lang="en-US" smtClean="0"/>
              <a:t>7</a:t>
            </a:fld>
            <a:endParaRPr lang="en-US"/>
          </a:p>
        </p:txBody>
      </p:sp>
      <p:cxnSp>
        <p:nvCxnSpPr>
          <p:cNvPr id="48" name="Straight Arrow Connector 47">
            <a:extLst>
              <a:ext uri="{FF2B5EF4-FFF2-40B4-BE49-F238E27FC236}">
                <a16:creationId xmlns:a16="http://schemas.microsoft.com/office/drawing/2014/main" id="{9167746F-F627-D24C-8883-358D2524A973}"/>
              </a:ext>
            </a:extLst>
          </p:cNvPr>
          <p:cNvCxnSpPr/>
          <p:nvPr/>
        </p:nvCxnSpPr>
        <p:spPr>
          <a:xfrm>
            <a:off x="2120535" y="2490182"/>
            <a:ext cx="0" cy="11158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92FE177-D54B-064C-B15E-E5D02BB4D617}"/>
              </a:ext>
            </a:extLst>
          </p:cNvPr>
          <p:cNvSpPr/>
          <p:nvPr/>
        </p:nvSpPr>
        <p:spPr>
          <a:xfrm>
            <a:off x="414544" y="2807082"/>
            <a:ext cx="1534203" cy="461665"/>
          </a:xfrm>
          <a:prstGeom prst="rect">
            <a:avLst/>
          </a:prstGeom>
        </p:spPr>
        <p:txBody>
          <a:bodyPr wrap="none">
            <a:spAutoFit/>
          </a:bodyPr>
          <a:lstStyle/>
          <a:p>
            <a:r>
              <a:rPr lang="en-US" altLang="zh-CN" sz="2400" dirty="0">
                <a:latin typeface="Gill Sans Nova Light" panose="020B0302020104020203" pitchFamily="34" charset="0"/>
              </a:rPr>
              <a:t>best</a:t>
            </a:r>
            <a:r>
              <a:rPr lang="zh-CN" altLang="en-US" sz="2400" dirty="0">
                <a:latin typeface="Gill Sans Nova Light" panose="020B0302020104020203" pitchFamily="34" charset="0"/>
              </a:rPr>
              <a:t> </a:t>
            </a:r>
            <a:r>
              <a:rPr lang="en-US" altLang="zh-CN" sz="2400" dirty="0">
                <a:latin typeface="Gill Sans Nova Light" panose="020B0302020104020203" pitchFamily="34" charset="0"/>
              </a:rPr>
              <a:t>LR</a:t>
            </a:r>
            <a:r>
              <a:rPr lang="zh-CN" altLang="en-US" sz="2400" dirty="0">
                <a:latin typeface="Gill Sans Nova Light" panose="020B0302020104020203" pitchFamily="34" charset="0"/>
              </a:rPr>
              <a:t> </a:t>
            </a:r>
            <a:r>
              <a:rPr lang="el-GR" sz="2400" i="1" dirty="0">
                <a:latin typeface="Gill Sans Nova" panose="020B0602020104020203" pitchFamily="34" charset="0"/>
              </a:rPr>
              <a:t>η</a:t>
            </a:r>
            <a:r>
              <a:rPr lang="zh-CN" altLang="en-US" sz="2400" i="1" dirty="0">
                <a:latin typeface="Gill Sans Nova" panose="020B0602020104020203" pitchFamily="34" charset="0"/>
              </a:rPr>
              <a:t>*</a:t>
            </a:r>
            <a:r>
              <a:rPr lang="zh-CN" altLang="en-US" sz="2400" dirty="0">
                <a:latin typeface="Gill Sans Nova Light" panose="020B0302020104020203" pitchFamily="34" charset="0"/>
              </a:rPr>
              <a:t> </a:t>
            </a:r>
            <a:endParaRPr lang="en-US" sz="2400" i="1" dirty="0">
              <a:latin typeface="Gill Sans Nova" panose="020B0602020104020203" pitchFamily="34" charset="0"/>
            </a:endParaRPr>
          </a:p>
        </p:txBody>
      </p:sp>
      <p:sp>
        <p:nvSpPr>
          <p:cNvPr id="50" name="Rounded Rectangle 49">
            <a:extLst>
              <a:ext uri="{FF2B5EF4-FFF2-40B4-BE49-F238E27FC236}">
                <a16:creationId xmlns:a16="http://schemas.microsoft.com/office/drawing/2014/main" id="{984D1402-7BA0-1B48-90F4-DD3B828CB57D}"/>
              </a:ext>
            </a:extLst>
          </p:cNvPr>
          <p:cNvSpPr/>
          <p:nvPr/>
        </p:nvSpPr>
        <p:spPr>
          <a:xfrm>
            <a:off x="1262230" y="3599257"/>
            <a:ext cx="1716610" cy="476764"/>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DNN</a:t>
            </a:r>
            <a:endParaRPr lang="en-US" sz="2000" dirty="0">
              <a:solidFill>
                <a:schemeClr val="tx1"/>
              </a:solidFill>
            </a:endParaRPr>
          </a:p>
        </p:txBody>
      </p:sp>
      <p:sp>
        <p:nvSpPr>
          <p:cNvPr id="51" name="Rectangle 50">
            <a:extLst>
              <a:ext uri="{FF2B5EF4-FFF2-40B4-BE49-F238E27FC236}">
                <a16:creationId xmlns:a16="http://schemas.microsoft.com/office/drawing/2014/main" id="{DECF74BD-17E0-804A-998C-3B24305F7E74}"/>
              </a:ext>
            </a:extLst>
          </p:cNvPr>
          <p:cNvSpPr/>
          <p:nvPr/>
        </p:nvSpPr>
        <p:spPr>
          <a:xfrm>
            <a:off x="733798" y="4110859"/>
            <a:ext cx="3161250" cy="461665"/>
          </a:xfrm>
          <a:prstGeom prst="rect">
            <a:avLst/>
          </a:prstGeom>
        </p:spPr>
        <p:txBody>
          <a:bodyPr wrap="none">
            <a:spAutoFit/>
          </a:bodyPr>
          <a:lstStyle/>
          <a:p>
            <a:r>
              <a:rPr lang="en-US" altLang="zh-CN" sz="2400" dirty="0">
                <a:latin typeface="Gill Sans Nova Light" panose="020B0302020104020203" pitchFamily="34" charset="0"/>
              </a:rPr>
              <a:t>train</a:t>
            </a:r>
            <a:r>
              <a:rPr lang="zh-CN" altLang="en-US" sz="2400" dirty="0">
                <a:latin typeface="Gill Sans Nova Light" panose="020B0302020104020203" pitchFamily="34" charset="0"/>
              </a:rPr>
              <a:t> </a:t>
            </a:r>
            <a:r>
              <a:rPr lang="en-US" altLang="zh-CN" sz="2400" dirty="0">
                <a:latin typeface="Gill Sans Nova Light" panose="020B0302020104020203" pitchFamily="34" charset="0"/>
              </a:rPr>
              <a:t>with</a:t>
            </a:r>
            <a:r>
              <a:rPr lang="zh-CN" altLang="en-US" sz="2400" dirty="0">
                <a:latin typeface="Gill Sans Nova Light" panose="020B0302020104020203" pitchFamily="34" charset="0"/>
              </a:rPr>
              <a:t> </a:t>
            </a:r>
            <a:r>
              <a:rPr lang="el-GR" sz="2400" i="1" dirty="0">
                <a:latin typeface="Gill Sans Nova" panose="020B0602020104020203" pitchFamily="34" charset="0"/>
              </a:rPr>
              <a:t>η</a:t>
            </a:r>
            <a:r>
              <a:rPr lang="zh-CN" altLang="en-US" sz="2400" i="1" dirty="0">
                <a:latin typeface="Gill Sans Nova" panose="020B0602020104020203" pitchFamily="34" charset="0"/>
              </a:rPr>
              <a:t>* </a:t>
            </a:r>
            <a:r>
              <a:rPr lang="en-US" altLang="zh-CN" sz="2400" dirty="0">
                <a:latin typeface="Gill Sans Nova Light" panose="020B0302020104020203" pitchFamily="34" charset="0"/>
              </a:rPr>
              <a:t>for</a:t>
            </a:r>
            <a:r>
              <a:rPr lang="zh-CN" altLang="en-US" sz="2400" dirty="0">
                <a:latin typeface="Gill Sans Nova Light" panose="020B0302020104020203" pitchFamily="34" charset="0"/>
              </a:rPr>
              <a:t> </a:t>
            </a:r>
            <a:r>
              <a:rPr lang="en-US" sz="2400" i="1" dirty="0">
                <a:solidFill>
                  <a:srgbClr val="00B050"/>
                </a:solidFill>
              </a:rPr>
              <a:t>τ</a:t>
            </a:r>
            <a:r>
              <a:rPr lang="zh-CN" altLang="en-US" sz="2400" i="1" dirty="0">
                <a:solidFill>
                  <a:srgbClr val="00B050"/>
                </a:solidFill>
              </a:rPr>
              <a:t> </a:t>
            </a:r>
            <a:r>
              <a:rPr lang="en-US" altLang="zh-CN" sz="2400" dirty="0">
                <a:latin typeface="Gill Sans Nova Light" panose="020B0302020104020203" pitchFamily="34" charset="0"/>
              </a:rPr>
              <a:t>steps</a:t>
            </a:r>
            <a:r>
              <a:rPr lang="zh-CN" altLang="en-US" sz="2400" dirty="0">
                <a:latin typeface="Gill Sans Nova Light" panose="020B0302020104020203" pitchFamily="34" charset="0"/>
              </a:rPr>
              <a:t> </a:t>
            </a:r>
            <a:endParaRPr lang="en-US" sz="2400" dirty="0">
              <a:latin typeface="Gill Sans Nova Light" panose="020B0302020104020203" pitchFamily="34" charset="0"/>
            </a:endParaRPr>
          </a:p>
        </p:txBody>
      </p:sp>
    </p:spTree>
    <p:extLst>
      <p:ext uri="{BB962C8B-B14F-4D97-AF65-F5344CB8AC3E}">
        <p14:creationId xmlns:p14="http://schemas.microsoft.com/office/powerpoint/2010/main" val="212173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9" grpId="0"/>
      <p:bldP spid="40" grpId="0"/>
      <p:bldP spid="41" grpId="0" animBg="1"/>
      <p:bldP spid="45" grpId="0"/>
      <p:bldP spid="49" grpId="0"/>
      <p:bldP spid="50" grpId="0" animBg="1"/>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EDDB026D-56AE-2743-BDAD-C3F752373FCE}"/>
              </a:ext>
            </a:extLst>
          </p:cNvPr>
          <p:cNvSpPr txBox="1">
            <a:spLocks/>
          </p:cNvSpPr>
          <p:nvPr/>
        </p:nvSpPr>
        <p:spPr>
          <a:xfrm>
            <a:off x="168817" y="113374"/>
            <a:ext cx="2841083" cy="615045"/>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000" dirty="0">
                <a:solidFill>
                  <a:srgbClr val="0070C0"/>
                </a:solidFill>
              </a:rPr>
              <a:t>Experiments</a:t>
            </a:r>
            <a:endParaRPr lang="en-US" sz="4000" dirty="0">
              <a:solidFill>
                <a:srgbClr val="0070C0"/>
              </a:solidFill>
            </a:endParaRPr>
          </a:p>
        </p:txBody>
      </p:sp>
      <p:sp>
        <p:nvSpPr>
          <p:cNvPr id="8" name="Rectangle 7">
            <a:extLst>
              <a:ext uri="{FF2B5EF4-FFF2-40B4-BE49-F238E27FC236}">
                <a16:creationId xmlns:a16="http://schemas.microsoft.com/office/drawing/2014/main" id="{990B83E8-5893-654D-B028-3580571C235E}"/>
              </a:ext>
            </a:extLst>
          </p:cNvPr>
          <p:cNvSpPr/>
          <p:nvPr/>
        </p:nvSpPr>
        <p:spPr>
          <a:xfrm>
            <a:off x="679335" y="2059418"/>
            <a:ext cx="11043192" cy="3200876"/>
          </a:xfrm>
          <a:prstGeom prst="rect">
            <a:avLst/>
          </a:prstGeom>
        </p:spPr>
        <p:txBody>
          <a:bodyPr wrap="square">
            <a:spAutoFit/>
          </a:bodyPr>
          <a:lstStyle/>
          <a:p>
            <a:pPr marL="285750" indent="-285750">
              <a:buFont typeface="Arial" panose="020B0604020202020204" pitchFamily="34" charset="0"/>
              <a:buChar char="•"/>
            </a:pPr>
            <a:r>
              <a:rPr lang="en-US" altLang="zh-CN" sz="2600" dirty="0">
                <a:solidFill>
                  <a:srgbClr val="0070C0"/>
                </a:solidFill>
                <a:latin typeface="Gill Sans Nova" panose="020B0602020104020203" pitchFamily="34" charset="0"/>
              </a:rPr>
              <a:t>Models:</a:t>
            </a:r>
            <a:r>
              <a:rPr lang="zh-CN" altLang="en-US" sz="2600" dirty="0">
                <a:solidFill>
                  <a:srgbClr val="0070C0"/>
                </a:solidFill>
                <a:latin typeface="Gill Sans Nova" panose="020B0602020104020203" pitchFamily="34" charset="0"/>
              </a:rPr>
              <a:t> </a:t>
            </a:r>
            <a:r>
              <a:rPr lang="en-US" altLang="zh-CN" sz="2600" dirty="0"/>
              <a:t>ResNet-50,</a:t>
            </a:r>
            <a:r>
              <a:rPr lang="zh-CN" altLang="en-US" sz="2600" dirty="0"/>
              <a:t> </a:t>
            </a:r>
            <a:r>
              <a:rPr lang="en-US" altLang="zh-CN" sz="2600" dirty="0"/>
              <a:t>Transformer,</a:t>
            </a:r>
            <a:r>
              <a:rPr lang="zh-CN" altLang="en-US" sz="2600" dirty="0"/>
              <a:t> </a:t>
            </a:r>
            <a:r>
              <a:rPr lang="en-US" altLang="zh-CN" sz="2600" dirty="0"/>
              <a:t>BERT</a:t>
            </a:r>
            <a:r>
              <a:rPr lang="zh-CN" altLang="en-US" sz="2600" dirty="0"/>
              <a:t> </a:t>
            </a:r>
            <a:r>
              <a:rPr lang="en-US" altLang="zh-CN" sz="2600" dirty="0"/>
              <a:t>Pre-training</a:t>
            </a:r>
          </a:p>
          <a:p>
            <a:pPr marL="285750" indent="-285750">
              <a:buFont typeface="Arial" panose="020B0604020202020204" pitchFamily="34" charset="0"/>
              <a:buChar char="•"/>
            </a:pPr>
            <a:endParaRPr lang="en-US" altLang="zh-CN" sz="2600" dirty="0">
              <a:solidFill>
                <a:srgbClr val="0070C0"/>
              </a:solidFill>
              <a:latin typeface="Gill Sans Nova" panose="020B0602020104020203" pitchFamily="34" charset="0"/>
            </a:endParaRPr>
          </a:p>
          <a:p>
            <a:pPr marL="285750" indent="-285750">
              <a:buFont typeface="Arial" panose="020B0604020202020204" pitchFamily="34" charset="0"/>
              <a:buChar char="•"/>
            </a:pPr>
            <a:endParaRPr lang="en-US" altLang="zh-CN" sz="2600" dirty="0">
              <a:solidFill>
                <a:srgbClr val="0070C0"/>
              </a:solidFill>
              <a:latin typeface="Gill Sans Nova" panose="020B0602020104020203" pitchFamily="34" charset="0"/>
            </a:endParaRPr>
          </a:p>
          <a:p>
            <a:pPr marL="285750" indent="-285750">
              <a:buFont typeface="Arial" panose="020B0604020202020204" pitchFamily="34" charset="0"/>
              <a:buChar char="•"/>
            </a:pPr>
            <a:r>
              <a:rPr lang="en-US" altLang="zh-CN" sz="2600" dirty="0">
                <a:solidFill>
                  <a:srgbClr val="0070C0"/>
                </a:solidFill>
                <a:latin typeface="Gill Sans Nova" panose="020B0602020104020203" pitchFamily="34" charset="0"/>
              </a:rPr>
              <a:t>Baselines:</a:t>
            </a:r>
            <a:r>
              <a:rPr lang="zh-CN" altLang="en-US" sz="2600" dirty="0">
                <a:solidFill>
                  <a:srgbClr val="0070C0"/>
                </a:solidFill>
                <a:latin typeface="Gill Sans Nova" panose="020B0602020104020203" pitchFamily="34" charset="0"/>
              </a:rPr>
              <a:t> </a:t>
            </a:r>
            <a:endParaRPr lang="en-US" altLang="zh-CN" sz="2600" dirty="0">
              <a:solidFill>
                <a:srgbClr val="0070C0"/>
              </a:solidFill>
              <a:latin typeface="Gill Sans Nova" panose="020B0602020104020203" pitchFamily="34" charset="0"/>
            </a:endParaRPr>
          </a:p>
          <a:p>
            <a:pPr marL="742950" lvl="1" indent="-285750">
              <a:buFont typeface="Arial" panose="020B0604020202020204" pitchFamily="34" charset="0"/>
              <a:buChar char="•"/>
            </a:pPr>
            <a:r>
              <a:rPr lang="en-US" sz="2400" dirty="0"/>
              <a:t>LR schedule adopted in each model’s original paper</a:t>
            </a:r>
          </a:p>
          <a:p>
            <a:pPr marL="742950" lvl="1" indent="-285750">
              <a:buFont typeface="Arial" panose="020B0604020202020204" pitchFamily="34" charset="0"/>
              <a:buChar char="•"/>
            </a:pPr>
            <a:r>
              <a:rPr lang="en-US" altLang="zh-CN" sz="2400" dirty="0"/>
              <a:t>Highly</a:t>
            </a:r>
            <a:r>
              <a:rPr lang="zh-CN" altLang="en-US" sz="2400" dirty="0"/>
              <a:t> </a:t>
            </a:r>
            <a:r>
              <a:rPr lang="en-US" altLang="zh-CN" sz="2400" dirty="0"/>
              <a:t>hand-tuned</a:t>
            </a:r>
            <a:r>
              <a:rPr lang="zh-CN" altLang="en-US" sz="2400" dirty="0"/>
              <a:t> </a:t>
            </a:r>
            <a:r>
              <a:rPr lang="en-US" sz="2400" dirty="0"/>
              <a:t>Cyclical Learning Rate (</a:t>
            </a:r>
            <a:r>
              <a:rPr lang="en-US" sz="2400" i="1" dirty="0"/>
              <a:t>CLR</a:t>
            </a:r>
            <a:r>
              <a:rPr lang="en-US" sz="2400" dirty="0"/>
              <a:t>) </a:t>
            </a:r>
            <a:r>
              <a:rPr lang="en-US" altLang="zh-CN" sz="2400" baseline="30000" dirty="0"/>
              <a:t>[1]</a:t>
            </a:r>
            <a:endParaRPr lang="en-US" sz="2400" baseline="30000" dirty="0"/>
          </a:p>
          <a:p>
            <a:pPr marL="742950" lvl="1" indent="-285750">
              <a:buFont typeface="Arial" panose="020B0604020202020204" pitchFamily="34" charset="0"/>
              <a:buChar char="•"/>
            </a:pPr>
            <a:r>
              <a:rPr lang="en-US" altLang="zh-CN" sz="2400" dirty="0"/>
              <a:t>Highly</a:t>
            </a:r>
            <a:r>
              <a:rPr lang="zh-CN" altLang="en-US" sz="2400" dirty="0"/>
              <a:t> </a:t>
            </a:r>
            <a:r>
              <a:rPr lang="en-US" altLang="zh-CN" sz="2400" dirty="0"/>
              <a:t>hand-tuned</a:t>
            </a:r>
            <a:r>
              <a:rPr lang="zh-CN" altLang="en-US" sz="2400" dirty="0"/>
              <a:t>  </a:t>
            </a:r>
            <a:r>
              <a:rPr lang="en-US" sz="2400" dirty="0"/>
              <a:t>Stochastic Gradient Descent with Warm Restarts (</a:t>
            </a:r>
            <a:r>
              <a:rPr lang="en-US" sz="2400" i="1" dirty="0"/>
              <a:t>SGDR</a:t>
            </a:r>
            <a:r>
              <a:rPr lang="en-US" sz="2400" dirty="0"/>
              <a:t>)</a:t>
            </a:r>
            <a:r>
              <a:rPr lang="zh-CN" altLang="en-US" sz="2400" baseline="30000" dirty="0"/>
              <a:t> </a:t>
            </a:r>
            <a:r>
              <a:rPr lang="en-US" altLang="zh-CN" sz="2400" baseline="30000" dirty="0"/>
              <a:t>[2]</a:t>
            </a:r>
          </a:p>
          <a:p>
            <a:pPr marL="285750" indent="-285750">
              <a:buFont typeface="Arial" panose="020B0604020202020204" pitchFamily="34" charset="0"/>
              <a:buChar char="•"/>
            </a:pPr>
            <a:endParaRPr lang="en-US" sz="2600" dirty="0">
              <a:solidFill>
                <a:prstClr val="black"/>
              </a:solidFill>
            </a:endParaRPr>
          </a:p>
        </p:txBody>
      </p:sp>
      <p:sp>
        <p:nvSpPr>
          <p:cNvPr id="2" name="Slide Number Placeholder 1">
            <a:extLst>
              <a:ext uri="{FF2B5EF4-FFF2-40B4-BE49-F238E27FC236}">
                <a16:creationId xmlns:a16="http://schemas.microsoft.com/office/drawing/2014/main" id="{F4FBE488-778C-F04A-8BE0-C68914384EB8}"/>
              </a:ext>
            </a:extLst>
          </p:cNvPr>
          <p:cNvSpPr>
            <a:spLocks noGrp="1"/>
          </p:cNvSpPr>
          <p:nvPr>
            <p:ph type="sldNum" sz="quarter" idx="12"/>
          </p:nvPr>
        </p:nvSpPr>
        <p:spPr/>
        <p:txBody>
          <a:bodyPr/>
          <a:lstStyle/>
          <a:p>
            <a:fld id="{6DDFB630-8B02-C94E-9DB1-674969ED443C}" type="slidenum">
              <a:rPr lang="en-US" smtClean="0"/>
              <a:t>8</a:t>
            </a:fld>
            <a:endParaRPr lang="en-US" dirty="0"/>
          </a:p>
        </p:txBody>
      </p:sp>
      <p:sp>
        <p:nvSpPr>
          <p:cNvPr id="4" name="Rectangle 3">
            <a:extLst>
              <a:ext uri="{FF2B5EF4-FFF2-40B4-BE49-F238E27FC236}">
                <a16:creationId xmlns:a16="http://schemas.microsoft.com/office/drawing/2014/main" id="{A4C83615-A678-0841-A564-C8A579DF8DC2}"/>
              </a:ext>
            </a:extLst>
          </p:cNvPr>
          <p:cNvSpPr/>
          <p:nvPr/>
        </p:nvSpPr>
        <p:spPr>
          <a:xfrm>
            <a:off x="679335" y="5944962"/>
            <a:ext cx="9543957" cy="646331"/>
          </a:xfrm>
          <a:prstGeom prst="rect">
            <a:avLst/>
          </a:prstGeom>
        </p:spPr>
        <p:txBody>
          <a:bodyPr wrap="square">
            <a:spAutoFit/>
          </a:bodyPr>
          <a:lstStyle/>
          <a:p>
            <a:r>
              <a:rPr lang="en-US" altLang="zh-CN" dirty="0"/>
              <a:t>[1]</a:t>
            </a:r>
            <a:r>
              <a:rPr lang="zh-CN" altLang="en-US" dirty="0"/>
              <a:t> </a:t>
            </a:r>
            <a:r>
              <a:rPr lang="en-US" dirty="0"/>
              <a:t>Leslie N Smith. Cyclical learning rates for training neural networks.</a:t>
            </a:r>
            <a:r>
              <a:rPr lang="zh-CN" altLang="en-US" dirty="0"/>
              <a:t> </a:t>
            </a:r>
            <a:r>
              <a:rPr lang="en-US" dirty="0"/>
              <a:t>WACV</a:t>
            </a:r>
            <a:r>
              <a:rPr lang="en-US" altLang="zh-CN" dirty="0"/>
              <a:t>’17.</a:t>
            </a:r>
            <a:endParaRPr lang="en-US" dirty="0"/>
          </a:p>
          <a:p>
            <a:r>
              <a:rPr lang="en-US" altLang="zh-CN" dirty="0"/>
              <a:t>[2]</a:t>
            </a:r>
            <a:r>
              <a:rPr lang="zh-CN" altLang="en-US" dirty="0"/>
              <a:t> </a:t>
            </a:r>
            <a:r>
              <a:rPr lang="en-US" dirty="0"/>
              <a:t>Ilya </a:t>
            </a:r>
            <a:r>
              <a:rPr lang="en-US" dirty="0" err="1"/>
              <a:t>Loshchilov</a:t>
            </a:r>
            <a:r>
              <a:rPr lang="en-US" dirty="0"/>
              <a:t> and Frank </a:t>
            </a:r>
            <a:r>
              <a:rPr lang="en-US" dirty="0" err="1"/>
              <a:t>Hutter</a:t>
            </a:r>
            <a:r>
              <a:rPr lang="en-US" dirty="0"/>
              <a:t>. SGDR: stochastic gradient descent with warm restarts</a:t>
            </a:r>
            <a:r>
              <a:rPr lang="en-US" altLang="zh-CN" dirty="0"/>
              <a:t>.</a:t>
            </a:r>
            <a:r>
              <a:rPr lang="zh-CN" altLang="en-US" dirty="0"/>
              <a:t> </a:t>
            </a:r>
            <a:r>
              <a:rPr lang="en-US" altLang="zh-CN" dirty="0"/>
              <a:t>ICLR’17.</a:t>
            </a:r>
            <a:endParaRPr lang="en-US" dirty="0"/>
          </a:p>
        </p:txBody>
      </p:sp>
    </p:spTree>
    <p:extLst>
      <p:ext uri="{BB962C8B-B14F-4D97-AF65-F5344CB8AC3E}">
        <p14:creationId xmlns:p14="http://schemas.microsoft.com/office/powerpoint/2010/main" val="326146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p:txBody>
          <a:bodyPr/>
          <a:lstStyle/>
          <a:p>
            <a:fld id="{F1DA9A66-FE54-4BD1-881B-712A3C2CE9B9}" type="slidenum">
              <a:rPr lang="en-US" smtClean="0">
                <a:solidFill>
                  <a:prstClr val="black">
                    <a:tint val="75000"/>
                  </a:prstClr>
                </a:solidFill>
              </a:rPr>
              <a:pPr/>
              <a:t>9</a:t>
            </a:fld>
            <a:endParaRPr lang="en-US">
              <a:solidFill>
                <a:prstClr val="black">
                  <a:tint val="75000"/>
                </a:prstClr>
              </a:solidFill>
            </a:endParaRPr>
          </a:p>
        </p:txBody>
      </p:sp>
      <p:sp>
        <p:nvSpPr>
          <p:cNvPr id="37" name="Title 1">
            <a:extLst>
              <a:ext uri="{FF2B5EF4-FFF2-40B4-BE49-F238E27FC236}">
                <a16:creationId xmlns:a16="http://schemas.microsoft.com/office/drawing/2014/main" id="{EDDB026D-56AE-2743-BDAD-C3F752373FCE}"/>
              </a:ext>
            </a:extLst>
          </p:cNvPr>
          <p:cNvSpPr txBox="1">
            <a:spLocks/>
          </p:cNvSpPr>
          <p:nvPr/>
        </p:nvSpPr>
        <p:spPr>
          <a:xfrm>
            <a:off x="168817" y="113374"/>
            <a:ext cx="2474371" cy="615045"/>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0070C0"/>
                </a:solidFill>
              </a:rPr>
              <a:t>ResNet-50  </a:t>
            </a:r>
          </a:p>
        </p:txBody>
      </p:sp>
      <p:pic>
        <p:nvPicPr>
          <p:cNvPr id="3" name="Picture 2">
            <a:extLst>
              <a:ext uri="{FF2B5EF4-FFF2-40B4-BE49-F238E27FC236}">
                <a16:creationId xmlns:a16="http://schemas.microsoft.com/office/drawing/2014/main" id="{DD95D3C4-786A-FD49-8611-D1EB593508FB}"/>
              </a:ext>
            </a:extLst>
          </p:cNvPr>
          <p:cNvPicPr>
            <a:picLocks noChangeAspect="1"/>
          </p:cNvPicPr>
          <p:nvPr/>
        </p:nvPicPr>
        <p:blipFill>
          <a:blip r:embed="rId3"/>
          <a:stretch>
            <a:fillRect/>
          </a:stretch>
        </p:blipFill>
        <p:spPr>
          <a:xfrm>
            <a:off x="1" y="2200346"/>
            <a:ext cx="5729596" cy="3583851"/>
          </a:xfrm>
          <a:prstGeom prst="rect">
            <a:avLst/>
          </a:prstGeom>
        </p:spPr>
      </p:pic>
      <p:pic>
        <p:nvPicPr>
          <p:cNvPr id="5" name="Picture 4">
            <a:extLst>
              <a:ext uri="{FF2B5EF4-FFF2-40B4-BE49-F238E27FC236}">
                <a16:creationId xmlns:a16="http://schemas.microsoft.com/office/drawing/2014/main" id="{08C263E1-6F25-8D41-9C60-14E1F15D1419}"/>
              </a:ext>
            </a:extLst>
          </p:cNvPr>
          <p:cNvPicPr>
            <a:picLocks noChangeAspect="1"/>
          </p:cNvPicPr>
          <p:nvPr/>
        </p:nvPicPr>
        <p:blipFill>
          <a:blip r:embed="rId4"/>
          <a:stretch>
            <a:fillRect/>
          </a:stretch>
        </p:blipFill>
        <p:spPr>
          <a:xfrm>
            <a:off x="6289875" y="2200344"/>
            <a:ext cx="5729596" cy="3583851"/>
          </a:xfrm>
          <a:prstGeom prst="rect">
            <a:avLst/>
          </a:prstGeom>
        </p:spPr>
      </p:pic>
      <p:sp>
        <p:nvSpPr>
          <p:cNvPr id="9" name="Rectangle 8">
            <a:extLst>
              <a:ext uri="{FF2B5EF4-FFF2-40B4-BE49-F238E27FC236}">
                <a16:creationId xmlns:a16="http://schemas.microsoft.com/office/drawing/2014/main" id="{BB90F551-576D-2340-8CD8-EAE3763A99A6}"/>
              </a:ext>
            </a:extLst>
          </p:cNvPr>
          <p:cNvSpPr/>
          <p:nvPr/>
        </p:nvSpPr>
        <p:spPr>
          <a:xfrm>
            <a:off x="2189222" y="1797068"/>
            <a:ext cx="1784463" cy="461665"/>
          </a:xfrm>
          <a:prstGeom prst="rect">
            <a:avLst/>
          </a:prstGeom>
        </p:spPr>
        <p:txBody>
          <a:bodyPr wrap="none">
            <a:spAutoFit/>
          </a:bodyPr>
          <a:lstStyle/>
          <a:p>
            <a:r>
              <a:rPr lang="en-US" altLang="zh-CN" sz="2400" dirty="0">
                <a:solidFill>
                  <a:srgbClr val="0070C0"/>
                </a:solidFill>
              </a:rPr>
              <a:t>LR</a:t>
            </a:r>
            <a:r>
              <a:rPr lang="zh-CN" altLang="en-US" sz="2400" dirty="0">
                <a:solidFill>
                  <a:srgbClr val="0070C0"/>
                </a:solidFill>
              </a:rPr>
              <a:t> </a:t>
            </a:r>
            <a:r>
              <a:rPr lang="en-US" altLang="zh-CN" sz="2400" dirty="0">
                <a:solidFill>
                  <a:srgbClr val="0070C0"/>
                </a:solidFill>
              </a:rPr>
              <a:t>schedules</a:t>
            </a:r>
            <a:endParaRPr lang="en-US" sz="2400" dirty="0">
              <a:solidFill>
                <a:srgbClr val="0070C0"/>
              </a:solidFill>
            </a:endParaRPr>
          </a:p>
        </p:txBody>
      </p:sp>
      <p:sp>
        <p:nvSpPr>
          <p:cNvPr id="10" name="Rectangle 9">
            <a:extLst>
              <a:ext uri="{FF2B5EF4-FFF2-40B4-BE49-F238E27FC236}">
                <a16:creationId xmlns:a16="http://schemas.microsoft.com/office/drawing/2014/main" id="{E2F6E84A-0E2C-414C-BD8D-05D1C0060ADD}"/>
              </a:ext>
            </a:extLst>
          </p:cNvPr>
          <p:cNvSpPr/>
          <p:nvPr/>
        </p:nvSpPr>
        <p:spPr>
          <a:xfrm>
            <a:off x="8636000" y="1797068"/>
            <a:ext cx="2068195" cy="461665"/>
          </a:xfrm>
          <a:prstGeom prst="rect">
            <a:avLst/>
          </a:prstGeom>
        </p:spPr>
        <p:txBody>
          <a:bodyPr wrap="none">
            <a:spAutoFit/>
          </a:bodyPr>
          <a:lstStyle/>
          <a:p>
            <a:r>
              <a:rPr lang="en-US" altLang="zh-CN" sz="2400" dirty="0">
                <a:solidFill>
                  <a:srgbClr val="0070C0"/>
                </a:solidFill>
              </a:rPr>
              <a:t>Top-1</a:t>
            </a:r>
            <a:r>
              <a:rPr lang="zh-CN" altLang="en-US" sz="2400" dirty="0">
                <a:solidFill>
                  <a:srgbClr val="0070C0"/>
                </a:solidFill>
              </a:rPr>
              <a:t> </a:t>
            </a:r>
            <a:r>
              <a:rPr lang="en-US" altLang="zh-CN" sz="2400" dirty="0">
                <a:solidFill>
                  <a:srgbClr val="0070C0"/>
                </a:solidFill>
              </a:rPr>
              <a:t>Accuracy</a:t>
            </a:r>
            <a:endParaRPr lang="en-US" sz="2400" dirty="0">
              <a:solidFill>
                <a:srgbClr val="0070C0"/>
              </a:solidFill>
            </a:endParaRPr>
          </a:p>
        </p:txBody>
      </p:sp>
      <p:sp>
        <p:nvSpPr>
          <p:cNvPr id="6" name="Rectangle 5">
            <a:extLst>
              <a:ext uri="{FF2B5EF4-FFF2-40B4-BE49-F238E27FC236}">
                <a16:creationId xmlns:a16="http://schemas.microsoft.com/office/drawing/2014/main" id="{FFDDB49C-3B12-CB42-81DD-50E15C86AAA7}"/>
              </a:ext>
            </a:extLst>
          </p:cNvPr>
          <p:cNvSpPr/>
          <p:nvPr/>
        </p:nvSpPr>
        <p:spPr>
          <a:xfrm>
            <a:off x="4370888" y="941161"/>
            <a:ext cx="3837974" cy="523220"/>
          </a:xfrm>
          <a:prstGeom prst="rect">
            <a:avLst/>
          </a:prstGeom>
        </p:spPr>
        <p:txBody>
          <a:bodyPr wrap="none">
            <a:spAutoFit/>
          </a:bodyPr>
          <a:lstStyle/>
          <a:p>
            <a:r>
              <a:rPr lang="en-US" sz="2800" dirty="0">
                <a:solidFill>
                  <a:srgbClr val="00B050"/>
                </a:solidFill>
              </a:rPr>
              <a:t>1.22×</a:t>
            </a:r>
            <a:r>
              <a:rPr lang="zh-CN" altLang="en-US" sz="2800" dirty="0">
                <a:solidFill>
                  <a:srgbClr val="00B050"/>
                </a:solidFill>
              </a:rPr>
              <a:t> </a:t>
            </a:r>
            <a:r>
              <a:rPr lang="en-US" altLang="zh-CN" sz="2800" dirty="0">
                <a:solidFill>
                  <a:srgbClr val="00B050"/>
                </a:solidFill>
              </a:rPr>
              <a:t>faster</a:t>
            </a:r>
            <a:r>
              <a:rPr lang="zh-CN" altLang="en-US" sz="2800" dirty="0">
                <a:solidFill>
                  <a:srgbClr val="00B050"/>
                </a:solidFill>
              </a:rPr>
              <a:t> </a:t>
            </a:r>
            <a:r>
              <a:rPr lang="en-US" altLang="zh-CN" sz="2800" dirty="0">
                <a:solidFill>
                  <a:srgbClr val="00B050"/>
                </a:solidFill>
              </a:rPr>
              <a:t>convergence</a:t>
            </a:r>
            <a:endParaRPr lang="en-US" sz="2800" dirty="0">
              <a:solidFill>
                <a:srgbClr val="00B050"/>
              </a:solidFill>
            </a:endParaRPr>
          </a:p>
        </p:txBody>
      </p:sp>
    </p:spTree>
    <p:extLst>
      <p:ext uri="{BB962C8B-B14F-4D97-AF65-F5344CB8AC3E}">
        <p14:creationId xmlns:p14="http://schemas.microsoft.com/office/powerpoint/2010/main" val="4131786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61D7B962-622B-4DC8-9E08-BFEB6217D16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27601</TotalTime>
  <Words>623</Words>
  <Application>Microsoft Macintosh PowerPoint</Application>
  <PresentationFormat>Widescreen</PresentationFormat>
  <Paragraphs>101</Paragraphs>
  <Slides>12</Slides>
  <Notes>12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DengXian Light</vt:lpstr>
      <vt:lpstr>Arial</vt:lpstr>
      <vt:lpstr>Calibri</vt:lpstr>
      <vt:lpstr>Calibri Light</vt:lpstr>
      <vt:lpstr>Consolas</vt:lpstr>
      <vt:lpstr>Gill Sans Nova</vt:lpstr>
      <vt:lpstr>Gill Sans Nova Light</vt:lpstr>
      <vt:lpstr>Noto Sans</vt:lpstr>
      <vt:lpstr>Segoe UI</vt:lpstr>
      <vt:lpstr>Segoe UI Semibold</vt:lpstr>
      <vt:lpstr>Wingdings</vt:lpstr>
      <vt:lpstr>Office Theme</vt:lpstr>
      <vt:lpstr>Black Template</vt:lpstr>
      <vt:lpstr>AutoLRS: Automatic Learning-Rate Schedule by Bayesian Optimization on the Fly</vt:lpstr>
      <vt:lpstr>PowerPoint Presentation</vt:lpstr>
      <vt:lpstr>PowerPoint Presentation</vt:lpstr>
      <vt:lpstr>Can we automatically tune the LR over the course of training without human involvement?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Yuchen Jin (Tata Consultancy Services Ltd)</dc:creator>
  <cp:lastModifiedBy>Yuchen Jin</cp:lastModifiedBy>
  <cp:revision>3047</cp:revision>
  <dcterms:created xsi:type="dcterms:W3CDTF">2018-10-13T06:07:45Z</dcterms:created>
  <dcterms:modified xsi:type="dcterms:W3CDTF">2021-03-27T01:21:31Z</dcterms:modified>
</cp:coreProperties>
</file>