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rels" ContentType="application/vnd.openxmlformats-package.relationships+xml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374" r:id="rId2"/>
    <p:sldId id="375" r:id="rId3"/>
    <p:sldId id="376" r:id="rId4"/>
    <p:sldId id="377" r:id="rId5"/>
    <p:sldId id="379" r:id="rId6"/>
    <p:sldId id="380" r:id="rId7"/>
    <p:sldId id="381" r:id="rId8"/>
    <p:sldId id="382" r:id="rId9"/>
    <p:sldId id="383" r:id="rId10"/>
    <p:sldId id="384" r:id="rId11"/>
    <p:sldId id="407" r:id="rId12"/>
    <p:sldId id="386" r:id="rId13"/>
    <p:sldId id="387" r:id="rId14"/>
    <p:sldId id="388" r:id="rId15"/>
    <p:sldId id="389" r:id="rId16"/>
    <p:sldId id="391" r:id="rId17"/>
    <p:sldId id="392" r:id="rId18"/>
    <p:sldId id="393" r:id="rId19"/>
    <p:sldId id="395" r:id="rId20"/>
    <p:sldId id="408" r:id="rId21"/>
    <p:sldId id="409" r:id="rId22"/>
    <p:sldId id="410" r:id="rId23"/>
    <p:sldId id="411" r:id="rId24"/>
    <p:sldId id="4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pos="3940" userDrawn="1">
          <p15:clr>
            <a:srgbClr val="A4A3A4"/>
          </p15:clr>
        </p15:guide>
        <p15:guide id="5" pos="4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kat Padmanabhan" initials="VP" lastIdx="6" clrIdx="0"/>
  <p:cmAuthor id="2" name="Ganesh Ananthanarayanan" initials="G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40" autoAdjust="0"/>
    <p:restoredTop sz="96597" autoAdjust="0"/>
  </p:normalViewPr>
  <p:slideViewPr>
    <p:cSldViewPr snapToGrid="0">
      <p:cViewPr varScale="1">
        <p:scale>
          <a:sx n="99" d="100"/>
          <a:sy n="99" d="100"/>
        </p:scale>
        <p:origin x="440" y="176"/>
      </p:cViewPr>
      <p:guideLst>
        <p:guide orient="horz" pos="2160"/>
        <p:guide pos="3840"/>
        <p:guide orient="horz" pos="2260"/>
        <p:guide pos="3940"/>
        <p:guide pos="40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08" y="8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0DF6D-16EA-43D7-803B-F6DC576C53EE}" type="datetimeFigureOut">
              <a:rPr lang="en-US" smtClean="0"/>
              <a:t>8/17/19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8EA13-4240-48EA-A1D2-AD3D49CE7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99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A07B0-D8D2-4CAD-872B-596A099919E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81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3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16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9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8EA13-4240-48EA-A1D2-AD3D49CE7A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93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1F961-60CF-4311-8C8E-CE29FFC172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83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8EA13-4240-48EA-A1D2-AD3D49CE7A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61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8EA13-4240-48EA-A1D2-AD3D49CE7A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8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48DD4-FC50-D143-B98D-BA66CB89025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46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A07B0-D8D2-4CAD-872B-596A099919E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48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8EA13-4240-48EA-A1D2-AD3D49CE7A7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69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9702-2AEA-4F92-82A3-B9F77CDF2D8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32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A07B0-D8D2-4CAD-872B-596A099919E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15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A07B0-D8D2-4CAD-872B-596A099919E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59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A07B0-D8D2-4CAD-872B-596A099919E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9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8EA13-4240-48EA-A1D2-AD3D49CE7A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316B59-1B2D-470F-B7A9-56B41DA50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8D4006-4FD4-49EC-A540-A35FEC9F3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D15304-12AB-44DE-A5D4-A9AFF6ED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E8D2-968A-FD46-9CF0-47F545B7E8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AF1FC5-0C1B-478E-8111-F05A348F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20CC17-3108-4E0E-8935-0D3D58DD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1B47EC-4EDB-4311-803A-4B725DDF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40D4122-8BC0-42FA-871D-A178F6F9E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4FD658-4806-4AA6-B09E-F4276D9B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D1B0-9584-5444-85A4-8E599C0F1D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814177-3F25-44C9-90B4-4F4F5284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577923-48D6-42CC-A54B-DE9BC002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D6709B-75ED-40CA-A095-31BCEE661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1981967-87B3-46A9-A6CD-51883A072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861A0E-ED79-4AB8-91FC-3BDA9872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7954-667E-904B-B530-FFDA27FA11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5A17FA-D79A-45A3-82CF-015EC687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796F42-5E1D-4B55-BE07-B114D812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B88F1A-3792-499F-9E33-EAC8E9C7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77FD8C-9897-4DED-BCA2-308143AA3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F4C981-A010-40A2-9F63-6CDE676A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45BD-13D5-8348-AA0B-34E2698C98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A0E68E-C646-4CF6-8171-1277222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FC67B1-67DF-40BB-952E-17F66196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BEADB0-7031-43F9-8AE0-BAC31C56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D9D7C9-705B-4BF0-943C-9D2DE29FF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21BCF4-F9FC-4B11-A388-1B84A33B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D62F-87CD-0C46-8338-D1AD097C193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65F8EF-5D03-48C8-B2F8-3C58F7B9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4405DD-34AF-47E8-B4F6-110B8E9E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8915F5-FC3E-4D24-A13D-69E367A0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B81A93-B59B-4985-A6AF-29760E209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5E6D75-E0FA-4900-838F-3A394ADB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A5EBB2-104F-4D3A-B9BE-D41F0065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D518-07C7-FF43-BC5A-7135FC34781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240A2F-566B-4B91-9FEA-C3D82487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79FA53-C108-4D86-AE3E-0640A6ED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021B0-4654-4A27-A1A8-C2662629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9ADB96-A7AB-4840-9AA3-BD5735B96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333DE9E-EEF8-4AA0-B98A-0EEC1F723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F2E586-9981-4A92-BE65-AAF8A2482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E2397F4-424A-4F0F-BC75-2416823C7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0B6831F-B276-44E2-B387-17C6265B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CFFE-DD8B-BA45-8923-AE01EFDDF3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25C1011-E35A-4D51-B6A9-C5DA4189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1A06F0F-EEE3-40D7-BCB7-8C4DF46D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F31231-ABDA-43DE-8E5B-4142BF93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AE19ED8-71B1-42A3-89D9-4B67F323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C660-C50E-054D-BBC2-94DA2D1952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FAADDA7-A32E-47C0-BFCD-97185BCB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3192AA-59CD-475E-ADA4-A24BD1EF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B7486B0-6D0C-40B5-9ADB-3180A505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2C27-8522-1E4B-B75A-0D610E8E6F7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41E9AC4-EE6F-47BB-8353-DF9B59A6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3F809BE-BE7C-476F-BEE0-D2C24BBB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C20FF3-A060-4D09-8872-152DDBE1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ECBF6-AD24-49B1-9B24-5E8B23A66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3182A87-8530-4CB1-972D-23E421056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F01AF6-CE0C-43BE-BD4B-3DC98D34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315C-17D5-764B-AF82-0AA83B202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8753E6-0B5A-4D4D-BC5F-9A0ACBBF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B69FD2-0E33-4C57-B3BE-63C53BF3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83C2D-AF0D-4C64-984B-C78313D8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70DDF43-309D-47A1-8C9B-8EC35B66E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2E0782-4223-439C-85AC-DEF9914DA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C2D0BF-E238-499A-B948-C4382DFC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74E5-67DE-EE4E-A6A3-0EC25B9F96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9E8C40-71C0-49CE-B318-2AADE292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8A2507-2D53-41DC-B564-AED82918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428AE5D-4BDB-4F43-A765-CA62A6CE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7E2448-6B11-4EA5-95AB-4466D4C76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210E02-C90C-4B6B-916F-385AB8589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E0F2A-A8F3-F440-94EF-C2CB5A17D7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8/17/19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4B4723-C5F9-4F5B-891C-C33CEE0F4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536972-6CA7-457C-9CDD-87999DDAF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3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e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9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WMF"/><Relationship Id="rId6" Type="http://schemas.openxmlformats.org/officeDocument/2006/relationships/image" Target="../media/image16.png"/><Relationship Id="rId7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7.jpe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187" y="1043408"/>
            <a:ext cx="11293642" cy="175101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Zooming in on Wide-area Latencies to a Global Cloud Provider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621D4F-1DF0-064A-BEE7-809EA982A2D5}"/>
              </a:ext>
            </a:extLst>
          </p:cNvPr>
          <p:cNvSpPr/>
          <p:nvPr/>
        </p:nvSpPr>
        <p:spPr>
          <a:xfrm>
            <a:off x="960184" y="3497331"/>
            <a:ext cx="10241648" cy="129266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altLang="zh-CN" sz="2600" dirty="0">
                <a:solidFill>
                  <a:prstClr val="black"/>
                </a:solidFill>
              </a:rPr>
              <a:t>Yuchen</a:t>
            </a:r>
            <a:r>
              <a:rPr lang="zh-CN" altLang="en-US" sz="2600" dirty="0">
                <a:solidFill>
                  <a:prstClr val="black"/>
                </a:solidFill>
              </a:rPr>
              <a:t> </a:t>
            </a:r>
            <a:r>
              <a:rPr lang="en-US" altLang="zh-CN" sz="2600" dirty="0">
                <a:solidFill>
                  <a:prstClr val="black"/>
                </a:solidFill>
              </a:rPr>
              <a:t>Jin</a:t>
            </a:r>
            <a:r>
              <a:rPr lang="en-US" sz="2600" dirty="0">
                <a:solidFill>
                  <a:prstClr val="black"/>
                </a:solidFill>
              </a:rPr>
              <a:t>, Sundararajan </a:t>
            </a:r>
            <a:r>
              <a:rPr lang="en-US" sz="2600" dirty="0" err="1">
                <a:solidFill>
                  <a:prstClr val="black"/>
                </a:solidFill>
              </a:rPr>
              <a:t>Renganathan</a:t>
            </a:r>
            <a:r>
              <a:rPr lang="en-US" altLang="zh-CN" sz="2600" dirty="0">
                <a:solidFill>
                  <a:prstClr val="black"/>
                </a:solidFill>
              </a:rPr>
              <a:t>,</a:t>
            </a:r>
            <a:r>
              <a:rPr lang="zh-CN" alt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Ganesh </a:t>
            </a:r>
            <a:r>
              <a:rPr lang="en-US" sz="2600" dirty="0" err="1">
                <a:solidFill>
                  <a:prstClr val="black"/>
                </a:solidFill>
              </a:rPr>
              <a:t>Ananthanarayanan</a:t>
            </a:r>
            <a:r>
              <a:rPr lang="en-US" altLang="zh-CN" sz="2600" dirty="0">
                <a:solidFill>
                  <a:prstClr val="black"/>
                </a:solidFill>
              </a:rPr>
              <a:t>,</a:t>
            </a:r>
            <a:r>
              <a:rPr lang="zh-CN" alt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Junchen</a:t>
            </a:r>
            <a:r>
              <a:rPr lang="en-US" sz="2600" dirty="0">
                <a:solidFill>
                  <a:prstClr val="black"/>
                </a:solidFill>
              </a:rPr>
              <a:t> Jiang</a:t>
            </a:r>
            <a:r>
              <a:rPr lang="en-US" altLang="zh-CN" sz="2600" dirty="0">
                <a:solidFill>
                  <a:prstClr val="black"/>
                </a:solidFill>
              </a:rPr>
              <a:t>,</a:t>
            </a:r>
            <a:r>
              <a:rPr lang="zh-CN" alt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Venkat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>
                <a:solidFill>
                  <a:prstClr val="black"/>
                </a:solidFill>
              </a:rPr>
              <a:t>Padmanabhan</a:t>
            </a:r>
            <a:r>
              <a:rPr lang="en-US" altLang="zh-CN" sz="2600" dirty="0">
                <a:solidFill>
                  <a:prstClr val="black"/>
                </a:solidFill>
              </a:rPr>
              <a:t>,</a:t>
            </a:r>
            <a:r>
              <a:rPr lang="zh-CN" alt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Manuel Schroder</a:t>
            </a:r>
            <a:r>
              <a:rPr lang="en-US" altLang="zh-CN" sz="2600" dirty="0">
                <a:solidFill>
                  <a:prstClr val="black"/>
                </a:solidFill>
              </a:rPr>
              <a:t>, </a:t>
            </a:r>
            <a:r>
              <a:rPr lang="en-US" sz="2600" dirty="0">
                <a:solidFill>
                  <a:prstClr val="black"/>
                </a:solidFill>
              </a:rPr>
              <a:t>Matt Calder, Arvind Krishnamurthy</a:t>
            </a:r>
            <a:endParaRPr lang="en-US" sz="2600" baseline="30000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263" y="5156691"/>
            <a:ext cx="2273808" cy="111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97" y="5394241"/>
            <a:ext cx="3021507" cy="6435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01" y="5156691"/>
            <a:ext cx="2614148" cy="11716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790" y="162238"/>
            <a:ext cx="9633010" cy="768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BlameIt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for localizing Internet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62" y="938889"/>
            <a:ext cx="12088077" cy="530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US" sz="2400" dirty="0"/>
              <a:t>Identify “bad” quartets. </a:t>
            </a:r>
            <a:r>
              <a:rPr lang="en-US" sz="2400" dirty="0">
                <a:solidFill>
                  <a:srgbClr val="0070C0"/>
                </a:solidFill>
              </a:rPr>
              <a:t>{IP-/24, cloud location, mobile (or) non-mobile device, time bucket}  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en-US" altLang="zh-CN" sz="2400" i="1" dirty="0"/>
              <a:t>.</a:t>
            </a:r>
            <a:r>
              <a:rPr lang="zh-CN" altLang="en-US" sz="2400" i="1" dirty="0"/>
              <a:t> </a:t>
            </a:r>
            <a:r>
              <a:rPr lang="en-US" sz="2400" i="1" dirty="0"/>
              <a:t>For each bad quartet</a:t>
            </a:r>
            <a:r>
              <a:rPr lang="en-US" sz="2400" dirty="0"/>
              <a:t>,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</a:rPr>
              <a:t>Start from the cloud, keep passing the blame downstream if no consensus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2" name="Picture 4" descr="Image result for finger poin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4" y="162238"/>
            <a:ext cx="1183506" cy="78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xmlns="" id="{7C8E7157-3331-4D40-AD92-097D2BC16031}"/>
              </a:ext>
            </a:extLst>
          </p:cNvPr>
          <p:cNvSpPr/>
          <p:nvPr/>
        </p:nvSpPr>
        <p:spPr>
          <a:xfrm>
            <a:off x="9067373" y="4128997"/>
            <a:ext cx="388418" cy="3884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24160504-81CA-0143-ACC1-6C0CA501535B}"/>
              </a:ext>
            </a:extLst>
          </p:cNvPr>
          <p:cNvSpPr/>
          <p:nvPr/>
        </p:nvSpPr>
        <p:spPr>
          <a:xfrm>
            <a:off x="2388037" y="5014400"/>
            <a:ext cx="388418" cy="38841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5AE44C2D-BF72-C449-BE68-41F3DA8FF3D3}"/>
              </a:ext>
            </a:extLst>
          </p:cNvPr>
          <p:cNvSpPr/>
          <p:nvPr/>
        </p:nvSpPr>
        <p:spPr>
          <a:xfrm>
            <a:off x="4290373" y="4998219"/>
            <a:ext cx="388418" cy="38841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806FC8CA-DB8D-A540-BB0C-0170E536B3C8}"/>
              </a:ext>
            </a:extLst>
          </p:cNvPr>
          <p:cNvSpPr/>
          <p:nvPr/>
        </p:nvSpPr>
        <p:spPr>
          <a:xfrm>
            <a:off x="5980260" y="4632727"/>
            <a:ext cx="388418" cy="38841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04767DF5-2220-4B4D-B717-88789B2529F0}"/>
              </a:ext>
            </a:extLst>
          </p:cNvPr>
          <p:cNvSpPr/>
          <p:nvPr/>
        </p:nvSpPr>
        <p:spPr>
          <a:xfrm>
            <a:off x="7354557" y="4244309"/>
            <a:ext cx="388418" cy="38841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BA0490DF-B44B-9C46-B0FA-C4A4BAA5F4E0}"/>
              </a:ext>
            </a:extLst>
          </p:cNvPr>
          <p:cNvCxnSpPr>
            <a:stCxn id="61" idx="6"/>
            <a:endCxn id="64" idx="2"/>
          </p:cNvCxnSpPr>
          <p:nvPr/>
        </p:nvCxnSpPr>
        <p:spPr>
          <a:xfrm flipV="1">
            <a:off x="2776455" y="5192428"/>
            <a:ext cx="1513918" cy="1618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28EDED31-0B00-B745-9195-4DAAF81943BD}"/>
              </a:ext>
            </a:extLst>
          </p:cNvPr>
          <p:cNvCxnSpPr>
            <a:endCxn id="66" idx="2"/>
          </p:cNvCxnSpPr>
          <p:nvPr/>
        </p:nvCxnSpPr>
        <p:spPr>
          <a:xfrm flipV="1">
            <a:off x="4678791" y="4826936"/>
            <a:ext cx="1301469" cy="34424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75129D5B-938C-B64A-BF9E-A99CEC2B70A5}"/>
              </a:ext>
            </a:extLst>
          </p:cNvPr>
          <p:cNvCxnSpPr>
            <a:endCxn id="67" idx="2"/>
          </p:cNvCxnSpPr>
          <p:nvPr/>
        </p:nvCxnSpPr>
        <p:spPr>
          <a:xfrm flipV="1">
            <a:off x="6380142" y="4438518"/>
            <a:ext cx="974415" cy="34208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B32F0D52-A8FD-D840-AE05-B19F83BABC08}"/>
              </a:ext>
            </a:extLst>
          </p:cNvPr>
          <p:cNvCxnSpPr>
            <a:endCxn id="60" idx="2"/>
          </p:cNvCxnSpPr>
          <p:nvPr/>
        </p:nvCxnSpPr>
        <p:spPr>
          <a:xfrm flipV="1">
            <a:off x="7742975" y="4323206"/>
            <a:ext cx="1324398" cy="11531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Image result for user">
            <a:extLst>
              <a:ext uri="{FF2B5EF4-FFF2-40B4-BE49-F238E27FC236}">
                <a16:creationId xmlns:a16="http://schemas.microsoft.com/office/drawing/2014/main" xmlns="" id="{FA619877-C1F4-8442-ABDD-4200F83B2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91" y="5457400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877FD504-60F8-9948-A8C6-EBC452F016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04" y="4004577"/>
            <a:ext cx="473218" cy="502861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399CF4C-32D3-CA44-AF4C-CA7710013842}"/>
              </a:ext>
            </a:extLst>
          </p:cNvPr>
          <p:cNvCxnSpPr>
            <a:cxnSpLocks/>
          </p:cNvCxnSpPr>
          <p:nvPr/>
        </p:nvCxnSpPr>
        <p:spPr>
          <a:xfrm flipV="1">
            <a:off x="8651288" y="4460139"/>
            <a:ext cx="444340" cy="55426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92C1D03A-35CA-1A46-B891-7BB5E2F53517}"/>
              </a:ext>
            </a:extLst>
          </p:cNvPr>
          <p:cNvCxnSpPr>
            <a:cxnSpLocks/>
          </p:cNvCxnSpPr>
          <p:nvPr/>
        </p:nvCxnSpPr>
        <p:spPr>
          <a:xfrm flipV="1">
            <a:off x="9261582" y="4525037"/>
            <a:ext cx="0" cy="6938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AD2EF95F-CCEA-1C4A-9084-4C33B1277717}"/>
              </a:ext>
            </a:extLst>
          </p:cNvPr>
          <p:cNvCxnSpPr>
            <a:cxnSpLocks/>
            <a:endCxn id="60" idx="5"/>
          </p:cNvCxnSpPr>
          <p:nvPr/>
        </p:nvCxnSpPr>
        <p:spPr>
          <a:xfrm flipH="1" flipV="1">
            <a:off x="9398909" y="4460533"/>
            <a:ext cx="569913" cy="56061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70EFCA44-1FA3-474B-B321-E6B393FBC0B8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687926" y="3669114"/>
            <a:ext cx="436329" cy="51676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A3DE139A-55CC-DE49-B6B7-5DDB5BC8A563}"/>
              </a:ext>
            </a:extLst>
          </p:cNvPr>
          <p:cNvCxnSpPr>
            <a:cxnSpLocks/>
          </p:cNvCxnSpPr>
          <p:nvPr/>
        </p:nvCxnSpPr>
        <p:spPr>
          <a:xfrm>
            <a:off x="9249211" y="3365224"/>
            <a:ext cx="10683" cy="76377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973EED56-0FD8-4040-A2D0-99E0E6A78D39}"/>
              </a:ext>
            </a:extLst>
          </p:cNvPr>
          <p:cNvSpPr/>
          <p:nvPr/>
        </p:nvSpPr>
        <p:spPr>
          <a:xfrm>
            <a:off x="8315634" y="2329838"/>
            <a:ext cx="3911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If (&gt; </a:t>
            </a:r>
            <a:r>
              <a:rPr lang="en-US" sz="2000" dirty="0" err="1">
                <a:solidFill>
                  <a:srgbClr val="C00000"/>
                </a:solidFill>
              </a:rPr>
              <a:t>τ</a:t>
            </a:r>
            <a:r>
              <a:rPr lang="en-US" sz="2000" dirty="0">
                <a:solidFill>
                  <a:srgbClr val="C00000"/>
                </a:solidFill>
              </a:rPr>
              <a:t>) quartets to the cloud have RTTs &gt; cloud’s expected RTT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A43623A0-B5B0-9C43-8C3F-100BE6EDFC91}"/>
              </a:ext>
            </a:extLst>
          </p:cNvPr>
          <p:cNvSpPr txBox="1"/>
          <p:nvPr/>
        </p:nvSpPr>
        <p:spPr>
          <a:xfrm>
            <a:off x="10264312" y="3874120"/>
            <a:ext cx="1502607" cy="763773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Blame the cloud</a:t>
            </a:r>
          </a:p>
        </p:txBody>
      </p:sp>
      <p:pic>
        <p:nvPicPr>
          <p:cNvPr id="97" name="Picture 2" descr="Image result for user">
            <a:extLst>
              <a:ext uri="{FF2B5EF4-FFF2-40B4-BE49-F238E27FC236}">
                <a16:creationId xmlns:a16="http://schemas.microsoft.com/office/drawing/2014/main" xmlns="" id="{B7AE7B4A-6D9E-134A-B5A8-3BF81331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501" y="3274310"/>
            <a:ext cx="3524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Image result for user">
            <a:extLst>
              <a:ext uri="{FF2B5EF4-FFF2-40B4-BE49-F238E27FC236}">
                <a16:creationId xmlns:a16="http://schemas.microsoft.com/office/drawing/2014/main" xmlns="" id="{DB49E1E6-ACF2-4C46-91CF-6A648FEEA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106" y="5034212"/>
            <a:ext cx="3524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Image result for user">
            <a:extLst>
              <a:ext uri="{FF2B5EF4-FFF2-40B4-BE49-F238E27FC236}">
                <a16:creationId xmlns:a16="http://schemas.microsoft.com/office/drawing/2014/main" xmlns="" id="{D41A0386-FD95-E34A-930D-6B19E289D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681" y="5281188"/>
            <a:ext cx="3524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Image result for user">
            <a:extLst>
              <a:ext uri="{FF2B5EF4-FFF2-40B4-BE49-F238E27FC236}">
                <a16:creationId xmlns:a16="http://schemas.microsoft.com/office/drawing/2014/main" xmlns="" id="{0879E372-68D1-0E46-94BC-567FE841B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256" y="5052269"/>
            <a:ext cx="3524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Image result for user">
            <a:extLst>
              <a:ext uri="{FF2B5EF4-FFF2-40B4-BE49-F238E27FC236}">
                <a16:creationId xmlns:a16="http://schemas.microsoft.com/office/drawing/2014/main" xmlns="" id="{6EFB6F37-7B5C-3C4C-93D1-1CC0029C1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998" y="2974709"/>
            <a:ext cx="3524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A629646C-1D64-CB40-AF4F-3F11E635B77D}"/>
              </a:ext>
            </a:extLst>
          </p:cNvPr>
          <p:cNvCxnSpPr/>
          <p:nvPr/>
        </p:nvCxnSpPr>
        <p:spPr>
          <a:xfrm>
            <a:off x="11015615" y="2974709"/>
            <a:ext cx="0" cy="772401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7229B1E1-ADD0-004C-8111-73C347F14FD0}"/>
              </a:ext>
            </a:extLst>
          </p:cNvPr>
          <p:cNvCxnSpPr>
            <a:cxnSpLocks/>
          </p:cNvCxnSpPr>
          <p:nvPr/>
        </p:nvCxnSpPr>
        <p:spPr>
          <a:xfrm flipV="1">
            <a:off x="3884971" y="5313794"/>
            <a:ext cx="444340" cy="55426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55203721-5761-5241-B1A5-63D107B0921D}"/>
              </a:ext>
            </a:extLst>
          </p:cNvPr>
          <p:cNvCxnSpPr>
            <a:cxnSpLocks/>
          </p:cNvCxnSpPr>
          <p:nvPr/>
        </p:nvCxnSpPr>
        <p:spPr>
          <a:xfrm flipV="1">
            <a:off x="4495265" y="5378692"/>
            <a:ext cx="0" cy="6938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9C6FB524-AA5A-7948-AA6B-F9EC49AE02C8}"/>
              </a:ext>
            </a:extLst>
          </p:cNvPr>
          <p:cNvCxnSpPr>
            <a:cxnSpLocks/>
          </p:cNvCxnSpPr>
          <p:nvPr/>
        </p:nvCxnSpPr>
        <p:spPr>
          <a:xfrm flipH="1" flipV="1">
            <a:off x="4632592" y="5314188"/>
            <a:ext cx="569913" cy="56061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498B1E54-C2C6-3E44-8A1D-B81CA0F81422}"/>
              </a:ext>
            </a:extLst>
          </p:cNvPr>
          <p:cNvCxnSpPr>
            <a:cxnSpLocks/>
          </p:cNvCxnSpPr>
          <p:nvPr/>
        </p:nvCxnSpPr>
        <p:spPr>
          <a:xfrm>
            <a:off x="3921609" y="4522769"/>
            <a:ext cx="436329" cy="51676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26E411E0-4A56-454E-906F-79D09226B586}"/>
              </a:ext>
            </a:extLst>
          </p:cNvPr>
          <p:cNvCxnSpPr>
            <a:cxnSpLocks/>
          </p:cNvCxnSpPr>
          <p:nvPr/>
        </p:nvCxnSpPr>
        <p:spPr>
          <a:xfrm>
            <a:off x="4482894" y="4218879"/>
            <a:ext cx="10683" cy="76377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2" descr="Image result for user">
            <a:extLst>
              <a:ext uri="{FF2B5EF4-FFF2-40B4-BE49-F238E27FC236}">
                <a16:creationId xmlns:a16="http://schemas.microsoft.com/office/drawing/2014/main" xmlns="" id="{2A66F6F6-F0EC-8A42-B3FA-5C63031B2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184" y="4127965"/>
            <a:ext cx="3524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Image result for user">
            <a:extLst>
              <a:ext uri="{FF2B5EF4-FFF2-40B4-BE49-F238E27FC236}">
                <a16:creationId xmlns:a16="http://schemas.microsoft.com/office/drawing/2014/main" xmlns="" id="{15AD6C4B-ED7F-994D-9E4F-15639CF84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789" y="5887867"/>
            <a:ext cx="3524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Image result for user">
            <a:extLst>
              <a:ext uri="{FF2B5EF4-FFF2-40B4-BE49-F238E27FC236}">
                <a16:creationId xmlns:a16="http://schemas.microsoft.com/office/drawing/2014/main" xmlns="" id="{03652EB9-47E5-4247-87AB-28D7E5C3E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364" y="6134843"/>
            <a:ext cx="3524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Image result for user">
            <a:extLst>
              <a:ext uri="{FF2B5EF4-FFF2-40B4-BE49-F238E27FC236}">
                <a16:creationId xmlns:a16="http://schemas.microsoft.com/office/drawing/2014/main" xmlns="" id="{0B913398-0E48-4A43-A5CF-B42CE90CC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939" y="5905924"/>
            <a:ext cx="3524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Image result for user">
            <a:extLst>
              <a:ext uri="{FF2B5EF4-FFF2-40B4-BE49-F238E27FC236}">
                <a16:creationId xmlns:a16="http://schemas.microsoft.com/office/drawing/2014/main" xmlns="" id="{083A41A1-A3CA-F440-8D1D-C65B2D25D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681" y="3828364"/>
            <a:ext cx="3524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1FC576B4-2111-8C48-B747-A52F3050625B}"/>
              </a:ext>
            </a:extLst>
          </p:cNvPr>
          <p:cNvSpPr/>
          <p:nvPr/>
        </p:nvSpPr>
        <p:spPr>
          <a:xfrm>
            <a:off x="3131877" y="2629405"/>
            <a:ext cx="5064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If (&gt; </a:t>
            </a:r>
            <a:r>
              <a:rPr lang="en-US" sz="2000" dirty="0" err="1">
                <a:solidFill>
                  <a:srgbClr val="C00000"/>
                </a:solidFill>
              </a:rPr>
              <a:t>τ</a:t>
            </a:r>
            <a:r>
              <a:rPr lang="en-US" sz="2000" dirty="0">
                <a:solidFill>
                  <a:srgbClr val="C00000"/>
                </a:solidFill>
              </a:rPr>
              <a:t>) quartets sharing the middle segment (</a:t>
            </a:r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</a:rPr>
              <a:t>BGP path</a:t>
            </a:r>
            <a:r>
              <a:rPr lang="en-US" sz="2000" dirty="0">
                <a:solidFill>
                  <a:srgbClr val="C00000"/>
                </a:solidFill>
              </a:rPr>
              <a:t>) have RTTs &gt; middle’s expected RTT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EAE67C3-53F8-4242-9E7C-02A4AE974209}"/>
              </a:ext>
            </a:extLst>
          </p:cNvPr>
          <p:cNvSpPr txBox="1"/>
          <p:nvPr/>
        </p:nvSpPr>
        <p:spPr>
          <a:xfrm>
            <a:off x="4715308" y="3801159"/>
            <a:ext cx="2067281" cy="769441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Blame the middle segment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3B1D3A82-F24B-6743-A60F-9EEF40BF1EBD}"/>
              </a:ext>
            </a:extLst>
          </p:cNvPr>
          <p:cNvCxnSpPr>
            <a:cxnSpLocks/>
          </p:cNvCxnSpPr>
          <p:nvPr/>
        </p:nvCxnSpPr>
        <p:spPr>
          <a:xfrm>
            <a:off x="5972499" y="3333024"/>
            <a:ext cx="7761" cy="42359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xmlns="" id="{EA4E9F32-E004-FC4A-BF0C-9EF189BA30A0}"/>
              </a:ext>
            </a:extLst>
          </p:cNvPr>
          <p:cNvCxnSpPr>
            <a:cxnSpLocks/>
          </p:cNvCxnSpPr>
          <p:nvPr/>
        </p:nvCxnSpPr>
        <p:spPr>
          <a:xfrm flipH="1" flipV="1">
            <a:off x="2016272" y="4127948"/>
            <a:ext cx="504180" cy="85916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xmlns="" id="{038DD9A0-03DA-0242-9C89-2F1D71154E28}"/>
              </a:ext>
            </a:extLst>
          </p:cNvPr>
          <p:cNvSpPr/>
          <p:nvPr/>
        </p:nvSpPr>
        <p:spPr>
          <a:xfrm>
            <a:off x="1680832" y="3646488"/>
            <a:ext cx="388418" cy="3884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xmlns="" id="{A412234A-AE7E-D346-BB23-0D667CB077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63" y="3522068"/>
            <a:ext cx="473218" cy="502861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17FF5591-6386-F04A-895B-1C82414557D6}"/>
              </a:ext>
            </a:extLst>
          </p:cNvPr>
          <p:cNvSpPr/>
          <p:nvPr/>
        </p:nvSpPr>
        <p:spPr>
          <a:xfrm>
            <a:off x="-64094" y="2787814"/>
            <a:ext cx="17449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Good RTT to another cloud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xmlns="" id="{107AC437-08BE-A94D-AA5F-A4DD069A0EB6}"/>
              </a:ext>
            </a:extLst>
          </p:cNvPr>
          <p:cNvCxnSpPr>
            <a:cxnSpLocks/>
          </p:cNvCxnSpPr>
          <p:nvPr/>
        </p:nvCxnSpPr>
        <p:spPr>
          <a:xfrm>
            <a:off x="816515" y="3428069"/>
            <a:ext cx="7761" cy="42359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16154F15-F465-EC43-B377-8801ED042BEC}"/>
              </a:ext>
            </a:extLst>
          </p:cNvPr>
          <p:cNvSpPr txBox="1"/>
          <p:nvPr/>
        </p:nvSpPr>
        <p:spPr>
          <a:xfrm>
            <a:off x="96616" y="3962036"/>
            <a:ext cx="1481083" cy="430887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Ambiguous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A2FD815B-93AE-F448-8250-6C4946F27774}"/>
              </a:ext>
            </a:extLst>
          </p:cNvPr>
          <p:cNvSpPr/>
          <p:nvPr/>
        </p:nvSpPr>
        <p:spPr>
          <a:xfrm>
            <a:off x="6269359" y="5886960"/>
            <a:ext cx="2888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If not sufficient RTT samples 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xmlns="" id="{ABE3EA3F-BCC2-6848-A9B7-C5023E935046}"/>
              </a:ext>
            </a:extLst>
          </p:cNvPr>
          <p:cNvCxnSpPr>
            <a:cxnSpLocks/>
          </p:cNvCxnSpPr>
          <p:nvPr/>
        </p:nvCxnSpPr>
        <p:spPr>
          <a:xfrm>
            <a:off x="8905465" y="6283345"/>
            <a:ext cx="550326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B35C7873-7384-0443-82E7-4C3EA8BD3B59}"/>
              </a:ext>
            </a:extLst>
          </p:cNvPr>
          <p:cNvSpPr txBox="1"/>
          <p:nvPr/>
        </p:nvSpPr>
        <p:spPr>
          <a:xfrm>
            <a:off x="9523139" y="6042933"/>
            <a:ext cx="1481083" cy="430887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Insufficient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88293BE2-002F-554F-8A08-B1D704E0DCA6}"/>
              </a:ext>
            </a:extLst>
          </p:cNvPr>
          <p:cNvSpPr/>
          <p:nvPr/>
        </p:nvSpPr>
        <p:spPr>
          <a:xfrm>
            <a:off x="169426" y="4978582"/>
            <a:ext cx="1744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Else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xmlns="" id="{8D7D6E66-16CF-084C-B999-D441BCB15F87}"/>
              </a:ext>
            </a:extLst>
          </p:cNvPr>
          <p:cNvCxnSpPr>
            <a:cxnSpLocks/>
          </p:cNvCxnSpPr>
          <p:nvPr/>
        </p:nvCxnSpPr>
        <p:spPr>
          <a:xfrm>
            <a:off x="1021247" y="5367853"/>
            <a:ext cx="7761" cy="42359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D2BFF9D7-07E0-CB4F-B750-4DA17F1F95B0}"/>
              </a:ext>
            </a:extLst>
          </p:cNvPr>
          <p:cNvSpPr txBox="1"/>
          <p:nvPr/>
        </p:nvSpPr>
        <p:spPr>
          <a:xfrm>
            <a:off x="370366" y="5900815"/>
            <a:ext cx="1276351" cy="769441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Blame the client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43623A0-B5B0-9C43-8C3F-100BE6EDFC91}"/>
              </a:ext>
            </a:extLst>
          </p:cNvPr>
          <p:cNvSpPr txBox="1"/>
          <p:nvPr/>
        </p:nvSpPr>
        <p:spPr>
          <a:xfrm>
            <a:off x="5153960" y="2279724"/>
            <a:ext cx="1323630" cy="400110"/>
          </a:xfrm>
          <a:prstGeom prst="rect">
            <a:avLst/>
          </a:prstGeom>
          <a:noFill/>
          <a:ln w="31750">
            <a:solidFill>
              <a:srgbClr val="92D05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 err="1">
                <a:solidFill>
                  <a:srgbClr val="00B050"/>
                </a:solidFill>
              </a:rPr>
              <a:t>τ</a:t>
            </a:r>
            <a:r>
              <a:rPr lang="en-US" sz="2000" dirty="0">
                <a:solidFill>
                  <a:srgbClr val="00B050"/>
                </a:solidFill>
              </a:rPr>
              <a:t> = 80%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9C4F02-DEB8-4604-9B64-09214721864A}"/>
              </a:ext>
            </a:extLst>
          </p:cNvPr>
          <p:cNvSpPr txBox="1"/>
          <p:nvPr/>
        </p:nvSpPr>
        <p:spPr>
          <a:xfrm>
            <a:off x="9455791" y="3693161"/>
            <a:ext cx="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NYC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E3AE019-AF94-4885-8F2F-E7EE910AB541}"/>
              </a:ext>
            </a:extLst>
          </p:cNvPr>
          <p:cNvSpPr txBox="1"/>
          <p:nvPr/>
        </p:nvSpPr>
        <p:spPr>
          <a:xfrm>
            <a:off x="1896620" y="3201841"/>
            <a:ext cx="94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Chicago</a:t>
            </a:r>
          </a:p>
        </p:txBody>
      </p:sp>
    </p:spTree>
    <p:extLst>
      <p:ext uri="{BB962C8B-B14F-4D97-AF65-F5344CB8AC3E}">
        <p14:creationId xmlns:p14="http://schemas.microsoft.com/office/powerpoint/2010/main" val="12251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4" grpId="0" animBg="1"/>
      <p:bldP spid="66" grpId="0" animBg="1"/>
      <p:bldP spid="67" grpId="0" animBg="1"/>
      <p:bldP spid="96" grpId="0" animBg="1"/>
      <p:bldP spid="118" grpId="0" animBg="1"/>
      <p:bldP spid="124" grpId="0" animBg="1"/>
      <p:bldP spid="128" grpId="0" animBg="1"/>
      <p:bldP spid="133" grpId="0" animBg="1"/>
      <p:bldP spid="140" grpId="0" animBg="1"/>
      <p:bldP spid="58" grpId="0" animBg="1"/>
      <p:bldP spid="4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A3B537D-6D02-4622-87DD-C821869F921D}"/>
              </a:ext>
            </a:extLst>
          </p:cNvPr>
          <p:cNvSpPr/>
          <p:nvPr/>
        </p:nvSpPr>
        <p:spPr>
          <a:xfrm>
            <a:off x="538779" y="3158916"/>
            <a:ext cx="7944853" cy="417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30B5C07-7FDE-454B-AE82-B0B2FB4874AE}"/>
              </a:ext>
            </a:extLst>
          </p:cNvPr>
          <p:cNvSpPr/>
          <p:nvPr/>
        </p:nvSpPr>
        <p:spPr>
          <a:xfrm>
            <a:off x="538781" y="1856699"/>
            <a:ext cx="4904874" cy="417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bulb idea">
            <a:extLst>
              <a:ext uri="{FF2B5EF4-FFF2-40B4-BE49-F238E27FC236}">
                <a16:creationId xmlns:a16="http://schemas.microsoft.com/office/drawing/2014/main" xmlns="" id="{18D80E24-5D01-4BB5-A5E0-3865BCA4A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4" t="6087" r="10234" b="11871"/>
          <a:stretch/>
        </p:blipFill>
        <p:spPr bwMode="auto">
          <a:xfrm>
            <a:off x="0" y="458410"/>
            <a:ext cx="1008533" cy="113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40233E-CBA5-46A1-86AD-4BBDD3F0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33" y="557964"/>
            <a:ext cx="7278217" cy="83128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  Key empirical observations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B18BE1-C9F2-4D2C-A44E-1E51A800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46" y="1846982"/>
            <a:ext cx="11673698" cy="43782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Only one AS is usually at fault </a:t>
            </a:r>
          </a:p>
          <a:p>
            <a:pPr lvl="1"/>
            <a:r>
              <a:rPr lang="en-US" dirty="0"/>
              <a:t>E.g., Either the client or a middle AS is at fault, but not both simultaneously 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Smaller “failure set” is more likely than a larger set</a:t>
            </a:r>
          </a:p>
          <a:p>
            <a:pPr lvl="1"/>
            <a:r>
              <a:rPr lang="en-US" dirty="0"/>
              <a:t>E.g., If all clients connecting to a cloud location see bad RTTs, it’s the cloud’s fault </a:t>
            </a:r>
          </a:p>
          <a:p>
            <a:pPr marL="457200" lvl="1" indent="0">
              <a:buNone/>
            </a:pPr>
            <a:r>
              <a:rPr lang="en-US" dirty="0"/>
              <a:t>   (and not all the clients being bad simultaneously)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sym typeface="Wingdings" panose="05000000000000000000" pitchFamily="2" charset="2"/>
              </a:rPr>
              <a:t></a:t>
            </a:r>
            <a:r>
              <a:rPr lang="en-US" sz="3200" dirty="0">
                <a:solidFill>
                  <a:srgbClr val="0070C0"/>
                </a:solidFill>
              </a:rPr>
              <a:t>Hierarchical elimination of the culprit starting with the cloud, and stop when we are sufficiently confident to blame a segment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5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790" y="234808"/>
            <a:ext cx="9633010" cy="768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Learning cloud/middle expected RTT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33" y="1267249"/>
            <a:ext cx="11867359" cy="823394"/>
          </a:xfrm>
        </p:spPr>
        <p:txBody>
          <a:bodyPr>
            <a:normAutofit lnSpcReduction="10000"/>
          </a:bodyPr>
          <a:lstStyle/>
          <a:p>
            <a:r>
              <a:rPr lang="en-US" sz="2400" i="1" dirty="0"/>
              <a:t>Each cloud location’s </a:t>
            </a:r>
            <a:r>
              <a:rPr lang="en-US" sz="2400" i="1" dirty="0">
                <a:solidFill>
                  <a:srgbClr val="0070C0"/>
                </a:solidFill>
              </a:rPr>
              <a:t>expected RTT</a:t>
            </a:r>
            <a:r>
              <a:rPr lang="en-US" sz="2400" i="1" dirty="0"/>
              <a:t> is learnt from previous 14 days’ median RTT</a:t>
            </a:r>
          </a:p>
          <a:p>
            <a:r>
              <a:rPr lang="en-US" sz="2400" i="1" dirty="0"/>
              <a:t>Each middle segment’s </a:t>
            </a:r>
            <a:r>
              <a:rPr lang="en-US" sz="2400" i="1" dirty="0">
                <a:solidFill>
                  <a:srgbClr val="0070C0"/>
                </a:solidFill>
              </a:rPr>
              <a:t>expected RTT</a:t>
            </a:r>
            <a:r>
              <a:rPr lang="en-US" sz="2400" i="1" dirty="0"/>
              <a:t> is learnt from previous 14 days’ median RTT</a:t>
            </a:r>
          </a:p>
          <a:p>
            <a:pPr algn="ctr"/>
            <a:endParaRPr lang="en-US" sz="2400" i="1" dirty="0"/>
          </a:p>
        </p:txBody>
      </p:sp>
      <p:pic>
        <p:nvPicPr>
          <p:cNvPr id="2052" name="Picture 4" descr="Image result for finger poin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4" y="234808"/>
            <a:ext cx="1183506" cy="78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Line 5"/>
          <p:cNvSpPr>
            <a:spLocks noChangeShapeType="1"/>
          </p:cNvSpPr>
          <p:nvPr/>
        </p:nvSpPr>
        <p:spPr bwMode="auto">
          <a:xfrm>
            <a:off x="3471724" y="3856251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>
            <a:off x="3471724" y="3978489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74" name="Line 7"/>
          <p:cNvSpPr>
            <a:spLocks noChangeShapeType="1"/>
          </p:cNvSpPr>
          <p:nvPr/>
        </p:nvSpPr>
        <p:spPr bwMode="auto">
          <a:xfrm>
            <a:off x="3471724" y="4099139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75" name="Line 8"/>
          <p:cNvSpPr>
            <a:spLocks noChangeShapeType="1"/>
          </p:cNvSpPr>
          <p:nvPr/>
        </p:nvSpPr>
        <p:spPr bwMode="auto">
          <a:xfrm>
            <a:off x="3471724" y="4221376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76" name="Line 9"/>
          <p:cNvSpPr>
            <a:spLocks noChangeShapeType="1"/>
          </p:cNvSpPr>
          <p:nvPr/>
        </p:nvSpPr>
        <p:spPr bwMode="auto">
          <a:xfrm>
            <a:off x="3471724" y="4342026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77" name="Line 10"/>
          <p:cNvSpPr>
            <a:spLocks noChangeShapeType="1"/>
          </p:cNvSpPr>
          <p:nvPr/>
        </p:nvSpPr>
        <p:spPr bwMode="auto">
          <a:xfrm>
            <a:off x="3471724" y="4464264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78" name="Line 11"/>
          <p:cNvSpPr>
            <a:spLocks noChangeShapeType="1"/>
          </p:cNvSpPr>
          <p:nvPr/>
        </p:nvSpPr>
        <p:spPr bwMode="auto">
          <a:xfrm>
            <a:off x="3471724" y="4584914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>
            <a:off x="3471724" y="4707151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3471724" y="4827801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1" name="Line 14"/>
          <p:cNvSpPr>
            <a:spLocks noChangeShapeType="1"/>
          </p:cNvSpPr>
          <p:nvPr/>
        </p:nvSpPr>
        <p:spPr bwMode="auto">
          <a:xfrm>
            <a:off x="3471724" y="4948451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2" name="Line 15"/>
          <p:cNvSpPr>
            <a:spLocks noChangeShapeType="1"/>
          </p:cNvSpPr>
          <p:nvPr/>
        </p:nvSpPr>
        <p:spPr bwMode="auto">
          <a:xfrm>
            <a:off x="6489561" y="50770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3" name="Line 16"/>
          <p:cNvSpPr>
            <a:spLocks noChangeShapeType="1"/>
          </p:cNvSpPr>
          <p:nvPr/>
        </p:nvSpPr>
        <p:spPr bwMode="auto">
          <a:xfrm>
            <a:off x="6189524" y="50770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4" name="Line 17"/>
          <p:cNvSpPr>
            <a:spLocks noChangeShapeType="1"/>
          </p:cNvSpPr>
          <p:nvPr/>
        </p:nvSpPr>
        <p:spPr bwMode="auto">
          <a:xfrm>
            <a:off x="5887899" y="50770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5" name="Line 18"/>
          <p:cNvSpPr>
            <a:spLocks noChangeShapeType="1"/>
          </p:cNvSpPr>
          <p:nvPr/>
        </p:nvSpPr>
        <p:spPr bwMode="auto">
          <a:xfrm>
            <a:off x="5587861" y="50770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6" name="Line 19"/>
          <p:cNvSpPr>
            <a:spLocks noChangeShapeType="1"/>
          </p:cNvSpPr>
          <p:nvPr/>
        </p:nvSpPr>
        <p:spPr bwMode="auto">
          <a:xfrm>
            <a:off x="5287824" y="50770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7" name="Line 20"/>
          <p:cNvSpPr>
            <a:spLocks noChangeShapeType="1"/>
          </p:cNvSpPr>
          <p:nvPr/>
        </p:nvSpPr>
        <p:spPr bwMode="auto">
          <a:xfrm>
            <a:off x="4987786" y="50770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8" name="Line 21"/>
          <p:cNvSpPr>
            <a:spLocks noChangeShapeType="1"/>
          </p:cNvSpPr>
          <p:nvPr/>
        </p:nvSpPr>
        <p:spPr bwMode="auto">
          <a:xfrm>
            <a:off x="4687749" y="50770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9" name="Line 22"/>
          <p:cNvSpPr>
            <a:spLocks noChangeShapeType="1"/>
          </p:cNvSpPr>
          <p:nvPr/>
        </p:nvSpPr>
        <p:spPr bwMode="auto">
          <a:xfrm>
            <a:off x="4387711" y="50770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90" name="Line 23"/>
          <p:cNvSpPr>
            <a:spLocks noChangeShapeType="1"/>
          </p:cNvSpPr>
          <p:nvPr/>
        </p:nvSpPr>
        <p:spPr bwMode="auto">
          <a:xfrm>
            <a:off x="4086086" y="50770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91" name="Line 24"/>
          <p:cNvSpPr>
            <a:spLocks noChangeShapeType="1"/>
          </p:cNvSpPr>
          <p:nvPr/>
        </p:nvSpPr>
        <p:spPr bwMode="auto">
          <a:xfrm>
            <a:off x="3786049" y="5077039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92" name="Rectangle 25"/>
          <p:cNvSpPr>
            <a:spLocks noChangeArrowheads="1"/>
          </p:cNvSpPr>
          <p:nvPr/>
        </p:nvSpPr>
        <p:spPr bwMode="auto">
          <a:xfrm>
            <a:off x="3359011" y="4372189"/>
            <a:ext cx="920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93" name="Rectangle 26"/>
          <p:cNvSpPr>
            <a:spLocks noChangeArrowheads="1"/>
          </p:cNvSpPr>
          <p:nvPr/>
        </p:nvSpPr>
        <p:spPr bwMode="auto">
          <a:xfrm>
            <a:off x="4895711" y="5046876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94" name="Rectangle 27"/>
          <p:cNvSpPr>
            <a:spLocks noChangeArrowheads="1"/>
          </p:cNvSpPr>
          <p:nvPr/>
        </p:nvSpPr>
        <p:spPr bwMode="auto">
          <a:xfrm>
            <a:off x="7142849" y="6059701"/>
            <a:ext cx="14314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x-none" sz="2400" b="1">
                <a:solidFill>
                  <a:srgbClr val="339933"/>
                </a:solidFill>
                <a:latin typeface="Arial" charset="0"/>
              </a:rPr>
              <a:t>RTT(</a:t>
            </a:r>
            <a:r>
              <a:rPr lang="en-US" altLang="x-none" sz="2400" b="1" err="1">
                <a:solidFill>
                  <a:srgbClr val="339933"/>
                </a:solidFill>
                <a:latin typeface="Arial" charset="0"/>
              </a:rPr>
              <a:t>ms</a:t>
            </a:r>
            <a:r>
              <a:rPr lang="en-US" altLang="x-none" sz="2400" b="1">
                <a:solidFill>
                  <a:srgbClr val="339933"/>
                </a:solidFill>
                <a:latin typeface="Arial" charset="0"/>
              </a:rPr>
              <a:t>)</a:t>
            </a:r>
          </a:p>
        </p:txBody>
      </p:sp>
      <p:sp>
        <p:nvSpPr>
          <p:cNvPr id="95" name="Rectangle 28"/>
          <p:cNvSpPr>
            <a:spLocks noChangeArrowheads="1"/>
          </p:cNvSpPr>
          <p:nvPr/>
        </p:nvSpPr>
        <p:spPr bwMode="auto">
          <a:xfrm>
            <a:off x="0" y="2405717"/>
            <a:ext cx="119103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x-none" sz="2400" b="1">
                <a:solidFill>
                  <a:srgbClr val="339933"/>
                </a:solidFill>
                <a:latin typeface="Arial" charset="0"/>
              </a:rPr>
              <a:t>P(RTT)</a:t>
            </a:r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2262808" y="6279618"/>
            <a:ext cx="6016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x-none" sz="2400" b="1">
                <a:solidFill>
                  <a:srgbClr val="1C1C1C"/>
                </a:solidFill>
                <a:latin typeface="Calibri Light" panose="020F0302020204030204"/>
                <a:ea typeface="Arial" charset="0"/>
                <a:cs typeface="Arial" charset="0"/>
              </a:rPr>
              <a:t>35</a:t>
            </a:r>
            <a:endParaRPr lang="el-GR" altLang="x-none" sz="2400" b="1" dirty="0">
              <a:solidFill>
                <a:srgbClr val="1C1C1C"/>
              </a:solidFill>
              <a:latin typeface="Calibri Light" panose="020F0302020204030204"/>
              <a:ea typeface="Arial" charset="0"/>
              <a:cs typeface="Arial" charset="0"/>
            </a:endParaRPr>
          </a:p>
        </p:txBody>
      </p:sp>
      <p:sp>
        <p:nvSpPr>
          <p:cNvPr id="100" name="Line 33"/>
          <p:cNvSpPr>
            <a:spLocks noChangeShapeType="1"/>
          </p:cNvSpPr>
          <p:nvPr/>
        </p:nvSpPr>
        <p:spPr bwMode="auto">
          <a:xfrm flipH="1">
            <a:off x="3399701" y="3639737"/>
            <a:ext cx="10235" cy="2419626"/>
          </a:xfrm>
          <a:prstGeom prst="line">
            <a:avLst/>
          </a:prstGeom>
          <a:noFill/>
          <a:ln w="12700">
            <a:solidFill>
              <a:srgbClr val="1C1C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latin typeface="Tahoma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04524" y="2864817"/>
            <a:ext cx="0" cy="319488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04524" y="6056950"/>
            <a:ext cx="7818852" cy="27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29"/>
          <p:cNvSpPr>
            <a:spLocks noChangeArrowheads="1"/>
          </p:cNvSpPr>
          <p:nvPr/>
        </p:nvSpPr>
        <p:spPr bwMode="auto">
          <a:xfrm>
            <a:off x="1275814" y="6260163"/>
            <a:ext cx="6016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x-none" sz="2400" b="1" dirty="0">
                <a:solidFill>
                  <a:srgbClr val="1C1C1C"/>
                </a:solidFill>
                <a:latin typeface="Calibri Light" panose="020F0302020204030204"/>
                <a:ea typeface="Arial" charset="0"/>
                <a:cs typeface="Arial" charset="0"/>
              </a:rPr>
              <a:t>30</a:t>
            </a:r>
            <a:endParaRPr lang="el-GR" altLang="x-none" sz="2400" b="1" dirty="0">
              <a:solidFill>
                <a:srgbClr val="1C1C1C"/>
              </a:solidFill>
              <a:latin typeface="Calibri Light" panose="020F0302020204030204"/>
              <a:ea typeface="Arial" charset="0"/>
              <a:cs typeface="Arial" charset="0"/>
            </a:endParaRPr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150254" y="6274527"/>
            <a:ext cx="6016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x-none" sz="2400" b="1">
                <a:solidFill>
                  <a:srgbClr val="1C1C1C"/>
                </a:solidFill>
                <a:latin typeface="Calibri Light" panose="020F0302020204030204"/>
                <a:ea typeface="Arial" charset="0"/>
                <a:cs typeface="Arial" charset="0"/>
              </a:rPr>
              <a:t>40</a:t>
            </a:r>
            <a:endParaRPr lang="el-GR" altLang="x-none" sz="2400" b="1" dirty="0">
              <a:solidFill>
                <a:srgbClr val="1C1C1C"/>
              </a:solidFill>
              <a:latin typeface="Calibri Light" panose="020F0302020204030204"/>
              <a:ea typeface="Arial" charset="0"/>
              <a:cs typeface="Arial" charset="0"/>
            </a:endParaRP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4979309" y="6260118"/>
            <a:ext cx="6016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x-none" sz="2400" b="1" dirty="0">
                <a:solidFill>
                  <a:srgbClr val="1C1C1C"/>
                </a:solidFill>
                <a:latin typeface="Calibri Light" panose="020F0302020204030204"/>
                <a:ea typeface="Arial" charset="0"/>
                <a:cs typeface="Arial" charset="0"/>
              </a:rPr>
              <a:t>50</a:t>
            </a:r>
            <a:endParaRPr lang="el-GR" altLang="x-none" sz="2400" b="1" dirty="0">
              <a:solidFill>
                <a:srgbClr val="1C1C1C"/>
              </a:solidFill>
              <a:latin typeface="Calibri Light" panose="020F0302020204030204"/>
              <a:ea typeface="Arial" charset="0"/>
              <a:cs typeface="Arial" charset="0"/>
            </a:endParaRPr>
          </a:p>
        </p:txBody>
      </p:sp>
      <p:sp>
        <p:nvSpPr>
          <p:cNvPr id="110" name="Rectangle: Rounded Corners 7">
            <a:extLst>
              <a:ext uri="{FF2B5EF4-FFF2-40B4-BE49-F238E27FC236}">
                <a16:creationId xmlns:a16="http://schemas.microsoft.com/office/drawing/2014/main" xmlns="" id="{731C9DDF-A528-46BD-921B-5281FA1B4F8D}"/>
              </a:ext>
            </a:extLst>
          </p:cNvPr>
          <p:cNvSpPr/>
          <p:nvPr/>
        </p:nvSpPr>
        <p:spPr>
          <a:xfrm>
            <a:off x="2242836" y="2269839"/>
            <a:ext cx="3163037" cy="7554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prstClr val="black"/>
                </a:solidFill>
              </a:rPr>
              <a:t> cloud location’s expected RTT is 40ms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3451085" y="3372218"/>
            <a:ext cx="80507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: Rounded Corners 7">
            <a:extLst>
              <a:ext uri="{FF2B5EF4-FFF2-40B4-BE49-F238E27FC236}">
                <a16:creationId xmlns:a16="http://schemas.microsoft.com/office/drawing/2014/main" xmlns="" id="{731C9DDF-A528-46BD-921B-5281FA1B4F8D}"/>
              </a:ext>
            </a:extLst>
          </p:cNvPr>
          <p:cNvSpPr/>
          <p:nvPr/>
        </p:nvSpPr>
        <p:spPr>
          <a:xfrm>
            <a:off x="6998555" y="3210344"/>
            <a:ext cx="4660042" cy="11618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&gt; </a:t>
            </a:r>
            <a:r>
              <a:rPr lang="en-US" sz="2400" dirty="0">
                <a:solidFill>
                  <a:srgbClr val="C00000"/>
                </a:solidFill>
              </a:rPr>
              <a:t>τ (=80%)</a:t>
            </a:r>
            <a:r>
              <a:rPr lang="en-US" sz="2400" dirty="0">
                <a:solidFill>
                  <a:prstClr val="black"/>
                </a:solidFill>
              </a:rPr>
              <a:t> quartets to the cloud have RTT higher than its expected RTT (40ms)</a:t>
            </a:r>
          </a:p>
        </p:txBody>
      </p:sp>
      <p:sp>
        <p:nvSpPr>
          <p:cNvPr id="50" name="Freeform 31"/>
          <p:cNvSpPr>
            <a:spLocks/>
          </p:cNvSpPr>
          <p:nvPr/>
        </p:nvSpPr>
        <p:spPr bwMode="auto">
          <a:xfrm>
            <a:off x="3431631" y="3639737"/>
            <a:ext cx="1823679" cy="2376128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1" name="Freeform 32"/>
          <p:cNvSpPr>
            <a:spLocks/>
          </p:cNvSpPr>
          <p:nvPr/>
        </p:nvSpPr>
        <p:spPr bwMode="auto">
          <a:xfrm>
            <a:off x="1594195" y="3639737"/>
            <a:ext cx="1795104" cy="2376128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2" name="Freeform 31"/>
          <p:cNvSpPr>
            <a:spLocks/>
          </p:cNvSpPr>
          <p:nvPr/>
        </p:nvSpPr>
        <p:spPr bwMode="auto">
          <a:xfrm>
            <a:off x="4323333" y="3675406"/>
            <a:ext cx="1823679" cy="2376128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3" name="Freeform 32"/>
          <p:cNvSpPr>
            <a:spLocks/>
          </p:cNvSpPr>
          <p:nvPr/>
        </p:nvSpPr>
        <p:spPr bwMode="auto">
          <a:xfrm>
            <a:off x="2485897" y="3675406"/>
            <a:ext cx="1795104" cy="2376128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5970842" y="6260118"/>
            <a:ext cx="6016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x-none" sz="2400" b="1" dirty="0">
                <a:solidFill>
                  <a:srgbClr val="1C1C1C"/>
                </a:solidFill>
                <a:latin typeface="Calibri Light" panose="020F0302020204030204"/>
                <a:ea typeface="Arial" charset="0"/>
                <a:cs typeface="Arial" charset="0"/>
              </a:rPr>
              <a:t>55</a:t>
            </a:r>
            <a:endParaRPr lang="el-GR" altLang="x-none" sz="2400" b="1" dirty="0">
              <a:solidFill>
                <a:srgbClr val="1C1C1C"/>
              </a:solidFill>
              <a:latin typeface="Calibri Light" panose="020F0302020204030204"/>
              <a:ea typeface="Arial" charset="0"/>
              <a:cs typeface="Arial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401246" y="3678274"/>
            <a:ext cx="2728725" cy="2410148"/>
          </a:xfrm>
          <a:custGeom>
            <a:avLst/>
            <a:gdLst>
              <a:gd name="connsiteX0" fmla="*/ 0 w 2723745"/>
              <a:gd name="connsiteY0" fmla="*/ 1634247 h 2412460"/>
              <a:gd name="connsiteX1" fmla="*/ 0 w 2723745"/>
              <a:gd name="connsiteY1" fmla="*/ 2393005 h 2412460"/>
              <a:gd name="connsiteX2" fmla="*/ 2723745 w 2723745"/>
              <a:gd name="connsiteY2" fmla="*/ 2412460 h 2412460"/>
              <a:gd name="connsiteX3" fmla="*/ 2217906 w 2723745"/>
              <a:gd name="connsiteY3" fmla="*/ 2237362 h 2412460"/>
              <a:gd name="connsiteX4" fmla="*/ 2081719 w 2723745"/>
              <a:gd name="connsiteY4" fmla="*/ 2081719 h 2412460"/>
              <a:gd name="connsiteX5" fmla="*/ 1984442 w 2723745"/>
              <a:gd name="connsiteY5" fmla="*/ 1906622 h 2412460"/>
              <a:gd name="connsiteX6" fmla="*/ 1828800 w 2723745"/>
              <a:gd name="connsiteY6" fmla="*/ 1653702 h 2412460"/>
              <a:gd name="connsiteX7" fmla="*/ 1692613 w 2723745"/>
              <a:gd name="connsiteY7" fmla="*/ 1400783 h 2412460"/>
              <a:gd name="connsiteX8" fmla="*/ 1556425 w 2723745"/>
              <a:gd name="connsiteY8" fmla="*/ 1108954 h 2412460"/>
              <a:gd name="connsiteX9" fmla="*/ 1342417 w 2723745"/>
              <a:gd name="connsiteY9" fmla="*/ 564205 h 2412460"/>
              <a:gd name="connsiteX10" fmla="*/ 1128408 w 2723745"/>
              <a:gd name="connsiteY10" fmla="*/ 155643 h 2412460"/>
              <a:gd name="connsiteX11" fmla="*/ 1128408 w 2723745"/>
              <a:gd name="connsiteY11" fmla="*/ 155643 h 2412460"/>
              <a:gd name="connsiteX12" fmla="*/ 914400 w 2723745"/>
              <a:gd name="connsiteY12" fmla="*/ 0 h 2412460"/>
              <a:gd name="connsiteX13" fmla="*/ 914400 w 2723745"/>
              <a:gd name="connsiteY13" fmla="*/ 0 h 2412460"/>
              <a:gd name="connsiteX14" fmla="*/ 739302 w 2723745"/>
              <a:gd name="connsiteY14" fmla="*/ 58366 h 2412460"/>
              <a:gd name="connsiteX15" fmla="*/ 583659 w 2723745"/>
              <a:gd name="connsiteY15" fmla="*/ 311285 h 2412460"/>
              <a:gd name="connsiteX16" fmla="*/ 505838 w 2723745"/>
              <a:gd name="connsiteY16" fmla="*/ 486383 h 2412460"/>
              <a:gd name="connsiteX17" fmla="*/ 330740 w 2723745"/>
              <a:gd name="connsiteY17" fmla="*/ 933856 h 2412460"/>
              <a:gd name="connsiteX18" fmla="*/ 194553 w 2723745"/>
              <a:gd name="connsiteY18" fmla="*/ 1284051 h 2412460"/>
              <a:gd name="connsiteX19" fmla="*/ 0 w 2723745"/>
              <a:gd name="connsiteY19" fmla="*/ 1634247 h 2412460"/>
              <a:gd name="connsiteX0" fmla="*/ 0 w 2723745"/>
              <a:gd name="connsiteY0" fmla="*/ 1634247 h 2412460"/>
              <a:gd name="connsiteX1" fmla="*/ 0 w 2723745"/>
              <a:gd name="connsiteY1" fmla="*/ 2393005 h 2412460"/>
              <a:gd name="connsiteX2" fmla="*/ 2723745 w 2723745"/>
              <a:gd name="connsiteY2" fmla="*/ 2412460 h 2412460"/>
              <a:gd name="connsiteX3" fmla="*/ 2217906 w 2723745"/>
              <a:gd name="connsiteY3" fmla="*/ 2237362 h 2412460"/>
              <a:gd name="connsiteX4" fmla="*/ 2081719 w 2723745"/>
              <a:gd name="connsiteY4" fmla="*/ 2081719 h 2412460"/>
              <a:gd name="connsiteX5" fmla="*/ 1984442 w 2723745"/>
              <a:gd name="connsiteY5" fmla="*/ 1906622 h 2412460"/>
              <a:gd name="connsiteX6" fmla="*/ 1828800 w 2723745"/>
              <a:gd name="connsiteY6" fmla="*/ 1653702 h 2412460"/>
              <a:gd name="connsiteX7" fmla="*/ 1692613 w 2723745"/>
              <a:gd name="connsiteY7" fmla="*/ 1400783 h 2412460"/>
              <a:gd name="connsiteX8" fmla="*/ 1556425 w 2723745"/>
              <a:gd name="connsiteY8" fmla="*/ 1108954 h 2412460"/>
              <a:gd name="connsiteX9" fmla="*/ 1342417 w 2723745"/>
              <a:gd name="connsiteY9" fmla="*/ 564205 h 2412460"/>
              <a:gd name="connsiteX10" fmla="*/ 1128408 w 2723745"/>
              <a:gd name="connsiteY10" fmla="*/ 155643 h 2412460"/>
              <a:gd name="connsiteX11" fmla="*/ 1108565 w 2723745"/>
              <a:gd name="connsiteY11" fmla="*/ 115849 h 2412460"/>
              <a:gd name="connsiteX12" fmla="*/ 914400 w 2723745"/>
              <a:gd name="connsiteY12" fmla="*/ 0 h 2412460"/>
              <a:gd name="connsiteX13" fmla="*/ 914400 w 2723745"/>
              <a:gd name="connsiteY13" fmla="*/ 0 h 2412460"/>
              <a:gd name="connsiteX14" fmla="*/ 739302 w 2723745"/>
              <a:gd name="connsiteY14" fmla="*/ 58366 h 2412460"/>
              <a:gd name="connsiteX15" fmla="*/ 583659 w 2723745"/>
              <a:gd name="connsiteY15" fmla="*/ 311285 h 2412460"/>
              <a:gd name="connsiteX16" fmla="*/ 505838 w 2723745"/>
              <a:gd name="connsiteY16" fmla="*/ 486383 h 2412460"/>
              <a:gd name="connsiteX17" fmla="*/ 330740 w 2723745"/>
              <a:gd name="connsiteY17" fmla="*/ 933856 h 2412460"/>
              <a:gd name="connsiteX18" fmla="*/ 194553 w 2723745"/>
              <a:gd name="connsiteY18" fmla="*/ 1284051 h 2412460"/>
              <a:gd name="connsiteX19" fmla="*/ 0 w 2723745"/>
              <a:gd name="connsiteY19" fmla="*/ 1634247 h 241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23745" h="2412460">
                <a:moveTo>
                  <a:pt x="0" y="1634247"/>
                </a:moveTo>
                <a:lnTo>
                  <a:pt x="0" y="2393005"/>
                </a:lnTo>
                <a:lnTo>
                  <a:pt x="2723745" y="2412460"/>
                </a:lnTo>
                <a:lnTo>
                  <a:pt x="2217906" y="2237362"/>
                </a:lnTo>
                <a:lnTo>
                  <a:pt x="2081719" y="2081719"/>
                </a:lnTo>
                <a:lnTo>
                  <a:pt x="1984442" y="1906622"/>
                </a:lnTo>
                <a:lnTo>
                  <a:pt x="1828800" y="1653702"/>
                </a:lnTo>
                <a:lnTo>
                  <a:pt x="1692613" y="1400783"/>
                </a:lnTo>
                <a:lnTo>
                  <a:pt x="1556425" y="1108954"/>
                </a:lnTo>
                <a:lnTo>
                  <a:pt x="1342417" y="564205"/>
                </a:lnTo>
                <a:lnTo>
                  <a:pt x="1128408" y="155643"/>
                </a:lnTo>
                <a:lnTo>
                  <a:pt x="1108565" y="115849"/>
                </a:lnTo>
                <a:lnTo>
                  <a:pt x="914400" y="0"/>
                </a:lnTo>
                <a:lnTo>
                  <a:pt x="914400" y="0"/>
                </a:lnTo>
                <a:lnTo>
                  <a:pt x="739302" y="58366"/>
                </a:lnTo>
                <a:lnTo>
                  <a:pt x="583659" y="311285"/>
                </a:lnTo>
                <a:lnTo>
                  <a:pt x="505838" y="486383"/>
                </a:lnTo>
                <a:lnTo>
                  <a:pt x="330740" y="933856"/>
                </a:lnTo>
                <a:lnTo>
                  <a:pt x="194553" y="1284051"/>
                </a:lnTo>
                <a:lnTo>
                  <a:pt x="0" y="1634247"/>
                </a:lnTo>
                <a:close/>
              </a:path>
            </a:pathLst>
          </a:custGeom>
          <a:pattFill prst="wdUpDiag">
            <a:fgClr>
              <a:srgbClr val="C00000"/>
            </a:fgClr>
            <a:bgClr>
              <a:schemeClr val="bg1"/>
            </a:bgClr>
          </a:pattFill>
          <a:ln w="349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100" grpId="0" animBg="1"/>
      <p:bldP spid="106" grpId="0"/>
      <p:bldP spid="107" grpId="0"/>
      <p:bldP spid="108" grpId="0"/>
      <p:bldP spid="110" grpId="0" animBg="1"/>
      <p:bldP spid="113" grpId="0" animBg="1"/>
      <p:bldP spid="50" grpId="0" animBg="1"/>
      <p:bldP spid="51" grpId="0" animBg="1"/>
      <p:bldP spid="52" grpId="0" animBg="1"/>
      <p:bldP spid="53" grpId="0" animBg="1"/>
      <p:bldP spid="54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31251" y="1821937"/>
            <a:ext cx="10387122" cy="3485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i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Coarse-grained fault localization with passive measurements</a:t>
            </a:r>
          </a:p>
          <a:p>
            <a:pPr>
              <a:defRPr/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Fine-grained localization with active probes</a:t>
            </a:r>
          </a:p>
          <a:p>
            <a:pPr>
              <a:defRPr/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D62FFB7-0DDC-4BF7-AFA4-1DCA98BDA8AD}"/>
              </a:ext>
            </a:extLst>
          </p:cNvPr>
          <p:cNvSpPr txBox="1">
            <a:spLocks/>
          </p:cNvSpPr>
          <p:nvPr/>
        </p:nvSpPr>
        <p:spPr>
          <a:xfrm>
            <a:off x="5193114" y="284810"/>
            <a:ext cx="2021477" cy="768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>
                <a:solidFill>
                  <a:srgbClr val="0070C0"/>
                </a:solidFill>
              </a:rPr>
              <a:t>Outline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A079C8-B8B0-4730-A368-99DE419A3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Coarse-grained blame assignment </a:t>
            </a:r>
            <a:r>
              <a:rPr lang="en-US" dirty="0"/>
              <a:t>using </a:t>
            </a:r>
            <a:r>
              <a:rPr lang="en-US" u="sng" dirty="0"/>
              <a:t>passive</a:t>
            </a:r>
            <a:r>
              <a:rPr lang="en-US" dirty="0"/>
              <a:t> measurements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D15AD34-625C-4E03-99B7-07A70762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790" y="234808"/>
            <a:ext cx="9633010" cy="768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BlameIt</a:t>
            </a:r>
            <a:r>
              <a:rPr lang="en-US" i="1" dirty="0">
                <a:solidFill>
                  <a:srgbClr val="0070C0"/>
                </a:solidFill>
              </a:rPr>
              <a:t>: </a:t>
            </a:r>
            <a:r>
              <a:rPr lang="en-US" dirty="0"/>
              <a:t>A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hybrid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approach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4" descr="Image result for finger pointing">
            <a:extLst>
              <a:ext uri="{FF2B5EF4-FFF2-40B4-BE49-F238E27FC236}">
                <a16:creationId xmlns:a16="http://schemas.microsoft.com/office/drawing/2014/main" xmlns="" id="{F17A1A0B-7DEE-4BFF-9D32-F31FA4DC3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4" y="234808"/>
            <a:ext cx="1183506" cy="78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44FA445-BF36-41BB-9775-109593A196E2}"/>
              </a:ext>
            </a:extLst>
          </p:cNvPr>
          <p:cNvSpPr txBox="1"/>
          <p:nvPr/>
        </p:nvSpPr>
        <p:spPr>
          <a:xfrm>
            <a:off x="1282884" y="2574729"/>
            <a:ext cx="1674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7030A0"/>
                </a:solidFill>
              </a:rPr>
              <a:t>CLIENT SEGMENT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18C392E-6CBB-48D4-99DB-EAAE608F25EF}"/>
              </a:ext>
            </a:extLst>
          </p:cNvPr>
          <p:cNvSpPr txBox="1"/>
          <p:nvPr/>
        </p:nvSpPr>
        <p:spPr>
          <a:xfrm>
            <a:off x="4687775" y="2025781"/>
            <a:ext cx="1771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MIDDLE SEGMENT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B1891FB-5A91-4FAB-8D2D-FCFB71D5408A}"/>
              </a:ext>
            </a:extLst>
          </p:cNvPr>
          <p:cNvSpPr txBox="1"/>
          <p:nvPr/>
        </p:nvSpPr>
        <p:spPr>
          <a:xfrm>
            <a:off x="8929790" y="1794128"/>
            <a:ext cx="1900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</a:rPr>
              <a:t>CLOUD SEGMENT 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58A9C293-88CF-46E6-AEB5-D3A9CD612604}"/>
              </a:ext>
            </a:extLst>
          </p:cNvPr>
          <p:cNvSpPr/>
          <p:nvPr/>
        </p:nvSpPr>
        <p:spPr>
          <a:xfrm>
            <a:off x="8221579" y="2855683"/>
            <a:ext cx="388418" cy="3884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E2533A02-2B00-426E-B51B-11270792D2F1}"/>
              </a:ext>
            </a:extLst>
          </p:cNvPr>
          <p:cNvSpPr/>
          <p:nvPr/>
        </p:nvSpPr>
        <p:spPr>
          <a:xfrm>
            <a:off x="2350805" y="3741086"/>
            <a:ext cx="388418" cy="38841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E2EE5E84-7131-4BE8-8707-BAD24F4ABDE5}"/>
              </a:ext>
            </a:extLst>
          </p:cNvPr>
          <p:cNvSpPr/>
          <p:nvPr/>
        </p:nvSpPr>
        <p:spPr>
          <a:xfrm>
            <a:off x="2683928" y="4781413"/>
            <a:ext cx="388418" cy="38841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788F833C-E57C-4009-A66D-5F74C37224F7}"/>
              </a:ext>
            </a:extLst>
          </p:cNvPr>
          <p:cNvSpPr/>
          <p:nvPr/>
        </p:nvSpPr>
        <p:spPr>
          <a:xfrm>
            <a:off x="9545978" y="4072575"/>
            <a:ext cx="388418" cy="3884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F367ECE1-F573-486C-9A5D-A84B30190003}"/>
              </a:ext>
            </a:extLst>
          </p:cNvPr>
          <p:cNvSpPr/>
          <p:nvPr/>
        </p:nvSpPr>
        <p:spPr>
          <a:xfrm>
            <a:off x="3444579" y="3724905"/>
            <a:ext cx="388418" cy="38841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0EF1A702-7347-4FDC-87A6-4207314B4210}"/>
              </a:ext>
            </a:extLst>
          </p:cNvPr>
          <p:cNvSpPr/>
          <p:nvPr/>
        </p:nvSpPr>
        <p:spPr>
          <a:xfrm>
            <a:off x="3703524" y="4771772"/>
            <a:ext cx="388418" cy="38841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AD74DF9F-0762-454B-815D-61E7509A7BA0}"/>
              </a:ext>
            </a:extLst>
          </p:cNvPr>
          <p:cNvSpPr/>
          <p:nvPr/>
        </p:nvSpPr>
        <p:spPr>
          <a:xfrm>
            <a:off x="5134466" y="3359413"/>
            <a:ext cx="388418" cy="38841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6251BDAC-FA66-43E6-9627-AD8C4E6ADEB1}"/>
              </a:ext>
            </a:extLst>
          </p:cNvPr>
          <p:cNvSpPr/>
          <p:nvPr/>
        </p:nvSpPr>
        <p:spPr>
          <a:xfrm>
            <a:off x="6508763" y="2970995"/>
            <a:ext cx="388418" cy="38841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101CBA95-D550-474E-9B55-36B51022D29C}"/>
              </a:ext>
            </a:extLst>
          </p:cNvPr>
          <p:cNvSpPr/>
          <p:nvPr/>
        </p:nvSpPr>
        <p:spPr>
          <a:xfrm>
            <a:off x="5473655" y="4483501"/>
            <a:ext cx="388418" cy="38841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800E20C4-873B-493A-B556-3BBF28329C0C}"/>
              </a:ext>
            </a:extLst>
          </p:cNvPr>
          <p:cNvSpPr/>
          <p:nvPr/>
        </p:nvSpPr>
        <p:spPr>
          <a:xfrm>
            <a:off x="7473064" y="4067559"/>
            <a:ext cx="388418" cy="38841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97696ABC-3D72-4F97-A7ED-EA13803763EA}"/>
              </a:ext>
            </a:extLst>
          </p:cNvPr>
          <p:cNvCxnSpPr>
            <a:stCxn id="65" idx="6"/>
            <a:endCxn id="68" idx="2"/>
          </p:cNvCxnSpPr>
          <p:nvPr/>
        </p:nvCxnSpPr>
        <p:spPr>
          <a:xfrm flipV="1">
            <a:off x="2739223" y="3919114"/>
            <a:ext cx="705356" cy="1618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60752EBD-4947-4CF1-8185-1BC2E9E6D679}"/>
              </a:ext>
            </a:extLst>
          </p:cNvPr>
          <p:cNvCxnSpPr>
            <a:endCxn id="69" idx="2"/>
          </p:cNvCxnSpPr>
          <p:nvPr/>
        </p:nvCxnSpPr>
        <p:spPr>
          <a:xfrm flipV="1">
            <a:off x="3072346" y="4965981"/>
            <a:ext cx="631178" cy="1928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5141A6A3-5C64-459A-A360-48A8E5D32F48}"/>
              </a:ext>
            </a:extLst>
          </p:cNvPr>
          <p:cNvCxnSpPr>
            <a:endCxn id="72" idx="2"/>
          </p:cNvCxnSpPr>
          <p:nvPr/>
        </p:nvCxnSpPr>
        <p:spPr>
          <a:xfrm flipV="1">
            <a:off x="4091942" y="4677710"/>
            <a:ext cx="1381713" cy="32382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AF769FFC-775F-44FE-88C7-6DA40C5D3F0F}"/>
              </a:ext>
            </a:extLst>
          </p:cNvPr>
          <p:cNvCxnSpPr>
            <a:endCxn id="70" idx="2"/>
          </p:cNvCxnSpPr>
          <p:nvPr/>
        </p:nvCxnSpPr>
        <p:spPr>
          <a:xfrm flipV="1">
            <a:off x="3832997" y="3553622"/>
            <a:ext cx="1301469" cy="34424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FB341B73-C4DF-4C93-A4AA-461B5C4F26A3}"/>
              </a:ext>
            </a:extLst>
          </p:cNvPr>
          <p:cNvCxnSpPr>
            <a:endCxn id="71" idx="2"/>
          </p:cNvCxnSpPr>
          <p:nvPr/>
        </p:nvCxnSpPr>
        <p:spPr>
          <a:xfrm flipV="1">
            <a:off x="5534348" y="3165204"/>
            <a:ext cx="974415" cy="34208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0D5C44B5-7200-4C30-B0ED-25075F1AEEF3}"/>
              </a:ext>
            </a:extLst>
          </p:cNvPr>
          <p:cNvCxnSpPr>
            <a:endCxn id="64" idx="2"/>
          </p:cNvCxnSpPr>
          <p:nvPr/>
        </p:nvCxnSpPr>
        <p:spPr>
          <a:xfrm flipV="1">
            <a:off x="6897181" y="3049892"/>
            <a:ext cx="1324398" cy="11531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D3ECCCAD-AA8C-41F5-9E91-F8CE28F81F9E}"/>
              </a:ext>
            </a:extLst>
          </p:cNvPr>
          <p:cNvCxnSpPr>
            <a:stCxn id="72" idx="6"/>
            <a:endCxn id="73" idx="2"/>
          </p:cNvCxnSpPr>
          <p:nvPr/>
        </p:nvCxnSpPr>
        <p:spPr>
          <a:xfrm flipV="1">
            <a:off x="5862073" y="4261768"/>
            <a:ext cx="1610991" cy="41594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A44F87C6-F273-4F5F-9A10-787537345485}"/>
              </a:ext>
            </a:extLst>
          </p:cNvPr>
          <p:cNvCxnSpPr>
            <a:cxnSpLocks/>
            <a:stCxn id="73" idx="6"/>
            <a:endCxn id="67" idx="2"/>
          </p:cNvCxnSpPr>
          <p:nvPr/>
        </p:nvCxnSpPr>
        <p:spPr>
          <a:xfrm>
            <a:off x="7861482" y="4261768"/>
            <a:ext cx="1684496" cy="501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781219C8-CD22-4D48-A36B-1A0B3C2E48A5}"/>
              </a:ext>
            </a:extLst>
          </p:cNvPr>
          <p:cNvCxnSpPr>
            <a:endCxn id="72" idx="2"/>
          </p:cNvCxnSpPr>
          <p:nvPr/>
        </p:nvCxnSpPr>
        <p:spPr>
          <a:xfrm>
            <a:off x="3832997" y="3919115"/>
            <a:ext cx="1640658" cy="7585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2" descr="Image result for user">
            <a:extLst>
              <a:ext uri="{FF2B5EF4-FFF2-40B4-BE49-F238E27FC236}">
                <a16:creationId xmlns:a16="http://schemas.microsoft.com/office/drawing/2014/main" xmlns="" id="{B1683B25-F6B8-4912-AA46-D4EE9CCFF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773" y="4199452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Arrow: Notched Right 87">
            <a:extLst>
              <a:ext uri="{FF2B5EF4-FFF2-40B4-BE49-F238E27FC236}">
                <a16:creationId xmlns:a16="http://schemas.microsoft.com/office/drawing/2014/main" xmlns="" id="{1037A72E-0BDD-4023-B8BF-2F1197363376}"/>
              </a:ext>
            </a:extLst>
          </p:cNvPr>
          <p:cNvSpPr/>
          <p:nvPr/>
        </p:nvSpPr>
        <p:spPr>
          <a:xfrm rot="5400000">
            <a:off x="5970924" y="5087091"/>
            <a:ext cx="571966" cy="321814"/>
          </a:xfrm>
          <a:prstGeom prst="notched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0E749CA7-2252-4AA1-9B3A-98A23ADFC2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97" y="3983056"/>
            <a:ext cx="473218" cy="50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DF891BEC-9FAB-499D-A3E3-FAF8B682DF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10" y="2731263"/>
            <a:ext cx="473218" cy="50286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A412392-E48A-4695-9635-D58D99C8E82B}"/>
              </a:ext>
            </a:extLst>
          </p:cNvPr>
          <p:cNvSpPr/>
          <p:nvPr/>
        </p:nvSpPr>
        <p:spPr>
          <a:xfrm>
            <a:off x="5144594" y="5503584"/>
            <a:ext cx="6209206" cy="101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Fine-grained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u="sng" dirty="0">
                <a:solidFill>
                  <a:prstClr val="black"/>
                </a:solidFill>
              </a:rPr>
              <a:t>active</a:t>
            </a:r>
            <a:r>
              <a:rPr lang="en-US" sz="2800" dirty="0">
                <a:solidFill>
                  <a:prstClr val="black"/>
                </a:solidFill>
              </a:rPr>
              <a:t> traceroutes only for (high-priority) </a:t>
            </a:r>
            <a:r>
              <a:rPr lang="en-US" sz="2800" dirty="0">
                <a:solidFill>
                  <a:srgbClr val="0070C0"/>
                </a:solidFill>
              </a:rPr>
              <a:t>middle-segment blames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xmlns="" id="{1FB1F263-6543-49C2-84BA-7451BBABB498}"/>
              </a:ext>
            </a:extLst>
          </p:cNvPr>
          <p:cNvSpPr/>
          <p:nvPr/>
        </p:nvSpPr>
        <p:spPr>
          <a:xfrm>
            <a:off x="2872885" y="3402696"/>
            <a:ext cx="388418" cy="38841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AA69F8B8-1055-4280-B701-1022437018B8}"/>
              </a:ext>
            </a:extLst>
          </p:cNvPr>
          <p:cNvSpPr/>
          <p:nvPr/>
        </p:nvSpPr>
        <p:spPr>
          <a:xfrm>
            <a:off x="4274490" y="3393055"/>
            <a:ext cx="388418" cy="38841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750B10C-2ABC-4DBE-9FFA-9470C0B0BFC4}"/>
              </a:ext>
            </a:extLst>
          </p:cNvPr>
          <p:cNvSpPr/>
          <p:nvPr/>
        </p:nvSpPr>
        <p:spPr>
          <a:xfrm>
            <a:off x="5828620" y="3402696"/>
            <a:ext cx="388418" cy="38841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2C35405A-70CE-43FA-9E92-D0A22B56139E}"/>
              </a:ext>
            </a:extLst>
          </p:cNvPr>
          <p:cNvSpPr/>
          <p:nvPr/>
        </p:nvSpPr>
        <p:spPr>
          <a:xfrm>
            <a:off x="7454951" y="3393055"/>
            <a:ext cx="388418" cy="38841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EED3B1B-5330-4D54-8C51-3E33FD96CBC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261303" y="3587264"/>
            <a:ext cx="1013187" cy="964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F125539-E475-4B07-9233-234A7522A16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662908" y="3587264"/>
            <a:ext cx="1165712" cy="964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1C2D2F7-524B-41AD-8CE1-EE44C925681E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6217038" y="3587264"/>
            <a:ext cx="1237913" cy="964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558A3CED-5755-4DA6-B1E9-EDA28B8D41DB}"/>
              </a:ext>
            </a:extLst>
          </p:cNvPr>
          <p:cNvSpPr/>
          <p:nvPr/>
        </p:nvSpPr>
        <p:spPr>
          <a:xfrm>
            <a:off x="2874408" y="4936470"/>
            <a:ext cx="388418" cy="38841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19944E7A-D4A5-44CD-9341-DDC7A2D32E2A}"/>
              </a:ext>
            </a:extLst>
          </p:cNvPr>
          <p:cNvSpPr/>
          <p:nvPr/>
        </p:nvSpPr>
        <p:spPr>
          <a:xfrm>
            <a:off x="4306530" y="4926829"/>
            <a:ext cx="388418" cy="38841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14E6E90-F733-4FF0-9EAB-F92AC503A58E}"/>
              </a:ext>
            </a:extLst>
          </p:cNvPr>
          <p:cNvSpPr/>
          <p:nvPr/>
        </p:nvSpPr>
        <p:spPr>
          <a:xfrm>
            <a:off x="5830143" y="4936470"/>
            <a:ext cx="388418" cy="38841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AFA60A3-A641-4277-ABDB-C7162C874582}"/>
              </a:ext>
            </a:extLst>
          </p:cNvPr>
          <p:cNvSpPr/>
          <p:nvPr/>
        </p:nvSpPr>
        <p:spPr>
          <a:xfrm>
            <a:off x="7456474" y="4926829"/>
            <a:ext cx="388418" cy="38841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31E2FEE-D097-4FC7-B16F-A0DD7A94CD85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262826" y="5121038"/>
            <a:ext cx="1043704" cy="964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6DF4947-F1CE-4349-8AFC-B3E67330DD0E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4694948" y="5121038"/>
            <a:ext cx="1135195" cy="964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B8EF9B2-E9E9-4309-8958-2B868382C5D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6218561" y="5121038"/>
            <a:ext cx="1237913" cy="964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0C2BDB5-87D0-4806-AFDA-92EB587C080A}"/>
              </a:ext>
            </a:extLst>
          </p:cNvPr>
          <p:cNvSpPr txBox="1"/>
          <p:nvPr/>
        </p:nvSpPr>
        <p:spPr>
          <a:xfrm>
            <a:off x="2560500" y="2831748"/>
            <a:ext cx="101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AS 8075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80EF17B-1E26-4EC4-AB36-626A7456623B}"/>
              </a:ext>
            </a:extLst>
          </p:cNvPr>
          <p:cNvSpPr txBox="1"/>
          <p:nvPr/>
        </p:nvSpPr>
        <p:spPr>
          <a:xfrm>
            <a:off x="4039190" y="2839155"/>
            <a:ext cx="101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m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40C7AEC-1D0C-47BE-AF13-1A1B8518DC82}"/>
              </a:ext>
            </a:extLst>
          </p:cNvPr>
          <p:cNvSpPr txBox="1"/>
          <p:nvPr/>
        </p:nvSpPr>
        <p:spPr>
          <a:xfrm>
            <a:off x="5516235" y="2831748"/>
            <a:ext cx="101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m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3D5CAC0-D9E2-4802-AD94-597D1FFD98D6}"/>
              </a:ext>
            </a:extLst>
          </p:cNvPr>
          <p:cNvSpPr txBox="1"/>
          <p:nvPr/>
        </p:nvSpPr>
        <p:spPr>
          <a:xfrm>
            <a:off x="7142566" y="2839155"/>
            <a:ext cx="101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AS client</a:t>
            </a:r>
          </a:p>
        </p:txBody>
      </p:sp>
      <p:sp>
        <p:nvSpPr>
          <p:cNvPr id="33" name="Rounded Rectangle 30">
            <a:extLst>
              <a:ext uri="{FF2B5EF4-FFF2-40B4-BE49-F238E27FC236}">
                <a16:creationId xmlns:a16="http://schemas.microsoft.com/office/drawing/2014/main" xmlns="" id="{8AD05E96-4938-4C0C-BC09-6D2CFDC8FB83}"/>
              </a:ext>
            </a:extLst>
          </p:cNvPr>
          <p:cNvSpPr/>
          <p:nvPr/>
        </p:nvSpPr>
        <p:spPr>
          <a:xfrm>
            <a:off x="298051" y="3225969"/>
            <a:ext cx="1561647" cy="7418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rgbClr val="0070C0"/>
                </a:solidFill>
                <a:sym typeface="Wingdings" panose="05000000000000000000" pitchFamily="2" charset="2"/>
              </a:rPr>
              <a:t>Background traceroute</a:t>
            </a:r>
          </a:p>
        </p:txBody>
      </p:sp>
      <p:sp>
        <p:nvSpPr>
          <p:cNvPr id="34" name="Rounded Rectangle 30">
            <a:extLst>
              <a:ext uri="{FF2B5EF4-FFF2-40B4-BE49-F238E27FC236}">
                <a16:creationId xmlns:a16="http://schemas.microsoft.com/office/drawing/2014/main" xmlns="" id="{C7FEA377-6EE3-4B4E-9ACE-15D42BDF3FC5}"/>
              </a:ext>
            </a:extLst>
          </p:cNvPr>
          <p:cNvSpPr/>
          <p:nvPr/>
        </p:nvSpPr>
        <p:spPr>
          <a:xfrm>
            <a:off x="331835" y="4740328"/>
            <a:ext cx="1525547" cy="7418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On-demand traceroute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B805C7-1BC3-41AF-A476-16DAE8248703}"/>
              </a:ext>
            </a:extLst>
          </p:cNvPr>
          <p:cNvSpPr txBox="1"/>
          <p:nvPr/>
        </p:nvSpPr>
        <p:spPr>
          <a:xfrm>
            <a:off x="2806548" y="3963871"/>
            <a:ext cx="57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4ms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AD136A9-6DE3-48CF-88D9-F860487A4606}"/>
              </a:ext>
            </a:extLst>
          </p:cNvPr>
          <p:cNvSpPr txBox="1"/>
          <p:nvPr/>
        </p:nvSpPr>
        <p:spPr>
          <a:xfrm>
            <a:off x="4166798" y="3960989"/>
            <a:ext cx="57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6ms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6ED1580-8442-4001-AE5F-0229E9918CC0}"/>
              </a:ext>
            </a:extLst>
          </p:cNvPr>
          <p:cNvSpPr txBox="1"/>
          <p:nvPr/>
        </p:nvSpPr>
        <p:spPr>
          <a:xfrm>
            <a:off x="5750718" y="3960394"/>
            <a:ext cx="57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8ms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78B8057-0024-421B-822B-CA59A94000C9}"/>
              </a:ext>
            </a:extLst>
          </p:cNvPr>
          <p:cNvSpPr txBox="1"/>
          <p:nvPr/>
        </p:nvSpPr>
        <p:spPr>
          <a:xfrm>
            <a:off x="7360596" y="3960394"/>
            <a:ext cx="57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9ms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147173A-A761-4096-9FF0-386ADFC7D21A}"/>
              </a:ext>
            </a:extLst>
          </p:cNvPr>
          <p:cNvSpPr txBox="1"/>
          <p:nvPr/>
        </p:nvSpPr>
        <p:spPr>
          <a:xfrm>
            <a:off x="2806548" y="5503351"/>
            <a:ext cx="57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4ms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BF6172A-3C0F-42C4-84BB-AD215B11F6DB}"/>
              </a:ext>
            </a:extLst>
          </p:cNvPr>
          <p:cNvSpPr txBox="1"/>
          <p:nvPr/>
        </p:nvSpPr>
        <p:spPr>
          <a:xfrm>
            <a:off x="4141521" y="5509456"/>
            <a:ext cx="8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60ms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40B236C-E6E2-4534-B104-2DC5615F7128}"/>
              </a:ext>
            </a:extLst>
          </p:cNvPr>
          <p:cNvSpPr txBox="1"/>
          <p:nvPr/>
        </p:nvSpPr>
        <p:spPr>
          <a:xfrm>
            <a:off x="5699919" y="5503351"/>
            <a:ext cx="82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62ms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67D919D-87D0-4A26-9E13-ABE3F95DB814}"/>
              </a:ext>
            </a:extLst>
          </p:cNvPr>
          <p:cNvSpPr txBox="1"/>
          <p:nvPr/>
        </p:nvSpPr>
        <p:spPr>
          <a:xfrm>
            <a:off x="7322873" y="5509456"/>
            <a:ext cx="73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</a:rPr>
              <a:t>64ms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CA3E823-61F6-48B3-B885-AF5E4A417C81}"/>
              </a:ext>
            </a:extLst>
          </p:cNvPr>
          <p:cNvSpPr txBox="1"/>
          <p:nvPr/>
        </p:nvSpPr>
        <p:spPr>
          <a:xfrm>
            <a:off x="9365730" y="3393055"/>
            <a:ext cx="235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Contribution of AS m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 = 6 – 4 = 2ms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CDA3A92-0B2F-44C6-8291-3CADD2212F81}"/>
              </a:ext>
            </a:extLst>
          </p:cNvPr>
          <p:cNvSpPr txBox="1"/>
          <p:nvPr/>
        </p:nvSpPr>
        <p:spPr>
          <a:xfrm>
            <a:off x="9364390" y="4917055"/>
            <a:ext cx="235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Contribution of AS m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 = 60 – 4 = 56ms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F5D9DC19-8082-4C2B-87D2-049658A0340C}"/>
              </a:ext>
            </a:extLst>
          </p:cNvPr>
          <p:cNvSpPr/>
          <p:nvPr/>
        </p:nvSpPr>
        <p:spPr>
          <a:xfrm>
            <a:off x="3638905" y="2726723"/>
            <a:ext cx="1667926" cy="3251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xmlns="" id="{3F940CAA-3E9A-4D09-ACE1-83728F6B55C5}"/>
              </a:ext>
            </a:extLst>
          </p:cNvPr>
          <p:cNvSpPr/>
          <p:nvPr/>
        </p:nvSpPr>
        <p:spPr>
          <a:xfrm>
            <a:off x="4806978" y="2472942"/>
            <a:ext cx="3657052" cy="26275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9A838E0-8672-4E3A-B7DA-322C9F98B1F0}"/>
              </a:ext>
            </a:extLst>
          </p:cNvPr>
          <p:cNvSpPr txBox="1"/>
          <p:nvPr/>
        </p:nvSpPr>
        <p:spPr>
          <a:xfrm>
            <a:off x="8728438" y="2382769"/>
            <a:ext cx="3234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Blame the AS with greatest increase in contribution!</a:t>
            </a:r>
          </a:p>
        </p:txBody>
      </p:sp>
      <p:sp>
        <p:nvSpPr>
          <p:cNvPr id="53" name="Rounded Rectangle 35">
            <a:extLst>
              <a:ext uri="{FF2B5EF4-FFF2-40B4-BE49-F238E27FC236}">
                <a16:creationId xmlns:a16="http://schemas.microsoft.com/office/drawing/2014/main" xmlns="" id="{B93EF08A-1D18-47BF-B5AF-401071D3E539}"/>
              </a:ext>
            </a:extLst>
          </p:cNvPr>
          <p:cNvSpPr/>
          <p:nvPr/>
        </p:nvSpPr>
        <p:spPr>
          <a:xfrm>
            <a:off x="8728438" y="2352726"/>
            <a:ext cx="2989499" cy="73792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720790" y="234808"/>
            <a:ext cx="9633010" cy="768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Approach</a:t>
            </a:r>
            <a:r>
              <a:rPr lang="en-US" dirty="0">
                <a:solidFill>
                  <a:prstClr val="black"/>
                </a:solidFill>
              </a:rPr>
              <a:t> for localizing middle-segment issues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6" name="Picture 4" descr="Image result for finger poin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4" y="234808"/>
            <a:ext cx="1183506" cy="78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AutoShape 2" descr="https://teams.microsoft.com/api/mt/amer/beta/users/maphadke@microsoft.com/profilepicturev2?displayname=Madhura%20Phadke&amp;voidCache=false">
            <a:extLst>
              <a:ext uri="{FF2B5EF4-FFF2-40B4-BE49-F238E27FC236}">
                <a16:creationId xmlns:a16="http://schemas.microsoft.com/office/drawing/2014/main" xmlns="" id="{82A403B3-9120-4AD8-8278-4D28413C03BF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63154" y="1325849"/>
            <a:ext cx="11590803" cy="441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Background</a:t>
            </a:r>
            <a:r>
              <a:rPr lang="en-US" dirty="0"/>
              <a:t> traceroute: obtain the picture prior to the fault. </a:t>
            </a:r>
            <a:endParaRPr lang="en-US" sz="2000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On-demand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traceroute: triggered by the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passive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phase of </a:t>
            </a:r>
            <a:r>
              <a:rPr lang="en-US" dirty="0" err="1"/>
              <a:t>BlameIt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3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21" grpId="0" animBg="1"/>
      <p:bldP spid="22" grpId="0" animBg="1"/>
      <p:bldP spid="23" grpId="0" animBg="1"/>
      <p:bldP spid="24" grpId="0" animBg="1"/>
      <p:bldP spid="28" grpId="0"/>
      <p:bldP spid="29" grpId="0"/>
      <p:bldP spid="30" grpId="0"/>
      <p:bldP spid="31" grpId="0"/>
      <p:bldP spid="33" grpId="0" animBg="1"/>
      <p:bldP spid="34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7" grpId="0"/>
      <p:bldP spid="48" grpId="0"/>
      <p:bldP spid="50" grpId="0" animBg="1"/>
      <p:bldP spid="51" grpId="0" animBg="1"/>
      <p:bldP spid="52" grpId="0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A3B537D-6D02-4622-87DD-C821869F921D}"/>
              </a:ext>
            </a:extLst>
          </p:cNvPr>
          <p:cNvSpPr/>
          <p:nvPr/>
        </p:nvSpPr>
        <p:spPr>
          <a:xfrm>
            <a:off x="838199" y="3158916"/>
            <a:ext cx="8737602" cy="417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30B5C07-7FDE-454B-AE82-B0B2FB4874AE}"/>
              </a:ext>
            </a:extLst>
          </p:cNvPr>
          <p:cNvSpPr/>
          <p:nvPr/>
        </p:nvSpPr>
        <p:spPr>
          <a:xfrm>
            <a:off x="838199" y="1836821"/>
            <a:ext cx="5630333" cy="417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098" name="Picture 2" descr="Image result for bulb idea">
            <a:extLst>
              <a:ext uri="{FF2B5EF4-FFF2-40B4-BE49-F238E27FC236}">
                <a16:creationId xmlns:a16="http://schemas.microsoft.com/office/drawing/2014/main" xmlns="" id="{18D80E24-5D01-4BB5-A5E0-3865BCA4A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4" t="6087" r="10234" b="11871"/>
          <a:stretch/>
        </p:blipFill>
        <p:spPr bwMode="auto">
          <a:xfrm>
            <a:off x="0" y="458410"/>
            <a:ext cx="1008533" cy="113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40233E-CBA5-46A1-86AD-4BBDD3F0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33" y="557964"/>
            <a:ext cx="10669117" cy="83128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  Key observations for optimizing </a:t>
            </a:r>
            <a:r>
              <a:rPr lang="en-US"/>
              <a:t>probing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B18BE1-C9F2-4D2C-A44E-1E51A800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51" y="1836821"/>
            <a:ext cx="1112118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Internet paths are relatively stable </a:t>
            </a:r>
          </a:p>
          <a:p>
            <a:pPr lvl="1"/>
            <a:r>
              <a:rPr lang="en-US" dirty="0"/>
              <a:t>Background traceroutes need to be updated only when BGP path changes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 all middle-segment issues are worth investigating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ounded Rectangle 35">
            <a:extLst>
              <a:ext uri="{FF2B5EF4-FFF2-40B4-BE49-F238E27FC236}">
                <a16:creationId xmlns:a16="http://schemas.microsoft.com/office/drawing/2014/main" xmlns="" id="{825A8FB3-D811-ED4F-9180-B6B4E9BD9F2E}"/>
              </a:ext>
            </a:extLst>
          </p:cNvPr>
          <p:cNvSpPr/>
          <p:nvPr/>
        </p:nvSpPr>
        <p:spPr>
          <a:xfrm>
            <a:off x="6587441" y="5326020"/>
            <a:ext cx="3216472" cy="69861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prstClr val="black"/>
                </a:solidFill>
              </a:rPr>
              <a:t>Prioritize traceroutes for long-standing incidents!</a:t>
            </a:r>
          </a:p>
        </p:txBody>
      </p:sp>
      <p:sp>
        <p:nvSpPr>
          <p:cNvPr id="15" name="Rounded Rectangle 35">
            <a:extLst>
              <a:ext uri="{FF2B5EF4-FFF2-40B4-BE49-F238E27FC236}">
                <a16:creationId xmlns:a16="http://schemas.microsoft.com/office/drawing/2014/main" xmlns="" id="{825A8FB3-D811-ED4F-9180-B6B4E9BD9F2E}"/>
              </a:ext>
            </a:extLst>
          </p:cNvPr>
          <p:cNvSpPr/>
          <p:nvPr/>
        </p:nvSpPr>
        <p:spPr>
          <a:xfrm>
            <a:off x="5935549" y="4232151"/>
            <a:ext cx="4835050" cy="48911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prstClr val="black"/>
                </a:solidFill>
              </a:rPr>
              <a:t>Most issues are fleeting!</a:t>
            </a:r>
          </a:p>
        </p:txBody>
      </p:sp>
      <p:sp>
        <p:nvSpPr>
          <p:cNvPr id="16" name="Arrow: Notched Right 87">
            <a:extLst>
              <a:ext uri="{FF2B5EF4-FFF2-40B4-BE49-F238E27FC236}">
                <a16:creationId xmlns:a16="http://schemas.microsoft.com/office/drawing/2014/main" xmlns="" id="{1037A72E-0BDD-4023-B8BF-2F1197363376}"/>
              </a:ext>
            </a:extLst>
          </p:cNvPr>
          <p:cNvSpPr/>
          <p:nvPr/>
        </p:nvSpPr>
        <p:spPr>
          <a:xfrm rot="5400000">
            <a:off x="8134273" y="4851559"/>
            <a:ext cx="437602" cy="314794"/>
          </a:xfrm>
          <a:prstGeom prst="notched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3" y="3817875"/>
            <a:ext cx="4333460" cy="281976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1720791" y="4790662"/>
            <a:ext cx="971272" cy="218294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6264" y="4804412"/>
            <a:ext cx="352833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&gt; 60% issues last &lt;= 5 mins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03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4" grpId="0" animBg="1"/>
      <p:bldP spid="15" grpId="0" animBg="1"/>
      <p:bldP spid="1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teams.microsoft.com/api/mt/amer/beta/users/maphadke@microsoft.com/profilepicturev2?displayname=Madhura%20Phadke&amp;voidCache=false">
            <a:extLst>
              <a:ext uri="{FF2B5EF4-FFF2-40B4-BE49-F238E27FC236}">
                <a16:creationId xmlns:a16="http://schemas.microsoft.com/office/drawing/2014/main" xmlns="" id="{82A403B3-9120-4AD8-8278-4D28413C03BF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37931" y="1825625"/>
            <a:ext cx="115077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u="sng" dirty="0"/>
              <a:t>Issued periodically</a:t>
            </a:r>
            <a:r>
              <a:rPr lang="en-US" sz="3200" dirty="0"/>
              <a:t> to each BGP path seen from each cloud location</a:t>
            </a:r>
          </a:p>
          <a:p>
            <a:pPr lvl="1"/>
            <a:r>
              <a:rPr lang="en-US" sz="2800" dirty="0"/>
              <a:t>We keep it to two per day hitting a “</a:t>
            </a:r>
            <a:r>
              <a:rPr lang="en-US" sz="2800" dirty="0">
                <a:solidFill>
                  <a:srgbClr val="0070C0"/>
                </a:solidFill>
              </a:rPr>
              <a:t>sweet spot</a:t>
            </a:r>
            <a:r>
              <a:rPr lang="en-US" sz="2800" dirty="0"/>
              <a:t>” of high localization accuracy and low probing overhead</a:t>
            </a:r>
          </a:p>
          <a:p>
            <a:endParaRPr lang="en-US" sz="3200" dirty="0"/>
          </a:p>
          <a:p>
            <a:r>
              <a:rPr lang="en-US" sz="3200" u="sng" dirty="0"/>
              <a:t>Triggered</a:t>
            </a:r>
            <a:r>
              <a:rPr lang="en-US" sz="3200" dirty="0"/>
              <a:t> by </a:t>
            </a:r>
            <a:r>
              <a:rPr lang="en-US" sz="3200" dirty="0">
                <a:solidFill>
                  <a:srgbClr val="0070C0"/>
                </a:solidFill>
              </a:rPr>
              <a:t>BGP churn</a:t>
            </a:r>
            <a:r>
              <a:rPr lang="en-US" sz="3200" dirty="0"/>
              <a:t> i.e. BGP path change at border routers</a:t>
            </a:r>
          </a:p>
          <a:p>
            <a:pPr lvl="1"/>
            <a:r>
              <a:rPr lang="en-US" sz="2800" dirty="0"/>
              <a:t>Whenever </a:t>
            </a:r>
            <a:r>
              <a:rPr lang="en-US" sz="2800" dirty="0">
                <a:solidFill>
                  <a:srgbClr val="0070C0"/>
                </a:solidFill>
              </a:rPr>
              <a:t>AS-level path to a client prefix changes</a:t>
            </a:r>
            <a:r>
              <a:rPr lang="en-US" sz="2800" dirty="0"/>
              <a:t> at border routers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8B0D8AA-1A98-5C40-9D27-213939D9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790" y="234808"/>
            <a:ext cx="9633010" cy="768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Optimizing </a:t>
            </a:r>
            <a:r>
              <a:rPr lang="en-US" dirty="0">
                <a:solidFill>
                  <a:srgbClr val="0070C0"/>
                </a:solidFill>
              </a:rPr>
              <a:t>background</a:t>
            </a:r>
            <a:r>
              <a:rPr lang="en-US" dirty="0">
                <a:solidFill>
                  <a:prstClr val="black"/>
                </a:solidFill>
              </a:rPr>
              <a:t> traceroutes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 descr="Image result for finger pointing">
            <a:extLst>
              <a:ext uri="{FF2B5EF4-FFF2-40B4-BE49-F238E27FC236}">
                <a16:creationId xmlns:a16="http://schemas.microsoft.com/office/drawing/2014/main" xmlns="" id="{383E1872-5364-8A40-9AE3-53D18053F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4" y="234808"/>
            <a:ext cx="1183506" cy="78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11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885F4D9-95B2-A54C-9B21-6C5A48D5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" y="1499371"/>
            <a:ext cx="11980333" cy="4788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u="sng" dirty="0">
                <a:solidFill>
                  <a:srgbClr val="0070C0"/>
                </a:solidFill>
              </a:rPr>
              <a:t>Approximate damage of user experience</a:t>
            </a:r>
            <a:r>
              <a:rPr lang="en-US" altLang="zh-CN" dirty="0">
                <a:solidFill>
                  <a:srgbClr val="0070C0"/>
                </a:solidFill>
              </a:rPr>
              <a:t>: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number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affected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users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(distinct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addresses)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duration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RTT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degradation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A720237-92D8-B840-9387-1C8B790745CE}"/>
              </a:ext>
            </a:extLst>
          </p:cNvPr>
          <p:cNvSpPr txBox="1"/>
          <p:nvPr/>
        </p:nvSpPr>
        <p:spPr>
          <a:xfrm>
            <a:off x="6719458" y="3521875"/>
            <a:ext cx="4765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If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ranked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by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4472C4"/>
                </a:solidFill>
              </a:rPr>
              <a:t>client-time product</a:t>
            </a:r>
            <a:r>
              <a:rPr lang="en-US" altLang="zh-CN" sz="2400" dirty="0">
                <a:solidFill>
                  <a:prstClr val="black"/>
                </a:solidFill>
              </a:rPr>
              <a:t>,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top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u="sng" dirty="0">
                <a:solidFill>
                  <a:srgbClr val="FF0000"/>
                </a:solidFill>
              </a:rPr>
              <a:t>20%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middle segments cover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u="sng" dirty="0">
                <a:solidFill>
                  <a:srgbClr val="FF0000"/>
                </a:solidFill>
              </a:rPr>
              <a:t>80%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damages of all incidents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xmlns="" id="{C6F88695-4F9F-4122-A9C4-FF5DA61779ED}"/>
              </a:ext>
            </a:extLst>
          </p:cNvPr>
          <p:cNvSpPr/>
          <p:nvPr/>
        </p:nvSpPr>
        <p:spPr>
          <a:xfrm>
            <a:off x="3948545" y="2553615"/>
            <a:ext cx="3768437" cy="5345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Concentration of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9458" y="5097294"/>
            <a:ext cx="463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ounded Rectangle 35">
            <a:extLst>
              <a:ext uri="{FF2B5EF4-FFF2-40B4-BE49-F238E27FC236}">
                <a16:creationId xmlns:a16="http://schemas.microsoft.com/office/drawing/2014/main" xmlns="" id="{825A8FB3-D811-ED4F-9180-B6B4E9BD9F2E}"/>
              </a:ext>
            </a:extLst>
          </p:cNvPr>
          <p:cNvSpPr/>
          <p:nvPr/>
        </p:nvSpPr>
        <p:spPr>
          <a:xfrm>
            <a:off x="6355848" y="4812377"/>
            <a:ext cx="5628629" cy="117982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BlameIt</a:t>
            </a:r>
            <a:r>
              <a:rPr lang="en-US" sz="2400" dirty="0">
                <a:solidFill>
                  <a:schemeClr val="tx1"/>
                </a:solidFill>
              </a:rPr>
              <a:t> uses </a:t>
            </a:r>
            <a:r>
              <a:rPr lang="en-US" sz="2400" dirty="0">
                <a:solidFill>
                  <a:srgbClr val="FF0000"/>
                </a:solidFill>
              </a:rPr>
              <a:t>estimated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4472C4"/>
                </a:solidFill>
              </a:rPr>
              <a:t>client-time product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to prioritize middle-segment issues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0" y="3280607"/>
            <a:ext cx="5492401" cy="33361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3E031E10-7B6F-1941-9014-0674A6F547F3}"/>
              </a:ext>
            </a:extLst>
          </p:cNvPr>
          <p:cNvCxnSpPr>
            <a:cxnSpLocks/>
          </p:cNvCxnSpPr>
          <p:nvPr/>
        </p:nvCxnSpPr>
        <p:spPr>
          <a:xfrm flipH="1">
            <a:off x="2549236" y="3974409"/>
            <a:ext cx="4073240" cy="18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78B0D8AA-1A98-5C40-9D27-213939D908EB}"/>
              </a:ext>
            </a:extLst>
          </p:cNvPr>
          <p:cNvSpPr txBox="1">
            <a:spLocks/>
          </p:cNvSpPr>
          <p:nvPr/>
        </p:nvSpPr>
        <p:spPr>
          <a:xfrm>
            <a:off x="1720790" y="234808"/>
            <a:ext cx="9633010" cy="768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prstClr val="black"/>
                </a:solidFill>
              </a:rPr>
              <a:t>Optimizing </a:t>
            </a:r>
            <a:r>
              <a:rPr lang="en-US" dirty="0">
                <a:solidFill>
                  <a:srgbClr val="0070C0"/>
                </a:solidFill>
              </a:rPr>
              <a:t>on-demand </a:t>
            </a:r>
            <a:r>
              <a:rPr lang="en-US" dirty="0">
                <a:solidFill>
                  <a:prstClr val="black"/>
                </a:solidFill>
              </a:rPr>
              <a:t>traceroutes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4" descr="Image result for finger pointing">
            <a:extLst>
              <a:ext uri="{FF2B5EF4-FFF2-40B4-BE49-F238E27FC236}">
                <a16:creationId xmlns:a16="http://schemas.microsoft.com/office/drawing/2014/main" xmlns="" id="{383E1872-5364-8A40-9AE3-53D18053F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4" y="234808"/>
            <a:ext cx="1183506" cy="78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Arrow: Notched Right 87">
            <a:extLst>
              <a:ext uri="{FF2B5EF4-FFF2-40B4-BE49-F238E27FC236}">
                <a16:creationId xmlns:a16="http://schemas.microsoft.com/office/drawing/2014/main" xmlns="" id="{1037A72E-0BDD-4023-B8BF-2F1197363376}"/>
              </a:ext>
            </a:extLst>
          </p:cNvPr>
          <p:cNvSpPr/>
          <p:nvPr/>
        </p:nvSpPr>
        <p:spPr>
          <a:xfrm>
            <a:off x="7834237" y="1962263"/>
            <a:ext cx="437602" cy="314794"/>
          </a:xfrm>
          <a:prstGeom prst="notched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19895" y="1845963"/>
            <a:ext cx="327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“client-time product”</a:t>
            </a:r>
          </a:p>
        </p:txBody>
      </p:sp>
    </p:spTree>
    <p:extLst>
      <p:ext uri="{BB962C8B-B14F-4D97-AF65-F5344CB8AC3E}">
        <p14:creationId xmlns:p14="http://schemas.microsoft.com/office/powerpoint/2010/main" val="54111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5" grpId="0" animBg="1"/>
      <p:bldP spid="15" grpId="1" animBg="1"/>
      <p:bldP spid="13" grpId="0" animBg="1"/>
      <p:bldP spid="17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31251" y="1821937"/>
            <a:ext cx="10387122" cy="3485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i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Coarse-grained fault localization with passive measurements</a:t>
            </a:r>
          </a:p>
          <a:p>
            <a:pPr>
              <a:defRPr/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i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Fine-grained localization with active probes</a:t>
            </a:r>
          </a:p>
          <a:p>
            <a:pPr>
              <a:defRPr/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D62FFB7-0DDC-4BF7-AFA4-1DCA98BDA8AD}"/>
              </a:ext>
            </a:extLst>
          </p:cNvPr>
          <p:cNvSpPr txBox="1">
            <a:spLocks/>
          </p:cNvSpPr>
          <p:nvPr/>
        </p:nvSpPr>
        <p:spPr>
          <a:xfrm>
            <a:off x="5193114" y="284810"/>
            <a:ext cx="2021477" cy="768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>
                <a:solidFill>
                  <a:srgbClr val="0070C0"/>
                </a:solidFill>
              </a:rPr>
              <a:t>Outline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C4E36C-2FDB-4162-9748-4367029E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87" y="1877392"/>
            <a:ext cx="11314053" cy="47446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1. </a:t>
            </a:r>
            <a:r>
              <a:rPr lang="en-US" u="sng" dirty="0" err="1">
                <a:solidFill>
                  <a:srgbClr val="0070C0"/>
                </a:solidFill>
                <a:sym typeface="Wingdings" panose="05000000000000000000" pitchFamily="2" charset="2"/>
              </a:rPr>
              <a:t>BlameIt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: A tool for </a:t>
            </a:r>
            <a:r>
              <a:rPr lang="en-US" dirty="0">
                <a:sym typeface="Wingdings" panose="05000000000000000000" pitchFamily="2" charset="2"/>
              </a:rPr>
              <a:t>Internet 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fault localization to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e</a:t>
            </a:r>
            <a:r>
              <a:rPr lang="en-US" dirty="0">
                <a:solidFill>
                  <a:srgbClr val="00B050"/>
                </a:solidFill>
              </a:rPr>
              <a:t>ase the lives of network </a:t>
            </a:r>
            <a:r>
              <a:rPr lang="en-US" altLang="zh-CN" dirty="0">
                <a:solidFill>
                  <a:srgbClr val="00B050"/>
                </a:solidFill>
              </a:rPr>
              <a:t>engineers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with </a:t>
            </a:r>
            <a:r>
              <a:rPr lang="en-US" b="1" dirty="0">
                <a:solidFill>
                  <a:prstClr val="black"/>
                </a:solidFill>
              </a:rPr>
              <a:t>automation &amp; hints</a:t>
            </a:r>
          </a:p>
          <a:p>
            <a:pPr marL="0" indent="0">
              <a:buNone/>
            </a:pPr>
            <a:endParaRPr lang="en-US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2. </a:t>
            </a:r>
            <a:r>
              <a:rPr lang="en-US" dirty="0" err="1">
                <a:solidFill>
                  <a:prstClr val="black"/>
                </a:solidFill>
              </a:rPr>
              <a:t>BlameIt</a:t>
            </a:r>
            <a:r>
              <a:rPr lang="en-US" dirty="0">
                <a:solidFill>
                  <a:prstClr val="black"/>
                </a:solidFill>
              </a:rPr>
              <a:t> uses 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a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hybrid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approach (</a:t>
            </a:r>
            <a:r>
              <a:rPr lang="en-US" i="1" dirty="0">
                <a:solidFill>
                  <a:prstClr val="black"/>
                </a:solidFill>
                <a:sym typeface="Wingdings" panose="05000000000000000000" pitchFamily="2" charset="2"/>
              </a:rPr>
              <a:t>passive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+ </a:t>
            </a:r>
            <a:r>
              <a:rPr lang="en-US" i="1" dirty="0">
                <a:solidFill>
                  <a:prstClr val="black"/>
                </a:solidFill>
                <a:sym typeface="Wingdings" panose="05000000000000000000" pitchFamily="2" charset="2"/>
              </a:rPr>
              <a:t>active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2200" dirty="0">
                <a:solidFill>
                  <a:prstClr val="black"/>
                </a:solidFill>
                <a:sym typeface="Wingdings" panose="05000000000000000000" pitchFamily="2" charset="2"/>
              </a:rPr>
              <a:t>Use 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passive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200" dirty="0">
                <a:solidFill>
                  <a:prstClr val="black"/>
                </a:solidFill>
                <a:sym typeface="Wingdings" panose="05000000000000000000" pitchFamily="2" charset="2"/>
              </a:rPr>
              <a:t>end-to-end measurements as much as possible</a:t>
            </a:r>
          </a:p>
          <a:p>
            <a:pPr lvl="1"/>
            <a:r>
              <a:rPr lang="en-US" sz="2200" dirty="0">
                <a:solidFill>
                  <a:prstClr val="black"/>
                </a:solidFill>
                <a:sym typeface="Wingdings" panose="05000000000000000000" pitchFamily="2" charset="2"/>
              </a:rPr>
              <a:t>Issue selected 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active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200" dirty="0">
                <a:solidFill>
                  <a:prstClr val="black"/>
                </a:solidFill>
                <a:sym typeface="Wingdings" panose="05000000000000000000" pitchFamily="2" charset="2"/>
              </a:rPr>
              <a:t>probes for high-priority incidents</a:t>
            </a:r>
          </a:p>
          <a:p>
            <a:pPr lvl="1"/>
            <a:endParaRPr lang="en-US" sz="28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3. </a:t>
            </a:r>
            <a:r>
              <a:rPr lang="en-US" dirty="0">
                <a:solidFill>
                  <a:srgbClr val="0070C0"/>
                </a:solidFill>
              </a:rPr>
              <a:t>Production deployment </a:t>
            </a:r>
            <a:r>
              <a:rPr lang="en-US" dirty="0"/>
              <a:t>of p</a:t>
            </a:r>
            <a:r>
              <a:rPr lang="en-US" altLang="zh-CN" dirty="0"/>
              <a:t>assive </a:t>
            </a:r>
            <a:r>
              <a:rPr lang="en-US" dirty="0" err="1"/>
              <a:t>BlameIt</a:t>
            </a:r>
            <a:r>
              <a:rPr lang="en-US" dirty="0"/>
              <a:t> at Azure</a:t>
            </a:r>
          </a:p>
          <a:p>
            <a:pPr lvl="1"/>
            <a:r>
              <a:rPr lang="en-US" sz="2200" dirty="0"/>
              <a:t>Correctly localizes the fault in </a:t>
            </a:r>
            <a:r>
              <a:rPr lang="en-US" sz="2200" u="sng" dirty="0"/>
              <a:t>all</a:t>
            </a:r>
            <a:r>
              <a:rPr lang="en-US" sz="2200" dirty="0"/>
              <a:t> 88 incidents with manual reports</a:t>
            </a:r>
          </a:p>
          <a:p>
            <a:pPr lvl="1"/>
            <a:r>
              <a:rPr lang="en-US" altLang="zh-CN" sz="2200" dirty="0"/>
              <a:t>72X lesser probing overhead</a:t>
            </a:r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62FFB7-0DDC-4BF7-AFA4-1DCA98BDA8AD}"/>
              </a:ext>
            </a:extLst>
          </p:cNvPr>
          <p:cNvSpPr txBox="1">
            <a:spLocks/>
          </p:cNvSpPr>
          <p:nvPr/>
        </p:nvSpPr>
        <p:spPr>
          <a:xfrm>
            <a:off x="5332588" y="149195"/>
            <a:ext cx="1652830" cy="890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>
                <a:solidFill>
                  <a:srgbClr val="0070C0"/>
                </a:solidFill>
              </a:rPr>
              <a:t>TL;DR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4" descr="Image result for finger pointing">
            <a:extLst>
              <a:ext uri="{FF2B5EF4-FFF2-40B4-BE49-F238E27FC236}">
                <a16:creationId xmlns:a16="http://schemas.microsoft.com/office/drawing/2014/main" xmlns="" id="{1D715551-A5E3-46CA-9BF1-B103B292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207" y="205139"/>
            <a:ext cx="1183506" cy="78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9717" y="1259561"/>
            <a:ext cx="1055857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200" i="1" dirty="0">
                <a:solidFill>
                  <a:prstClr val="black"/>
                </a:solidFill>
              </a:rPr>
              <a:t>When clients experience </a:t>
            </a:r>
            <a:r>
              <a:rPr lang="en-US" sz="3200" i="1" dirty="0">
                <a:solidFill>
                  <a:srgbClr val="FF0000"/>
                </a:solidFill>
              </a:rPr>
              <a:t>high Internet latency degradation to cloud services,</a:t>
            </a:r>
            <a:r>
              <a:rPr lang="en-US" sz="3200" i="1" dirty="0">
                <a:solidFill>
                  <a:prstClr val="black"/>
                </a:solidFill>
              </a:rPr>
              <a:t> where does the fault lie?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3566" y="1644285"/>
            <a:ext cx="9750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Cloud services: high latency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 lower user engagement </a:t>
            </a:r>
            <a:endParaRPr lang="en-US" sz="32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3D20917-734D-4BCF-A3C2-F839FDD50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743" y="2717194"/>
            <a:ext cx="920779" cy="373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C250730-295E-4BD4-8D57-AC31E3F4B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165" y="2695284"/>
            <a:ext cx="1306325" cy="451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775E1CE-DD2A-4046-A198-BB25511F88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00" t="14532" r="3498" b="15025"/>
          <a:stretch/>
        </p:blipFill>
        <p:spPr>
          <a:xfrm>
            <a:off x="5488482" y="2743464"/>
            <a:ext cx="763792" cy="346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F7B8D26-D84E-4FB6-A0F6-6B384EF38A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053" t="20737" r="15053" b="20737"/>
          <a:stretch/>
        </p:blipFill>
        <p:spPr>
          <a:xfrm>
            <a:off x="8276491" y="2717194"/>
            <a:ext cx="512917" cy="429491"/>
          </a:xfrm>
          <a:prstGeom prst="rect">
            <a:avLst/>
          </a:prstGeom>
        </p:spPr>
      </p:pic>
      <p:pic>
        <p:nvPicPr>
          <p:cNvPr id="14" name="Picture 4" descr="Image result for onedrive logo">
            <a:extLst>
              <a:ext uri="{FF2B5EF4-FFF2-40B4-BE49-F238E27FC236}">
                <a16:creationId xmlns:a16="http://schemas.microsoft.com/office/drawing/2014/main" xmlns="" id="{DD6069DC-6105-434D-B8D7-9E30A1F70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3" t="32256" r="5900" b="22409"/>
          <a:stretch/>
        </p:blipFill>
        <p:spPr bwMode="auto">
          <a:xfrm>
            <a:off x="3496022" y="3290129"/>
            <a:ext cx="1781370" cy="36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mage result for MSN logo">
            <a:extLst>
              <a:ext uri="{FF2B5EF4-FFF2-40B4-BE49-F238E27FC236}">
                <a16:creationId xmlns:a16="http://schemas.microsoft.com/office/drawing/2014/main" xmlns="" id="{CC570026-8C6E-4AF5-B994-F5766441B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8425" r="3404" b="8633"/>
          <a:stretch/>
        </p:blipFill>
        <p:spPr bwMode="auto">
          <a:xfrm>
            <a:off x="5400608" y="3189261"/>
            <a:ext cx="103740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ABBA931-92AC-4B14-B5D6-C3D88A3577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5662" y="2695285"/>
            <a:ext cx="1753322" cy="4106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296F484-BB9E-4058-8681-309B324F8F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16" y="3302209"/>
            <a:ext cx="1688650" cy="33773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1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D62FFB7-0DDC-4BF7-AFA4-1DCA98BDA8AD}"/>
              </a:ext>
            </a:extLst>
          </p:cNvPr>
          <p:cNvSpPr txBox="1">
            <a:spLocks/>
          </p:cNvSpPr>
          <p:nvPr/>
        </p:nvSpPr>
        <p:spPr>
          <a:xfrm>
            <a:off x="3710064" y="359764"/>
            <a:ext cx="4848069" cy="678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>
                <a:solidFill>
                  <a:srgbClr val="0070C0"/>
                </a:solidFill>
              </a:rPr>
              <a:t>Evaluation highlights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3C4E36C-2FDB-4162-9748-4367029ECFCE}"/>
              </a:ext>
            </a:extLst>
          </p:cNvPr>
          <p:cNvSpPr txBox="1">
            <a:spLocks/>
          </p:cNvSpPr>
          <p:nvPr/>
        </p:nvSpPr>
        <p:spPr>
          <a:xfrm>
            <a:off x="425903" y="2626229"/>
            <a:ext cx="11340193" cy="1109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prstClr val="black"/>
                </a:solidFill>
              </a:rPr>
              <a:t>We compare the accuracy of </a:t>
            </a:r>
            <a:r>
              <a:rPr lang="en-US" sz="3200" dirty="0" err="1">
                <a:solidFill>
                  <a:prstClr val="black"/>
                </a:solidFill>
              </a:rPr>
              <a:t>BlameIt’s</a:t>
            </a:r>
            <a:r>
              <a:rPr lang="en-US" sz="3200" dirty="0">
                <a:solidFill>
                  <a:prstClr val="black"/>
                </a:solidFill>
              </a:rPr>
              <a:t> result to </a:t>
            </a:r>
            <a:r>
              <a:rPr lang="en-US" sz="3200" dirty="0">
                <a:solidFill>
                  <a:srgbClr val="FF0000"/>
                </a:solidFill>
              </a:rPr>
              <a:t>88 incidents</a:t>
            </a:r>
            <a:r>
              <a:rPr lang="en-US" sz="3200" dirty="0">
                <a:solidFill>
                  <a:prstClr val="black"/>
                </a:solidFill>
              </a:rPr>
              <a:t> in production having labels from manual investigations done by Azure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AED468C-12D4-4977-BC03-A2A2F6701FF7}"/>
              </a:ext>
            </a:extLst>
          </p:cNvPr>
          <p:cNvSpPr txBox="1">
            <a:spLocks/>
          </p:cNvSpPr>
          <p:nvPr/>
        </p:nvSpPr>
        <p:spPr>
          <a:xfrm>
            <a:off x="901805" y="4243559"/>
            <a:ext cx="10388387" cy="1213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>
              <a:solidFill>
                <a:srgbClr val="4472C4">
                  <a:lumMod val="75000"/>
                </a:srgb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i="1" dirty="0">
                <a:solidFill>
                  <a:srgbClr val="4472C4">
                    <a:lumMod val="75000"/>
                  </a:srgbClr>
                </a:solidFill>
              </a:rPr>
              <a:t>BlameIt </a:t>
            </a:r>
            <a:r>
              <a:rPr lang="en-US" sz="3200" dirty="0">
                <a:solidFill>
                  <a:prstClr val="black"/>
                </a:solidFill>
              </a:rPr>
              <a:t>correctly pinned the blame in </a:t>
            </a:r>
            <a:r>
              <a:rPr lang="en-US" sz="3200" u="sng" dirty="0">
                <a:solidFill>
                  <a:prstClr val="black"/>
                </a:solidFill>
              </a:rPr>
              <a:t>all</a:t>
            </a:r>
            <a:r>
              <a:rPr lang="en-US" sz="3200" dirty="0">
                <a:solidFill>
                  <a:prstClr val="black"/>
                </a:solidFill>
              </a:rPr>
              <a:t> the incidents</a:t>
            </a:r>
          </a:p>
          <a:p>
            <a:pPr lvl="1" algn="l"/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4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D15AD34-625C-4E03-99B7-07A70762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790" y="234808"/>
            <a:ext cx="9633010" cy="768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Blame </a:t>
            </a:r>
            <a:r>
              <a:rPr lang="en-US" altLang="zh-CN"/>
              <a:t>assignments in production</a:t>
            </a:r>
            <a:endParaRPr lang="en-US"/>
          </a:p>
        </p:txBody>
      </p:sp>
      <p:pic>
        <p:nvPicPr>
          <p:cNvPr id="7" name="Picture 4" descr="Image result for finger pointing">
            <a:extLst>
              <a:ext uri="{FF2B5EF4-FFF2-40B4-BE49-F238E27FC236}">
                <a16:creationId xmlns:a16="http://schemas.microsoft.com/office/drawing/2014/main" xmlns="" id="{F17A1A0B-7DEE-4BFF-9D32-F31FA4DC3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4" y="234808"/>
            <a:ext cx="1183506" cy="78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885F4D9-95B2-A54C-9B21-6C5A48D5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9" y="1226896"/>
            <a:ext cx="11980333" cy="47884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Blame assignments worldwide over a month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731C9DDF-A528-46BD-921B-5281FA1B4F8D}"/>
              </a:ext>
            </a:extLst>
          </p:cNvPr>
          <p:cNvSpPr/>
          <p:nvPr/>
        </p:nvSpPr>
        <p:spPr>
          <a:xfrm>
            <a:off x="208325" y="3208812"/>
            <a:ext cx="3751689" cy="1411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Cloud segment issues account for &lt;4% of bad quartets</a:t>
            </a:r>
          </a:p>
          <a:p>
            <a:pPr algn="ctr"/>
            <a:endParaRPr lang="en-US" sz="2000" dirty="0">
              <a:solidFill>
                <a:prstClr val="black"/>
              </a:solidFill>
            </a:endParaRPr>
          </a:p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Well maintained by </a:t>
            </a:r>
            <a:r>
              <a:rPr lang="en-US" sz="2000" dirty="0">
                <a:solidFill>
                  <a:prstClr val="black"/>
                </a:solidFill>
              </a:rPr>
              <a:t>Azure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4F31DF86-295E-4EDF-AB93-FAC12AEB75BB}"/>
              </a:ext>
            </a:extLst>
          </p:cNvPr>
          <p:cNvSpPr/>
          <p:nvPr/>
        </p:nvSpPr>
        <p:spPr>
          <a:xfrm>
            <a:off x="132127" y="5361239"/>
            <a:ext cx="3751689" cy="8245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“Ambiguous” and “Insufficient” have a large fraction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C6F88695-4F9F-4122-A9C4-FF5DA61779ED}"/>
              </a:ext>
            </a:extLst>
          </p:cNvPr>
          <p:cNvSpPr/>
          <p:nvPr/>
        </p:nvSpPr>
        <p:spPr>
          <a:xfrm>
            <a:off x="340202" y="2188454"/>
            <a:ext cx="3335538" cy="5345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Fractions are generally stable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B314A54B-C1B1-48BF-858D-A26BDF217471}"/>
              </a:ext>
            </a:extLst>
          </p:cNvPr>
          <p:cNvSpPr/>
          <p:nvPr/>
        </p:nvSpPr>
        <p:spPr>
          <a:xfrm>
            <a:off x="2007971" y="3969359"/>
            <a:ext cx="171652" cy="281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46" y="2564297"/>
            <a:ext cx="7785242" cy="353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80B5E227-D4A6-4F78-AF1A-221C3B34D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24500"/>
              </p:ext>
            </p:extLst>
          </p:nvPr>
        </p:nvGraphicFramePr>
        <p:xfrm>
          <a:off x="372160" y="4364695"/>
          <a:ext cx="11447676" cy="12474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5477">
                  <a:extLst>
                    <a:ext uri="{9D8B030D-6E8A-4147-A177-3AD203B41FA5}">
                      <a16:colId xmlns:a16="http://schemas.microsoft.com/office/drawing/2014/main" xmlns="" val="1728342180"/>
                    </a:ext>
                  </a:extLst>
                </a:gridCol>
                <a:gridCol w="4507606">
                  <a:extLst>
                    <a:ext uri="{9D8B030D-6E8A-4147-A177-3AD203B41FA5}">
                      <a16:colId xmlns:a16="http://schemas.microsoft.com/office/drawing/2014/main" xmlns="" val="2030010771"/>
                    </a:ext>
                  </a:extLst>
                </a:gridCol>
                <a:gridCol w="3694593">
                  <a:extLst>
                    <a:ext uri="{9D8B030D-6E8A-4147-A177-3AD203B41FA5}">
                      <a16:colId xmlns:a16="http://schemas.microsoft.com/office/drawing/2014/main" xmlns="" val="822677604"/>
                    </a:ext>
                  </a:extLst>
                </a:gridCol>
              </a:tblGrid>
              <a:tr h="6073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Monitoring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Why it didn’t catch the issue?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How BlameIt avoids this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3502083"/>
                  </a:ext>
                </a:extLst>
              </a:tr>
              <a:tr h="421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Monitors RTTs to Azure in each {AS, metro}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 single {AS, metro} was badly affected though many clients affected countrywide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Goes more fine-grained by using BGP-paths and client IP-/24s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312226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BDF4AC44-4B80-4FC4-A0C9-245324591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90987"/>
              </p:ext>
            </p:extLst>
          </p:nvPr>
        </p:nvGraphicFramePr>
        <p:xfrm>
          <a:off x="372161" y="3740972"/>
          <a:ext cx="11447676" cy="12474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5476">
                  <a:extLst>
                    <a:ext uri="{9D8B030D-6E8A-4147-A177-3AD203B41FA5}">
                      <a16:colId xmlns:a16="http://schemas.microsoft.com/office/drawing/2014/main" xmlns="" val="1728342180"/>
                    </a:ext>
                  </a:extLst>
                </a:gridCol>
                <a:gridCol w="4507606">
                  <a:extLst>
                    <a:ext uri="{9D8B030D-6E8A-4147-A177-3AD203B41FA5}">
                      <a16:colId xmlns:a16="http://schemas.microsoft.com/office/drawing/2014/main" xmlns="" val="2030010771"/>
                    </a:ext>
                  </a:extLst>
                </a:gridCol>
                <a:gridCol w="3694594">
                  <a:extLst>
                    <a:ext uri="{9D8B030D-6E8A-4147-A177-3AD203B41FA5}">
                      <a16:colId xmlns:a16="http://schemas.microsoft.com/office/drawing/2014/main" xmlns="" val="822677604"/>
                    </a:ext>
                  </a:extLst>
                </a:gridCol>
              </a:tblGrid>
              <a:tr h="6073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Monitoring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Why it didn’t catch the issue?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How BlameIt avoids this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3502083"/>
                  </a:ext>
                </a:extLst>
              </a:tr>
              <a:tr h="421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 download web objects to measure latency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Deployed conservatively to limit overheads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Passive data used to issue selective active probes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312226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44" y="142680"/>
            <a:ext cx="8428455" cy="724928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/>
              <a:t>Real-world incident</a:t>
            </a:r>
            <a:r>
              <a:rPr lang="en-US" dirty="0"/>
              <a:t>: Peering Fault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B93DFDE1-847C-4B26-8B95-9F5C7F647792}"/>
              </a:ext>
            </a:extLst>
          </p:cNvPr>
          <p:cNvSpPr/>
          <p:nvPr/>
        </p:nvSpPr>
        <p:spPr>
          <a:xfrm>
            <a:off x="2551320" y="1130025"/>
            <a:ext cx="7218321" cy="5231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A high-priority latency issue affecting many customers in the US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E52D77A-85C2-4D0A-9990-C37692DBF598}"/>
              </a:ext>
            </a:extLst>
          </p:cNvPr>
          <p:cNvSpPr/>
          <p:nvPr/>
        </p:nvSpPr>
        <p:spPr>
          <a:xfrm>
            <a:off x="473868" y="1915639"/>
            <a:ext cx="3669507" cy="9001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BlameIt caught it and correctly blamed the middle segment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A702D460-6BAB-4CBC-AEDA-DE9120496D91}"/>
              </a:ext>
            </a:extLst>
          </p:cNvPr>
          <p:cNvSpPr/>
          <p:nvPr/>
        </p:nvSpPr>
        <p:spPr>
          <a:xfrm>
            <a:off x="6416702" y="1915640"/>
            <a:ext cx="5301429" cy="9001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Issue was due to changes in a peering AS with which Azure peers at multiple locations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6A1477F5-2979-4537-9AA2-21525185707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143375" y="2365695"/>
            <a:ext cx="227332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CEBAEB21-2048-472D-94BA-6B3B78368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52525"/>
              </p:ext>
            </p:extLst>
          </p:nvPr>
        </p:nvGraphicFramePr>
        <p:xfrm>
          <a:off x="372161" y="3117249"/>
          <a:ext cx="11447676" cy="12474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5476">
                  <a:extLst>
                    <a:ext uri="{9D8B030D-6E8A-4147-A177-3AD203B41FA5}">
                      <a16:colId xmlns:a16="http://schemas.microsoft.com/office/drawing/2014/main" xmlns="" val="1728342180"/>
                    </a:ext>
                  </a:extLst>
                </a:gridCol>
                <a:gridCol w="4507606">
                  <a:extLst>
                    <a:ext uri="{9D8B030D-6E8A-4147-A177-3AD203B41FA5}">
                      <a16:colId xmlns:a16="http://schemas.microsoft.com/office/drawing/2014/main" xmlns="" val="2030010771"/>
                    </a:ext>
                  </a:extLst>
                </a:gridCol>
                <a:gridCol w="3694594">
                  <a:extLst>
                    <a:ext uri="{9D8B030D-6E8A-4147-A177-3AD203B41FA5}">
                      <a16:colId xmlns:a16="http://schemas.microsoft.com/office/drawing/2014/main" xmlns="" val="822677604"/>
                    </a:ext>
                  </a:extLst>
                </a:gridCol>
              </a:tblGrid>
              <a:tr h="6073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(Other) Monitoring Systems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Why didn’t it catch the issue?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How BlameIt succeeded?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3502083"/>
                  </a:ext>
                </a:extLst>
              </a:tr>
              <a:tr h="42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Periodic traceroutes from 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Azure clients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Clients issuing traceroutes weren’t affected (limited number of clients)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Considers all the clients hitting Azure (using passive measurements)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3122265"/>
                  </a:ext>
                </a:extLst>
              </a:tr>
            </a:tbl>
          </a:graphicData>
        </a:graphic>
      </p:graphicFrame>
      <p:sp>
        <p:nvSpPr>
          <p:cNvPr id="14" name="Rounded Rectangle 35">
            <a:extLst>
              <a:ext uri="{FF2B5EF4-FFF2-40B4-BE49-F238E27FC236}">
                <a16:creationId xmlns:a16="http://schemas.microsoft.com/office/drawing/2014/main" xmlns="" id="{AD36F084-6534-4A08-B404-E95A1A9E02E5}"/>
              </a:ext>
            </a:extLst>
          </p:cNvPr>
          <p:cNvSpPr/>
          <p:nvPr/>
        </p:nvSpPr>
        <p:spPr>
          <a:xfrm>
            <a:off x="677777" y="5874405"/>
            <a:ext cx="10836442" cy="4819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BlameIt is able notice widespread increases in latency without prohibitive overheads</a:t>
            </a:r>
          </a:p>
        </p:txBody>
      </p:sp>
    </p:spTree>
    <p:extLst>
      <p:ext uri="{BB962C8B-B14F-4D97-AF65-F5344CB8AC3E}">
        <p14:creationId xmlns:p14="http://schemas.microsoft.com/office/powerpoint/2010/main" val="8671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teams.microsoft.com/api/mt/amer/beta/users/maphadke@microsoft.com/profilepicturev2?displayname=Madhura%20Phadke&amp;voidCache=false">
            <a:extLst>
              <a:ext uri="{FF2B5EF4-FFF2-40B4-BE49-F238E27FC236}">
                <a16:creationId xmlns:a16="http://schemas.microsoft.com/office/drawing/2014/main" xmlns="" id="{82A403B3-9120-4AD8-8278-4D28413C03BF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009403"/>
            <a:ext cx="11007437" cy="50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dirty="0"/>
              <a:t>Central tradeoff: </a:t>
            </a:r>
            <a:r>
              <a:rPr lang="en-US" dirty="0">
                <a:solidFill>
                  <a:srgbClr val="FF0000"/>
                </a:solidFill>
              </a:rPr>
              <a:t>traceroute overhead</a:t>
            </a:r>
            <a:r>
              <a:rPr lang="en-US" dirty="0"/>
              <a:t> vs </a:t>
            </a:r>
            <a:r>
              <a:rPr lang="en-US" dirty="0">
                <a:solidFill>
                  <a:srgbClr val="00B050"/>
                </a:solidFill>
              </a:rPr>
              <a:t>AS-level localization accuracy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82DF633-7A51-4ADD-BD66-F23DAC3CD49E}"/>
              </a:ext>
            </a:extLst>
          </p:cNvPr>
          <p:cNvSpPr txBox="1">
            <a:spLocks/>
          </p:cNvSpPr>
          <p:nvPr/>
        </p:nvSpPr>
        <p:spPr>
          <a:xfrm>
            <a:off x="1" y="148577"/>
            <a:ext cx="12191999" cy="604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dirty="0">
                <a:solidFill>
                  <a:prstClr val="black"/>
                </a:solidFill>
              </a:rPr>
              <a:t>Finding the best background traceroute frequency</a:t>
            </a:r>
            <a:endParaRPr lang="en-US" sz="2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Image result for finger pointing">
            <a:extLst>
              <a:ext uri="{FF2B5EF4-FFF2-40B4-BE49-F238E27FC236}">
                <a16:creationId xmlns:a16="http://schemas.microsoft.com/office/drawing/2014/main" xmlns="" id="{21399EEF-A185-4E9B-98DA-0B3BA8BF0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8" y="1009403"/>
            <a:ext cx="731321" cy="4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8EC22A58-C6C4-491F-98D9-6DA80C0181E5}"/>
              </a:ext>
            </a:extLst>
          </p:cNvPr>
          <p:cNvSpPr/>
          <p:nvPr/>
        </p:nvSpPr>
        <p:spPr>
          <a:xfrm>
            <a:off x="1046512" y="1689235"/>
            <a:ext cx="10098975" cy="5893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Experiment setup</a:t>
            </a:r>
            <a:r>
              <a:rPr lang="en-US" sz="2000" dirty="0">
                <a:solidFill>
                  <a:schemeClr val="tx1"/>
                </a:solidFill>
              </a:rPr>
              <a:t>: Traceroutes from 22 Azure locations to 23,000 BGP prefixes for two weeks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F292DA2D-F8C3-4666-97BE-FB9E6E49886B}"/>
              </a:ext>
            </a:extLst>
          </p:cNvPr>
          <p:cNvSpPr/>
          <p:nvPr/>
        </p:nvSpPr>
        <p:spPr>
          <a:xfrm>
            <a:off x="1046509" y="2650647"/>
            <a:ext cx="10098975" cy="589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Accuracy metric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u="sng" dirty="0">
                <a:solidFill>
                  <a:schemeClr val="tx1"/>
                </a:solidFill>
              </a:rPr>
              <a:t>Relative localization accuracy</a:t>
            </a:r>
            <a:r>
              <a:rPr lang="en-US" sz="2000" dirty="0">
                <a:solidFill>
                  <a:schemeClr val="tx1"/>
                </a:solidFill>
              </a:rPr>
              <a:t> with most fine-grained scheme as ground truth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048AE83-FEEC-4514-A234-FADF9225D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23" y="4080286"/>
            <a:ext cx="6782149" cy="256553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B7F5A94F-1F9C-40E9-962B-978F20F080C5}"/>
              </a:ext>
            </a:extLst>
          </p:cNvPr>
          <p:cNvSpPr/>
          <p:nvPr/>
        </p:nvSpPr>
        <p:spPr>
          <a:xfrm>
            <a:off x="4978022" y="4622746"/>
            <a:ext cx="1117975" cy="19161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35">
            <a:extLst>
              <a:ext uri="{FF2B5EF4-FFF2-40B4-BE49-F238E27FC236}">
                <a16:creationId xmlns:a16="http://schemas.microsoft.com/office/drawing/2014/main" xmlns="" id="{91581040-4A00-430A-9841-6B1527D14DB5}"/>
              </a:ext>
            </a:extLst>
          </p:cNvPr>
          <p:cNvSpPr/>
          <p:nvPr/>
        </p:nvSpPr>
        <p:spPr>
          <a:xfrm>
            <a:off x="9743553" y="3680589"/>
            <a:ext cx="1439056" cy="127517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prstClr val="black"/>
                </a:solidFill>
              </a:rPr>
              <a:t>72X cheaper!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3" name="Arrow: Right 8">
            <a:extLst>
              <a:ext uri="{FF2B5EF4-FFF2-40B4-BE49-F238E27FC236}">
                <a16:creationId xmlns:a16="http://schemas.microsoft.com/office/drawing/2014/main" xmlns="" id="{8E971476-824E-4D26-B993-F542203EF8D9}"/>
              </a:ext>
            </a:extLst>
          </p:cNvPr>
          <p:cNvSpPr/>
          <p:nvPr/>
        </p:nvSpPr>
        <p:spPr>
          <a:xfrm rot="21251648" flipH="1">
            <a:off x="6022894" y="4391254"/>
            <a:ext cx="3490756" cy="26322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35">
            <a:extLst>
              <a:ext uri="{FF2B5EF4-FFF2-40B4-BE49-F238E27FC236}">
                <a16:creationId xmlns:a16="http://schemas.microsoft.com/office/drawing/2014/main" xmlns="" id="{DEAAAF14-6AF9-4798-A7E5-97687ACE3C99}"/>
              </a:ext>
            </a:extLst>
          </p:cNvPr>
          <p:cNvSpPr/>
          <p:nvPr/>
        </p:nvSpPr>
        <p:spPr>
          <a:xfrm>
            <a:off x="106878" y="4522867"/>
            <a:ext cx="2198440" cy="127517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Probing scheme can be configured by the operators</a:t>
            </a:r>
          </a:p>
        </p:txBody>
      </p:sp>
    </p:spTree>
    <p:extLst>
      <p:ext uri="{BB962C8B-B14F-4D97-AF65-F5344CB8AC3E}">
        <p14:creationId xmlns:p14="http://schemas.microsoft.com/office/powerpoint/2010/main" val="56825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C4E36C-2FDB-4162-9748-4367029E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8533"/>
            <a:ext cx="10515601" cy="891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prstClr val="black"/>
                </a:solidFill>
              </a:rPr>
              <a:t>Ease the work of network </a:t>
            </a:r>
            <a:r>
              <a:rPr lang="en-US" altLang="zh-CN" dirty="0">
                <a:solidFill>
                  <a:prstClr val="black"/>
                </a:solidFill>
              </a:rPr>
              <a:t>engineers</a:t>
            </a:r>
            <a:r>
              <a:rPr lang="en-US" dirty="0">
                <a:solidFill>
                  <a:prstClr val="black"/>
                </a:solidFill>
              </a:rPr>
              <a:t> with automation &amp; hints to </a:t>
            </a:r>
            <a:r>
              <a:rPr lang="en-US" dirty="0" smtClean="0">
                <a:solidFill>
                  <a:prstClr val="black"/>
                </a:solidFill>
              </a:rPr>
              <a:t>investigate </a:t>
            </a:r>
            <a:r>
              <a:rPr lang="en-US" dirty="0">
                <a:solidFill>
                  <a:srgbClr val="FF0000"/>
                </a:solidFill>
              </a:rPr>
              <a:t>WAN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atency degradation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D62FFB7-0DDC-4BF7-AFA4-1DCA98BDA8AD}"/>
              </a:ext>
            </a:extLst>
          </p:cNvPr>
          <p:cNvSpPr txBox="1">
            <a:spLocks/>
          </p:cNvSpPr>
          <p:nvPr/>
        </p:nvSpPr>
        <p:spPr>
          <a:xfrm>
            <a:off x="1720790" y="234808"/>
            <a:ext cx="9633010" cy="768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rgbClr val="0070C0"/>
                </a:solidFill>
              </a:rPr>
              <a:t>BlameIt </a:t>
            </a:r>
            <a:r>
              <a:rPr lang="en-US" dirty="0">
                <a:solidFill>
                  <a:prstClr val="black"/>
                </a:solidFill>
              </a:rPr>
              <a:t>Summary</a:t>
            </a:r>
          </a:p>
        </p:txBody>
      </p:sp>
      <p:pic>
        <p:nvPicPr>
          <p:cNvPr id="7" name="Picture 4" descr="Image result for finger pointing">
            <a:extLst>
              <a:ext uri="{FF2B5EF4-FFF2-40B4-BE49-F238E27FC236}">
                <a16:creationId xmlns:a16="http://schemas.microsoft.com/office/drawing/2014/main" xmlns="" id="{1D715551-A5E3-46CA-9BF1-B103B292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4" y="234808"/>
            <a:ext cx="1183506" cy="78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4CA90CF-669F-4B25-89E6-A36E01909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8" y="2395759"/>
            <a:ext cx="5903891" cy="3124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6D7B65-A06B-4C3A-A7C5-2B7A702C70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26" y="2395759"/>
            <a:ext cx="5556554" cy="3124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09BD9D8-F7EA-44EA-B728-F0306775C719}"/>
              </a:ext>
            </a:extLst>
          </p:cNvPr>
          <p:cNvSpPr txBox="1"/>
          <p:nvPr/>
        </p:nvSpPr>
        <p:spPr>
          <a:xfrm>
            <a:off x="838199" y="5722323"/>
            <a:ext cx="486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Hybrid (passive + active) 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F202FF-CC03-49F7-9E96-7CC0B0A13091}"/>
              </a:ext>
            </a:extLst>
          </p:cNvPr>
          <p:cNvSpPr txBox="1"/>
          <p:nvPr/>
        </p:nvSpPr>
        <p:spPr>
          <a:xfrm>
            <a:off x="6309026" y="5635975"/>
            <a:ext cx="562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Deployment at Azure produces results with high accuracy at low overheads</a:t>
            </a:r>
          </a:p>
        </p:txBody>
      </p:sp>
    </p:spTree>
    <p:extLst>
      <p:ext uri="{BB962C8B-B14F-4D97-AF65-F5344CB8AC3E}">
        <p14:creationId xmlns:p14="http://schemas.microsoft.com/office/powerpoint/2010/main" val="120176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6537663" y="1556386"/>
            <a:ext cx="4723323" cy="3039437"/>
            <a:chOff x="4984667" y="2148997"/>
            <a:chExt cx="3811070" cy="2491757"/>
          </a:xfrm>
        </p:grpSpPr>
        <p:grpSp>
          <p:nvGrpSpPr>
            <p:cNvPr id="45" name="Group 44"/>
            <p:cNvGrpSpPr/>
            <p:nvPr/>
          </p:nvGrpSpPr>
          <p:grpSpPr>
            <a:xfrm>
              <a:off x="4984667" y="2148997"/>
              <a:ext cx="3811070" cy="2491757"/>
              <a:chOff x="6820227" y="3067258"/>
              <a:chExt cx="3484919" cy="2802759"/>
            </a:xfrm>
          </p:grpSpPr>
          <p:sp>
            <p:nvSpPr>
              <p:cNvPr id="78" name="Cloud 77"/>
              <p:cNvSpPr/>
              <p:nvPr/>
            </p:nvSpPr>
            <p:spPr>
              <a:xfrm>
                <a:off x="6820227" y="3067258"/>
                <a:ext cx="3431726" cy="2802759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7903" y="4092528"/>
                <a:ext cx="501861" cy="506214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46234" y="3744023"/>
                <a:ext cx="459515" cy="463498"/>
              </a:xfrm>
              <a:prstGeom prst="rect">
                <a:avLst/>
              </a:prstGeom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8115454" y="3203326"/>
                <a:ext cx="942011" cy="286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>
                  <a:solidFill>
                    <a:prstClr val="black"/>
                  </a:solidFill>
                </a:endParaRPr>
              </a:p>
            </p:txBody>
          </p: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3464" y="3875238"/>
                <a:ext cx="276586" cy="390174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9436" y="5206234"/>
                <a:ext cx="276586" cy="390174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4853" y="5262530"/>
                <a:ext cx="276586" cy="390174"/>
              </a:xfrm>
              <a:prstGeom prst="rect">
                <a:avLst/>
              </a:prstGeom>
            </p:spPr>
          </p:pic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8560" y="3908900"/>
                <a:ext cx="276586" cy="390174"/>
              </a:xfrm>
              <a:prstGeom prst="rect">
                <a:avLst/>
              </a:prstGeom>
            </p:spPr>
          </p:pic>
        </p:grpSp>
        <p:grpSp>
          <p:nvGrpSpPr>
            <p:cNvPr id="50" name="Group 49"/>
            <p:cNvGrpSpPr/>
            <p:nvPr/>
          </p:nvGrpSpPr>
          <p:grpSpPr>
            <a:xfrm>
              <a:off x="5573949" y="3213466"/>
              <a:ext cx="2697824" cy="1021400"/>
              <a:chOff x="5573949" y="3213466"/>
              <a:chExt cx="2697824" cy="10214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flipV="1">
                <a:off x="6108279" y="3634955"/>
                <a:ext cx="267289" cy="55871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573949" y="3295151"/>
                <a:ext cx="803614" cy="31287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533929" y="3642378"/>
                <a:ext cx="1297827" cy="25604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6981630" y="3952554"/>
                <a:ext cx="808924" cy="14812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7854945" y="3331805"/>
                <a:ext cx="416828" cy="62074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6164382" y="4108157"/>
                <a:ext cx="753383" cy="12670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6521346" y="3237451"/>
                <a:ext cx="1009735" cy="37501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88915" y="3213466"/>
                <a:ext cx="233952" cy="68807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>
              <a:off x="6482422" y="3658661"/>
              <a:ext cx="407988" cy="371598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5356842" y="3159006"/>
              <a:ext cx="3142856" cy="1213915"/>
              <a:chOff x="5356842" y="3159006"/>
              <a:chExt cx="3142856" cy="1213915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743" y="3558362"/>
                <a:ext cx="353696" cy="235208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4781" y="3983071"/>
                <a:ext cx="353696" cy="235208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8097" y="3834950"/>
                <a:ext cx="353696" cy="235208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6842" y="3214201"/>
                <a:ext cx="353696" cy="235208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7267" y="4137713"/>
                <a:ext cx="353696" cy="235208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6002" y="3201636"/>
                <a:ext cx="353696" cy="235208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6195" y="3159006"/>
                <a:ext cx="353696" cy="235208"/>
              </a:xfrm>
              <a:prstGeom prst="rect">
                <a:avLst/>
              </a:prstGeom>
            </p:spPr>
          </p:pic>
        </p:grpSp>
      </p:grpSp>
      <p:sp>
        <p:nvSpPr>
          <p:cNvPr id="103" name="TextBox 102"/>
          <p:cNvSpPr txBox="1"/>
          <p:nvPr/>
        </p:nvSpPr>
        <p:spPr>
          <a:xfrm>
            <a:off x="7669841" y="2341568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</a:rPr>
              <a:t>DC1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529667" y="4128453"/>
            <a:ext cx="823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0070C0"/>
                </a:solidFill>
              </a:rPr>
              <a:t>edge</a:t>
            </a:r>
            <a:r>
              <a:rPr lang="en-US" sz="200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44522" y="4307916"/>
            <a:ext cx="823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0070C0"/>
                </a:solidFill>
              </a:rPr>
              <a:t>edge</a:t>
            </a:r>
            <a:r>
              <a:rPr lang="en-US" sz="200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1179889" y="2752127"/>
            <a:ext cx="823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rgbClr val="0070C0"/>
                </a:solidFill>
              </a:rPr>
              <a:t>edge</a:t>
            </a:r>
            <a:r>
              <a:rPr lang="en-US" sz="200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3902" y="5297212"/>
            <a:ext cx="6246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70C0"/>
                </a:solidFill>
              </a:rPr>
              <a:t>Internet segment </a:t>
            </a:r>
            <a:r>
              <a:rPr lang="en-US" sz="2800" i="1" dirty="0">
                <a:solidFill>
                  <a:prstClr val="black"/>
                </a:solidFill>
              </a:rPr>
              <a:t>is the weak link!</a:t>
            </a:r>
          </a:p>
          <a:p>
            <a:pPr algn="ctr"/>
            <a:r>
              <a:rPr lang="en-US" sz="2800" i="1" dirty="0">
                <a:solidFill>
                  <a:prstClr val="black"/>
                </a:solidFill>
              </a:rPr>
              <a:t>(little visibility/control)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72331" y="5375890"/>
            <a:ext cx="5978933" cy="87542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89293" y="2022125"/>
            <a:ext cx="2355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prstClr val="white">
                    <a:lumMod val="50000"/>
                  </a:prstClr>
                </a:solidFill>
                <a:latin typeface="Arial" charset="0"/>
                <a:ea typeface="Arial" charset="0"/>
                <a:cs typeface="Arial" charset="0"/>
              </a:rPr>
              <a:t>Cloud Network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737591" y="190223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</a:rPr>
              <a:t>DC2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BDA3CFC3-B6F2-4735-915A-C93ABE5CE81B}"/>
              </a:ext>
            </a:extLst>
          </p:cNvPr>
          <p:cNvSpPr/>
          <p:nvPr/>
        </p:nvSpPr>
        <p:spPr>
          <a:xfrm rot="20566371">
            <a:off x="6899683" y="5177627"/>
            <a:ext cx="636842" cy="3200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xmlns="" id="{802B96B7-315C-47CA-BF2F-2537EBD4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230" y="290175"/>
            <a:ext cx="10515600" cy="1325563"/>
          </a:xfrm>
        </p:spPr>
        <p:txBody>
          <a:bodyPr/>
          <a:lstStyle/>
          <a:p>
            <a:r>
              <a:rPr lang="en-US" dirty="0"/>
              <a:t>Public Internet communication is weak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E254B49E-304E-4FE6-B146-D72241B815B4}"/>
              </a:ext>
            </a:extLst>
          </p:cNvPr>
          <p:cNvCxnSpPr>
            <a:cxnSpLocks/>
            <a:endCxn id="112" idx="2"/>
          </p:cNvCxnSpPr>
          <p:nvPr/>
        </p:nvCxnSpPr>
        <p:spPr>
          <a:xfrm flipH="1" flipV="1">
            <a:off x="7356398" y="4708026"/>
            <a:ext cx="739470" cy="817424"/>
          </a:xfrm>
          <a:prstGeom prst="straightConnector1">
            <a:avLst/>
          </a:prstGeom>
          <a:ln w="698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2C994B1E-1B06-4659-9295-D916FE1FE2FE}"/>
              </a:ext>
            </a:extLst>
          </p:cNvPr>
          <p:cNvCxnSpPr>
            <a:endCxn id="81" idx="1"/>
          </p:cNvCxnSpPr>
          <p:nvPr/>
        </p:nvCxnSpPr>
        <p:spPr>
          <a:xfrm flipV="1">
            <a:off x="8721295" y="2541619"/>
            <a:ext cx="697875" cy="350603"/>
          </a:xfrm>
          <a:prstGeom prst="straightConnector1">
            <a:avLst/>
          </a:prstGeom>
          <a:ln w="508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surface laptop">
            <a:extLst>
              <a:ext uri="{FF2B5EF4-FFF2-40B4-BE49-F238E27FC236}">
                <a16:creationId xmlns:a16="http://schemas.microsoft.com/office/drawing/2014/main" xmlns="" id="{A1DE5E50-E33B-4F64-B85A-5A87229F9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4" b="7744"/>
          <a:stretch/>
        </p:blipFill>
        <p:spPr bwMode="auto">
          <a:xfrm>
            <a:off x="7744158" y="5609930"/>
            <a:ext cx="1083127" cy="69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2C994B1E-1B06-4659-9295-D916FE1FE2FE}"/>
              </a:ext>
            </a:extLst>
          </p:cNvPr>
          <p:cNvCxnSpPr/>
          <p:nvPr/>
        </p:nvCxnSpPr>
        <p:spPr>
          <a:xfrm flipV="1">
            <a:off x="7744158" y="3368953"/>
            <a:ext cx="309588" cy="620437"/>
          </a:xfrm>
          <a:prstGeom prst="straightConnector1">
            <a:avLst/>
          </a:prstGeom>
          <a:ln w="508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97878" y="1991804"/>
            <a:ext cx="823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edge4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4" name="Arrow: Right 3">
            <a:extLst>
              <a:ext uri="{FF2B5EF4-FFF2-40B4-BE49-F238E27FC236}">
                <a16:creationId xmlns:a16="http://schemas.microsoft.com/office/drawing/2014/main" xmlns="" id="{BDA3CFC3-B6F2-4735-915A-C93ABE5CE81B}"/>
              </a:ext>
            </a:extLst>
          </p:cNvPr>
          <p:cNvSpPr/>
          <p:nvPr/>
        </p:nvSpPr>
        <p:spPr>
          <a:xfrm>
            <a:off x="5239964" y="2359619"/>
            <a:ext cx="512487" cy="3200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55656" y="1837007"/>
            <a:ext cx="394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70C0"/>
                </a:solidFill>
              </a:rPr>
              <a:t>Intra-DC</a:t>
            </a:r>
            <a:r>
              <a:rPr lang="en-US" sz="2800" i="1" dirty="0">
                <a:solidFill>
                  <a:prstClr val="black"/>
                </a:solidFill>
              </a:rPr>
              <a:t> and </a:t>
            </a:r>
            <a:r>
              <a:rPr lang="en-US" sz="2800" i="1" dirty="0">
                <a:solidFill>
                  <a:srgbClr val="0070C0"/>
                </a:solidFill>
              </a:rPr>
              <a:t>inter-DC </a:t>
            </a:r>
            <a:r>
              <a:rPr lang="en-US" sz="2800" i="1" dirty="0">
                <a:solidFill>
                  <a:prstClr val="black"/>
                </a:solidFill>
              </a:rPr>
              <a:t>communications have seen rapid improvement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469027" y="1837007"/>
            <a:ext cx="3720680" cy="14319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2971" y="1530449"/>
            <a:ext cx="58661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Congestions inside/between AS(</a:t>
            </a:r>
            <a:r>
              <a:rPr lang="en-US" sz="2800" dirty="0" err="1">
                <a:solidFill>
                  <a:prstClr val="black"/>
                </a:solidFill>
              </a:rPr>
              <a:t>es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Path updates inside an AS</a:t>
            </a: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AS-level path changes</a:t>
            </a: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Maintenance issues in client’s ISP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312970" y="1556386"/>
            <a:ext cx="5824209" cy="17733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7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" grpId="0" animBg="1"/>
      <p:bldP spid="74" grpId="0" animBg="1"/>
      <p:bldP spid="74" grpId="1" animBg="1"/>
      <p:bldP spid="80" grpId="0"/>
      <p:bldP spid="80" grpId="1"/>
      <p:bldP spid="83" grpId="0" animBg="1"/>
      <p:bldP spid="83" grpId="1" animBg="1"/>
      <p:bldP spid="89" grpId="0"/>
      <p:bldP spid="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3" y="5035737"/>
            <a:ext cx="7994682" cy="116715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sz="2800" b="1" i="1" dirty="0"/>
              <a:t>When Internet perf is bad (</a:t>
            </a:r>
            <a:r>
              <a:rPr lang="en-US" sz="2800" b="1" i="1" u="sng" dirty="0"/>
              <a:t>RTT inflates</a:t>
            </a:r>
            <a:r>
              <a:rPr lang="en-US" sz="2800" b="1" i="1" dirty="0"/>
              <a:t>), </a:t>
            </a:r>
            <a:r>
              <a:rPr lang="en-US" altLang="zh-CN" sz="2800" b="1" i="1" dirty="0"/>
              <a:t>where</a:t>
            </a:r>
            <a:r>
              <a:rPr lang="en-US" sz="2800" b="1" i="1" dirty="0"/>
              <a:t> in the path is to blame?</a:t>
            </a:r>
          </a:p>
        </p:txBody>
      </p:sp>
      <p:sp>
        <p:nvSpPr>
          <p:cNvPr id="4" name="Oval 3"/>
          <p:cNvSpPr/>
          <p:nvPr/>
        </p:nvSpPr>
        <p:spPr>
          <a:xfrm>
            <a:off x="8269357" y="1846774"/>
            <a:ext cx="388418" cy="38841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398583" y="2732177"/>
            <a:ext cx="388418" cy="38841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31706" y="3772504"/>
            <a:ext cx="388418" cy="38841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593756" y="3063666"/>
            <a:ext cx="388418" cy="38841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92357" y="2715996"/>
            <a:ext cx="388418" cy="38841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51302" y="3762863"/>
            <a:ext cx="388418" cy="38841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82244" y="2350504"/>
            <a:ext cx="388418" cy="38841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56541" y="1962086"/>
            <a:ext cx="388418" cy="38841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21433" y="3474592"/>
            <a:ext cx="388418" cy="38841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520842" y="3058650"/>
            <a:ext cx="388418" cy="38841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 flipV="1">
            <a:off x="2787001" y="2910205"/>
            <a:ext cx="705356" cy="1618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9" idx="2"/>
          </p:cNvCxnSpPr>
          <p:nvPr/>
        </p:nvCxnSpPr>
        <p:spPr>
          <a:xfrm flipV="1">
            <a:off x="3120124" y="3957072"/>
            <a:ext cx="631178" cy="1928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2" idx="2"/>
          </p:cNvCxnSpPr>
          <p:nvPr/>
        </p:nvCxnSpPr>
        <p:spPr>
          <a:xfrm flipV="1">
            <a:off x="4139720" y="3668801"/>
            <a:ext cx="1381713" cy="32382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" idx="2"/>
          </p:cNvCxnSpPr>
          <p:nvPr/>
        </p:nvCxnSpPr>
        <p:spPr>
          <a:xfrm flipV="1">
            <a:off x="3880775" y="2544713"/>
            <a:ext cx="1301469" cy="34424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2"/>
          </p:cNvCxnSpPr>
          <p:nvPr/>
        </p:nvCxnSpPr>
        <p:spPr>
          <a:xfrm flipV="1">
            <a:off x="5582126" y="2156295"/>
            <a:ext cx="974415" cy="34208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4" idx="2"/>
          </p:cNvCxnSpPr>
          <p:nvPr/>
        </p:nvCxnSpPr>
        <p:spPr>
          <a:xfrm flipV="1">
            <a:off x="6944959" y="2040983"/>
            <a:ext cx="1324398" cy="11531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6"/>
            <a:endCxn id="13" idx="2"/>
          </p:cNvCxnSpPr>
          <p:nvPr/>
        </p:nvCxnSpPr>
        <p:spPr>
          <a:xfrm flipV="1">
            <a:off x="5909851" y="3252859"/>
            <a:ext cx="1610991" cy="41594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  <a:stCxn id="13" idx="6"/>
            <a:endCxn id="7" idx="2"/>
          </p:cNvCxnSpPr>
          <p:nvPr/>
        </p:nvCxnSpPr>
        <p:spPr>
          <a:xfrm>
            <a:off x="7909260" y="3252859"/>
            <a:ext cx="1684496" cy="501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2" idx="2"/>
          </p:cNvCxnSpPr>
          <p:nvPr/>
        </p:nvCxnSpPr>
        <p:spPr>
          <a:xfrm>
            <a:off x="3880775" y="2910206"/>
            <a:ext cx="1640658" cy="7585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184694" y="2949373"/>
            <a:ext cx="2675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prstClr val="black"/>
                </a:solidFill>
              </a:rPr>
              <a:t>Client ISP (e.g., Comcast AS)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54350" y="2216723"/>
            <a:ext cx="2172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</a:rPr>
              <a:t>Cloud (e.g., Azure, AWS)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60555" y="1784814"/>
            <a:ext cx="1956957" cy="95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prstClr val="black"/>
                </a:solidFill>
              </a:rPr>
              <a:t>Contact ISP if issue is  widespread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305450" y="954670"/>
            <a:ext cx="4165562" cy="9017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Re-route around the faulty AS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prstClr val="black"/>
                </a:solidFill>
              </a:rPr>
              <a:t>Contact other AS’s network operations center (NOC)</a:t>
            </a:r>
          </a:p>
        </p:txBody>
      </p:sp>
      <p:pic>
        <p:nvPicPr>
          <p:cNvPr id="1026" name="Picture 2" descr="Image result for us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551" y="3190543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909260" y="667438"/>
            <a:ext cx="4239036" cy="10372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prstClr val="black"/>
                </a:solidFill>
              </a:rPr>
              <a:t>Problem at cloud end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Investigate server issue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 smtClean="0">
                <a:solidFill>
                  <a:prstClr val="black"/>
                </a:solidFill>
                <a:sym typeface="Wingdings" panose="05000000000000000000" pitchFamily="2" charset="2"/>
              </a:rPr>
              <a:t>Investigate edge-DC connection</a:t>
            </a:r>
            <a:endParaRPr lang="en-US" sz="2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23B08453-4FF1-418A-9C54-2B2651CBCC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714" y="3015109"/>
            <a:ext cx="473218" cy="50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481E4EF3-BB43-4F9E-9B7B-B7156DA6DE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727" y="1763316"/>
            <a:ext cx="473218" cy="502861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2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31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ontinuous network probing">
            <a:extLst>
              <a:ext uri="{FF2B5EF4-FFF2-40B4-BE49-F238E27FC236}">
                <a16:creationId xmlns:a16="http://schemas.microsoft.com/office/drawing/2014/main" xmlns="" id="{A5B82BF9-27C7-46BF-ADF0-57491EF4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940" y="4821451"/>
            <a:ext cx="2141633" cy="141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969C4A-6B3C-47F6-9F9F-F0C463CA8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994960"/>
            <a:ext cx="10992658" cy="39896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Passive analysis </a:t>
            </a:r>
            <a:r>
              <a:rPr lang="en-US" dirty="0"/>
              <a:t>of end-to-end latency</a:t>
            </a:r>
          </a:p>
          <a:p>
            <a:pPr marL="457200" lvl="1" indent="0">
              <a:buNone/>
            </a:pPr>
            <a:r>
              <a:rPr lang="en-US" dirty="0"/>
              <a:t>Network tomography for connected graphs </a:t>
            </a:r>
          </a:p>
          <a:p>
            <a:pPr lvl="1">
              <a:buFont typeface="Wingdings" charset="2"/>
              <a:buChar char="à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U</a:t>
            </a:r>
            <a:r>
              <a:rPr lang="en-US" dirty="0">
                <a:solidFill>
                  <a:srgbClr val="FF0000"/>
                </a:solidFill>
              </a:rPr>
              <a:t>nder-constrained due to insufficient coverage of paths</a:t>
            </a:r>
          </a:p>
          <a:p>
            <a:pPr lvl="1">
              <a:buFont typeface="Wingdings" charset="2"/>
              <a:buChar char="à"/>
            </a:pPr>
            <a:endParaRPr lang="en-US" dirty="0"/>
          </a:p>
          <a:p>
            <a:pPr lvl="1"/>
            <a:endParaRPr lang="en-US" dirty="0"/>
          </a:p>
          <a:p>
            <a:pPr algn="r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</a:endParaRPr>
          </a:p>
          <a:p>
            <a:pPr algn="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Active probing </a:t>
            </a:r>
            <a:r>
              <a:rPr lang="en-US" dirty="0"/>
              <a:t>for hop-by-hop latencies</a:t>
            </a:r>
          </a:p>
          <a:p>
            <a:pPr marL="457200" lvl="1" indent="0" algn="r">
              <a:buNone/>
            </a:pPr>
            <a:r>
              <a:rPr lang="en-US" dirty="0"/>
              <a:t>Frequent probes from vantage points worldwide</a:t>
            </a:r>
          </a:p>
          <a:p>
            <a:pPr marL="457200" lvl="1" indent="0" algn="r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Prohibitively expensive at scale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252807" y="5808612"/>
            <a:ext cx="57267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prstClr val="black"/>
                </a:solidFill>
                <a:sym typeface="Wingdings" panose="05000000000000000000" pitchFamily="2" charset="2"/>
              </a:rPr>
              <a:t>iPlane</a:t>
            </a:r>
            <a:r>
              <a:rPr lang="en-US" sz="22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alibri Light" panose="020F0302020204030204"/>
                <a:sym typeface="Wingdings" panose="05000000000000000000" pitchFamily="2" charset="2"/>
              </a:rPr>
              <a:t>[OSDI’06]</a:t>
            </a:r>
            <a:r>
              <a:rPr lang="en-US" sz="2200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en-US" sz="2200" dirty="0" err="1">
                <a:solidFill>
                  <a:prstClr val="black"/>
                </a:solidFill>
              </a:rPr>
              <a:t>WhyHigh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alibri Light" panose="020F0302020204030204"/>
              </a:rPr>
              <a:t>[IMC’09]</a:t>
            </a:r>
            <a:r>
              <a:rPr lang="en-US" sz="2200" dirty="0">
                <a:solidFill>
                  <a:prstClr val="black"/>
                </a:solidFill>
              </a:rPr>
              <a:t>, </a:t>
            </a:r>
            <a:r>
              <a:rPr lang="en-US" sz="2200" dirty="0" err="1">
                <a:solidFill>
                  <a:prstClr val="black"/>
                </a:solidFill>
              </a:rPr>
              <a:t>Trinocular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alibri Light" panose="020F0302020204030204"/>
              </a:rPr>
              <a:t>[Sigcomm’13], </a:t>
            </a:r>
            <a:r>
              <a:rPr lang="en-US" sz="2200" dirty="0">
                <a:solidFill>
                  <a:prstClr val="black"/>
                </a:solidFill>
              </a:rPr>
              <a:t>Sibyl</a:t>
            </a:r>
            <a:r>
              <a:rPr lang="en-US" sz="2200" dirty="0">
                <a:solidFill>
                  <a:prstClr val="black"/>
                </a:solidFill>
                <a:latin typeface="Calibri Light" panose="020F0302020204030204"/>
              </a:rPr>
              <a:t> [NSDI’16], </a:t>
            </a:r>
            <a:r>
              <a:rPr lang="en-US" sz="2200" dirty="0">
                <a:solidFill>
                  <a:prstClr val="black"/>
                </a:solidFill>
              </a:rPr>
              <a:t>Odin</a:t>
            </a:r>
            <a:r>
              <a:rPr lang="en-US" sz="2200" dirty="0">
                <a:solidFill>
                  <a:prstClr val="black"/>
                </a:solidFill>
                <a:latin typeface="Calibri Light" panose="020F0302020204030204"/>
              </a:rPr>
              <a:t> [NSDI’18]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882EC25E-E87D-5D48-90DC-565EC639A19B}"/>
              </a:ext>
            </a:extLst>
          </p:cNvPr>
          <p:cNvSpPr txBox="1">
            <a:spLocks/>
          </p:cNvSpPr>
          <p:nvPr/>
        </p:nvSpPr>
        <p:spPr>
          <a:xfrm>
            <a:off x="2051446" y="449767"/>
            <a:ext cx="7994682" cy="116715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/>
              <a:t>When Internet perf is bad (</a:t>
            </a:r>
            <a:r>
              <a:rPr lang="en-US" sz="2800" b="1" i="1" u="sng"/>
              <a:t>RTT inflates</a:t>
            </a:r>
            <a:r>
              <a:rPr lang="en-US" sz="2800" b="1" i="1"/>
              <a:t>), </a:t>
            </a:r>
            <a:r>
              <a:rPr lang="en-US" altLang="zh-CN" sz="2800" b="1" i="1"/>
              <a:t>where</a:t>
            </a:r>
            <a:r>
              <a:rPr lang="en-US" sz="2800" b="1" i="1"/>
              <a:t> in the path is to blame?</a:t>
            </a:r>
            <a:endParaRPr lang="en-US" sz="2800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C7226CF-8644-4D25-9138-A3483C716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624" y="1915448"/>
            <a:ext cx="2014549" cy="13900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08324" y="3189560"/>
            <a:ext cx="90289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sym typeface="Wingdings" panose="05000000000000000000" pitchFamily="2" charset="2"/>
              </a:rPr>
              <a:t>Network tomography </a:t>
            </a:r>
            <a:r>
              <a:rPr lang="en-US" sz="2200" dirty="0">
                <a:solidFill>
                  <a:prstClr val="black"/>
                </a:solidFill>
                <a:latin typeface="Calibri Light" panose="020F0302020204030204"/>
                <a:sym typeface="Wingdings" panose="05000000000000000000" pitchFamily="2" charset="2"/>
              </a:rPr>
              <a:t>[JASA’96, Statistical Science’04]</a:t>
            </a:r>
            <a:r>
              <a:rPr lang="en-US" sz="2200" dirty="0">
                <a:solidFill>
                  <a:prstClr val="black"/>
                </a:solidFill>
                <a:sym typeface="Wingdings" panose="05000000000000000000" pitchFamily="2" charset="2"/>
              </a:rPr>
              <a:t>, Boolean tomography </a:t>
            </a:r>
            <a:r>
              <a:rPr lang="en-US" sz="2200" dirty="0">
                <a:solidFill>
                  <a:prstClr val="black"/>
                </a:solidFill>
                <a:latin typeface="Calibri Light" panose="020F0302020204030204"/>
                <a:sym typeface="Wingdings" panose="05000000000000000000" pitchFamily="2" charset="2"/>
              </a:rPr>
              <a:t>[IMC’10], </a:t>
            </a:r>
            <a:r>
              <a:rPr lang="en-US" sz="2200" dirty="0" err="1"/>
              <a:t>Ghita</a:t>
            </a:r>
            <a:r>
              <a:rPr lang="en-US" sz="2200" dirty="0"/>
              <a:t> et al. </a:t>
            </a:r>
            <a:r>
              <a:rPr lang="en-US" sz="2200" dirty="0">
                <a:solidFill>
                  <a:prstClr val="black"/>
                </a:solidFill>
                <a:latin typeface="Calibri Light" panose="020F0302020204030204"/>
              </a:rPr>
              <a:t>[CoNEXT’11]</a:t>
            </a:r>
            <a:r>
              <a:rPr lang="en-US" sz="2200" dirty="0"/>
              <a:t>, </a:t>
            </a:r>
            <a:r>
              <a:rPr lang="en-US" sz="2200" dirty="0">
                <a:solidFill>
                  <a:prstClr val="black"/>
                </a:solidFill>
                <a:sym typeface="Wingdings" panose="05000000000000000000" pitchFamily="2" charset="2"/>
              </a:rPr>
              <a:t>VIA </a:t>
            </a:r>
            <a:r>
              <a:rPr lang="en-US" sz="2200" dirty="0">
                <a:solidFill>
                  <a:prstClr val="black"/>
                </a:solidFill>
                <a:latin typeface="Calibri Light" panose="020F0302020204030204"/>
                <a:sym typeface="Wingdings" panose="05000000000000000000" pitchFamily="2" charset="2"/>
              </a:rPr>
              <a:t>[Sigcomm’16]</a:t>
            </a:r>
            <a:r>
              <a:rPr lang="en-US" sz="2200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en-US" sz="2200" dirty="0">
                <a:solidFill>
                  <a:prstClr val="black"/>
                </a:solidFill>
              </a:rPr>
              <a:t>007 </a:t>
            </a:r>
            <a:r>
              <a:rPr lang="en-US" sz="2200" dirty="0">
                <a:solidFill>
                  <a:prstClr val="black"/>
                </a:solidFill>
                <a:latin typeface="Calibri Light" panose="020F0302020204030204"/>
              </a:rPr>
              <a:t>[NSDI’18]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A079C8-B8B0-4730-A368-99DE419A3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Coarse-grained blame assignment </a:t>
            </a:r>
            <a:r>
              <a:rPr lang="en-US" dirty="0"/>
              <a:t>using </a:t>
            </a:r>
            <a:r>
              <a:rPr lang="en-US" u="sng" dirty="0"/>
              <a:t>passive</a:t>
            </a:r>
            <a:r>
              <a:rPr lang="en-US" dirty="0"/>
              <a:t> measurements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D15AD34-625C-4E03-99B7-07A70762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790" y="234808"/>
            <a:ext cx="9633010" cy="768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0C0"/>
                </a:solidFill>
              </a:rPr>
              <a:t>BlameIt</a:t>
            </a:r>
            <a:r>
              <a:rPr lang="en-US" i="1" dirty="0">
                <a:solidFill>
                  <a:srgbClr val="0070C0"/>
                </a:solidFill>
              </a:rPr>
              <a:t>: </a:t>
            </a:r>
            <a:r>
              <a:rPr lang="en-US" dirty="0"/>
              <a:t>A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hybrid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approach</a:t>
            </a:r>
          </a:p>
        </p:txBody>
      </p:sp>
      <p:pic>
        <p:nvPicPr>
          <p:cNvPr id="7" name="Picture 4" descr="Image result for finger pointing">
            <a:extLst>
              <a:ext uri="{FF2B5EF4-FFF2-40B4-BE49-F238E27FC236}">
                <a16:creationId xmlns:a16="http://schemas.microsoft.com/office/drawing/2014/main" xmlns="" id="{F17A1A0B-7DEE-4BFF-9D32-F31FA4DC3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4" y="234808"/>
            <a:ext cx="1183506" cy="78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44FA445-BF36-41BB-9775-109593A196E2}"/>
              </a:ext>
            </a:extLst>
          </p:cNvPr>
          <p:cNvSpPr txBox="1"/>
          <p:nvPr/>
        </p:nvSpPr>
        <p:spPr>
          <a:xfrm>
            <a:off x="1282884" y="2574729"/>
            <a:ext cx="1674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7030A0"/>
                </a:solidFill>
              </a:rPr>
              <a:t>CLIENT SEGMENT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18C392E-6CBB-48D4-99DB-EAAE608F25EF}"/>
              </a:ext>
            </a:extLst>
          </p:cNvPr>
          <p:cNvSpPr txBox="1"/>
          <p:nvPr/>
        </p:nvSpPr>
        <p:spPr>
          <a:xfrm>
            <a:off x="4687775" y="2025781"/>
            <a:ext cx="1771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MIDDLE SEGMENT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B1891FB-5A91-4FAB-8D2D-FCFB71D5408A}"/>
              </a:ext>
            </a:extLst>
          </p:cNvPr>
          <p:cNvSpPr txBox="1"/>
          <p:nvPr/>
        </p:nvSpPr>
        <p:spPr>
          <a:xfrm>
            <a:off x="8929790" y="1794128"/>
            <a:ext cx="1900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</a:rPr>
              <a:t>CLOUD SEGMENT 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58A9C293-88CF-46E6-AEB5-D3A9CD612604}"/>
              </a:ext>
            </a:extLst>
          </p:cNvPr>
          <p:cNvSpPr/>
          <p:nvPr/>
        </p:nvSpPr>
        <p:spPr>
          <a:xfrm>
            <a:off x="8221579" y="2855683"/>
            <a:ext cx="388418" cy="3884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E2533A02-2B00-426E-B51B-11270792D2F1}"/>
              </a:ext>
            </a:extLst>
          </p:cNvPr>
          <p:cNvSpPr/>
          <p:nvPr/>
        </p:nvSpPr>
        <p:spPr>
          <a:xfrm>
            <a:off x="2350805" y="3741086"/>
            <a:ext cx="388418" cy="38841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E2EE5E84-7131-4BE8-8707-BAD24F4ABDE5}"/>
              </a:ext>
            </a:extLst>
          </p:cNvPr>
          <p:cNvSpPr/>
          <p:nvPr/>
        </p:nvSpPr>
        <p:spPr>
          <a:xfrm>
            <a:off x="2683928" y="4781413"/>
            <a:ext cx="388418" cy="38841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788F833C-E57C-4009-A66D-5F74C37224F7}"/>
              </a:ext>
            </a:extLst>
          </p:cNvPr>
          <p:cNvSpPr/>
          <p:nvPr/>
        </p:nvSpPr>
        <p:spPr>
          <a:xfrm>
            <a:off x="9545978" y="4072575"/>
            <a:ext cx="388418" cy="3884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F367ECE1-F573-486C-9A5D-A84B30190003}"/>
              </a:ext>
            </a:extLst>
          </p:cNvPr>
          <p:cNvSpPr/>
          <p:nvPr/>
        </p:nvSpPr>
        <p:spPr>
          <a:xfrm>
            <a:off x="3444579" y="3724905"/>
            <a:ext cx="388418" cy="38841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0EF1A702-7347-4FDC-87A6-4207314B4210}"/>
              </a:ext>
            </a:extLst>
          </p:cNvPr>
          <p:cNvSpPr/>
          <p:nvPr/>
        </p:nvSpPr>
        <p:spPr>
          <a:xfrm>
            <a:off x="3703524" y="4771772"/>
            <a:ext cx="388418" cy="38841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AD74DF9F-0762-454B-815D-61E7509A7BA0}"/>
              </a:ext>
            </a:extLst>
          </p:cNvPr>
          <p:cNvSpPr/>
          <p:nvPr/>
        </p:nvSpPr>
        <p:spPr>
          <a:xfrm>
            <a:off x="5134466" y="3359413"/>
            <a:ext cx="388418" cy="38841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6251BDAC-FA66-43E6-9627-AD8C4E6ADEB1}"/>
              </a:ext>
            </a:extLst>
          </p:cNvPr>
          <p:cNvSpPr/>
          <p:nvPr/>
        </p:nvSpPr>
        <p:spPr>
          <a:xfrm>
            <a:off x="6508763" y="2970995"/>
            <a:ext cx="388418" cy="38841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101CBA95-D550-474E-9B55-36B51022D29C}"/>
              </a:ext>
            </a:extLst>
          </p:cNvPr>
          <p:cNvSpPr/>
          <p:nvPr/>
        </p:nvSpPr>
        <p:spPr>
          <a:xfrm>
            <a:off x="5473655" y="4483501"/>
            <a:ext cx="388418" cy="38841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800E20C4-873B-493A-B556-3BBF28329C0C}"/>
              </a:ext>
            </a:extLst>
          </p:cNvPr>
          <p:cNvSpPr/>
          <p:nvPr/>
        </p:nvSpPr>
        <p:spPr>
          <a:xfrm>
            <a:off x="7473064" y="4067559"/>
            <a:ext cx="388418" cy="38841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97696ABC-3D72-4F97-A7ED-EA13803763EA}"/>
              </a:ext>
            </a:extLst>
          </p:cNvPr>
          <p:cNvCxnSpPr>
            <a:stCxn id="65" idx="6"/>
            <a:endCxn id="68" idx="2"/>
          </p:cNvCxnSpPr>
          <p:nvPr/>
        </p:nvCxnSpPr>
        <p:spPr>
          <a:xfrm flipV="1">
            <a:off x="2739223" y="3919114"/>
            <a:ext cx="705356" cy="1618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60752EBD-4947-4CF1-8185-1BC2E9E6D679}"/>
              </a:ext>
            </a:extLst>
          </p:cNvPr>
          <p:cNvCxnSpPr>
            <a:endCxn id="69" idx="2"/>
          </p:cNvCxnSpPr>
          <p:nvPr/>
        </p:nvCxnSpPr>
        <p:spPr>
          <a:xfrm flipV="1">
            <a:off x="3072346" y="4965981"/>
            <a:ext cx="631178" cy="1928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5141A6A3-5C64-459A-A360-48A8E5D32F48}"/>
              </a:ext>
            </a:extLst>
          </p:cNvPr>
          <p:cNvCxnSpPr>
            <a:endCxn id="72" idx="2"/>
          </p:cNvCxnSpPr>
          <p:nvPr/>
        </p:nvCxnSpPr>
        <p:spPr>
          <a:xfrm flipV="1">
            <a:off x="4091942" y="4677710"/>
            <a:ext cx="1381713" cy="32382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AF769FFC-775F-44FE-88C7-6DA40C5D3F0F}"/>
              </a:ext>
            </a:extLst>
          </p:cNvPr>
          <p:cNvCxnSpPr>
            <a:endCxn id="70" idx="2"/>
          </p:cNvCxnSpPr>
          <p:nvPr/>
        </p:nvCxnSpPr>
        <p:spPr>
          <a:xfrm flipV="1">
            <a:off x="3832997" y="3553622"/>
            <a:ext cx="1301469" cy="34424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FB341B73-C4DF-4C93-A4AA-461B5C4F26A3}"/>
              </a:ext>
            </a:extLst>
          </p:cNvPr>
          <p:cNvCxnSpPr>
            <a:endCxn id="71" idx="2"/>
          </p:cNvCxnSpPr>
          <p:nvPr/>
        </p:nvCxnSpPr>
        <p:spPr>
          <a:xfrm flipV="1">
            <a:off x="5534348" y="3165204"/>
            <a:ext cx="974415" cy="34208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0D5C44B5-7200-4C30-B0ED-25075F1AEEF3}"/>
              </a:ext>
            </a:extLst>
          </p:cNvPr>
          <p:cNvCxnSpPr>
            <a:endCxn id="64" idx="2"/>
          </p:cNvCxnSpPr>
          <p:nvPr/>
        </p:nvCxnSpPr>
        <p:spPr>
          <a:xfrm flipV="1">
            <a:off x="6897181" y="3049892"/>
            <a:ext cx="1324398" cy="11531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D3ECCCAD-AA8C-41F5-9E91-F8CE28F81F9E}"/>
              </a:ext>
            </a:extLst>
          </p:cNvPr>
          <p:cNvCxnSpPr>
            <a:stCxn id="72" idx="6"/>
            <a:endCxn id="73" idx="2"/>
          </p:cNvCxnSpPr>
          <p:nvPr/>
        </p:nvCxnSpPr>
        <p:spPr>
          <a:xfrm flipV="1">
            <a:off x="5862073" y="4261768"/>
            <a:ext cx="1610991" cy="41594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A44F87C6-F273-4F5F-9A10-787537345485}"/>
              </a:ext>
            </a:extLst>
          </p:cNvPr>
          <p:cNvCxnSpPr>
            <a:cxnSpLocks/>
            <a:stCxn id="73" idx="6"/>
            <a:endCxn id="67" idx="2"/>
          </p:cNvCxnSpPr>
          <p:nvPr/>
        </p:nvCxnSpPr>
        <p:spPr>
          <a:xfrm>
            <a:off x="7861482" y="4261768"/>
            <a:ext cx="1684496" cy="501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781219C8-CD22-4D48-A36B-1A0B3C2E48A5}"/>
              </a:ext>
            </a:extLst>
          </p:cNvPr>
          <p:cNvCxnSpPr>
            <a:endCxn id="72" idx="2"/>
          </p:cNvCxnSpPr>
          <p:nvPr/>
        </p:nvCxnSpPr>
        <p:spPr>
          <a:xfrm>
            <a:off x="3832997" y="3919115"/>
            <a:ext cx="1640658" cy="75859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2" descr="Image result for user">
            <a:extLst>
              <a:ext uri="{FF2B5EF4-FFF2-40B4-BE49-F238E27FC236}">
                <a16:creationId xmlns:a16="http://schemas.microsoft.com/office/drawing/2014/main" xmlns="" id="{B1683B25-F6B8-4912-AA46-D4EE9CCFF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773" y="4199452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Arrow: Notched Right 87">
            <a:extLst>
              <a:ext uri="{FF2B5EF4-FFF2-40B4-BE49-F238E27FC236}">
                <a16:creationId xmlns:a16="http://schemas.microsoft.com/office/drawing/2014/main" xmlns="" id="{1037A72E-0BDD-4023-B8BF-2F1197363376}"/>
              </a:ext>
            </a:extLst>
          </p:cNvPr>
          <p:cNvSpPr/>
          <p:nvPr/>
        </p:nvSpPr>
        <p:spPr>
          <a:xfrm rot="5400000">
            <a:off x="5970924" y="5087091"/>
            <a:ext cx="571966" cy="321814"/>
          </a:xfrm>
          <a:prstGeom prst="notched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6A412392-E48A-4695-9635-D58D99C8E82B}"/>
              </a:ext>
            </a:extLst>
          </p:cNvPr>
          <p:cNvSpPr/>
          <p:nvPr/>
        </p:nvSpPr>
        <p:spPr>
          <a:xfrm>
            <a:off x="5711861" y="5450338"/>
            <a:ext cx="6209206" cy="101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Fine-grained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u="sng" dirty="0">
                <a:solidFill>
                  <a:prstClr val="black"/>
                </a:solidFill>
              </a:rPr>
              <a:t>active</a:t>
            </a:r>
            <a:r>
              <a:rPr lang="en-US" sz="2800" dirty="0">
                <a:solidFill>
                  <a:prstClr val="black"/>
                </a:solidFill>
              </a:rPr>
              <a:t> traceroutes only for (high-priority) </a:t>
            </a:r>
            <a:r>
              <a:rPr lang="en-US" sz="2800" dirty="0">
                <a:solidFill>
                  <a:srgbClr val="0070C0"/>
                </a:solidFill>
              </a:rPr>
              <a:t>middle-segment blames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0E749CA7-2252-4AA1-9B3A-98A23ADFC2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97" y="3983056"/>
            <a:ext cx="473218" cy="50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DF891BEC-9FAB-499D-A3E3-FAF8B682DF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10" y="2731263"/>
            <a:ext cx="473218" cy="5028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7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88" grpId="0" animBg="1"/>
      <p:bldP spid="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10653" y="2342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31250" y="1821937"/>
            <a:ext cx="10822549" cy="3485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Coarse-grained fault localization with passive measurements</a:t>
            </a:r>
          </a:p>
          <a:p>
            <a:pPr>
              <a:defRPr/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Fine-grained localization with </a:t>
            </a:r>
            <a:r>
              <a:rPr lang="en-US" sz="2600" i="1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active</a:t>
            </a: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probes</a:t>
            </a:r>
          </a:p>
          <a:p>
            <a:pPr>
              <a:defRPr/>
            </a:pPr>
            <a:endParaRPr lang="en-US" sz="260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US" sz="260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D62FFB7-0DDC-4BF7-AFA4-1DCA98BDA8AD}"/>
              </a:ext>
            </a:extLst>
          </p:cNvPr>
          <p:cNvSpPr txBox="1">
            <a:spLocks/>
          </p:cNvSpPr>
          <p:nvPr/>
        </p:nvSpPr>
        <p:spPr>
          <a:xfrm>
            <a:off x="5193114" y="284810"/>
            <a:ext cx="2021477" cy="768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>
                <a:solidFill>
                  <a:srgbClr val="0070C0"/>
                </a:solidFill>
              </a:rPr>
              <a:t>Outline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4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925" y="197063"/>
            <a:ext cx="2991678" cy="67993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535FB0F-990D-CB46-B729-AE26BAC72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06" y="1607211"/>
            <a:ext cx="8842513" cy="4971457"/>
          </a:xfrm>
          <a:prstGeom prst="rect">
            <a:avLst/>
          </a:prstGeom>
        </p:spPr>
      </p:pic>
      <p:pic>
        <p:nvPicPr>
          <p:cNvPr id="11" name="Picture 4" descr="Image result for surface laptop">
            <a:extLst>
              <a:ext uri="{FF2B5EF4-FFF2-40B4-BE49-F238E27FC236}">
                <a16:creationId xmlns:a16="http://schemas.microsoft.com/office/drawing/2014/main" xmlns="" id="{2ECC5757-0606-FD48-B8AC-96ACF83D4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4" b="7744"/>
          <a:stretch/>
        </p:blipFill>
        <p:spPr bwMode="auto">
          <a:xfrm>
            <a:off x="8086265" y="2120348"/>
            <a:ext cx="926557" cy="59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410127E-E465-C34D-850C-84F268760B3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70641" y="2418522"/>
            <a:ext cx="1115624" cy="390939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60BD6266-315B-084D-AA8D-71B7182681AF}"/>
              </a:ext>
            </a:extLst>
          </p:cNvPr>
          <p:cNvCxnSpPr>
            <a:cxnSpLocks/>
          </p:cNvCxnSpPr>
          <p:nvPr/>
        </p:nvCxnSpPr>
        <p:spPr>
          <a:xfrm flipV="1">
            <a:off x="6992960" y="2543793"/>
            <a:ext cx="1093305" cy="395262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01C1454-E12C-964A-B85B-8E03AE78F756}"/>
              </a:ext>
            </a:extLst>
          </p:cNvPr>
          <p:cNvSpPr txBox="1"/>
          <p:nvPr/>
        </p:nvSpPr>
        <p:spPr>
          <a:xfrm>
            <a:off x="7159708" y="2233856"/>
            <a:ext cx="56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SYN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AED7BD0-367E-5440-A1C9-12FAAD6DD36C}"/>
              </a:ext>
            </a:extLst>
          </p:cNvPr>
          <p:cNvSpPr txBox="1"/>
          <p:nvPr/>
        </p:nvSpPr>
        <p:spPr>
          <a:xfrm>
            <a:off x="7197993" y="2809461"/>
            <a:ext cx="1036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SYN/ACK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8031089-B2A2-8D40-AD69-C09D136DA3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239" y="2716696"/>
            <a:ext cx="480203" cy="48020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28305B5A-3D30-2C4D-9C3D-0D589E9BFB5E}"/>
              </a:ext>
            </a:extLst>
          </p:cNvPr>
          <p:cNvCxnSpPr>
            <a:cxnSpLocks/>
          </p:cNvCxnSpPr>
          <p:nvPr/>
        </p:nvCxnSpPr>
        <p:spPr>
          <a:xfrm flipH="1">
            <a:off x="6970641" y="2418522"/>
            <a:ext cx="1115624" cy="390939"/>
          </a:xfrm>
          <a:prstGeom prst="straightConnector1">
            <a:avLst/>
          </a:prstGeom>
          <a:ln w="412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525AA7D-8E2D-4C4E-81A6-BEBDF491D9C1}"/>
              </a:ext>
            </a:extLst>
          </p:cNvPr>
          <p:cNvSpPr txBox="1"/>
          <p:nvPr/>
        </p:nvSpPr>
        <p:spPr>
          <a:xfrm>
            <a:off x="7159708" y="2233856"/>
            <a:ext cx="5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</a:rPr>
              <a:t>ACK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7667A55E-6549-E14B-A68D-DEF88C6467CB}"/>
              </a:ext>
            </a:extLst>
          </p:cNvPr>
          <p:cNvCxnSpPr>
            <a:cxnSpLocks/>
          </p:cNvCxnSpPr>
          <p:nvPr/>
        </p:nvCxnSpPr>
        <p:spPr>
          <a:xfrm flipH="1">
            <a:off x="5936972" y="3196899"/>
            <a:ext cx="596349" cy="632979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F58F8025-81F3-324A-999F-A3277641B90A}"/>
              </a:ext>
            </a:extLst>
          </p:cNvPr>
          <p:cNvCxnSpPr>
            <a:cxnSpLocks/>
          </p:cNvCxnSpPr>
          <p:nvPr/>
        </p:nvCxnSpPr>
        <p:spPr>
          <a:xfrm>
            <a:off x="4240694" y="3429000"/>
            <a:ext cx="1099930" cy="400878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B63ED518-D957-9243-BF9B-DB7BA185B270}"/>
              </a:ext>
            </a:extLst>
          </p:cNvPr>
          <p:cNvCxnSpPr>
            <a:cxnSpLocks/>
          </p:cNvCxnSpPr>
          <p:nvPr/>
        </p:nvCxnSpPr>
        <p:spPr>
          <a:xfrm flipH="1" flipV="1">
            <a:off x="5936972" y="4638261"/>
            <a:ext cx="755375" cy="612529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4ABBCA1D-8A6E-C740-807E-DE066F05C3DF}"/>
              </a:ext>
            </a:extLst>
          </p:cNvPr>
          <p:cNvCxnSpPr>
            <a:cxnSpLocks/>
          </p:cNvCxnSpPr>
          <p:nvPr/>
        </p:nvCxnSpPr>
        <p:spPr>
          <a:xfrm flipV="1">
            <a:off x="4850294" y="4638261"/>
            <a:ext cx="490330" cy="612530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>
            <a:extLst>
              <a:ext uri="{FF2B5EF4-FFF2-40B4-BE49-F238E27FC236}">
                <a16:creationId xmlns:a16="http://schemas.microsoft.com/office/drawing/2014/main" xmlns="" id="{F6DE0C32-0D78-DE43-9BED-A36397A7C3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40946" y="3656993"/>
            <a:ext cx="921313" cy="130377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ABDAAD6-EF23-334E-B36A-5BA8D81A7AB7}"/>
              </a:ext>
            </a:extLst>
          </p:cNvPr>
          <p:cNvSpPr txBox="1"/>
          <p:nvPr/>
        </p:nvSpPr>
        <p:spPr>
          <a:xfrm>
            <a:off x="2421255" y="4026061"/>
            <a:ext cx="290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Data analytics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12835" y="1709532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>
                    <a:lumMod val="60000"/>
                    <a:lumOff val="40000"/>
                  </a:srgbClr>
                </a:solidFill>
              </a:rPr>
              <a:t>TCP handshake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90594" y="3462567"/>
            <a:ext cx="2864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>
                    <a:lumMod val="60000"/>
                    <a:lumOff val="40000"/>
                  </a:srgbClr>
                </a:solidFill>
              </a:rPr>
              <a:t>client IP, device type, </a:t>
            </a:r>
          </a:p>
          <a:p>
            <a:r>
              <a:rPr lang="en-US" sz="2400" dirty="0">
                <a:solidFill>
                  <a:srgbClr val="FFC000">
                    <a:lumMod val="60000"/>
                    <a:lumOff val="40000"/>
                  </a:srgbClr>
                </a:solidFill>
              </a:rPr>
              <a:t>timestamp, RTT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134" y="1137167"/>
            <a:ext cx="366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Hundreds of edge locations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11676" y="1121901"/>
            <a:ext cx="405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Hundreds of millions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of clients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7" grpId="0"/>
      <p:bldP spid="48" grpId="0"/>
      <p:bldP spid="3" grpId="0"/>
      <p:bldP spid="20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9438"/>
            <a:ext cx="2011017" cy="67993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dirty="0"/>
              <a:t>Quartet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509" y="858432"/>
            <a:ext cx="11004029" cy="562258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u="sng" dirty="0">
                <a:solidFill>
                  <a:srgbClr val="0070C0"/>
                </a:solidFill>
              </a:rPr>
              <a:t>Quartet:</a:t>
            </a:r>
            <a:r>
              <a:rPr lang="en-US" dirty="0"/>
              <a:t> {client IP /24, cloud location, mobile (or) non-mobile device, 5 minute time bucket}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Better spatial and temporal fidelity</a:t>
            </a:r>
          </a:p>
          <a:p>
            <a:pPr lvl="1"/>
            <a:r>
              <a:rPr lang="en-US" dirty="0"/>
              <a:t>&gt; 90% quartets have at least 10 RTT samples</a:t>
            </a:r>
          </a:p>
          <a:p>
            <a:pPr lvl="1"/>
            <a:r>
              <a:rPr lang="en-US" dirty="0"/>
              <a:t>A quartet is “</a:t>
            </a:r>
            <a:r>
              <a:rPr lang="en-US" dirty="0">
                <a:solidFill>
                  <a:srgbClr val="C00000"/>
                </a:solidFill>
              </a:rPr>
              <a:t>bad</a:t>
            </a:r>
            <a:r>
              <a:rPr lang="en-US" dirty="0"/>
              <a:t>” if its average RTT is over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badness</a:t>
            </a:r>
            <a:r>
              <a:rPr lang="en-US" dirty="0">
                <a:solidFill>
                  <a:srgbClr val="C00000"/>
                </a:solidFill>
              </a:rPr>
              <a:t> threshold</a:t>
            </a:r>
          </a:p>
          <a:p>
            <a:pPr lvl="1"/>
            <a:endParaRPr 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Badness thresholds: </a:t>
            </a:r>
            <a:r>
              <a:rPr lang="en-US" altLang="zh-CN" dirty="0"/>
              <a:t>RTT</a:t>
            </a:r>
            <a:r>
              <a:rPr lang="zh-CN" altLang="en-US" dirty="0"/>
              <a:t> </a:t>
            </a:r>
            <a:r>
              <a:rPr lang="en-US" altLang="zh-CN" dirty="0"/>
              <a:t>targets</a:t>
            </a:r>
            <a:r>
              <a:rPr lang="zh-CN" altLang="en-US" dirty="0"/>
              <a:t> </a:t>
            </a:r>
            <a:r>
              <a:rPr lang="en-US" dirty="0"/>
              <a:t>varying across </a:t>
            </a:r>
            <a:r>
              <a:rPr lang="en-US" altLang="zh-CN" dirty="0"/>
              <a:t>regions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device</a:t>
            </a:r>
            <a:r>
              <a:rPr lang="zh-CN" altLang="en-US" dirty="0"/>
              <a:t> </a:t>
            </a: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types.</a:t>
            </a:r>
          </a:p>
          <a:p>
            <a:pPr marL="0" indent="0">
              <a:buNone/>
            </a:pP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055" y="2365411"/>
            <a:ext cx="449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{10.0.6.2, NYC Cloud, mobile, 02:00:33}: 32ms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2054" y="2734743"/>
            <a:ext cx="449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{10.0.6.7, NYC Cloud, mobile, 02:02:25}: 34ms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2054" y="3080331"/>
            <a:ext cx="472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{10.0.6.132, NYC Cloud, mobile, 02:04:49}: 36ms</a:t>
            </a:r>
          </a:p>
        </p:txBody>
      </p:sp>
      <p:sp>
        <p:nvSpPr>
          <p:cNvPr id="14" name="Arrow: Notched Right 87">
            <a:extLst>
              <a:ext uri="{FF2B5EF4-FFF2-40B4-BE49-F238E27FC236}">
                <a16:creationId xmlns:a16="http://schemas.microsoft.com/office/drawing/2014/main" xmlns="" id="{1037A72E-0BDD-4023-B8BF-2F1197363376}"/>
              </a:ext>
            </a:extLst>
          </p:cNvPr>
          <p:cNvSpPr/>
          <p:nvPr/>
        </p:nvSpPr>
        <p:spPr>
          <a:xfrm>
            <a:off x="6012031" y="2715559"/>
            <a:ext cx="571966" cy="321814"/>
          </a:xfrm>
          <a:prstGeom prst="notched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35">
            <a:extLst>
              <a:ext uri="{FF2B5EF4-FFF2-40B4-BE49-F238E27FC236}">
                <a16:creationId xmlns:a16="http://schemas.microsoft.com/office/drawing/2014/main" xmlns="" id="{825A8FB3-D811-ED4F-9180-B6B4E9BD9F2E}"/>
              </a:ext>
            </a:extLst>
          </p:cNvPr>
          <p:cNvSpPr/>
          <p:nvPr/>
        </p:nvSpPr>
        <p:spPr>
          <a:xfrm>
            <a:off x="6840790" y="1852864"/>
            <a:ext cx="2743200" cy="1981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chemeClr val="accent1"/>
                </a:solidFill>
              </a:rPr>
              <a:t>Quartet: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{10.0.6.0/24,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NYC Cloud,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mobile,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time window=1} </a:t>
            </a:r>
          </a:p>
          <a:p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1"/>
                </a:solidFill>
              </a:rPr>
              <a:t> average RTT: 34ms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9A66-FE54-4BD1-881B-712A3C2CE9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4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13892</TotalTime>
  <Words>1470</Words>
  <Application>Microsoft Macintosh PowerPoint</Application>
  <PresentationFormat>Widescreen</PresentationFormat>
  <Paragraphs>280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Calibri</vt:lpstr>
      <vt:lpstr>Calibri Light</vt:lpstr>
      <vt:lpstr>Consolas</vt:lpstr>
      <vt:lpstr>Tahoma</vt:lpstr>
      <vt:lpstr>Verdana</vt:lpstr>
      <vt:lpstr>Wingdings</vt:lpstr>
      <vt:lpstr>等线</vt:lpstr>
      <vt:lpstr>等线 Light</vt:lpstr>
      <vt:lpstr>Arial</vt:lpstr>
      <vt:lpstr>1_Office Theme</vt:lpstr>
      <vt:lpstr>Zooming in on Wide-area Latencies to a Global Cloud Provider</vt:lpstr>
      <vt:lpstr>PowerPoint Presentation</vt:lpstr>
      <vt:lpstr>Public Internet communication is weak</vt:lpstr>
      <vt:lpstr>When Internet perf is bad (RTT inflates), where in the path is to blame?</vt:lpstr>
      <vt:lpstr>PowerPoint Presentation</vt:lpstr>
      <vt:lpstr>BlameIt: A hybrid approach</vt:lpstr>
      <vt:lpstr>PowerPoint Presentation</vt:lpstr>
      <vt:lpstr>Architecture</vt:lpstr>
      <vt:lpstr>Quartet</vt:lpstr>
      <vt:lpstr>BlameIt for localizing Internet fault</vt:lpstr>
      <vt:lpstr>  Key empirical observations </vt:lpstr>
      <vt:lpstr>Learning cloud/middle expected RTT</vt:lpstr>
      <vt:lpstr>PowerPoint Presentation</vt:lpstr>
      <vt:lpstr>BlameIt: A hybrid approach</vt:lpstr>
      <vt:lpstr>Approach for localizing middle-segment issues</vt:lpstr>
      <vt:lpstr>  Key observations for optimizing probing volume</vt:lpstr>
      <vt:lpstr>Optimizing background traceroutes</vt:lpstr>
      <vt:lpstr>PowerPoint Presentation</vt:lpstr>
      <vt:lpstr>PowerPoint Presentation</vt:lpstr>
      <vt:lpstr>PowerPoint Presentation</vt:lpstr>
      <vt:lpstr>Blame assignments in production</vt:lpstr>
      <vt:lpstr>Real-world incident: Peering Fault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BlameIt: Debugging Internet Perf for Azure Users</dc:title>
  <dc:creator>Ganesh Ananthanarayanan</dc:creator>
  <cp:lastModifiedBy>Yuchen Jin (Tata Consultancy Services Ltd)</cp:lastModifiedBy>
  <cp:revision>340</cp:revision>
  <dcterms:created xsi:type="dcterms:W3CDTF">2018-03-24T19:54:59Z</dcterms:created>
  <dcterms:modified xsi:type="dcterms:W3CDTF">2019-08-20T05:55:36Z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ga@microsoft.com</vt:lpwstr>
  </property>
  <property fmtid="{D5CDD505-2E9C-101B-9397-08002B2CF9AE}" pid="5" name="MSIP_Label_f42aa342-8706-4288-bd11-ebb85995028c_SetDate">
    <vt:lpwstr>2018-03-24T20:31:23.2597860Z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