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60" r:id="rId2"/>
    <p:sldId id="318" r:id="rId3"/>
    <p:sldId id="317" r:id="rId4"/>
    <p:sldId id="261" r:id="rId5"/>
    <p:sldId id="279" r:id="rId6"/>
    <p:sldId id="268" r:id="rId7"/>
    <p:sldId id="323" r:id="rId8"/>
    <p:sldId id="313" r:id="rId9"/>
    <p:sldId id="320" r:id="rId10"/>
    <p:sldId id="269" r:id="rId11"/>
    <p:sldId id="272" r:id="rId12"/>
    <p:sldId id="300" r:id="rId13"/>
    <p:sldId id="326" r:id="rId14"/>
    <p:sldId id="285" r:id="rId15"/>
    <p:sldId id="277" r:id="rId16"/>
    <p:sldId id="284" r:id="rId17"/>
    <p:sldId id="286" r:id="rId18"/>
    <p:sldId id="310" r:id="rId19"/>
    <p:sldId id="327" r:id="rId20"/>
    <p:sldId id="289" r:id="rId21"/>
    <p:sldId id="328" r:id="rId22"/>
    <p:sldId id="296" r:id="rId23"/>
    <p:sldId id="321" r:id="rId24"/>
    <p:sldId id="30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09"/>
    <p:restoredTop sz="72485"/>
  </p:normalViewPr>
  <p:slideViewPr>
    <p:cSldViewPr snapToGrid="0" snapToObjects="1">
      <p:cViewPr varScale="1">
        <p:scale>
          <a:sx n="83" d="100"/>
          <a:sy n="83" d="100"/>
        </p:scale>
        <p:origin x="1568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5" d="100"/>
          <a:sy n="75" d="100"/>
        </p:scale>
        <p:origin x="3504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FC8C4-B00B-C445-91B4-5E7FE95E8FE0}" type="datetimeFigureOut">
              <a:rPr lang="en-US" smtClean="0"/>
              <a:t>3/26/19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30ABD-12A2-0547-94DF-2DABCCE9D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60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E9702-2AEA-4F92-82A3-B9F77CDF2D81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514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E9702-2AEA-4F92-82A3-B9F77CDF2D81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3211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E9702-2AEA-4F92-82A3-B9F77CDF2D81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1571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E9702-2AEA-4F92-82A3-B9F77CDF2D81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2141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E9702-2AEA-4F92-82A3-B9F77CDF2D81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9812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E9702-2AEA-4F92-82A3-B9F77CDF2D81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960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E9702-2AEA-4F92-82A3-B9F77CDF2D81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741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E9702-2AEA-4F92-82A3-B9F77CDF2D81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0253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E9702-2AEA-4F92-82A3-B9F77CDF2D81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0503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E9702-2AEA-4F92-82A3-B9F77CDF2D81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8121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ysClr val="windowText" lastClr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E9702-2AEA-4F92-82A3-B9F77CDF2D81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041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E9702-2AEA-4F92-82A3-B9F77CDF2D81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6590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E9702-2AEA-4F92-82A3-B9F77CDF2D81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3117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E9702-2AEA-4F92-82A3-B9F77CDF2D81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3132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E9702-2AEA-4F92-82A3-B9F77CDF2D81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982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E9702-2AEA-4F92-82A3-B9F77CDF2D81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984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E9702-2AEA-4F92-82A3-B9F77CDF2D81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748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E9702-2AEA-4F92-82A3-B9F77CDF2D81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59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E9702-2AEA-4F92-82A3-B9F77CDF2D81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91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E9702-2AEA-4F92-82A3-B9F77CDF2D81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092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E9702-2AEA-4F92-82A3-B9F77CDF2D81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313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E9702-2AEA-4F92-82A3-B9F77CDF2D81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19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E9702-2AEA-4F92-82A3-B9F77CDF2D81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84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E9702-2AEA-4F92-82A3-B9F77CDF2D81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133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4FEF-E351-4B49-9A49-111577F8DBC7}" type="datetime1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B630-8B02-C94E-9DB1-674969ED4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33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2FEF-9437-DF4B-B7D6-F0431D6F7E43}" type="datetime1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B630-8B02-C94E-9DB1-674969ED4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6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16329-0FAA-654C-B55D-85CFB51A9BA7}" type="datetime1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B630-8B02-C94E-9DB1-674969ED4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3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CEB8-C851-D444-8405-1B6053F940AF}" type="datetime1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B630-8B02-C94E-9DB1-674969ED4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22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EFDA0-7B69-DC42-8529-69729629E997}" type="datetime1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B630-8B02-C94E-9DB1-674969ED4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19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FB25-410F-824F-978D-9984B1E1D6EA}" type="datetime1">
              <a:rPr lang="en-US" smtClean="0"/>
              <a:t>3/26/19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B630-8B02-C94E-9DB1-674969ED4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1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4269-6F32-CD48-8271-ED407431E092}" type="datetime1">
              <a:rPr lang="en-US" smtClean="0"/>
              <a:t>3/26/19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B630-8B02-C94E-9DB1-674969ED4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0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BAB73-A537-2847-8352-8E3B950DD0DC}" type="datetime1">
              <a:rPr lang="en-US" smtClean="0"/>
              <a:t>3/26/19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B630-8B02-C94E-9DB1-674969ED4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4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FDFC-71E8-8145-9B83-78117F6EFDE3}" type="datetime1">
              <a:rPr lang="en-US" smtClean="0"/>
              <a:t>3/26/19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B630-8B02-C94E-9DB1-674969ED4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12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4469-8E25-A14A-A017-29403E45124E}" type="datetime1">
              <a:rPr lang="en-US" smtClean="0"/>
              <a:t>3/26/19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B630-8B02-C94E-9DB1-674969ED4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10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FC8D-AEF1-B54F-A185-2B88D7C71E6D}" type="datetime1">
              <a:rPr lang="en-US" smtClean="0"/>
              <a:t>3/26/19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B630-8B02-C94E-9DB1-674969ED4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0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1FB30-55E5-5C4E-A7EB-0DBB379FB17C}" type="datetime1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FB630-8B02-C94E-9DB1-674969ED4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7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464" y="1664540"/>
            <a:ext cx="11293642" cy="1751015"/>
          </a:xfrm>
        </p:spPr>
        <p:txBody>
          <a:bodyPr>
            <a:normAutofit/>
          </a:bodyPr>
          <a:lstStyle/>
          <a:p>
            <a:r>
              <a:rPr lang="en-US" sz="4000" b="1" kern="0" dirty="0">
                <a:solidFill>
                  <a:srgbClr val="4F81B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Stable and Practical AS Relationship Inference with </a:t>
            </a:r>
            <a:r>
              <a:rPr lang="en-US" sz="4000" b="1" kern="0" dirty="0" err="1">
                <a:solidFill>
                  <a:srgbClr val="4F81B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ProbLink</a:t>
            </a:r>
            <a:endParaRPr lang="en-US" sz="4000" b="1" kern="0" dirty="0">
              <a:solidFill>
                <a:srgbClr val="4F81BD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010653" y="23421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621D4F-1DF0-064A-BEE7-809EA982A2D5}"/>
              </a:ext>
            </a:extLst>
          </p:cNvPr>
          <p:cNvSpPr/>
          <p:nvPr/>
        </p:nvSpPr>
        <p:spPr>
          <a:xfrm>
            <a:off x="940230" y="4347680"/>
            <a:ext cx="100861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/>
              <a:t>Yuchen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Jin</a:t>
            </a:r>
            <a:r>
              <a:rPr lang="en-US" sz="2800" b="1" baseline="30000" dirty="0"/>
              <a:t>1</a:t>
            </a:r>
            <a:r>
              <a:rPr lang="en-US" sz="2800" dirty="0"/>
              <a:t> , </a:t>
            </a:r>
            <a:r>
              <a:rPr lang="en-US" altLang="zh-CN" sz="2800" dirty="0"/>
              <a:t>Colin</a:t>
            </a:r>
            <a:r>
              <a:rPr lang="zh-CN" altLang="en-US" sz="2800" dirty="0"/>
              <a:t> </a:t>
            </a:r>
            <a:r>
              <a:rPr lang="en-US" altLang="zh-CN" sz="2800" dirty="0"/>
              <a:t>Scott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,</a:t>
            </a:r>
            <a:r>
              <a:rPr lang="zh-CN" altLang="en-US" sz="2800" dirty="0"/>
              <a:t> </a:t>
            </a:r>
            <a:r>
              <a:rPr lang="en-US" altLang="zh-CN" sz="2800" dirty="0" err="1"/>
              <a:t>Amogh</a:t>
            </a:r>
            <a:r>
              <a:rPr lang="zh-CN" altLang="en-US" sz="2800" dirty="0"/>
              <a:t> </a:t>
            </a:r>
            <a:r>
              <a:rPr lang="en-US" sz="2800" dirty="0"/>
              <a:t>Dhamdhere</a:t>
            </a:r>
            <a:r>
              <a:rPr lang="en-US" altLang="zh-CN" sz="2800" baseline="30000" dirty="0"/>
              <a:t>3</a:t>
            </a:r>
            <a:r>
              <a:rPr lang="en-US" altLang="zh-CN" sz="2800" dirty="0"/>
              <a:t>,</a:t>
            </a:r>
            <a:r>
              <a:rPr lang="zh-CN" altLang="en-US" sz="2800" dirty="0"/>
              <a:t> </a:t>
            </a:r>
            <a:endParaRPr lang="en-US" altLang="zh-CN" sz="2800" dirty="0"/>
          </a:p>
          <a:p>
            <a:pPr algn="ctr"/>
            <a:r>
              <a:rPr lang="en-US" altLang="zh-CN" sz="2800" dirty="0"/>
              <a:t>Vasileios</a:t>
            </a:r>
            <a:r>
              <a:rPr lang="zh-CN" altLang="en-US" sz="2800" dirty="0"/>
              <a:t> </a:t>
            </a:r>
            <a:r>
              <a:rPr lang="en-US" altLang="zh-CN" sz="2800" dirty="0"/>
              <a:t>Giotsas</a:t>
            </a:r>
            <a:r>
              <a:rPr lang="en-US" altLang="zh-CN" sz="2800" baseline="30000" dirty="0"/>
              <a:t>4</a:t>
            </a:r>
            <a:r>
              <a:rPr lang="en-US" altLang="zh-CN" sz="2800" dirty="0"/>
              <a:t>,</a:t>
            </a:r>
            <a:r>
              <a:rPr lang="zh-CN" altLang="en-US" sz="2800" dirty="0"/>
              <a:t> </a:t>
            </a:r>
            <a:r>
              <a:rPr lang="en-US" altLang="zh-CN" sz="2800" dirty="0"/>
              <a:t>Arvind</a:t>
            </a:r>
            <a:r>
              <a:rPr lang="zh-CN" altLang="en-US" sz="2800" dirty="0"/>
              <a:t> </a:t>
            </a:r>
            <a:r>
              <a:rPr lang="en-US" sz="2800" dirty="0"/>
              <a:t>Krishnamurthy</a:t>
            </a:r>
            <a:r>
              <a:rPr lang="en-US" altLang="zh-CN" sz="2800" baseline="30000" dirty="0"/>
              <a:t>1</a:t>
            </a:r>
            <a:r>
              <a:rPr lang="en-US" altLang="zh-CN" sz="2800" dirty="0"/>
              <a:t>,</a:t>
            </a:r>
            <a:r>
              <a:rPr lang="zh-CN" altLang="en-US" sz="2800" dirty="0"/>
              <a:t> </a:t>
            </a:r>
            <a:r>
              <a:rPr lang="en-US" altLang="zh-CN" sz="2800" dirty="0"/>
              <a:t>Scott</a:t>
            </a:r>
            <a:r>
              <a:rPr lang="zh-CN" altLang="en-US" sz="2800" dirty="0"/>
              <a:t> </a:t>
            </a:r>
            <a:r>
              <a:rPr lang="en-US" altLang="zh-CN" sz="2800" dirty="0"/>
              <a:t>Shenker</a:t>
            </a:r>
            <a:r>
              <a:rPr lang="en-US" altLang="zh-CN" sz="2800" baseline="30000" dirty="0"/>
              <a:t>2</a:t>
            </a:r>
            <a:r>
              <a:rPr lang="zh-CN" altLang="en-US" sz="2800" dirty="0"/>
              <a:t>  </a:t>
            </a:r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AB66BB-A85C-6C44-802D-0CC0985A3552}"/>
              </a:ext>
            </a:extLst>
          </p:cNvPr>
          <p:cNvSpPr/>
          <p:nvPr/>
        </p:nvSpPr>
        <p:spPr>
          <a:xfrm>
            <a:off x="855173" y="5463148"/>
            <a:ext cx="104816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aseline="30000" dirty="0"/>
              <a:t>1</a:t>
            </a:r>
            <a:r>
              <a:rPr lang="en-US" sz="2800" dirty="0"/>
              <a:t>University of Washington, </a:t>
            </a:r>
            <a:r>
              <a:rPr lang="en-US" sz="2800" baseline="30000" dirty="0"/>
              <a:t>2</a:t>
            </a:r>
            <a:r>
              <a:rPr lang="en-US" sz="2800" dirty="0"/>
              <a:t>UC</a:t>
            </a:r>
            <a:r>
              <a:rPr lang="zh-CN" altLang="en-US" sz="2800" dirty="0"/>
              <a:t> </a:t>
            </a:r>
            <a:r>
              <a:rPr lang="en-US" altLang="zh-CN" sz="2800" dirty="0"/>
              <a:t>Berkeley,</a:t>
            </a:r>
            <a:r>
              <a:rPr lang="zh-CN" altLang="en-US" sz="2800" dirty="0"/>
              <a:t> </a:t>
            </a:r>
            <a:r>
              <a:rPr lang="en-US" altLang="zh-CN" sz="2800" baseline="30000" dirty="0"/>
              <a:t>3</a:t>
            </a:r>
            <a:r>
              <a:rPr lang="en-US" altLang="zh-CN" sz="2800" dirty="0"/>
              <a:t>CAIDA,</a:t>
            </a:r>
            <a:r>
              <a:rPr lang="zh-CN" altLang="en-US" sz="2800" dirty="0"/>
              <a:t> </a:t>
            </a:r>
            <a:r>
              <a:rPr lang="en-US" altLang="zh-CN" sz="2800" baseline="30000" dirty="0"/>
              <a:t>4</a:t>
            </a:r>
            <a:r>
              <a:rPr lang="en-US" sz="2800" dirty="0"/>
              <a:t>Lancaster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B630-8B02-C94E-9DB1-674969ED44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14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4A34BB2-9631-9547-9704-845F1C66F4C8}"/>
              </a:ext>
            </a:extLst>
          </p:cNvPr>
          <p:cNvSpPr/>
          <p:nvPr/>
        </p:nvSpPr>
        <p:spPr>
          <a:xfrm>
            <a:off x="7090499" y="3086554"/>
            <a:ext cx="3174050" cy="23598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1010653" y="23421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2BFD2D20-F6C4-4C07-BE6C-82147AA413F1}"/>
              </a:ext>
            </a:extLst>
          </p:cNvPr>
          <p:cNvSpPr>
            <a:spLocks noGrp="1"/>
          </p:cNvSpPr>
          <p:nvPr/>
        </p:nvSpPr>
        <p:spPr>
          <a:xfrm>
            <a:off x="159769" y="1098089"/>
            <a:ext cx="11930419" cy="60016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137" kern="1200" spc="0" baseline="0">
                <a:solidFill>
                  <a:srgbClr val="5B5B5B"/>
                </a:soli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3000" dirty="0">
                <a:latin typeface="Verdana" charset="0"/>
                <a:ea typeface="Verdana" charset="0"/>
                <a:cs typeface="Verdana" charset="0"/>
              </a:rPr>
              <a:t>Infer </a:t>
            </a:r>
            <a:r>
              <a:rPr lang="en-GB" sz="3000" dirty="0">
                <a:latin typeface="Verdana" charset="0"/>
                <a:ea typeface="Verdana" charset="0"/>
                <a:cs typeface="Verdana" charset="0"/>
              </a:rPr>
              <a:t>a transit-free clique (i.e., Tier-1) </a:t>
            </a:r>
            <a:r>
              <a:rPr lang="en-GB" sz="3000" dirty="0" err="1">
                <a:latin typeface="Verdana" charset="0"/>
                <a:ea typeface="Verdana" charset="0"/>
                <a:cs typeface="Verdana" charset="0"/>
              </a:rPr>
              <a:t>ASes</a:t>
            </a:r>
            <a:r>
              <a:rPr lang="en-GB" sz="3000" dirty="0">
                <a:latin typeface="Verdana" charset="0"/>
                <a:ea typeface="Verdana" charset="0"/>
                <a:cs typeface="Verdana" charset="0"/>
              </a:rPr>
              <a:t>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18384" y="0"/>
            <a:ext cx="12913000" cy="8529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altLang="zh-CN" sz="4400" dirty="0">
                <a:solidFill>
                  <a:schemeClr val="accent5">
                    <a:lumMod val="75000"/>
                  </a:schemeClr>
                </a:solidFill>
              </a:rPr>
              <a:t>Simple A</a:t>
            </a:r>
            <a:r>
              <a:rPr lang="en-US" sz="4400" dirty="0">
                <a:solidFill>
                  <a:schemeClr val="accent5">
                    <a:lumMod val="75000"/>
                  </a:schemeClr>
                </a:solidFill>
              </a:rPr>
              <a:t>lgorithm: </a:t>
            </a:r>
            <a:r>
              <a:rPr lang="en-US" sz="4400" dirty="0" err="1">
                <a:solidFill>
                  <a:schemeClr val="accent5">
                    <a:lumMod val="75000"/>
                  </a:schemeClr>
                </a:solidFill>
              </a:rPr>
              <a:t>CoreToLeaf</a:t>
            </a:r>
            <a:endParaRPr lang="en-US" sz="4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324266" y="3250178"/>
            <a:ext cx="986119" cy="9861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Oval 11"/>
          <p:cNvSpPr/>
          <p:nvPr/>
        </p:nvSpPr>
        <p:spPr>
          <a:xfrm>
            <a:off x="5694995" y="3250178"/>
            <a:ext cx="986119" cy="98611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3356</a:t>
            </a:r>
          </a:p>
        </p:txBody>
      </p:sp>
      <p:sp>
        <p:nvSpPr>
          <p:cNvPr id="15" name="Oval 14"/>
          <p:cNvSpPr/>
          <p:nvPr/>
        </p:nvSpPr>
        <p:spPr>
          <a:xfrm>
            <a:off x="4009630" y="3250178"/>
            <a:ext cx="986119" cy="9861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17" name="Oval 16"/>
          <p:cNvSpPr/>
          <p:nvPr/>
        </p:nvSpPr>
        <p:spPr>
          <a:xfrm>
            <a:off x="7380360" y="3250178"/>
            <a:ext cx="986119" cy="9861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18" name="Oval 17"/>
          <p:cNvSpPr/>
          <p:nvPr/>
        </p:nvSpPr>
        <p:spPr>
          <a:xfrm>
            <a:off x="9065725" y="3250178"/>
            <a:ext cx="986119" cy="9861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cxnSp>
        <p:nvCxnSpPr>
          <p:cNvPr id="19" name="Straight Connector 18"/>
          <p:cNvCxnSpPr>
            <a:stCxn id="9" idx="6"/>
            <a:endCxn id="15" idx="2"/>
          </p:cNvCxnSpPr>
          <p:nvPr/>
        </p:nvCxnSpPr>
        <p:spPr>
          <a:xfrm>
            <a:off x="3310385" y="3743238"/>
            <a:ext cx="699245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/>
            <a:endCxn id="12" idx="2"/>
          </p:cNvCxnSpPr>
          <p:nvPr/>
        </p:nvCxnSpPr>
        <p:spPr>
          <a:xfrm>
            <a:off x="5013679" y="3743237"/>
            <a:ext cx="681316" cy="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2" idx="6"/>
            <a:endCxn id="17" idx="2"/>
          </p:cNvCxnSpPr>
          <p:nvPr/>
        </p:nvCxnSpPr>
        <p:spPr>
          <a:xfrm>
            <a:off x="6681114" y="3743238"/>
            <a:ext cx="699246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384409" y="3743237"/>
            <a:ext cx="699245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986473" y="2994071"/>
            <a:ext cx="1406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Cust-</a:t>
            </a:r>
            <a:r>
              <a:rPr lang="en-US" altLang="zh-CN" sz="2400" b="1" dirty="0" err="1">
                <a:solidFill>
                  <a:schemeClr val="accent1">
                    <a:lumMod val="50000"/>
                  </a:schemeClr>
                </a:solidFill>
              </a:rPr>
              <a:t>Prov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324266" y="4433974"/>
            <a:ext cx="986119" cy="9861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E</a:t>
            </a:r>
            <a:endParaRPr lang="en-US" sz="2400" b="1" dirty="0"/>
          </a:p>
        </p:txBody>
      </p:sp>
      <p:sp>
        <p:nvSpPr>
          <p:cNvPr id="31" name="Oval 30"/>
          <p:cNvSpPr/>
          <p:nvPr/>
        </p:nvSpPr>
        <p:spPr>
          <a:xfrm>
            <a:off x="5694995" y="4460243"/>
            <a:ext cx="986119" cy="98611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209</a:t>
            </a:r>
          </a:p>
        </p:txBody>
      </p:sp>
      <p:sp>
        <p:nvSpPr>
          <p:cNvPr id="32" name="Oval 31"/>
          <p:cNvSpPr/>
          <p:nvPr/>
        </p:nvSpPr>
        <p:spPr>
          <a:xfrm>
            <a:off x="4009630" y="4433974"/>
            <a:ext cx="986119" cy="9861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F</a:t>
            </a:r>
            <a:endParaRPr lang="en-US" sz="2400" b="1" dirty="0"/>
          </a:p>
        </p:txBody>
      </p:sp>
      <p:sp>
        <p:nvSpPr>
          <p:cNvPr id="33" name="Oval 32"/>
          <p:cNvSpPr/>
          <p:nvPr/>
        </p:nvSpPr>
        <p:spPr>
          <a:xfrm>
            <a:off x="7380360" y="4433974"/>
            <a:ext cx="986119" cy="9861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34" name="Oval 33"/>
          <p:cNvSpPr/>
          <p:nvPr/>
        </p:nvSpPr>
        <p:spPr>
          <a:xfrm>
            <a:off x="9065725" y="4433974"/>
            <a:ext cx="986119" cy="9861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cxnSp>
        <p:nvCxnSpPr>
          <p:cNvPr id="35" name="Straight Connector 34"/>
          <p:cNvCxnSpPr>
            <a:stCxn id="37" idx="6"/>
          </p:cNvCxnSpPr>
          <p:nvPr/>
        </p:nvCxnSpPr>
        <p:spPr>
          <a:xfrm>
            <a:off x="3310385" y="4927034"/>
            <a:ext cx="699245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cxnSpLocks/>
            <a:endCxn id="31" idx="2"/>
          </p:cNvCxnSpPr>
          <p:nvPr/>
        </p:nvCxnSpPr>
        <p:spPr>
          <a:xfrm>
            <a:off x="5013679" y="4953302"/>
            <a:ext cx="681316" cy="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cxnSpLocks/>
          </p:cNvCxnSpPr>
          <p:nvPr/>
        </p:nvCxnSpPr>
        <p:spPr>
          <a:xfrm>
            <a:off x="6681114" y="4927034"/>
            <a:ext cx="699246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384409" y="4927033"/>
            <a:ext cx="699245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68657" y="3481628"/>
            <a:ext cx="1755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BGP path1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4752" y="4516145"/>
            <a:ext cx="1755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BGP path2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403148" y="3491518"/>
            <a:ext cx="162256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Conflict</a:t>
            </a:r>
            <a:r>
              <a:rPr lang="zh-CN" altLang="en-US" sz="2800" b="1" dirty="0">
                <a:solidFill>
                  <a:schemeClr val="accent6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endParaRPr lang="en-US" altLang="zh-CN" sz="2800" b="1" dirty="0">
              <a:solidFill>
                <a:schemeClr val="accent6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can</a:t>
            </a:r>
            <a:r>
              <a:rPr lang="zh-CN" altLang="en-US" sz="2800" b="1" dirty="0">
                <a:solidFill>
                  <a:schemeClr val="accent6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endParaRPr lang="en-US" altLang="zh-CN" sz="2800" b="1" dirty="0">
              <a:solidFill>
                <a:schemeClr val="accent6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occur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FE91B7-CD15-7546-9E1E-2D13817EBE71}"/>
              </a:ext>
            </a:extLst>
          </p:cNvPr>
          <p:cNvSpPr/>
          <p:nvPr/>
        </p:nvSpPr>
        <p:spPr>
          <a:xfrm>
            <a:off x="218384" y="2073780"/>
            <a:ext cx="1217482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GB" sz="3000" dirty="0">
                <a:solidFill>
                  <a:srgbClr val="5B5B5B"/>
                </a:solidFill>
                <a:latin typeface="Verdana" charset="0"/>
                <a:ea typeface="Verdana" charset="0"/>
                <a:cs typeface="Verdana" charset="0"/>
              </a:rPr>
              <a:t>For each path that traverses a Tier-1: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1D8384-7CFF-424A-970C-7B530D1BA87F}"/>
              </a:ext>
            </a:extLst>
          </p:cNvPr>
          <p:cNvSpPr/>
          <p:nvPr/>
        </p:nvSpPr>
        <p:spPr>
          <a:xfrm>
            <a:off x="218384" y="5987590"/>
            <a:ext cx="1041419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GB" sz="3000" dirty="0">
                <a:solidFill>
                  <a:srgbClr val="5B5B5B"/>
                </a:solidFill>
                <a:latin typeface="Verdana" charset="0"/>
                <a:ea typeface="Verdana" charset="0"/>
                <a:cs typeface="Verdana" charset="0"/>
              </a:rPr>
              <a:t>Label all remaining unclassified links as </a:t>
            </a:r>
            <a:r>
              <a:rPr lang="en-US" altLang="zh-CN" sz="3000" dirty="0">
                <a:solidFill>
                  <a:srgbClr val="5B5B5B"/>
                </a:solidFill>
                <a:latin typeface="Verdana" charset="0"/>
                <a:ea typeface="Verdana" charset="0"/>
                <a:cs typeface="Verdana" charset="0"/>
              </a:rPr>
              <a:t>Peer-Peer</a:t>
            </a:r>
            <a:r>
              <a:rPr lang="en-GB" sz="3000" dirty="0">
                <a:solidFill>
                  <a:srgbClr val="5B5B5B"/>
                </a:solidFill>
                <a:latin typeface="Verdana" charset="0"/>
                <a:ea typeface="Verdana" charset="0"/>
                <a:cs typeface="Verdana" charset="0"/>
              </a:rPr>
              <a:t>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396D0C-E406-8645-AF27-C622C9CF3EB2}"/>
              </a:ext>
            </a:extLst>
          </p:cNvPr>
          <p:cNvSpPr txBox="1"/>
          <p:nvPr/>
        </p:nvSpPr>
        <p:spPr>
          <a:xfrm>
            <a:off x="8048388" y="2984497"/>
            <a:ext cx="1407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>
                <a:solidFill>
                  <a:schemeClr val="accent1">
                    <a:lumMod val="50000"/>
                  </a:schemeClr>
                </a:solidFill>
              </a:rPr>
              <a:t>Prov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-Cust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C2BF82F-0C83-AA46-B76C-E6B10DBC1725}"/>
              </a:ext>
            </a:extLst>
          </p:cNvPr>
          <p:cNvSpPr txBox="1"/>
          <p:nvPr/>
        </p:nvSpPr>
        <p:spPr>
          <a:xfrm>
            <a:off x="2986520" y="4163893"/>
            <a:ext cx="1406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Cust-</a:t>
            </a:r>
            <a:r>
              <a:rPr lang="en-US" altLang="zh-CN" sz="2400" b="1" dirty="0" err="1">
                <a:solidFill>
                  <a:schemeClr val="accent1">
                    <a:lumMod val="50000"/>
                  </a:schemeClr>
                </a:solidFill>
              </a:rPr>
              <a:t>Prov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A74DD75-C142-2A44-A69E-9EA156D43F70}"/>
              </a:ext>
            </a:extLst>
          </p:cNvPr>
          <p:cNvSpPr txBox="1"/>
          <p:nvPr/>
        </p:nvSpPr>
        <p:spPr>
          <a:xfrm>
            <a:off x="8072593" y="4165677"/>
            <a:ext cx="1407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>
                <a:solidFill>
                  <a:schemeClr val="accent1">
                    <a:lumMod val="50000"/>
                  </a:schemeClr>
                </a:solidFill>
              </a:rPr>
              <a:t>Prov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-Cust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41077" y="55743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B630-8B02-C94E-9DB1-674969ED443C}" type="slidenum">
              <a:rPr lang="en-US" smtClean="0"/>
              <a:t>10</a:t>
            </a:fld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688235" y="2841818"/>
            <a:ext cx="921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</a:rPr>
              <a:t>Tier-1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03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  <p:bldP spid="7" grpId="0"/>
      <p:bldP spid="9" grpId="0" animBg="1"/>
      <p:bldP spid="12" grpId="0" animBg="1"/>
      <p:bldP spid="15" grpId="0" animBg="1"/>
      <p:bldP spid="17" grpId="0" animBg="1"/>
      <p:bldP spid="18" grpId="0" animBg="1"/>
      <p:bldP spid="28" grpId="0"/>
      <p:bldP spid="30" grpId="0" animBg="1"/>
      <p:bldP spid="31" grpId="0" animBg="1"/>
      <p:bldP spid="32" grpId="0" animBg="1"/>
      <p:bldP spid="33" grpId="0" animBg="1"/>
      <p:bldP spid="34" grpId="0" animBg="1"/>
      <p:bldP spid="41" grpId="0"/>
      <p:bldP spid="42" grpId="0"/>
      <p:bldP spid="43" grpId="1"/>
      <p:bldP spid="6" grpId="0"/>
      <p:bldP spid="44" grpId="0"/>
      <p:bldP spid="45" grpId="0"/>
      <p:bldP spid="46" grpId="0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10653" y="23421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36672" y="437990"/>
            <a:ext cx="12913000" cy="8529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 err="1">
                <a:solidFill>
                  <a:schemeClr val="accent5">
                    <a:lumMod val="75000"/>
                  </a:schemeClr>
                </a:solidFill>
              </a:rPr>
              <a:t>CoreToLeaf</a:t>
            </a:r>
            <a:r>
              <a:rPr lang="en-US" sz="4400" dirty="0">
                <a:solidFill>
                  <a:schemeClr val="accent5">
                    <a:lumMod val="75000"/>
                  </a:schemeClr>
                </a:solidFill>
              </a:rPr>
              <a:t> vs. AS-Rank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29900"/>
              </p:ext>
            </p:extLst>
          </p:nvPr>
        </p:nvGraphicFramePr>
        <p:xfrm>
          <a:off x="750681" y="1633812"/>
          <a:ext cx="10831719" cy="2571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6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5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0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13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190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190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4350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Algorithm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Validation</a:t>
                      </a:r>
                      <a:r>
                        <a:rPr lang="en-US" altLang="zh-CN" sz="24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 dataset</a:t>
                      </a:r>
                      <a:endParaRPr lang="is-IS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Conflict</a:t>
                      </a:r>
                    </a:p>
                    <a:p>
                      <a:pPr algn="ctr" fontAlgn="b"/>
                      <a:r>
                        <a:rPr lang="mr-IN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(%)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Route Leak</a:t>
                      </a:r>
                      <a:r>
                        <a:rPr lang="en-US" altLang="zh-CN" sz="24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 Detection</a:t>
                      </a:r>
                      <a:endParaRPr lang="is-IS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 vMerge="1"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Precision</a:t>
                      </a:r>
                    </a:p>
                  </a:txBody>
                  <a:tcPr marL="6350" marR="6350" marT="6350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Recall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Precision</a:t>
                      </a:r>
                    </a:p>
                  </a:txBody>
                  <a:tcPr marL="6350" marR="6350" marT="6350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Recall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 vMerge="1"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(%)</a:t>
                      </a:r>
                    </a:p>
                  </a:txBody>
                  <a:tcPr marL="6350" marR="6350" marT="6350" marB="0" anchor="ctr">
                    <a:lnL w="381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(%)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mr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mr-IN" sz="24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(%)</a:t>
                      </a:r>
                    </a:p>
                  </a:txBody>
                  <a:tcPr marL="6350" marR="6350" marT="6350" marB="0" anchor="ctr">
                    <a:lnL w="381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mr-IN" sz="24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(%)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CoreToLeaf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pple Braille" charset="0"/>
                          <a:ea typeface="Apple Braille" charset="0"/>
                          <a:cs typeface="Apple Braille" charset="0"/>
                        </a:rPr>
                        <a:t>97.0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pple Braille" charset="0"/>
                          <a:ea typeface="Apple Braille" charset="0"/>
                          <a:cs typeface="Apple Braille" charset="0"/>
                        </a:rPr>
                        <a:t>97.3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pple Braille" charset="0"/>
                          <a:ea typeface="Apple Braille" charset="0"/>
                          <a:cs typeface="Apple Braille" charset="0"/>
                        </a:rPr>
                        <a:t>0.12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pple Braille" charset="0"/>
                          <a:ea typeface="Apple Braille" charset="0"/>
                          <a:cs typeface="Apple Braille" charset="0"/>
                        </a:rPr>
                        <a:t>19.8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pple Braille" charset="0"/>
                          <a:ea typeface="Apple Braille" charset="0"/>
                          <a:cs typeface="Apple Braille" charset="0"/>
                        </a:rPr>
                        <a:t>22.1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AS-Rank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pple Braille" charset="0"/>
                          <a:ea typeface="Apple Braille" charset="0"/>
                          <a:cs typeface="Apple Braille" charset="0"/>
                        </a:rPr>
                        <a:t>98.4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pple Braille" charset="0"/>
                          <a:ea typeface="Apple Braille" charset="0"/>
                          <a:cs typeface="Apple Braille" charset="0"/>
                        </a:rPr>
                        <a:t>98.6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pple Braille" charset="0"/>
                          <a:ea typeface="Apple Braille" charset="0"/>
                          <a:cs typeface="Apple Braille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pple Braille" charset="0"/>
                          <a:ea typeface="Apple Braille" charset="0"/>
                          <a:cs typeface="Apple Braille" charset="0"/>
                        </a:rPr>
                        <a:t>8.1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pple Braille" charset="0"/>
                          <a:ea typeface="Apple Braille" charset="0"/>
                          <a:cs typeface="Apple Braille" charset="0"/>
                        </a:rPr>
                        <a:t>5.6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BFD2D20-F6C4-4C07-BE6C-82147AA413F1}"/>
              </a:ext>
            </a:extLst>
          </p:cNvPr>
          <p:cNvSpPr>
            <a:spLocks noGrp="1"/>
          </p:cNvSpPr>
          <p:nvPr/>
        </p:nvSpPr>
        <p:spPr>
          <a:xfrm>
            <a:off x="750681" y="5203516"/>
            <a:ext cx="10594724" cy="104644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137" kern="1200" spc="0" baseline="0">
                <a:solidFill>
                  <a:srgbClr val="5B5B5B"/>
                </a:soli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Verdana" charset="0"/>
                <a:ea typeface="Verdana" charset="0"/>
                <a:cs typeface="Verdana" charset="0"/>
                <a:sym typeface="Wingdings"/>
              </a:rPr>
              <a:t>Most links are easy to infer</a:t>
            </a:r>
            <a:endParaRPr lang="en-GB" sz="2800" dirty="0">
              <a:latin typeface="Verdana" charset="0"/>
              <a:ea typeface="Verdana" charset="0"/>
              <a:cs typeface="Verdana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Verdana" charset="0"/>
                <a:ea typeface="Verdana" charset="0"/>
                <a:cs typeface="Verdana" charset="0"/>
              </a:rPr>
              <a:t>Need to focus on </a:t>
            </a:r>
            <a:r>
              <a:rPr lang="en-US" sz="2800" b="1" i="1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rPr>
              <a:t>hard</a:t>
            </a:r>
            <a:r>
              <a:rPr lang="en-US" sz="2800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2800" dirty="0">
                <a:latin typeface="Verdana" charset="0"/>
                <a:ea typeface="Verdana" charset="0"/>
                <a:cs typeface="Verdana" charset="0"/>
              </a:rPr>
              <a:t>links</a:t>
            </a:r>
            <a:endParaRPr lang="en-GB" sz="28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0681" y="4618741"/>
            <a:ext cx="2378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Implications: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5287241" y="1210269"/>
            <a:ext cx="3256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April 1</a:t>
            </a:r>
            <a:r>
              <a:rPr lang="en-US" sz="2000" b="1" baseline="30000" dirty="0">
                <a:solidFill>
                  <a:schemeClr val="bg2">
                    <a:lumMod val="25000"/>
                  </a:schemeClr>
                </a:solidFill>
              </a:rPr>
              <a:t>st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, 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B630-8B02-C94E-9DB1-674969ED443C}" type="slidenum">
              <a:rPr lang="en-US" smtClean="0"/>
              <a:t>11</a:t>
            </a:fld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153477" y="1528710"/>
            <a:ext cx="1565025" cy="2730639"/>
          </a:xfrm>
          <a:prstGeom prst="ellipse">
            <a:avLst/>
          </a:prstGeom>
          <a:noFill/>
          <a:ln w="53975">
            <a:gradFill flip="none" rotWithShape="1">
              <a:gsLst>
                <a:gs pos="0">
                  <a:schemeClr val="accent6">
                    <a:lumMod val="89000"/>
                  </a:schemeClr>
                </a:gs>
                <a:gs pos="23000">
                  <a:schemeClr val="accent6">
                    <a:lumMod val="89000"/>
                  </a:schemeClr>
                </a:gs>
                <a:gs pos="69000">
                  <a:schemeClr val="accent6">
                    <a:lumMod val="75000"/>
                  </a:schemeClr>
                </a:gs>
                <a:gs pos="97000">
                  <a:schemeClr val="accent6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761275" y="1222225"/>
            <a:ext cx="4235653" cy="3582289"/>
          </a:xfrm>
          <a:prstGeom prst="ellipse">
            <a:avLst/>
          </a:prstGeom>
          <a:noFill/>
          <a:ln w="53975">
            <a:gradFill flip="none" rotWithShape="1">
              <a:gsLst>
                <a:gs pos="0">
                  <a:schemeClr val="accent6">
                    <a:lumMod val="89000"/>
                  </a:schemeClr>
                </a:gs>
                <a:gs pos="23000">
                  <a:schemeClr val="accent6">
                    <a:lumMod val="89000"/>
                  </a:schemeClr>
                </a:gs>
                <a:gs pos="69000">
                  <a:schemeClr val="accent6">
                    <a:lumMod val="75000"/>
                  </a:schemeClr>
                </a:gs>
                <a:gs pos="97000">
                  <a:schemeClr val="accent6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78702" y="1210269"/>
            <a:ext cx="3474775" cy="3464642"/>
          </a:xfrm>
          <a:prstGeom prst="ellipse">
            <a:avLst/>
          </a:prstGeom>
          <a:noFill/>
          <a:ln w="53975">
            <a:gradFill flip="none" rotWithShape="1">
              <a:gsLst>
                <a:gs pos="0">
                  <a:schemeClr val="accent6">
                    <a:lumMod val="89000"/>
                  </a:schemeClr>
                </a:gs>
                <a:gs pos="23000">
                  <a:schemeClr val="accent6">
                    <a:lumMod val="89000"/>
                  </a:schemeClr>
                </a:gs>
                <a:gs pos="69000">
                  <a:schemeClr val="accent6">
                    <a:lumMod val="75000"/>
                  </a:schemeClr>
                </a:gs>
                <a:gs pos="97000">
                  <a:schemeClr val="accent6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9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56484" y="0"/>
            <a:ext cx="12913000" cy="8529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>
                <a:solidFill>
                  <a:schemeClr val="accent5">
                    <a:lumMod val="75000"/>
                  </a:schemeClr>
                </a:solidFill>
              </a:rPr>
              <a:t>Extract </a:t>
            </a:r>
            <a:r>
              <a:rPr lang="en-US" altLang="zh-CN" sz="4400" b="1" i="1" dirty="0">
                <a:solidFill>
                  <a:srgbClr val="C00000"/>
                </a:solidFill>
              </a:rPr>
              <a:t>H</a:t>
            </a:r>
            <a:r>
              <a:rPr lang="en-US" sz="4400" b="1" i="1" dirty="0">
                <a:solidFill>
                  <a:srgbClr val="C00000"/>
                </a:solidFill>
              </a:rPr>
              <a:t>ard</a:t>
            </a:r>
            <a:r>
              <a:rPr lang="en-US" sz="4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sz="4400" dirty="0">
                <a:solidFill>
                  <a:schemeClr val="accent5">
                    <a:lumMod val="75000"/>
                  </a:schemeClr>
                </a:solidFill>
              </a:rPr>
              <a:t>L</a:t>
            </a:r>
            <a:r>
              <a:rPr lang="en-US" sz="4400" dirty="0">
                <a:solidFill>
                  <a:schemeClr val="accent5">
                    <a:lumMod val="75000"/>
                  </a:schemeClr>
                </a:solidFill>
              </a:rPr>
              <a:t>inks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258839"/>
              </p:ext>
            </p:extLst>
          </p:nvPr>
        </p:nvGraphicFramePr>
        <p:xfrm>
          <a:off x="2102370" y="1927615"/>
          <a:ext cx="7017198" cy="2856152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439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6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0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10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Category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i="1" u="none" strike="noStrike" dirty="0" err="1">
                          <a:effectLst/>
                        </a:rPr>
                        <a:t>CoreToLeaf</a:t>
                      </a:r>
                      <a:endParaRPr lang="en-US" sz="2400" i="1" u="none" strike="noStrike" dirty="0">
                        <a:effectLst/>
                      </a:endParaRPr>
                    </a:p>
                    <a:p>
                      <a:pPr marL="0" algn="ctr" defTabSz="914400" rtl="0" eaLnBrk="1" fontAlgn="b" latinLnBrk="0" hangingPunct="1"/>
                      <a:r>
                        <a:rPr lang="en-US" sz="24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 (%)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i="1" u="none" strike="noStrike" dirty="0">
                          <a:effectLst/>
                        </a:rPr>
                        <a:t>AS-Rank</a:t>
                      </a:r>
                    </a:p>
                    <a:p>
                      <a:pPr algn="ctr" fontAlgn="b"/>
                      <a:r>
                        <a:rPr lang="en-US" sz="24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 (%)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0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Max node degree &lt;</a:t>
                      </a:r>
                      <a:r>
                        <a:rPr lang="en-US" sz="2400" b="1" u="none" strike="noStrike" baseline="0" dirty="0">
                          <a:solidFill>
                            <a:srgbClr val="002060"/>
                          </a:solidFill>
                          <a:effectLst/>
                        </a:rPr>
                        <a:t> </a:t>
                      </a:r>
                      <a:r>
                        <a:rPr lang="en-US" sz="24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100</a:t>
                      </a:r>
                      <a:endParaRPr lang="en-US" sz="2400" b="1" i="0" u="none" strike="noStrike" dirty="0">
                        <a:solidFill>
                          <a:srgbClr val="00206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400" u="none" strike="noStrike" dirty="0">
                          <a:effectLst/>
                        </a:rPr>
                        <a:t>13.7</a:t>
                      </a:r>
                      <a:endParaRPr lang="hr-H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0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Observed by 50-100 VPs</a:t>
                      </a:r>
                      <a:endParaRPr lang="en-US" sz="2400" b="1" i="0" u="none" strike="noStrike" dirty="0">
                        <a:solidFill>
                          <a:srgbClr val="00206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400" u="none" strike="noStrike" dirty="0">
                          <a:effectLst/>
                        </a:rPr>
                        <a:t>4.7</a:t>
                      </a:r>
                      <a:endParaRPr lang="hr-H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0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Non-VP &amp; Non-Tier1</a:t>
                      </a:r>
                      <a:endParaRPr lang="en-US" sz="2400" b="1" i="0" u="none" strike="noStrike" dirty="0">
                        <a:solidFill>
                          <a:srgbClr val="00206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u="none" strike="noStrike">
                          <a:effectLst/>
                        </a:rPr>
                        <a:t>5.3</a:t>
                      </a:r>
                      <a:endParaRPr lang="nb-NO" sz="2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en-US" altLang="zh-CN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</a:t>
                      </a:r>
                      <a:endParaRPr lang="en-US" sz="2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0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solidFill>
                            <a:srgbClr val="002060"/>
                          </a:solidFill>
                          <a:effectLst/>
                        </a:rPr>
                        <a:t>Unlabeled Stub-clique</a:t>
                      </a:r>
                      <a:endParaRPr lang="en-US" sz="2400" b="1" i="0" u="none" strike="noStrike">
                        <a:solidFill>
                          <a:srgbClr val="00206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u="none" strike="noStrike" dirty="0">
                          <a:effectLst/>
                        </a:rPr>
                        <a:t>95.5</a:t>
                      </a:r>
                      <a:endParaRPr lang="nb-NO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0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Conflict</a:t>
                      </a:r>
                      <a:endParaRPr lang="en-US" sz="2400" b="1" i="0" u="none" strike="noStrike" dirty="0">
                        <a:solidFill>
                          <a:srgbClr val="00206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u="none" strike="noStrike" dirty="0">
                          <a:effectLst/>
                        </a:rPr>
                        <a:t>100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400050" y="932994"/>
            <a:ext cx="112377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gradient </a:t>
            </a:r>
            <a:r>
              <a:rPr lang="en-US" altLang="zh-C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boosting</a:t>
            </a:r>
            <a:r>
              <a:rPr lang="zh-CN" alt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decision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tree to calculate feature importance</a:t>
            </a:r>
          </a:p>
        </p:txBody>
      </p:sp>
      <p:sp>
        <p:nvSpPr>
          <p:cNvPr id="13" name="TextBox 12"/>
          <p:cNvSpPr txBox="1"/>
          <p:nvPr/>
        </p:nvSpPr>
        <p:spPr>
          <a:xfrm flipH="1">
            <a:off x="9357602" y="3240345"/>
            <a:ext cx="3256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April 1</a:t>
            </a:r>
            <a:r>
              <a:rPr lang="en-US" sz="2000" b="1" baseline="30000" dirty="0">
                <a:solidFill>
                  <a:schemeClr val="bg2">
                    <a:lumMod val="25000"/>
                  </a:schemeClr>
                </a:solidFill>
              </a:rPr>
              <a:t>st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, 2017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943FCB-98EF-CE42-B51E-7FF85BB83B29}"/>
              </a:ext>
            </a:extLst>
          </p:cNvPr>
          <p:cNvSpPr/>
          <p:nvPr/>
        </p:nvSpPr>
        <p:spPr>
          <a:xfrm>
            <a:off x="400050" y="5277028"/>
            <a:ext cx="111342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Fraction of </a:t>
            </a:r>
            <a:r>
              <a:rPr lang="en-US" altLang="zh-CN" sz="2400" i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hard</a:t>
            </a:r>
            <a:r>
              <a:rPr lang="zh-CN" altLang="en-US" sz="2400" dirty="0">
                <a:solidFill>
                  <a:srgbClr val="C0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links</a:t>
            </a:r>
            <a:r>
              <a:rPr lang="zh-CN" altLang="en-US" sz="2400" dirty="0"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</a:t>
            </a:r>
            <a:r>
              <a:rPr lang="zh-CN" altLang="en-US" sz="2400" dirty="0"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zh-CN" altLang="en-US" sz="2400" dirty="0"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validation</a:t>
            </a:r>
            <a:r>
              <a:rPr lang="zh-CN" altLang="en-US" sz="2400" b="1" dirty="0">
                <a:solidFill>
                  <a:srgbClr val="00206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dataset</a:t>
            </a:r>
            <a:r>
              <a:rPr lang="zh-CN" altLang="en-US" sz="2400" dirty="0"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are </a:t>
            </a:r>
            <a:r>
              <a:rPr lang="en-US" altLang="zh-CN" sz="2800" b="1" dirty="0">
                <a:solidFill>
                  <a:srgbClr val="C00000"/>
                </a:solidFill>
              </a:rPr>
              <a:t>3X</a:t>
            </a:r>
            <a:r>
              <a:rPr lang="en-US" altLang="zh-C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fewer</a:t>
            </a:r>
            <a:r>
              <a:rPr lang="zh-CN" altLang="en-US" sz="2400" dirty="0"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than</a:t>
            </a:r>
            <a:r>
              <a:rPr lang="zh-CN" altLang="en-US" sz="2400" dirty="0"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that</a:t>
            </a:r>
            <a:r>
              <a:rPr lang="zh-CN" altLang="en-US" sz="2400" dirty="0"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</a:t>
            </a:r>
            <a:r>
              <a:rPr lang="zh-CN" altLang="en-US" sz="2400" dirty="0"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zh-CN" altLang="en-US" sz="2400" dirty="0"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overall</a:t>
            </a:r>
            <a:r>
              <a:rPr lang="zh-CN" altLang="en-US" sz="2400" b="1" dirty="0">
                <a:solidFill>
                  <a:srgbClr val="00206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links</a:t>
            </a:r>
            <a:r>
              <a:rPr lang="zh-CN" altLang="en-US" sz="2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n-US" altLang="zh-CN" sz="24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zh-CN" altLang="en-US" sz="2800" b="1" dirty="0">
                <a:solidFill>
                  <a:srgbClr val="C00000"/>
                </a:solidFill>
              </a:rPr>
              <a:t>                </a:t>
            </a:r>
            <a:r>
              <a:rPr lang="en-US" altLang="zh-CN" sz="2800" b="1" dirty="0">
                <a:solidFill>
                  <a:srgbClr val="C00000"/>
                </a:solidFill>
              </a:rPr>
              <a:t>T</a:t>
            </a:r>
            <a:r>
              <a:rPr lang="en-US" sz="2800" b="1" dirty="0">
                <a:solidFill>
                  <a:srgbClr val="C00000"/>
                </a:solidFill>
              </a:rPr>
              <a:t>he validation dataset is skewed to easy links</a:t>
            </a:r>
            <a:endParaRPr lang="en-US" altLang="zh-CN" sz="28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77CBD8A-C5F0-674B-BCD2-B229DE9CBDEF}"/>
              </a:ext>
            </a:extLst>
          </p:cNvPr>
          <p:cNvCxnSpPr>
            <a:cxnSpLocks/>
          </p:cNvCxnSpPr>
          <p:nvPr/>
        </p:nvCxnSpPr>
        <p:spPr>
          <a:xfrm>
            <a:off x="884420" y="6275103"/>
            <a:ext cx="564228" cy="0"/>
          </a:xfrm>
          <a:prstGeom prst="straightConnector1">
            <a:avLst/>
          </a:prstGeom>
          <a:ln w="698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B630-8B02-C94E-9DB1-674969ED44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60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10653" y="23421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2515167-E37F-1141-B31A-E6F81AADB322}"/>
              </a:ext>
            </a:extLst>
          </p:cNvPr>
          <p:cNvSpPr txBox="1">
            <a:spLocks/>
          </p:cNvSpPr>
          <p:nvPr/>
        </p:nvSpPr>
        <p:spPr>
          <a:xfrm>
            <a:off x="218384" y="0"/>
            <a:ext cx="12913000" cy="8529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>
                <a:solidFill>
                  <a:schemeClr val="accent5">
                    <a:lumMod val="75000"/>
                  </a:schemeClr>
                </a:solidFill>
              </a:rPr>
              <a:t>Outline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16862" y="778348"/>
            <a:ext cx="11454062" cy="6043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600" i="1" dirty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AS-Rank</a:t>
            </a: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does not meet </a:t>
            </a:r>
            <a:r>
              <a:rPr lang="en-US" altLang="zh-CN" sz="2600" dirty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zh-CN" altLang="en-US" sz="2600" dirty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demands of </a:t>
            </a:r>
            <a:r>
              <a:rPr lang="en-US" altLang="zh-CN" sz="2600" dirty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actual</a:t>
            </a:r>
            <a:r>
              <a:rPr lang="zh-CN" altLang="en-US" sz="2600" dirty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</a:t>
            </a:r>
            <a:r>
              <a:rPr lang="en-US" altLang="zh-CN" sz="2600" dirty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lications</a:t>
            </a: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600" dirty="0">
              <a:solidFill>
                <a:schemeClr val="bg1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defRPr/>
            </a:pP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develop a simple inference algorithm </a:t>
            </a:r>
            <a:r>
              <a:rPr lang="en-US" sz="2600" i="1" dirty="0" err="1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CoreToLeaf</a:t>
            </a: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that achieves accuracy comparable to </a:t>
            </a:r>
            <a:r>
              <a:rPr lang="en-US" sz="2600" i="1" dirty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AS-Rank</a:t>
            </a: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Most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links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 validation dataset are relatively easy to infer.</a:t>
            </a:r>
          </a:p>
          <a:p>
            <a:pPr>
              <a:defRPr/>
            </a:pPr>
            <a:endParaRPr lang="en-US" sz="2600" dirty="0">
              <a:solidFill>
                <a:schemeClr val="bg1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defRPr/>
            </a:pP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</a:t>
            </a:r>
            <a:r>
              <a:rPr lang="en-US" altLang="zh-CN" sz="2600" dirty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identify</a:t>
            </a: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different subsets of the validation dataset that </a:t>
            </a:r>
            <a:r>
              <a:rPr lang="en-US" altLang="zh-CN" sz="2600" dirty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are</a:t>
            </a:r>
            <a:r>
              <a:rPr lang="zh-CN" altLang="en-US" sz="2600" dirty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hard</a:t>
            </a:r>
            <a:r>
              <a:rPr lang="zh-CN" altLang="en-US" sz="2600" dirty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600" dirty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zh-CN" altLang="en-US" sz="2600" dirty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600" dirty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infer</a:t>
            </a: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>
              <a:defRPr/>
            </a:pPr>
            <a:endParaRPr lang="en-US" sz="2600" dirty="0">
              <a:solidFill>
                <a:sysClr val="windowText" lastClr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defRPr/>
            </a:pPr>
            <a:r>
              <a:rPr lang="en-US" sz="260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develop </a:t>
            </a:r>
            <a:r>
              <a:rPr lang="en-US" sz="26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ProbLink</a:t>
            </a:r>
            <a:r>
              <a:rPr lang="en-US" sz="260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a probabilistic AS relationship inference algorithm.</a:t>
            </a:r>
          </a:p>
          <a:p>
            <a:pPr>
              <a:defRPr/>
            </a:pPr>
            <a:endParaRPr lang="en-US" sz="2600" dirty="0">
              <a:solidFill>
                <a:sysClr val="windowText" lastClr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defRPr/>
            </a:pP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Evaluation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B630-8B02-C94E-9DB1-674969ED44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57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433" y="192506"/>
            <a:ext cx="12873319" cy="802656"/>
          </a:xfrm>
        </p:spPr>
        <p:txBody>
          <a:bodyPr>
            <a:noAutofit/>
          </a:bodyPr>
          <a:lstStyle/>
          <a:p>
            <a:pPr algn="l"/>
            <a:r>
              <a:rPr lang="en-US" sz="4400" dirty="0">
                <a:solidFill>
                  <a:schemeClr val="accent5">
                    <a:lumMod val="75000"/>
                  </a:schemeClr>
                </a:solidFill>
              </a:rPr>
              <a:t>Feature </a:t>
            </a:r>
            <a:r>
              <a:rPr lang="en-US" altLang="zh-CN" sz="4400" dirty="0">
                <a:solidFill>
                  <a:schemeClr val="accent5">
                    <a:lumMod val="75000"/>
                  </a:schemeClr>
                </a:solidFill>
              </a:rPr>
              <a:t>D</a:t>
            </a:r>
            <a:r>
              <a:rPr lang="en-US" sz="4400" dirty="0">
                <a:solidFill>
                  <a:schemeClr val="accent5">
                    <a:lumMod val="75000"/>
                  </a:schemeClr>
                </a:solidFill>
              </a:rPr>
              <a:t>esign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10653" y="23421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BFD2D20-F6C4-4C07-BE6C-82147AA413F1}"/>
              </a:ext>
            </a:extLst>
          </p:cNvPr>
          <p:cNvSpPr>
            <a:spLocks noGrp="1"/>
          </p:cNvSpPr>
          <p:nvPr/>
        </p:nvSpPr>
        <p:spPr>
          <a:xfrm>
            <a:off x="526608" y="1515264"/>
            <a:ext cx="11238869" cy="509678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137" kern="1200" spc="0" baseline="0">
                <a:solidFill>
                  <a:srgbClr val="5B5B5B"/>
                </a:soli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lphaUcParenBoth"/>
            </a:pPr>
            <a:r>
              <a:rPr lang="en-US" sz="3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structure of paths that use the link </a:t>
            </a:r>
          </a:p>
          <a:p>
            <a:pPr marL="858441" lvl="1" indent="-285750">
              <a:buFont typeface="Wingdings" charset="2"/>
              <a:buChar char="Ø"/>
            </a:pP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Triplet feature</a:t>
            </a:r>
          </a:p>
          <a:p>
            <a:pPr lvl="1" indent="0">
              <a:buNone/>
            </a:pPr>
            <a:endParaRPr lang="en-US" sz="2800" dirty="0"/>
          </a:p>
          <a:p>
            <a:pPr marL="514350" indent="-514350">
              <a:buAutoNum type="alphaUcParenBoth"/>
            </a:pPr>
            <a:r>
              <a:rPr lang="en-US" sz="3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structure of paths that </a:t>
            </a:r>
            <a:r>
              <a:rPr lang="en-US" sz="32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 not </a:t>
            </a:r>
            <a:r>
              <a:rPr lang="en-US" sz="3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the link</a:t>
            </a:r>
          </a:p>
          <a:p>
            <a:pPr marL="858441" lvl="1" indent="-285750">
              <a:buFont typeface="Wingdings" charset="2"/>
              <a:buChar char="Ø"/>
            </a:pP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Non-path feature</a:t>
            </a:r>
          </a:p>
          <a:p>
            <a:pPr lvl="1" indent="0">
              <a:buNone/>
            </a:pPr>
            <a:endParaRPr lang="en-US" sz="3200" dirty="0"/>
          </a:p>
          <a:p>
            <a:pPr marL="514350" indent="-514350">
              <a:buAutoNum type="alphaUcParenBoth"/>
            </a:pPr>
            <a:r>
              <a:rPr lang="en-US" sz="3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Connectivity properties of the link</a:t>
            </a:r>
          </a:p>
          <a:p>
            <a:pPr marL="858441" lvl="1" indent="-285750">
              <a:buFont typeface="Wingdings" charset="2"/>
              <a:buChar char="Ø"/>
            </a:pP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Distance to clique</a:t>
            </a:r>
            <a:endParaRPr lang="en-US" sz="4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58441" lvl="1" indent="-285750">
              <a:buFont typeface="Wingdings" charset="2"/>
              <a:buChar char="Ø"/>
            </a:pP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Number of VPs observing a link</a:t>
            </a:r>
          </a:p>
          <a:p>
            <a:pPr marL="858441" lvl="1" indent="-285750">
              <a:buFont typeface="Wingdings" charset="2"/>
              <a:buChar char="Ø"/>
            </a:pP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Co-located IXP/peering facility</a:t>
            </a:r>
            <a:endParaRPr lang="en-US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B630-8B02-C94E-9DB1-674969ED443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12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10653" y="23421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18384" y="0"/>
            <a:ext cx="12913000" cy="8529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>
                <a:solidFill>
                  <a:schemeClr val="accent5">
                    <a:lumMod val="75000"/>
                  </a:schemeClr>
                </a:solidFill>
              </a:rPr>
              <a:t>Triplet Feature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7079" y="1087282"/>
            <a:ext cx="1163033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rPr>
              <a:t>Intuition: </a:t>
            </a:r>
            <a:r>
              <a:rPr lang="en-US" sz="2800" dirty="0"/>
              <a:t>Most triplets are valley-free compliant, but we should tolerate some valleys.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/>
              <a:t> Likelihood of valleys is derived from data</a:t>
            </a:r>
            <a:endParaRPr lang="en-US" sz="28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7079" y="5088754"/>
            <a:ext cx="114538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rPr>
              <a:t>Definition: </a:t>
            </a:r>
            <a:r>
              <a:rPr lang="en-US" sz="2800" dirty="0"/>
              <a:t>Attribute probabilistic values for the relationships of the first and the last links given the relationship of the middle link </a:t>
            </a:r>
            <a:r>
              <a:rPr lang="mr-IN" sz="2800" dirty="0"/>
              <a:t>–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002060"/>
                </a:solidFill>
              </a:rPr>
              <a:t>P(t</a:t>
            </a:r>
            <a:r>
              <a:rPr lang="en-US" sz="2800" b="1" baseline="-25000" dirty="0">
                <a:solidFill>
                  <a:srgbClr val="002060"/>
                </a:solidFill>
              </a:rPr>
              <a:t>1</a:t>
            </a:r>
            <a:r>
              <a:rPr lang="en-US" sz="2800" b="1" dirty="0">
                <a:solidFill>
                  <a:srgbClr val="002060"/>
                </a:solidFill>
              </a:rPr>
              <a:t>, t</a:t>
            </a:r>
            <a:r>
              <a:rPr lang="en-US" sz="2800" b="1" baseline="-25000" dirty="0">
                <a:solidFill>
                  <a:srgbClr val="002060"/>
                </a:solidFill>
              </a:rPr>
              <a:t>3</a:t>
            </a:r>
            <a:r>
              <a:rPr lang="en-US" sz="2800" b="1" dirty="0">
                <a:solidFill>
                  <a:srgbClr val="002060"/>
                </a:solidFill>
              </a:rPr>
              <a:t>|t</a:t>
            </a:r>
            <a:r>
              <a:rPr lang="en-US" sz="2800" b="1" baseline="-25000" dirty="0">
                <a:solidFill>
                  <a:srgbClr val="002060"/>
                </a:solidFill>
              </a:rPr>
              <a:t>2</a:t>
            </a:r>
            <a:r>
              <a:rPr lang="en-US" sz="2800" b="1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177D6BA-EF3E-A44C-8F42-29A87BB191FA}"/>
              </a:ext>
            </a:extLst>
          </p:cNvPr>
          <p:cNvSpPr/>
          <p:nvPr/>
        </p:nvSpPr>
        <p:spPr>
          <a:xfrm>
            <a:off x="2822111" y="3301495"/>
            <a:ext cx="986119" cy="9861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8314CC-E6F5-4445-89C2-3348DAC35E70}"/>
              </a:ext>
            </a:extLst>
          </p:cNvPr>
          <p:cNvSpPr/>
          <p:nvPr/>
        </p:nvSpPr>
        <p:spPr>
          <a:xfrm>
            <a:off x="6192840" y="3301495"/>
            <a:ext cx="986119" cy="9861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C</a:t>
            </a:r>
            <a:endParaRPr lang="en-US" sz="2400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88D8A2D-31AB-D940-8528-3F75768BD39E}"/>
              </a:ext>
            </a:extLst>
          </p:cNvPr>
          <p:cNvSpPr/>
          <p:nvPr/>
        </p:nvSpPr>
        <p:spPr>
          <a:xfrm>
            <a:off x="4507475" y="3301495"/>
            <a:ext cx="986119" cy="9861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28317A8-1820-D04E-9885-89A981DFC2B3}"/>
              </a:ext>
            </a:extLst>
          </p:cNvPr>
          <p:cNvSpPr/>
          <p:nvPr/>
        </p:nvSpPr>
        <p:spPr>
          <a:xfrm>
            <a:off x="7878205" y="3301495"/>
            <a:ext cx="986119" cy="9861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D</a:t>
            </a:r>
            <a:endParaRPr lang="en-US" sz="2400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8FC729-6E1C-E547-8AD3-B457CF684221}"/>
              </a:ext>
            </a:extLst>
          </p:cNvPr>
          <p:cNvCxnSpPr>
            <a:stCxn id="7" idx="6"/>
            <a:endCxn id="9" idx="2"/>
          </p:cNvCxnSpPr>
          <p:nvPr/>
        </p:nvCxnSpPr>
        <p:spPr>
          <a:xfrm>
            <a:off x="3808230" y="3794555"/>
            <a:ext cx="699245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6130092-2AB9-AF4F-8F9C-707011635934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5511524" y="3794554"/>
            <a:ext cx="681316" cy="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874EE81-B933-6740-A3F4-6F3E81164703}"/>
              </a:ext>
            </a:extLst>
          </p:cNvPr>
          <p:cNvCxnSpPr>
            <a:stCxn id="8" idx="6"/>
            <a:endCxn id="10" idx="2"/>
          </p:cNvCxnSpPr>
          <p:nvPr/>
        </p:nvCxnSpPr>
        <p:spPr>
          <a:xfrm>
            <a:off x="7178959" y="3794555"/>
            <a:ext cx="699246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B630-8B02-C94E-9DB1-674969ED443C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53457" y="3039885"/>
            <a:ext cx="500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t</a:t>
            </a:r>
            <a:r>
              <a:rPr lang="en-US" sz="3600" b="1" baseline="-25000" dirty="0">
                <a:solidFill>
                  <a:srgbClr val="002060"/>
                </a:solidFill>
              </a:rPr>
              <a:t>1</a:t>
            </a:r>
            <a:endParaRPr lang="en-US" sz="2400" b="1" baseline="-25000" dirty="0">
              <a:solidFill>
                <a:srgbClr val="00206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01953" y="3012964"/>
            <a:ext cx="500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t</a:t>
            </a:r>
            <a:r>
              <a:rPr lang="en-US" sz="3600" b="1" baseline="-25000" dirty="0">
                <a:solidFill>
                  <a:srgbClr val="002060"/>
                </a:solidFill>
              </a:rPr>
              <a:t>2</a:t>
            </a:r>
            <a:endParaRPr lang="en-US" sz="2400" b="1" baseline="-25000" dirty="0">
              <a:solidFill>
                <a:srgbClr val="00206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54013" y="3009654"/>
            <a:ext cx="524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rgbClr val="002060"/>
                </a:solidFill>
              </a:rPr>
              <a:t>t</a:t>
            </a:r>
            <a:r>
              <a:rPr lang="en-US" sz="3600" b="1" baseline="-25000" dirty="0">
                <a:solidFill>
                  <a:srgbClr val="002060"/>
                </a:solidFill>
              </a:rPr>
              <a:t>3</a:t>
            </a:r>
            <a:endParaRPr lang="en-US" sz="2400" b="1" baseline="-250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235945" y="4501122"/>
                <a:ext cx="53513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2060"/>
                    </a:solidFill>
                  </a:rPr>
                  <a:t>t </a:t>
                </a:r>
                <a14:m>
                  <m:oMath xmlns:m="http://schemas.openxmlformats.org/officeDocument/2006/math">
                    <m:r>
                      <a:rPr lang="en-US" sz="2800" b="1">
                        <a:solidFill>
                          <a:srgbClr val="002060"/>
                        </a:solidFill>
                        <a:latin typeface="Cambria Math" charset="0"/>
                      </a:rPr>
                      <m:t>∈</m:t>
                    </m:r>
                  </m:oMath>
                </a14:m>
                <a:r>
                  <a:rPr lang="en-US" sz="2800" b="1" dirty="0">
                    <a:solidFill>
                      <a:srgbClr val="002060"/>
                    </a:solidFill>
                  </a:rPr>
                  <a:t> {</a:t>
                </a:r>
                <a:r>
                  <a:rPr lang="en-US" sz="2800" b="1" dirty="0" err="1">
                    <a:solidFill>
                      <a:srgbClr val="002060"/>
                    </a:solidFill>
                  </a:rPr>
                  <a:t>Cust-Prov</a:t>
                </a:r>
                <a:r>
                  <a:rPr lang="en-US" sz="2800" b="1" dirty="0">
                    <a:solidFill>
                      <a:srgbClr val="002060"/>
                    </a:solidFill>
                  </a:rPr>
                  <a:t>, </a:t>
                </a:r>
                <a:r>
                  <a:rPr lang="en-US" sz="2800" b="1" dirty="0" err="1">
                    <a:solidFill>
                      <a:srgbClr val="002060"/>
                    </a:solidFill>
                  </a:rPr>
                  <a:t>Prov-Cust</a:t>
                </a:r>
                <a:r>
                  <a:rPr lang="en-US" sz="2800" b="1" dirty="0">
                    <a:solidFill>
                      <a:srgbClr val="002060"/>
                    </a:solidFill>
                  </a:rPr>
                  <a:t>, Peer-Peer</a:t>
                </a:r>
                <a:r>
                  <a:rPr lang="en-US" sz="2400" dirty="0"/>
                  <a:t>}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945" y="4501122"/>
                <a:ext cx="5351337" cy="430887"/>
              </a:xfrm>
              <a:prstGeom prst="rect">
                <a:avLst/>
              </a:prstGeom>
              <a:blipFill rotWithShape="0">
                <a:blip r:embed="rId3"/>
                <a:stretch>
                  <a:fillRect l="-4100" t="-23944" r="-2620" b="-50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537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10653" y="23421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54222" y="3985962"/>
            <a:ext cx="610976" cy="61097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X</a:t>
            </a:r>
          </a:p>
        </p:txBody>
      </p:sp>
      <p:sp>
        <p:nvSpPr>
          <p:cNvPr id="7" name="Oval 6"/>
          <p:cNvSpPr/>
          <p:nvPr/>
        </p:nvSpPr>
        <p:spPr>
          <a:xfrm>
            <a:off x="3834146" y="5468261"/>
            <a:ext cx="610976" cy="61097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5590585" y="5485636"/>
            <a:ext cx="610976" cy="61097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cxnSp>
        <p:nvCxnSpPr>
          <p:cNvPr id="10" name="Straight Arrow Connector 9"/>
          <p:cNvCxnSpPr>
            <a:stCxn id="6" idx="5"/>
            <a:endCxn id="7" idx="1"/>
          </p:cNvCxnSpPr>
          <p:nvPr/>
        </p:nvCxnSpPr>
        <p:spPr>
          <a:xfrm>
            <a:off x="3075723" y="4507463"/>
            <a:ext cx="847898" cy="10502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77872" y="4913765"/>
            <a:ext cx="1810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Prov-Cust</a:t>
            </a:r>
            <a:endParaRPr lang="en-US" sz="2400" b="1" dirty="0"/>
          </a:p>
        </p:txBody>
      </p:sp>
      <p:sp>
        <p:nvSpPr>
          <p:cNvPr id="16" name="Oval 15"/>
          <p:cNvSpPr/>
          <p:nvPr/>
        </p:nvSpPr>
        <p:spPr>
          <a:xfrm>
            <a:off x="2188434" y="4740066"/>
            <a:ext cx="610976" cy="61097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Y</a:t>
            </a:r>
          </a:p>
        </p:txBody>
      </p:sp>
      <p:cxnSp>
        <p:nvCxnSpPr>
          <p:cNvPr id="17" name="Straight Arrow Connector 16"/>
          <p:cNvCxnSpPr>
            <a:cxnSpLocks/>
            <a:endCxn id="7" idx="1"/>
          </p:cNvCxnSpPr>
          <p:nvPr/>
        </p:nvCxnSpPr>
        <p:spPr>
          <a:xfrm>
            <a:off x="2799410" y="5167815"/>
            <a:ext cx="1124211" cy="3899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029033" y="5449835"/>
            <a:ext cx="610976" cy="61097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Z</a:t>
            </a:r>
          </a:p>
        </p:txBody>
      </p:sp>
      <p:cxnSp>
        <p:nvCxnSpPr>
          <p:cNvPr id="24" name="Straight Arrow Connector 23"/>
          <p:cNvCxnSpPr>
            <a:stCxn id="21" idx="6"/>
            <a:endCxn id="7" idx="2"/>
          </p:cNvCxnSpPr>
          <p:nvPr/>
        </p:nvCxnSpPr>
        <p:spPr>
          <a:xfrm>
            <a:off x="2640009" y="5755323"/>
            <a:ext cx="1194137" cy="184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6"/>
            <a:endCxn id="8" idx="2"/>
          </p:cNvCxnSpPr>
          <p:nvPr/>
        </p:nvCxnSpPr>
        <p:spPr>
          <a:xfrm>
            <a:off x="4445122" y="5773749"/>
            <a:ext cx="1145463" cy="173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347024" y="4029816"/>
            <a:ext cx="3097028" cy="1859730"/>
          </a:xfrm>
          <a:prstGeom prst="rect">
            <a:avLst/>
          </a:prstGeom>
          <a:solidFill>
            <a:schemeClr val="accent1"/>
          </a:solidFill>
          <a:ln w="44450">
            <a:noFill/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1"/>
                </a:solidFill>
              </a:rPr>
              <a:t>No path contains: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X-B-C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Y-B-C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Z-B-C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218384" y="0"/>
            <a:ext cx="12913000" cy="8529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>
                <a:solidFill>
                  <a:schemeClr val="accent5">
                    <a:lumMod val="75000"/>
                  </a:schemeClr>
                </a:solidFill>
              </a:rPr>
              <a:t>Non-path Feature</a:t>
            </a:r>
          </a:p>
        </p:txBody>
      </p:sp>
      <p:sp>
        <p:nvSpPr>
          <p:cNvPr id="2" name="Rectangle 1"/>
          <p:cNvSpPr/>
          <p:nvPr/>
        </p:nvSpPr>
        <p:spPr>
          <a:xfrm>
            <a:off x="337079" y="1087282"/>
            <a:ext cx="116303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rPr>
              <a:t>Intuition</a:t>
            </a:r>
            <a:r>
              <a:rPr lang="en-US" sz="2800" dirty="0">
                <a:solidFill>
                  <a:srgbClr val="222222"/>
                </a:solidFill>
                <a:latin typeface="Verdana" charset="0"/>
                <a:ea typeface="Verdana" charset="0"/>
                <a:cs typeface="Verdana" charset="0"/>
              </a:rPr>
              <a:t>: </a:t>
            </a:r>
            <a:r>
              <a:rPr lang="en-US" sz="2800" dirty="0"/>
              <a:t>If none of the</a:t>
            </a:r>
            <a:r>
              <a:rPr lang="zh-CN" altLang="en-US" sz="2800" dirty="0"/>
              <a:t> </a:t>
            </a:r>
            <a:r>
              <a:rPr lang="en-US" altLang="zh-CN" sz="2800" dirty="0"/>
              <a:t>Peer-Peer</a:t>
            </a:r>
            <a:r>
              <a:rPr lang="en-US" sz="2800" dirty="0"/>
              <a:t>/</a:t>
            </a:r>
            <a:r>
              <a:rPr lang="en-US" altLang="zh-CN" sz="2800" dirty="0" err="1"/>
              <a:t>Prov</a:t>
            </a:r>
            <a:r>
              <a:rPr lang="en-US" altLang="zh-CN" sz="2800" dirty="0"/>
              <a:t>-Cust</a:t>
            </a:r>
            <a:r>
              <a:rPr lang="en-US" sz="2800" dirty="0"/>
              <a:t> links coming into an AS are followed by a specific link, then the link is likely not a </a:t>
            </a:r>
            <a:r>
              <a:rPr lang="en-US" sz="2800" dirty="0" err="1"/>
              <a:t>Prov</a:t>
            </a:r>
            <a:r>
              <a:rPr lang="en-US" sz="2800" dirty="0"/>
              <a:t>-Cust link.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29488" y="2085836"/>
            <a:ext cx="114538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rPr>
              <a:t>Definition: </a:t>
            </a:r>
            <a:r>
              <a:rPr lang="en-US" sz="2800" dirty="0"/>
              <a:t>Attribute probabilistic values for the number of previous </a:t>
            </a:r>
            <a:r>
              <a:rPr lang="en-US" altLang="zh-CN" sz="2800" dirty="0"/>
              <a:t>Peer-Peer</a:t>
            </a:r>
            <a:r>
              <a:rPr lang="en-US" sz="2800" dirty="0"/>
              <a:t>/</a:t>
            </a:r>
            <a:r>
              <a:rPr lang="en-US" altLang="zh-CN" sz="2800" dirty="0" err="1"/>
              <a:t>Prov-Cust</a:t>
            </a:r>
            <a:r>
              <a:rPr lang="en-US" sz="2800" dirty="0"/>
              <a:t> links given the relationship of the next link. </a:t>
            </a:r>
          </a:p>
          <a:p>
            <a:r>
              <a:rPr lang="mr-IN" sz="2800" dirty="0"/>
              <a:t>–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002060"/>
                </a:solidFill>
              </a:rPr>
              <a:t>P(# Peer-Peer + # </a:t>
            </a:r>
            <a:r>
              <a:rPr lang="en-US" sz="2800" b="1" dirty="0" err="1">
                <a:solidFill>
                  <a:srgbClr val="002060"/>
                </a:solidFill>
              </a:rPr>
              <a:t>Prov-Cust</a:t>
            </a:r>
            <a:r>
              <a:rPr lang="en-US" sz="2800" b="1" dirty="0">
                <a:solidFill>
                  <a:srgbClr val="002060"/>
                </a:solidFill>
              </a:rPr>
              <a:t> | t)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B630-8B02-C94E-9DB1-674969ED443C}" type="slidenum">
              <a:rPr lang="en-US" smtClean="0"/>
              <a:t>16</a:t>
            </a:fld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778111" y="5187080"/>
            <a:ext cx="344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solidFill>
                  <a:srgbClr val="002060"/>
                </a:solidFill>
              </a:rPr>
              <a:t>t</a:t>
            </a:r>
            <a:endParaRPr lang="en-US" sz="2400" b="1" baseline="-25000" dirty="0">
              <a:solidFill>
                <a:srgbClr val="00206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40769" y="5869324"/>
            <a:ext cx="1810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Peer-Peer</a:t>
            </a:r>
          </a:p>
        </p:txBody>
      </p:sp>
    </p:spTree>
    <p:extLst>
      <p:ext uri="{BB962C8B-B14F-4D97-AF65-F5344CB8AC3E}">
        <p14:creationId xmlns:p14="http://schemas.microsoft.com/office/powerpoint/2010/main" val="1666598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10653" y="23421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90310" y="1348800"/>
            <a:ext cx="1130182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  <a:latin typeface="Verdana" charset="0"/>
                <a:ea typeface="Verdana" charset="0"/>
                <a:cs typeface="Verdana" charset="0"/>
              </a:rPr>
              <a:t>Distance to clique feature</a:t>
            </a:r>
            <a:r>
              <a:rPr lang="en-US" sz="2800" dirty="0">
                <a:solidFill>
                  <a:srgbClr val="002060"/>
                </a:solidFill>
                <a:latin typeface="Verdana" charset="0"/>
                <a:ea typeface="Verdana" charset="0"/>
                <a:cs typeface="Verdana" charset="0"/>
              </a:rPr>
              <a:t>: </a:t>
            </a:r>
            <a:r>
              <a:rPr lang="en-US" sz="2800" b="1" dirty="0">
                <a:solidFill>
                  <a:srgbClr val="002060"/>
                </a:solidFill>
              </a:rPr>
              <a:t>P(</a:t>
            </a:r>
            <a:r>
              <a:rPr lang="en-US" sz="2800" b="1" dirty="0" err="1">
                <a:solidFill>
                  <a:srgbClr val="002060"/>
                </a:solidFill>
              </a:rPr>
              <a:t>dist</a:t>
            </a:r>
            <a:r>
              <a:rPr lang="en-US" sz="2800" b="1" dirty="0">
                <a:solidFill>
                  <a:srgbClr val="002060"/>
                </a:solidFill>
              </a:rPr>
              <a:t>(AS</a:t>
            </a:r>
            <a:r>
              <a:rPr lang="en-US" sz="2800" b="1" baseline="-25000" dirty="0">
                <a:solidFill>
                  <a:srgbClr val="002060"/>
                </a:solidFill>
              </a:rPr>
              <a:t>1</a:t>
            </a:r>
            <a:r>
              <a:rPr lang="en-US" sz="2800" b="1" dirty="0">
                <a:solidFill>
                  <a:srgbClr val="002060"/>
                </a:solidFill>
              </a:rPr>
              <a:t>), </a:t>
            </a:r>
            <a:r>
              <a:rPr lang="en-US" sz="2800" b="1" dirty="0" err="1">
                <a:solidFill>
                  <a:srgbClr val="002060"/>
                </a:solidFill>
              </a:rPr>
              <a:t>dist</a:t>
            </a:r>
            <a:r>
              <a:rPr lang="en-US" sz="2800" b="1" dirty="0">
                <a:solidFill>
                  <a:srgbClr val="002060"/>
                </a:solidFill>
              </a:rPr>
              <a:t>(AS</a:t>
            </a:r>
            <a:r>
              <a:rPr lang="en-US" sz="2800" b="1" baseline="-25000" dirty="0">
                <a:solidFill>
                  <a:srgbClr val="002060"/>
                </a:solidFill>
              </a:rPr>
              <a:t>2</a:t>
            </a:r>
            <a:r>
              <a:rPr lang="en-US" sz="2800" b="1" dirty="0">
                <a:solidFill>
                  <a:srgbClr val="002060"/>
                </a:solidFill>
              </a:rPr>
              <a:t>) | t)</a:t>
            </a:r>
          </a:p>
          <a:p>
            <a:r>
              <a:rPr lang="en-US" sz="2400" b="1" dirty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rPr>
              <a:t>Intuition:</a:t>
            </a:r>
            <a:r>
              <a:rPr lang="en-US" sz="3200" b="1" dirty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High-tier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ASes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are closer to clique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ASes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than low-tier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ASes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Peer-Peer links are typically between the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ASes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the same tier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>
              <a:solidFill>
                <a:schemeClr val="accent5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800" u="sng" dirty="0">
                <a:solidFill>
                  <a:srgbClr val="002060"/>
                </a:solidFill>
                <a:latin typeface="Verdana" charset="0"/>
                <a:ea typeface="Verdana" charset="0"/>
                <a:cs typeface="Verdana" charset="0"/>
              </a:rPr>
              <a:t>Vantage point feature</a:t>
            </a:r>
            <a:r>
              <a:rPr lang="en-US" sz="2800" dirty="0">
                <a:solidFill>
                  <a:srgbClr val="002060"/>
                </a:solidFill>
                <a:latin typeface="Verdana" charset="0"/>
                <a:ea typeface="Verdana" charset="0"/>
                <a:cs typeface="Verdana" charset="0"/>
              </a:rPr>
              <a:t>: </a:t>
            </a:r>
            <a:r>
              <a:rPr lang="en-US" sz="2800" b="1" dirty="0">
                <a:solidFill>
                  <a:srgbClr val="002060"/>
                </a:solidFill>
              </a:rPr>
              <a:t>P(# VPs observing  AS</a:t>
            </a:r>
            <a:r>
              <a:rPr lang="en-US" sz="2800" b="1" baseline="-25000" dirty="0">
                <a:solidFill>
                  <a:srgbClr val="002060"/>
                </a:solidFill>
              </a:rPr>
              <a:t>1</a:t>
            </a:r>
            <a:r>
              <a:rPr lang="en-US" sz="2800" b="1" dirty="0">
                <a:solidFill>
                  <a:srgbClr val="002060"/>
                </a:solidFill>
              </a:rPr>
              <a:t> -- AS</a:t>
            </a:r>
            <a:r>
              <a:rPr lang="en-US" sz="2800" b="1" baseline="-25000" dirty="0">
                <a:solidFill>
                  <a:srgbClr val="002060"/>
                </a:solidFill>
              </a:rPr>
              <a:t>2</a:t>
            </a:r>
            <a:r>
              <a:rPr lang="en-US" sz="2800" b="1" dirty="0">
                <a:solidFill>
                  <a:srgbClr val="002060"/>
                </a:solidFill>
              </a:rPr>
              <a:t>| t)</a:t>
            </a:r>
          </a:p>
          <a:p>
            <a:r>
              <a:rPr lang="en-US" sz="2400" b="1" dirty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rPr>
              <a:t>Intuition: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Prov-Cust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links are more likely to be seen by more VPs</a:t>
            </a:r>
            <a:endParaRPr lang="en-US" sz="32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32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u="sng" dirty="0">
                <a:solidFill>
                  <a:srgbClr val="002060"/>
                </a:solidFill>
                <a:latin typeface="Verdana" charset="0"/>
                <a:ea typeface="Verdana" charset="0"/>
                <a:cs typeface="Verdana" charset="0"/>
              </a:rPr>
              <a:t>Co-located IXP and co-located peering facility feature</a:t>
            </a:r>
            <a:r>
              <a:rPr lang="en-US" sz="2800" dirty="0">
                <a:solidFill>
                  <a:srgbClr val="002060"/>
                </a:solidFill>
                <a:latin typeface="Verdana" charset="0"/>
                <a:ea typeface="Verdana" charset="0"/>
                <a:cs typeface="Verdana" charset="0"/>
              </a:rPr>
              <a:t>:</a:t>
            </a:r>
          </a:p>
          <a:p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   (extracted from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</a:rPr>
              <a:t>PeeringDB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) </a:t>
            </a:r>
            <a:r>
              <a:rPr lang="en-US" sz="3200" b="1" dirty="0">
                <a:solidFill>
                  <a:srgbClr val="002060"/>
                </a:solidFill>
              </a:rPr>
              <a:t>P(# IXPs/facilities| t)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  <a:p>
            <a:r>
              <a:rPr lang="en-US" sz="2400" b="1" dirty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rPr>
              <a:t>Intuition: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more IXPs or facilities two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ASes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are co-located in, the more likely they are peering with each other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18384" y="0"/>
            <a:ext cx="12913000" cy="8529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400" dirty="0">
                <a:solidFill>
                  <a:schemeClr val="accent5">
                    <a:lumMod val="75000"/>
                  </a:schemeClr>
                </a:solidFill>
              </a:rPr>
              <a:t>Connectivity Features</a:t>
            </a:r>
            <a:endParaRPr lang="en-US" sz="4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B630-8B02-C94E-9DB1-674969ED443C}" type="slidenum">
              <a:rPr lang="en-US" smtClean="0"/>
              <a:t>17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177D6BA-EF3E-A44C-8F42-29A87BB191FA}"/>
              </a:ext>
            </a:extLst>
          </p:cNvPr>
          <p:cNvSpPr/>
          <p:nvPr/>
        </p:nvSpPr>
        <p:spPr>
          <a:xfrm>
            <a:off x="8893727" y="261610"/>
            <a:ext cx="986119" cy="9861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AS</a:t>
            </a:r>
            <a:r>
              <a:rPr lang="en-US" sz="2400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88D8A2D-31AB-D940-8528-3F75768BD39E}"/>
              </a:ext>
            </a:extLst>
          </p:cNvPr>
          <p:cNvSpPr/>
          <p:nvPr/>
        </p:nvSpPr>
        <p:spPr>
          <a:xfrm>
            <a:off x="10579091" y="261610"/>
            <a:ext cx="986119" cy="9861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AS</a:t>
            </a:r>
            <a:r>
              <a:rPr lang="en-US" sz="2400" b="1" baseline="-25000" dirty="0"/>
              <a:t>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8FC729-6E1C-E547-8AD3-B457CF684221}"/>
              </a:ext>
            </a:extLst>
          </p:cNvPr>
          <p:cNvCxnSpPr/>
          <p:nvPr/>
        </p:nvCxnSpPr>
        <p:spPr>
          <a:xfrm>
            <a:off x="9879846" y="754670"/>
            <a:ext cx="699245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25073" y="0"/>
            <a:ext cx="344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t</a:t>
            </a:r>
            <a:endParaRPr lang="en-US" sz="2400" b="1" baseline="-25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380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2BFD2D20-F6C4-4C07-BE6C-82147AA413F1}"/>
              </a:ext>
            </a:extLst>
          </p:cNvPr>
          <p:cNvSpPr>
            <a:spLocks noGrp="1"/>
          </p:cNvSpPr>
          <p:nvPr/>
        </p:nvSpPr>
        <p:spPr>
          <a:xfrm>
            <a:off x="191060" y="1678146"/>
            <a:ext cx="11809879" cy="4787977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137" kern="1200" spc="0" baseline="0">
                <a:solidFill>
                  <a:srgbClr val="5B5B5B"/>
                </a:soli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Use</a:t>
            </a:r>
            <a:r>
              <a:rPr lang="zh-CN" altLang="en-US" sz="32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zh-CN" sz="3200" i="1" dirty="0" err="1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CoreToLeaf</a:t>
            </a:r>
            <a:r>
              <a:rPr lang="zh-CN" altLang="en-US" sz="32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zh-CN" sz="32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to</a:t>
            </a:r>
            <a:r>
              <a:rPr lang="zh-CN" altLang="en-US" sz="32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zh-CN" sz="32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come</a:t>
            </a:r>
            <a:r>
              <a:rPr lang="zh-CN" altLang="en-US" sz="32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zh-CN" sz="32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up</a:t>
            </a:r>
            <a:r>
              <a:rPr lang="zh-CN" altLang="en-US" sz="32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zh-CN" sz="32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with</a:t>
            </a:r>
            <a:r>
              <a:rPr lang="zh-CN" altLang="en-US" sz="32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zh-CN" sz="32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an</a:t>
            </a:r>
            <a:r>
              <a:rPr lang="zh-CN" altLang="en-US" sz="32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zh-CN" sz="32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initial</a:t>
            </a:r>
            <a:r>
              <a:rPr lang="zh-CN" altLang="en-US" sz="32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zh-CN" sz="32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labeling</a:t>
            </a:r>
          </a:p>
          <a:p>
            <a:r>
              <a:rPr lang="en-US" altLang="zh-CN" sz="2800" b="1" i="1" dirty="0">
                <a:solidFill>
                  <a:srgbClr val="002060"/>
                </a:solidFill>
                <a:latin typeface="Verdana" charset="0"/>
                <a:ea typeface="Verdana" charset="0"/>
                <a:cs typeface="Verdana" charset="0"/>
              </a:rPr>
              <a:t>Repeat</a:t>
            </a:r>
            <a:r>
              <a:rPr lang="en-US" altLang="zh-CN" sz="2400" i="1" dirty="0">
                <a:solidFill>
                  <a:srgbClr val="002060"/>
                </a:solidFill>
                <a:latin typeface="Verdana" charset="0"/>
                <a:ea typeface="Verdana" charset="0"/>
                <a:cs typeface="Verdana" charset="0"/>
              </a:rPr>
              <a:t>:</a:t>
            </a:r>
            <a:r>
              <a:rPr lang="zh-CN" altLang="en-US" sz="2400" i="1" dirty="0">
                <a:solidFill>
                  <a:srgbClr val="002060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endParaRPr lang="en-US" altLang="zh-CN" sz="2400" i="1" dirty="0">
              <a:solidFill>
                <a:srgbClr val="002060"/>
              </a:solidFill>
              <a:latin typeface="Verdana" charset="0"/>
              <a:ea typeface="Verdana" charset="0"/>
              <a:cs typeface="Verdana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C</a:t>
            </a:r>
            <a:r>
              <a:rPr lang="en-US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ompute the conditional probability distribution of each feature based on current labels</a:t>
            </a:r>
          </a:p>
          <a:p>
            <a:pPr marL="1087041" lvl="1" indent="-5143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             E.g., </a:t>
            </a:r>
            <a:r>
              <a:rPr lang="en-US" sz="2800" b="1" dirty="0">
                <a:solidFill>
                  <a:srgbClr val="002060"/>
                </a:solidFill>
              </a:rPr>
              <a:t>P(# VPs observing a link| t)</a:t>
            </a:r>
            <a:endParaRPr lang="en-US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P</a:t>
            </a:r>
            <a:r>
              <a:rPr lang="en-US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redict new label for each link using </a:t>
            </a:r>
            <a:r>
              <a:rPr lang="en-US" altLang="zh-CN" sz="3200" b="1" dirty="0">
                <a:solidFill>
                  <a:schemeClr val="accent2"/>
                </a:solidFill>
                <a:latin typeface="+mn-lt"/>
              </a:rPr>
              <a:t>Naïve</a:t>
            </a:r>
            <a:r>
              <a:rPr lang="en-US" sz="3200" b="1" dirty="0">
                <a:solidFill>
                  <a:schemeClr val="accent2"/>
                </a:solidFill>
                <a:latin typeface="+mn-lt"/>
              </a:rPr>
              <a:t> Bayes </a:t>
            </a:r>
            <a:r>
              <a:rPr lang="en-US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and conditional probability distributions</a:t>
            </a:r>
          </a:p>
          <a:p>
            <a:pPr marL="915591" lvl="1" indent="-342900"/>
            <a:r>
              <a:rPr lang="en-US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</a:p>
          <a:p>
            <a:pPr marL="915591" lvl="1" indent="-342900"/>
            <a:endParaRPr lang="en-US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  <a:p>
            <a:r>
              <a:rPr lang="en-US" altLang="zh-CN" sz="2800" b="1" i="1" dirty="0">
                <a:solidFill>
                  <a:srgbClr val="002060"/>
                </a:solidFill>
                <a:latin typeface="Verdana" charset="0"/>
                <a:ea typeface="Verdana" charset="0"/>
                <a:cs typeface="Verdana" charset="0"/>
              </a:rPr>
              <a:t>Stop</a:t>
            </a:r>
            <a:r>
              <a:rPr lang="zh-CN" altLang="en-US" sz="2800" b="1" i="1" dirty="0">
                <a:solidFill>
                  <a:srgbClr val="002060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zh-CN" sz="2800" b="1" i="1" dirty="0">
                <a:solidFill>
                  <a:srgbClr val="002060"/>
                </a:solidFill>
                <a:latin typeface="Verdana" charset="0"/>
                <a:ea typeface="Verdana" charset="0"/>
                <a:cs typeface="Verdana" charset="0"/>
              </a:rPr>
              <a:t>upon</a:t>
            </a:r>
            <a:r>
              <a:rPr lang="zh-CN" altLang="en-US" sz="2800" b="1" i="1" dirty="0">
                <a:solidFill>
                  <a:srgbClr val="002060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2800" b="1" i="1" dirty="0">
                <a:solidFill>
                  <a:srgbClr val="002060"/>
                </a:solidFill>
                <a:latin typeface="Verdana" charset="0"/>
                <a:ea typeface="Verdana" charset="0"/>
                <a:cs typeface="Verdana" charset="0"/>
              </a:rPr>
              <a:t>convergence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A6B1B66-78D3-F44C-A9D1-BF04D60E3C0B}"/>
              </a:ext>
            </a:extLst>
          </p:cNvPr>
          <p:cNvSpPr txBox="1">
            <a:spLocks/>
          </p:cNvSpPr>
          <p:nvPr/>
        </p:nvSpPr>
        <p:spPr>
          <a:xfrm>
            <a:off x="218384" y="0"/>
            <a:ext cx="12913000" cy="8529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400" dirty="0" err="1">
                <a:solidFill>
                  <a:schemeClr val="accent5">
                    <a:lumMod val="75000"/>
                  </a:schemeClr>
                </a:solidFill>
              </a:rPr>
              <a:t>ProbLink</a:t>
            </a:r>
            <a:r>
              <a:rPr lang="zh-CN" altLang="en-US" sz="4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sz="4400" dirty="0">
                <a:solidFill>
                  <a:schemeClr val="accent5">
                    <a:lumMod val="75000"/>
                  </a:schemeClr>
                </a:solidFill>
              </a:rPr>
              <a:t>Algorithm</a:t>
            </a:r>
            <a:endParaRPr lang="en-US" sz="4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B630-8B02-C94E-9DB1-674969ED443C}" type="slidenum">
              <a:rPr lang="en-US" smtClean="0"/>
              <a:t>18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548" y="5089761"/>
            <a:ext cx="3637788" cy="8945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598" y="3638549"/>
            <a:ext cx="1253573" cy="54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445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10653" y="23421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2515167-E37F-1141-B31A-E6F81AADB322}"/>
              </a:ext>
            </a:extLst>
          </p:cNvPr>
          <p:cNvSpPr txBox="1">
            <a:spLocks/>
          </p:cNvSpPr>
          <p:nvPr/>
        </p:nvSpPr>
        <p:spPr>
          <a:xfrm>
            <a:off x="218384" y="0"/>
            <a:ext cx="12913000" cy="8529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>
                <a:solidFill>
                  <a:schemeClr val="accent5">
                    <a:lumMod val="75000"/>
                  </a:schemeClr>
                </a:solidFill>
              </a:rPr>
              <a:t>Outline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16862" y="778348"/>
            <a:ext cx="11454062" cy="6043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600" i="1" dirty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AS-Rank</a:t>
            </a: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does not meet </a:t>
            </a:r>
            <a:r>
              <a:rPr lang="en-US" altLang="zh-CN" sz="2600" dirty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zh-CN" altLang="en-US" sz="2600" dirty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demands of </a:t>
            </a:r>
            <a:r>
              <a:rPr lang="en-US" altLang="zh-CN" sz="2600" dirty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actual</a:t>
            </a:r>
            <a:r>
              <a:rPr lang="zh-CN" altLang="en-US" sz="2600" dirty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</a:t>
            </a:r>
            <a:r>
              <a:rPr lang="en-US" altLang="zh-CN" sz="2600" dirty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lications</a:t>
            </a: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600" dirty="0">
              <a:solidFill>
                <a:schemeClr val="bg1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defRPr/>
            </a:pP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develop a simple inference algorithm </a:t>
            </a:r>
            <a:r>
              <a:rPr lang="en-US" sz="2600" i="1" dirty="0" err="1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CoreToLeaf</a:t>
            </a: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that achieves accuracy comparable to </a:t>
            </a:r>
            <a:r>
              <a:rPr lang="en-US" sz="2600" i="1" dirty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AS-Rank</a:t>
            </a: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Most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links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 validation dataset are relatively easy to infer.</a:t>
            </a:r>
          </a:p>
          <a:p>
            <a:pPr>
              <a:defRPr/>
            </a:pPr>
            <a:endParaRPr lang="en-US" sz="2600" dirty="0">
              <a:solidFill>
                <a:schemeClr val="bg1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defRPr/>
            </a:pP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</a:t>
            </a:r>
            <a:r>
              <a:rPr lang="en-US" altLang="zh-CN" sz="2600" dirty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identify</a:t>
            </a: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different subsets of the validation dataset that </a:t>
            </a:r>
            <a:r>
              <a:rPr lang="en-US" altLang="zh-CN" sz="2600" dirty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are</a:t>
            </a:r>
            <a:r>
              <a:rPr lang="zh-CN" altLang="en-US" sz="2600" dirty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hard</a:t>
            </a:r>
            <a:r>
              <a:rPr lang="zh-CN" altLang="en-US" sz="2600" dirty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600" dirty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zh-CN" altLang="en-US" sz="2600" dirty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600" dirty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infer</a:t>
            </a: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>
              <a:defRPr/>
            </a:pPr>
            <a:endParaRPr lang="en-US" sz="2600" dirty="0">
              <a:solidFill>
                <a:schemeClr val="bg1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defRPr/>
            </a:pP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develop </a:t>
            </a:r>
            <a:r>
              <a:rPr lang="en-US" sz="2600" b="1" dirty="0" err="1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ProbLink</a:t>
            </a: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a probabilistic AS relationship inference algorithm.</a:t>
            </a:r>
          </a:p>
          <a:p>
            <a:pPr>
              <a:defRPr/>
            </a:pPr>
            <a:endParaRPr lang="en-US" sz="2600" dirty="0">
              <a:solidFill>
                <a:sysClr val="windowText" lastClr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defRPr/>
            </a:pPr>
            <a:r>
              <a:rPr lang="en-US" sz="260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Evaluation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B630-8B02-C94E-9DB1-674969ED443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6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10653" y="23421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370588" y="2213491"/>
            <a:ext cx="8558936" cy="3790605"/>
            <a:chOff x="1782306" y="1895156"/>
            <a:chExt cx="8558936" cy="3790605"/>
          </a:xfrm>
        </p:grpSpPr>
        <p:sp>
          <p:nvSpPr>
            <p:cNvPr id="3" name="Cloud 2"/>
            <p:cNvSpPr/>
            <p:nvPr/>
          </p:nvSpPr>
          <p:spPr>
            <a:xfrm>
              <a:off x="1782306" y="2064324"/>
              <a:ext cx="1773590" cy="1254207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AS</a:t>
              </a:r>
              <a:r>
                <a:rPr lang="zh-CN" altLang="en-US" sz="2400" dirty="0"/>
                <a:t> </a:t>
              </a:r>
              <a:r>
                <a:rPr lang="en-US" altLang="zh-CN" sz="2400" dirty="0"/>
                <a:t>1</a:t>
              </a:r>
              <a:endParaRPr lang="en-US" sz="2400" dirty="0">
                <a:solidFill>
                  <a:schemeClr val="bg1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6" name="Cloud 5"/>
            <p:cNvSpPr/>
            <p:nvPr/>
          </p:nvSpPr>
          <p:spPr>
            <a:xfrm>
              <a:off x="2369300" y="4450679"/>
              <a:ext cx="1549831" cy="991891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AS</a:t>
              </a:r>
              <a:r>
                <a:rPr lang="zh-CN" altLang="en-US" sz="2400" dirty="0"/>
                <a:t> </a:t>
              </a:r>
              <a:r>
                <a:rPr lang="en-US" altLang="zh-CN" sz="2400" dirty="0"/>
                <a:t>2</a:t>
              </a:r>
              <a:endParaRPr lang="en-US" sz="2400" dirty="0">
                <a:solidFill>
                  <a:schemeClr val="bg1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7" name="Cloud 6"/>
            <p:cNvSpPr/>
            <p:nvPr/>
          </p:nvSpPr>
          <p:spPr>
            <a:xfrm>
              <a:off x="4910377" y="2930779"/>
              <a:ext cx="2404821" cy="1288942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AS</a:t>
              </a:r>
              <a:r>
                <a:rPr lang="zh-CN" altLang="en-US" sz="2400" dirty="0"/>
                <a:t> </a:t>
              </a:r>
              <a:r>
                <a:rPr lang="en-US" altLang="zh-CN" sz="2400" dirty="0"/>
                <a:t>3</a:t>
              </a:r>
              <a:endParaRPr lang="en-US" sz="2400" dirty="0">
                <a:solidFill>
                  <a:schemeClr val="bg1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9" name="Cloud 8"/>
            <p:cNvSpPr/>
            <p:nvPr/>
          </p:nvSpPr>
          <p:spPr>
            <a:xfrm>
              <a:off x="8902483" y="1895156"/>
              <a:ext cx="1438759" cy="743193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AS</a:t>
              </a:r>
              <a:r>
                <a:rPr lang="zh-CN" altLang="en-US" sz="2400" dirty="0"/>
                <a:t> </a:t>
              </a:r>
              <a:r>
                <a:rPr lang="en-US" altLang="zh-CN" sz="2400" dirty="0"/>
                <a:t>4</a:t>
              </a:r>
              <a:endParaRPr lang="en-US" sz="2400" dirty="0"/>
            </a:p>
          </p:txBody>
        </p:sp>
        <p:sp>
          <p:nvSpPr>
            <p:cNvPr id="10" name="Cloud 9"/>
            <p:cNvSpPr/>
            <p:nvPr/>
          </p:nvSpPr>
          <p:spPr>
            <a:xfrm>
              <a:off x="8332921" y="4448480"/>
              <a:ext cx="1725477" cy="1237281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AS</a:t>
              </a:r>
              <a:r>
                <a:rPr lang="zh-CN" altLang="en-US" sz="2400" dirty="0">
                  <a:solidFill>
                    <a:schemeClr val="bg1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 </a:t>
              </a:r>
              <a:r>
                <a:rPr lang="en-US" altLang="zh-CN" sz="2400" dirty="0">
                  <a:solidFill>
                    <a:schemeClr val="bg1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5</a:t>
              </a:r>
              <a:endParaRPr lang="en-US" sz="2400" dirty="0">
                <a:solidFill>
                  <a:schemeClr val="bg1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cxnSp>
        <p:nvCxnSpPr>
          <p:cNvPr id="12" name="Straight Connector 11"/>
          <p:cNvCxnSpPr>
            <a:stCxn id="3" idx="1"/>
            <a:endCxn id="6" idx="3"/>
          </p:cNvCxnSpPr>
          <p:nvPr/>
        </p:nvCxnSpPr>
        <p:spPr>
          <a:xfrm>
            <a:off x="3257383" y="3635531"/>
            <a:ext cx="475115" cy="1190195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3" idx="0"/>
          </p:cNvCxnSpPr>
          <p:nvPr/>
        </p:nvCxnSpPr>
        <p:spPr>
          <a:xfrm>
            <a:off x="4142700" y="3009763"/>
            <a:ext cx="1525582" cy="666697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/>
          </p:cNvCxnSpPr>
          <p:nvPr/>
        </p:nvCxnSpPr>
        <p:spPr>
          <a:xfrm flipH="1">
            <a:off x="4483567" y="4432990"/>
            <a:ext cx="1427372" cy="681406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2"/>
          </p:cNvCxnSpPr>
          <p:nvPr/>
        </p:nvCxnSpPr>
        <p:spPr>
          <a:xfrm flipH="1" flipV="1">
            <a:off x="3951415" y="2522210"/>
            <a:ext cx="5543813" cy="62878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9" idx="1"/>
            <a:endCxn id="10" idx="3"/>
          </p:cNvCxnSpPr>
          <p:nvPr/>
        </p:nvCxnSpPr>
        <p:spPr>
          <a:xfrm flipH="1">
            <a:off x="9783942" y="2955893"/>
            <a:ext cx="426203" cy="1881665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119521" y="4367099"/>
            <a:ext cx="1945042" cy="803127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Title 1"/>
          <p:cNvSpPr txBox="1">
            <a:spLocks/>
          </p:cNvSpPr>
          <p:nvPr/>
        </p:nvSpPr>
        <p:spPr>
          <a:xfrm>
            <a:off x="218384" y="0"/>
            <a:ext cx="12913000" cy="8529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>
                <a:solidFill>
                  <a:schemeClr val="accent5">
                    <a:lumMod val="75000"/>
                  </a:schemeClr>
                </a:solidFill>
              </a:rPr>
              <a:t>Autonomous </a:t>
            </a:r>
            <a:r>
              <a:rPr lang="en-US" altLang="zh-CN" sz="4400" dirty="0">
                <a:solidFill>
                  <a:schemeClr val="accent5">
                    <a:lumMod val="75000"/>
                  </a:schemeClr>
                </a:solidFill>
              </a:rPr>
              <a:t>S</a:t>
            </a:r>
            <a:r>
              <a:rPr lang="en-US" sz="4400" dirty="0">
                <a:solidFill>
                  <a:schemeClr val="accent5">
                    <a:lumMod val="75000"/>
                  </a:schemeClr>
                </a:solidFill>
              </a:rPr>
              <a:t>ystem (AS) and BGP</a:t>
            </a:r>
          </a:p>
        </p:txBody>
      </p:sp>
      <p:sp>
        <p:nvSpPr>
          <p:cNvPr id="63" name="Arc 62"/>
          <p:cNvSpPr/>
          <p:nvPr/>
        </p:nvSpPr>
        <p:spPr>
          <a:xfrm>
            <a:off x="-403321" y="2700274"/>
            <a:ext cx="9913135" cy="4293193"/>
          </a:xfrm>
          <a:prstGeom prst="arc">
            <a:avLst>
              <a:gd name="adj1" fmla="val 15489689"/>
              <a:gd name="adj2" fmla="val 11942"/>
            </a:avLst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17517" y="3456977"/>
            <a:ext cx="633999" cy="54342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10606" y="4131735"/>
            <a:ext cx="475809" cy="40783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59062" y="3983896"/>
            <a:ext cx="475809" cy="40783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83941" y="2213491"/>
            <a:ext cx="871456" cy="74696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33438" y="3080603"/>
            <a:ext cx="648287" cy="55567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70201" y="2458111"/>
            <a:ext cx="751760" cy="64436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70201" y="4811695"/>
            <a:ext cx="706300" cy="60540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36704" y="5194673"/>
            <a:ext cx="496194" cy="42531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64563" y="5149572"/>
            <a:ext cx="648288" cy="55567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89522" y="4846871"/>
            <a:ext cx="706300" cy="6054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7050" y="2950933"/>
            <a:ext cx="173477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002060"/>
                </a:solidFill>
                <a:latin typeface="Verdana" charset="0"/>
                <a:ea typeface="Verdana" charset="0"/>
                <a:cs typeface="Verdana" charset="0"/>
              </a:rPr>
              <a:t>ASes</a:t>
            </a:r>
            <a:r>
              <a:rPr lang="en-US" sz="2800" b="1" dirty="0">
                <a:latin typeface="Verdana" charset="0"/>
                <a:ea typeface="Verdana" charset="0"/>
                <a:cs typeface="Verdana" charset="0"/>
              </a:rPr>
              <a:t>:</a:t>
            </a:r>
          </a:p>
          <a:p>
            <a:r>
              <a:rPr lang="en-US" sz="2800" dirty="0">
                <a:latin typeface="Verdana" charset="0"/>
                <a:ea typeface="Verdana" charset="0"/>
                <a:cs typeface="Verdana" charset="0"/>
              </a:rPr>
              <a:t>Google</a:t>
            </a:r>
          </a:p>
          <a:p>
            <a:r>
              <a:rPr lang="en-US" sz="2800" dirty="0">
                <a:latin typeface="Verdana" charset="0"/>
                <a:ea typeface="Verdana" charset="0"/>
                <a:cs typeface="Verdana" charset="0"/>
              </a:rPr>
              <a:t>Comcast</a:t>
            </a:r>
          </a:p>
          <a:p>
            <a:r>
              <a:rPr lang="en-US" sz="2800" dirty="0">
                <a:latin typeface="Verdana" charset="0"/>
                <a:ea typeface="Verdana" charset="0"/>
                <a:cs typeface="Verdana" charset="0"/>
              </a:rPr>
              <a:t>UW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B630-8B02-C94E-9DB1-674969ED44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8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10653" y="23421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0" name="Title 1"/>
          <p:cNvSpPr txBox="1">
            <a:spLocks/>
          </p:cNvSpPr>
          <p:nvPr/>
        </p:nvSpPr>
        <p:spPr>
          <a:xfrm>
            <a:off x="218384" y="0"/>
            <a:ext cx="12913000" cy="8529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>
                <a:solidFill>
                  <a:schemeClr val="accent5">
                    <a:lumMod val="75000"/>
                  </a:schemeClr>
                </a:solidFill>
              </a:rPr>
              <a:t>Accuracy Comparison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0DD63C-A1C5-6741-B60F-763A3AC82C33}"/>
              </a:ext>
            </a:extLst>
          </p:cNvPr>
          <p:cNvSpPr/>
          <p:nvPr/>
        </p:nvSpPr>
        <p:spPr>
          <a:xfrm>
            <a:off x="829465" y="1372651"/>
            <a:ext cx="1061185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well can </a:t>
            </a:r>
            <a:r>
              <a:rPr lang="en-US" sz="32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ProbLink</a:t>
            </a: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perform across years?</a:t>
            </a:r>
          </a:p>
          <a:p>
            <a:pPr marL="0" lvl="1"/>
            <a:r>
              <a:rPr lang="en-US" sz="3200" dirty="0">
                <a:latin typeface="Calibri" charset="0"/>
                <a:ea typeface="Calibri" charset="0"/>
                <a:cs typeface="Calibri" charset="0"/>
              </a:rPr>
              <a:t>Compare inference error rates to that of </a:t>
            </a:r>
            <a:r>
              <a:rPr lang="en-US" sz="3200" i="1" dirty="0">
                <a:latin typeface="Calibri" charset="0"/>
                <a:ea typeface="Calibri" charset="0"/>
                <a:cs typeface="Calibri" charset="0"/>
              </a:rPr>
              <a:t>AS-Rank:</a:t>
            </a:r>
            <a:endParaRPr lang="en-US" sz="3600" dirty="0">
              <a:latin typeface="Calibri" charset="0"/>
              <a:ea typeface="Calibri" charset="0"/>
              <a:cs typeface="Calibri" charset="0"/>
            </a:endParaRPr>
          </a:p>
          <a:p>
            <a:pPr marL="914400" lvl="1" indent="-457200">
              <a:buFont typeface="Wingdings" pitchFamily="2" charset="2"/>
              <a:buChar char="Ø"/>
            </a:pP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whole validation dataset: </a:t>
            </a:r>
            <a:r>
              <a:rPr lang="en-US" sz="28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1.7X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improvement 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US" sz="2800" b="1" i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Hard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links: </a:t>
            </a:r>
            <a:r>
              <a:rPr lang="en-US" sz="28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1.8X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 </a:t>
            </a:r>
            <a:r>
              <a:rPr lang="en-US" sz="28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6.1X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improvement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100148"/>
              </p:ext>
            </p:extLst>
          </p:nvPr>
        </p:nvGraphicFramePr>
        <p:xfrm>
          <a:off x="1349747" y="3724468"/>
          <a:ext cx="9042762" cy="2856152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626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3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3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110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Category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i="1" u="none" strike="noStrike" dirty="0">
                          <a:effectLst/>
                        </a:rPr>
                        <a:t>AS-Rank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sz="24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 (%)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i="1" u="none" strike="noStrike" dirty="0" err="1">
                          <a:effectLst/>
                        </a:rPr>
                        <a:t>ProbLink</a:t>
                      </a:r>
                      <a:endParaRPr lang="en-US" sz="2400" i="1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US" sz="24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 (%)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Improvement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0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Observed by 50-100 VPs</a:t>
                      </a:r>
                      <a:endParaRPr lang="en-US" sz="2400" b="1" i="0" u="none" strike="noStrike" dirty="0">
                        <a:solidFill>
                          <a:srgbClr val="00206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400" u="none" strike="noStrike" dirty="0">
                          <a:effectLst/>
                        </a:rPr>
                        <a:t>8.8</a:t>
                      </a:r>
                      <a:endParaRPr lang="hr-H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400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5.9X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0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Non-VP &amp; Non-Tier1</a:t>
                      </a:r>
                      <a:endParaRPr lang="en-US" sz="2400" b="1" i="0" u="none" strike="noStrike" dirty="0">
                        <a:solidFill>
                          <a:srgbClr val="00206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4.4</a:t>
                      </a:r>
                      <a:endParaRPr lang="nb-NO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2.6X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0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solidFill>
                            <a:srgbClr val="002060"/>
                          </a:solidFill>
                          <a:effectLst/>
                        </a:rPr>
                        <a:t>Unlabeled Stub-clique</a:t>
                      </a:r>
                      <a:endParaRPr lang="en-US" sz="2400" b="1" i="0" u="none" strike="noStrike">
                        <a:solidFill>
                          <a:srgbClr val="00206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33.6</a:t>
                      </a:r>
                      <a:endParaRPr lang="nb-NO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400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6.1X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0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Conflict</a:t>
                      </a:r>
                      <a:endParaRPr lang="en-US" sz="2400" b="1" i="0" u="none" strike="noStrike" dirty="0">
                        <a:solidFill>
                          <a:srgbClr val="00206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6.8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400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1.8X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0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Max node degree &lt;</a:t>
                      </a:r>
                      <a:r>
                        <a:rPr lang="en-US" sz="2400" b="1" u="none" strike="noStrike" baseline="0" dirty="0">
                          <a:solidFill>
                            <a:srgbClr val="002060"/>
                          </a:solidFill>
                          <a:effectLst/>
                        </a:rPr>
                        <a:t> </a:t>
                      </a:r>
                      <a:r>
                        <a:rPr lang="en-US" sz="24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100</a:t>
                      </a:r>
                      <a:endParaRPr lang="en-US" sz="2400" b="1" i="0" u="none" strike="noStrike" dirty="0">
                        <a:solidFill>
                          <a:srgbClr val="00206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400" u="none" strike="noStrike" dirty="0">
                          <a:effectLst/>
                        </a:rPr>
                        <a:t>8.6</a:t>
                      </a:r>
                      <a:endParaRPr lang="hr-H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400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2.0X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B630-8B02-C94E-9DB1-674969ED443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63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10653" y="23421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0" name="Title 1"/>
          <p:cNvSpPr txBox="1">
            <a:spLocks/>
          </p:cNvSpPr>
          <p:nvPr/>
        </p:nvSpPr>
        <p:spPr>
          <a:xfrm>
            <a:off x="218384" y="0"/>
            <a:ext cx="12913000" cy="8529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>
                <a:solidFill>
                  <a:schemeClr val="accent5">
                    <a:lumMod val="75000"/>
                  </a:schemeClr>
                </a:solidFill>
              </a:rPr>
              <a:t>Stability Analysis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B630-8B02-C94E-9DB1-674969ED443C}" type="slidenum">
              <a:rPr lang="en-US" smtClean="0"/>
              <a:t>21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37938" y="1136721"/>
            <a:ext cx="11454062" cy="1143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600" i="1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AS-Rank</a:t>
            </a:r>
            <a:r>
              <a:rPr lang="en-US" sz="260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sensitive to snapshot selection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600" i="1" dirty="0" err="1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ProbLink</a:t>
            </a:r>
            <a:r>
              <a:rPr lang="en-US" sz="260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consistently stable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435" y="2608138"/>
            <a:ext cx="6599165" cy="424986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12333" y="2363659"/>
            <a:ext cx="42810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30 consecutive 1-day snapshots</a:t>
            </a:r>
          </a:p>
        </p:txBody>
      </p:sp>
    </p:spTree>
    <p:extLst>
      <p:ext uri="{BB962C8B-B14F-4D97-AF65-F5344CB8AC3E}">
        <p14:creationId xmlns:p14="http://schemas.microsoft.com/office/powerpoint/2010/main" val="565613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10653" y="23421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402194"/>
              </p:ext>
            </p:extLst>
          </p:nvPr>
        </p:nvGraphicFramePr>
        <p:xfrm>
          <a:off x="1953635" y="5469241"/>
          <a:ext cx="2794834" cy="1188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90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4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57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ProbLink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81.1%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AS-Rank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19.8%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CoreToLeaf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548271" y="1436928"/>
            <a:ext cx="17772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Precision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22974" y="1431312"/>
            <a:ext cx="17772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rgbClr val="002060"/>
                </a:solidFill>
              </a:rPr>
              <a:t>Recall</a:t>
            </a:r>
            <a:endParaRPr lang="en-US" sz="2400" b="1" dirty="0">
              <a:solidFill>
                <a:srgbClr val="00206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87097"/>
              </p:ext>
            </p:extLst>
          </p:nvPr>
        </p:nvGraphicFramePr>
        <p:xfrm>
          <a:off x="7978786" y="5469241"/>
          <a:ext cx="2794834" cy="1188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38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5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314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ProbLink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76.2%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AS-Rank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22.1%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CoreToLeaf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itle 1"/>
          <p:cNvSpPr txBox="1">
            <a:spLocks/>
          </p:cNvSpPr>
          <p:nvPr/>
        </p:nvSpPr>
        <p:spPr>
          <a:xfrm>
            <a:off x="218384" y="0"/>
            <a:ext cx="12913000" cy="8529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>
                <a:solidFill>
                  <a:schemeClr val="accent5">
                    <a:lumMod val="75000"/>
                  </a:schemeClr>
                </a:solidFill>
              </a:rPr>
              <a:t>Route Leak Detection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732" y="1796769"/>
            <a:ext cx="6376416" cy="35783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009" y="1791153"/>
            <a:ext cx="6400800" cy="3578352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A592A58-FE90-C348-ABF5-8D204D42A870}"/>
              </a:ext>
            </a:extLst>
          </p:cNvPr>
          <p:cNvSpPr txBox="1">
            <a:spLocks/>
          </p:cNvSpPr>
          <p:nvPr/>
        </p:nvSpPr>
        <p:spPr>
          <a:xfrm>
            <a:off x="-35074" y="846651"/>
            <a:ext cx="12235542" cy="50524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0352">
              <a:lnSpc>
                <a:spcPct val="100000"/>
              </a:lnSpc>
            </a:pPr>
            <a:r>
              <a:rPr lang="en-US" altLang="zh-CN" sz="2800" dirty="0">
                <a:solidFill>
                  <a:srgbClr val="FFFF00"/>
                </a:solidFill>
                <a:latin typeface="Verdana"/>
                <a:cs typeface="Verdana"/>
              </a:rPr>
              <a:t>Route</a:t>
            </a:r>
            <a:r>
              <a:rPr lang="zh-CN" altLang="en-US" sz="28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lang="en-US" altLang="zh-CN" sz="2800" dirty="0">
                <a:solidFill>
                  <a:srgbClr val="FFFF00"/>
                </a:solidFill>
                <a:latin typeface="Verdana"/>
                <a:cs typeface="Verdana"/>
              </a:rPr>
              <a:t>leak</a:t>
            </a:r>
            <a:r>
              <a:rPr lang="zh-CN" altLang="en-US" sz="28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lang="en-US" altLang="zh-CN" sz="2800" dirty="0">
                <a:solidFill>
                  <a:srgbClr val="FFFF00"/>
                </a:solidFill>
                <a:latin typeface="Verdana"/>
                <a:cs typeface="Verdana"/>
              </a:rPr>
              <a:t>detection</a:t>
            </a:r>
            <a:r>
              <a:rPr lang="zh-CN" altLang="en-US" sz="28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lang="en-US" altLang="zh-CN" sz="2800" dirty="0">
                <a:solidFill>
                  <a:srgbClr val="FFFF00"/>
                </a:solidFill>
                <a:latin typeface="Verdana"/>
                <a:cs typeface="Verdana"/>
              </a:rPr>
              <a:t>method:</a:t>
            </a:r>
            <a:r>
              <a:rPr lang="zh-CN" altLang="en-US" sz="28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lang="en-US" altLang="zh-CN" sz="2800" dirty="0">
                <a:solidFill>
                  <a:srgbClr val="FFFF00"/>
                </a:solidFill>
                <a:latin typeface="Verdana"/>
                <a:cs typeface="Verdana"/>
              </a:rPr>
              <a:t>Check</a:t>
            </a:r>
            <a:r>
              <a:rPr lang="zh-CN" altLang="en-US" sz="28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lang="en-US" altLang="zh-CN" sz="2800" dirty="0">
                <a:solidFill>
                  <a:srgbClr val="FFFF00"/>
                </a:solidFill>
                <a:latin typeface="Verdana"/>
                <a:cs typeface="Verdana"/>
              </a:rPr>
              <a:t>valley-free</a:t>
            </a:r>
            <a:r>
              <a:rPr lang="zh-CN" altLang="en-US" sz="28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lang="en-US" altLang="zh-CN" sz="2800" dirty="0">
                <a:solidFill>
                  <a:srgbClr val="FFFF00"/>
                </a:solidFill>
                <a:latin typeface="Verdana"/>
                <a:cs typeface="Verdana"/>
              </a:rPr>
              <a:t>violations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B630-8B02-C94E-9DB1-674969ED443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10653" y="23421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52F6F8A-4EED-F546-98A8-2AC0A5329663}"/>
              </a:ext>
            </a:extLst>
          </p:cNvPr>
          <p:cNvSpPr txBox="1">
            <a:spLocks/>
          </p:cNvSpPr>
          <p:nvPr/>
        </p:nvSpPr>
        <p:spPr>
          <a:xfrm>
            <a:off x="218384" y="0"/>
            <a:ext cx="12913000" cy="8529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400" dirty="0">
                <a:solidFill>
                  <a:schemeClr val="accent5">
                    <a:lumMod val="75000"/>
                  </a:schemeClr>
                </a:solidFill>
              </a:rPr>
              <a:t>Practical Applications</a:t>
            </a:r>
            <a:endParaRPr lang="en-US" sz="4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BFD2D20-F6C4-4C07-BE6C-82147AA413F1}"/>
              </a:ext>
            </a:extLst>
          </p:cNvPr>
          <p:cNvSpPr>
            <a:spLocks noGrp="1"/>
          </p:cNvSpPr>
          <p:nvPr/>
        </p:nvSpPr>
        <p:spPr>
          <a:xfrm>
            <a:off x="526608" y="1233910"/>
            <a:ext cx="11238869" cy="521989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137" kern="1200" spc="0" baseline="0">
                <a:solidFill>
                  <a:srgbClr val="5B5B5B"/>
                </a:soli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Improvements over AS-Rank:</a:t>
            </a:r>
          </a:p>
          <a:p>
            <a:pPr marL="514350" indent="-514350">
              <a:buFont typeface="Arial" charset="0"/>
              <a:buChar char="•"/>
            </a:pPr>
            <a:r>
              <a:rPr lang="en-US" sz="3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Route leak detection</a:t>
            </a:r>
          </a:p>
          <a:p>
            <a:pPr marL="858441" lvl="1" indent="-285750">
              <a:buFont typeface="Wingdings" charset="2"/>
              <a:buChar char="Ø"/>
            </a:pP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Precision: </a:t>
            </a:r>
            <a:r>
              <a:rPr lang="en-US" sz="2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4.1X</a:t>
            </a:r>
          </a:p>
          <a:p>
            <a:pPr marL="858441" lvl="1" indent="-285750">
              <a:buFont typeface="Wingdings" charset="2"/>
              <a:buChar char="Ø"/>
            </a:pP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Recall: </a:t>
            </a:r>
            <a:r>
              <a:rPr lang="en-US" sz="2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3.4X</a:t>
            </a:r>
          </a:p>
          <a:p>
            <a:pPr lvl="1" indent="0">
              <a:buNone/>
            </a:pPr>
            <a:endParaRPr lang="en-US" sz="2800" dirty="0"/>
          </a:p>
          <a:p>
            <a:pPr marL="514350" indent="-514350">
              <a:buFont typeface="Arial" charset="0"/>
              <a:buChar char="•"/>
            </a:pPr>
            <a:r>
              <a:rPr lang="en-US" sz="3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Complex relationship inference</a:t>
            </a:r>
          </a:p>
          <a:p>
            <a:pPr marL="858441" lvl="1" indent="-285750">
              <a:buFont typeface="Wingdings" charset="2"/>
              <a:buChar char="Ø"/>
            </a:pP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Reveals </a:t>
            </a:r>
            <a:r>
              <a:rPr lang="en-US" sz="2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27% 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more complex relationships</a:t>
            </a:r>
          </a:p>
          <a:p>
            <a:pPr lvl="1" indent="0">
              <a:buNone/>
            </a:pPr>
            <a:endParaRPr lang="en-US" sz="3200" dirty="0"/>
          </a:p>
          <a:p>
            <a:pPr marL="514350" indent="-514350">
              <a:buFont typeface="Arial" charset="0"/>
              <a:buChar char="•"/>
            </a:pPr>
            <a:r>
              <a:rPr lang="en-US" sz="3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Predicting the impact of selective advertisement </a:t>
            </a:r>
          </a:p>
          <a:p>
            <a:pPr marL="858441" lvl="1" indent="-285750">
              <a:buFont typeface="Wingdings" charset="2"/>
              <a:buChar char="Ø"/>
            </a:pP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Increases the precision by </a:t>
            </a:r>
            <a:r>
              <a:rPr lang="en-US" sz="2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34%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B630-8B02-C94E-9DB1-674969ED443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64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10653" y="23421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0" name="Title 1"/>
          <p:cNvSpPr txBox="1">
            <a:spLocks/>
          </p:cNvSpPr>
          <p:nvPr/>
        </p:nvSpPr>
        <p:spPr>
          <a:xfrm>
            <a:off x="218384" y="0"/>
            <a:ext cx="12913000" cy="8529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>
                <a:solidFill>
                  <a:schemeClr val="accent5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A17873-B42E-854B-9E46-2E83156961D7}"/>
              </a:ext>
            </a:extLst>
          </p:cNvPr>
          <p:cNvSpPr txBox="1">
            <a:spLocks/>
          </p:cNvSpPr>
          <p:nvPr/>
        </p:nvSpPr>
        <p:spPr>
          <a:xfrm>
            <a:off x="393032" y="1113649"/>
            <a:ext cx="11688131" cy="50673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60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High accuracy in validation dataset does not translate to high application-level performance</a:t>
            </a:r>
          </a:p>
          <a:p>
            <a:pPr>
              <a:defRPr/>
            </a:pPr>
            <a:endParaRPr lang="en-US" sz="2600" dirty="0">
              <a:solidFill>
                <a:sysClr val="windowText" lastClr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defRPr/>
            </a:pPr>
            <a:r>
              <a:rPr lang="en-US" altLang="zh-CN" sz="260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Most</a:t>
            </a:r>
            <a:r>
              <a:rPr lang="zh-CN" altLang="en-US" sz="2600" dirty="0">
                <a:solidFill>
                  <a:sysClr val="windowText" lastClr="00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60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links in the validation dataset are easy to infer</a:t>
            </a:r>
          </a:p>
          <a:p>
            <a:pPr>
              <a:defRPr/>
            </a:pPr>
            <a:endParaRPr lang="en-US" sz="2600" dirty="0">
              <a:solidFill>
                <a:sysClr val="windowText" lastClr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60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Constructed hard links sets and use them as benchmarks</a:t>
            </a:r>
          </a:p>
          <a:p>
            <a:pPr marL="0" indent="0">
              <a:buNone/>
            </a:pPr>
            <a:endParaRPr lang="en-US" sz="2600" dirty="0">
              <a:solidFill>
                <a:sysClr val="windowText" lastClr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260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Developed </a:t>
            </a:r>
            <a:r>
              <a:rPr lang="en-US" sz="2600" dirty="0" err="1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ProbLink</a:t>
            </a:r>
            <a:r>
              <a:rPr lang="en-US" sz="260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allow for integration of many noisy but useful attributes</a:t>
            </a:r>
          </a:p>
          <a:p>
            <a:pPr>
              <a:spcBef>
                <a:spcPts val="0"/>
              </a:spcBef>
            </a:pPr>
            <a:endParaRPr lang="en-US" sz="2600" dirty="0">
              <a:solidFill>
                <a:sysClr val="windowText" lastClr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0"/>
              </a:spcBef>
            </a:pPr>
            <a:r>
              <a:rPr lang="en-US" altLang="zh-CN" sz="260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r>
              <a:rPr lang="en-US" sz="260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emonstrated that </a:t>
            </a:r>
            <a:r>
              <a:rPr lang="en-US" sz="2600" dirty="0" err="1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ProbLink</a:t>
            </a:r>
            <a:r>
              <a:rPr lang="en-US" sz="260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more effective and stable for real applications than previous techniques</a:t>
            </a:r>
            <a:endParaRPr lang="en-GB" sz="2600" dirty="0">
              <a:solidFill>
                <a:sysClr val="windowText" lastClr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B630-8B02-C94E-9DB1-674969ED443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44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10653" y="23421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434935" y="1710104"/>
            <a:ext cx="8558936" cy="3790605"/>
            <a:chOff x="1782306" y="1895156"/>
            <a:chExt cx="8558936" cy="3790605"/>
          </a:xfrm>
        </p:grpSpPr>
        <p:sp>
          <p:nvSpPr>
            <p:cNvPr id="3" name="Cloud 2"/>
            <p:cNvSpPr/>
            <p:nvPr/>
          </p:nvSpPr>
          <p:spPr>
            <a:xfrm>
              <a:off x="1782306" y="2064324"/>
              <a:ext cx="1773590" cy="1254207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AS</a:t>
              </a:r>
              <a:r>
                <a:rPr lang="zh-CN" altLang="en-US" sz="2400" dirty="0"/>
                <a:t> </a:t>
              </a:r>
              <a:r>
                <a:rPr lang="en-US" altLang="zh-CN" sz="2400" dirty="0"/>
                <a:t>1</a:t>
              </a:r>
              <a:endParaRPr lang="en-US" sz="2400" dirty="0">
                <a:solidFill>
                  <a:schemeClr val="bg1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6" name="Cloud 5"/>
            <p:cNvSpPr/>
            <p:nvPr/>
          </p:nvSpPr>
          <p:spPr>
            <a:xfrm>
              <a:off x="2416800" y="4450679"/>
              <a:ext cx="1549831" cy="991891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AS</a:t>
              </a:r>
              <a:r>
                <a:rPr lang="zh-CN" altLang="en-US" sz="2400" dirty="0"/>
                <a:t> </a:t>
              </a:r>
              <a:r>
                <a:rPr lang="en-US" altLang="zh-CN" sz="2400" dirty="0"/>
                <a:t>2</a:t>
              </a:r>
              <a:endParaRPr lang="en-US" sz="2400" dirty="0">
                <a:solidFill>
                  <a:schemeClr val="bg1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7" name="Cloud 6"/>
            <p:cNvSpPr/>
            <p:nvPr/>
          </p:nvSpPr>
          <p:spPr>
            <a:xfrm>
              <a:off x="4910377" y="2930779"/>
              <a:ext cx="2404821" cy="1288942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AS</a:t>
              </a:r>
              <a:r>
                <a:rPr lang="zh-CN" altLang="en-US" sz="2400" dirty="0"/>
                <a:t> </a:t>
              </a:r>
              <a:r>
                <a:rPr lang="en-US" altLang="zh-CN" sz="2400" dirty="0"/>
                <a:t>3</a:t>
              </a:r>
              <a:endParaRPr lang="en-US" sz="2400" dirty="0">
                <a:solidFill>
                  <a:schemeClr val="bg1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9" name="Cloud 8"/>
            <p:cNvSpPr/>
            <p:nvPr/>
          </p:nvSpPr>
          <p:spPr>
            <a:xfrm>
              <a:off x="8902483" y="1895156"/>
              <a:ext cx="1438759" cy="743193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AS</a:t>
              </a:r>
              <a:r>
                <a:rPr lang="zh-CN" altLang="en-US" sz="2400" dirty="0"/>
                <a:t> </a:t>
              </a:r>
              <a:r>
                <a:rPr lang="en-US" altLang="zh-CN" sz="2400" dirty="0"/>
                <a:t>4</a:t>
              </a:r>
              <a:endParaRPr lang="en-US" sz="2400" dirty="0"/>
            </a:p>
          </p:txBody>
        </p:sp>
        <p:sp>
          <p:nvSpPr>
            <p:cNvPr id="10" name="Cloud 9"/>
            <p:cNvSpPr/>
            <p:nvPr/>
          </p:nvSpPr>
          <p:spPr>
            <a:xfrm>
              <a:off x="8332921" y="4448480"/>
              <a:ext cx="1725477" cy="1237281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AS</a:t>
              </a:r>
              <a:r>
                <a:rPr lang="zh-CN" altLang="en-US" sz="2400" dirty="0">
                  <a:solidFill>
                    <a:schemeClr val="bg1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 </a:t>
              </a:r>
              <a:r>
                <a:rPr lang="en-US" altLang="zh-CN" sz="2400" dirty="0">
                  <a:solidFill>
                    <a:schemeClr val="bg1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5</a:t>
              </a:r>
              <a:endParaRPr lang="en-US" sz="2400" dirty="0">
                <a:solidFill>
                  <a:schemeClr val="bg1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cxnSp>
        <p:nvCxnSpPr>
          <p:cNvPr id="12" name="Straight Connector 11"/>
          <p:cNvCxnSpPr>
            <a:stCxn id="3" idx="1"/>
            <a:endCxn id="6" idx="3"/>
          </p:cNvCxnSpPr>
          <p:nvPr/>
        </p:nvCxnSpPr>
        <p:spPr>
          <a:xfrm>
            <a:off x="3321730" y="3132144"/>
            <a:ext cx="522615" cy="1190195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3" idx="0"/>
          </p:cNvCxnSpPr>
          <p:nvPr/>
        </p:nvCxnSpPr>
        <p:spPr>
          <a:xfrm>
            <a:off x="4207047" y="2506376"/>
            <a:ext cx="1525582" cy="666697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/>
            <a:endCxn id="6" idx="0"/>
          </p:cNvCxnSpPr>
          <p:nvPr/>
        </p:nvCxnSpPr>
        <p:spPr>
          <a:xfrm flipH="1">
            <a:off x="4617968" y="3929603"/>
            <a:ext cx="1404817" cy="831970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2"/>
          </p:cNvCxnSpPr>
          <p:nvPr/>
        </p:nvCxnSpPr>
        <p:spPr>
          <a:xfrm flipH="1" flipV="1">
            <a:off x="4015762" y="2018823"/>
            <a:ext cx="5543813" cy="62878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9" idx="1"/>
            <a:endCxn id="10" idx="3"/>
          </p:cNvCxnSpPr>
          <p:nvPr/>
        </p:nvCxnSpPr>
        <p:spPr>
          <a:xfrm flipH="1">
            <a:off x="9848289" y="2452506"/>
            <a:ext cx="426203" cy="1881665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183868" y="3863712"/>
            <a:ext cx="1945042" cy="803127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Arc 62"/>
          <p:cNvSpPr/>
          <p:nvPr/>
        </p:nvSpPr>
        <p:spPr>
          <a:xfrm>
            <a:off x="-324739" y="2201015"/>
            <a:ext cx="9913135" cy="4293193"/>
          </a:xfrm>
          <a:prstGeom prst="arc">
            <a:avLst>
              <a:gd name="adj1" fmla="val 15489689"/>
              <a:gd name="adj2" fmla="val 11942"/>
            </a:avLst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767C569D-FE5B-A247-9DB6-1C284EB7B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789455"/>
              </p:ext>
            </p:extLst>
          </p:nvPr>
        </p:nvGraphicFramePr>
        <p:xfrm>
          <a:off x="921290" y="5656257"/>
          <a:ext cx="10605692" cy="914400"/>
        </p:xfrm>
        <a:graphic>
          <a:graphicData uri="http://schemas.openxmlformats.org/drawingml/2006/table">
            <a:tbl>
              <a:tblPr bandRow="1">
                <a:tableStyleId>{91EBBBCC-DAD2-459C-BE2E-F6DE35CF9A28}</a:tableStyleId>
              </a:tblPr>
              <a:tblGrid>
                <a:gridCol w="4940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5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7212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Customer-to-provider (</a:t>
                      </a:r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Cust-</a:t>
                      </a:r>
                      <a:r>
                        <a:rPr lang="en-US" altLang="zh-CN" sz="24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Prov</a:t>
                      </a:r>
                      <a:r>
                        <a:rPr lang="en-US" sz="2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Customer AS pays the provider AS</a:t>
                      </a:r>
                      <a:r>
                        <a:rPr lang="zh-CN" alt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for</a:t>
                      </a:r>
                      <a:r>
                        <a:rPr lang="zh-CN" alt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transit</a:t>
                      </a:r>
                      <a:endParaRPr lang="en-US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Peer-to-peer (</a:t>
                      </a:r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Peer-Peer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Settlement 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50641B0-1610-134C-A2BF-3C76492BE831}"/>
              </a:ext>
            </a:extLst>
          </p:cNvPr>
          <p:cNvCxnSpPr>
            <a:cxnSpLocks/>
          </p:cNvCxnSpPr>
          <p:nvPr/>
        </p:nvCxnSpPr>
        <p:spPr>
          <a:xfrm flipH="1" flipV="1">
            <a:off x="3172691" y="3132144"/>
            <a:ext cx="498764" cy="1190195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E2AD632-274A-994C-A1F5-09DA2F22FC18}"/>
              </a:ext>
            </a:extLst>
          </p:cNvPr>
          <p:cNvSpPr txBox="1"/>
          <p:nvPr/>
        </p:nvSpPr>
        <p:spPr>
          <a:xfrm rot="20136011">
            <a:off x="2856793" y="3730739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$$$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9DAA1EA-2C1B-DB49-A6E4-621DE5B366D4}"/>
              </a:ext>
            </a:extLst>
          </p:cNvPr>
          <p:cNvCxnSpPr>
            <a:cxnSpLocks/>
          </p:cNvCxnSpPr>
          <p:nvPr/>
        </p:nvCxnSpPr>
        <p:spPr>
          <a:xfrm>
            <a:off x="3844344" y="1851043"/>
            <a:ext cx="5766606" cy="71280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AC5EAD2-2601-AB46-837B-50B83CFCB8EC}"/>
              </a:ext>
            </a:extLst>
          </p:cNvPr>
          <p:cNvSpPr txBox="1"/>
          <p:nvPr/>
        </p:nvSpPr>
        <p:spPr>
          <a:xfrm>
            <a:off x="2022764" y="4544291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2"/>
                </a:solidFill>
              </a:rPr>
              <a:t>Customer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2B00B3-167D-1347-8277-A124484AEB08}"/>
              </a:ext>
            </a:extLst>
          </p:cNvPr>
          <p:cNvSpPr txBox="1"/>
          <p:nvPr/>
        </p:nvSpPr>
        <p:spPr>
          <a:xfrm>
            <a:off x="2133253" y="3076856"/>
            <a:ext cx="99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2"/>
                </a:solidFill>
              </a:rPr>
              <a:t>Provider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AACFF6D-FDB8-7047-BD15-CD91D6996457}"/>
              </a:ext>
            </a:extLst>
          </p:cNvPr>
          <p:cNvSpPr txBox="1"/>
          <p:nvPr/>
        </p:nvSpPr>
        <p:spPr>
          <a:xfrm>
            <a:off x="6096000" y="1443472"/>
            <a:ext cx="9900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tx2"/>
                </a:solidFill>
              </a:rPr>
              <a:t>Peering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218384" y="0"/>
            <a:ext cx="12913000" cy="8529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>
                <a:solidFill>
                  <a:schemeClr val="accent5">
                    <a:lumMod val="75000"/>
                  </a:schemeClr>
                </a:solidFill>
              </a:rPr>
              <a:t>AS Relationships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B630-8B02-C94E-9DB1-674969ED443C}" type="slidenum">
              <a:rPr lang="en-US" smtClean="0"/>
              <a:t>3</a:t>
            </a:fld>
            <a:endParaRPr lang="en-US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0A592A58-FE90-C348-ABF5-8D204D42A870}"/>
              </a:ext>
            </a:extLst>
          </p:cNvPr>
          <p:cNvSpPr txBox="1">
            <a:spLocks/>
          </p:cNvSpPr>
          <p:nvPr/>
        </p:nvSpPr>
        <p:spPr>
          <a:xfrm>
            <a:off x="-43542" y="859361"/>
            <a:ext cx="12235542" cy="54451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>ASes</a:t>
            </a:r>
            <a:r>
              <a:rPr lang="en-US" sz="2800" dirty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> keep relationships confidential!</a:t>
            </a:r>
          </a:p>
        </p:txBody>
      </p:sp>
    </p:spTree>
    <p:extLst>
      <p:ext uri="{BB962C8B-B14F-4D97-AF65-F5344CB8AC3E}">
        <p14:creationId xmlns:p14="http://schemas.microsoft.com/office/powerpoint/2010/main" val="48848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6" grpId="0"/>
      <p:bldP spid="33" grpId="0"/>
      <p:bldP spid="35" grpId="0"/>
      <p:bldP spid="27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10653" y="23540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BFD2D20-F6C4-4C07-BE6C-82147AA413F1}"/>
              </a:ext>
            </a:extLst>
          </p:cNvPr>
          <p:cNvSpPr>
            <a:spLocks noGrp="1"/>
          </p:cNvSpPr>
          <p:nvPr/>
        </p:nvSpPr>
        <p:spPr>
          <a:xfrm>
            <a:off x="0" y="1479697"/>
            <a:ext cx="6390234" cy="212827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137" kern="1200" spc="0" baseline="0">
                <a:solidFill>
                  <a:srgbClr val="5B5B5B"/>
                </a:soli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charset="0"/>
              <a:buChar char="•"/>
            </a:pPr>
            <a:r>
              <a:rPr lang="en-US" altLang="zh-CN" sz="28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 relationship inference application domains</a:t>
            </a:r>
          </a:p>
          <a:p>
            <a:pPr marL="1029891" lvl="1" indent="-457200">
              <a:buFont typeface="Wingdings" charset="2"/>
              <a:buChar char="Ø"/>
            </a:pPr>
            <a:r>
              <a:rPr lang="en-US" sz="23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Understanding Internet evolution</a:t>
            </a:r>
          </a:p>
          <a:p>
            <a:pPr marL="1029891" lvl="1" indent="-457200">
              <a:buFont typeface="Wingdings" charset="2"/>
              <a:buChar char="Ø"/>
            </a:pPr>
            <a:r>
              <a:rPr lang="en-US" sz="23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Identifying malicious </a:t>
            </a:r>
            <a:r>
              <a:rPr lang="en-US" sz="2300" dirty="0" err="1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ASes</a:t>
            </a:r>
            <a:endParaRPr lang="en-US" sz="230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  <a:p>
            <a:pPr marL="1029891" lvl="1" indent="-457200">
              <a:buFont typeface="Wingdings" charset="2"/>
              <a:buChar char="Ø"/>
            </a:pPr>
            <a:r>
              <a:rPr lang="en-US" sz="23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Detecting network congestion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18384" y="0"/>
            <a:ext cx="12913000" cy="8529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>
                <a:solidFill>
                  <a:schemeClr val="accent5">
                    <a:lumMod val="75000"/>
                  </a:schemeClr>
                </a:solidFill>
              </a:rPr>
              <a:t>Motivation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5935578" y="1479697"/>
            <a:ext cx="6096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GB" sz="28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research problem which has been studied </a:t>
            </a:r>
            <a:r>
              <a:rPr lang="en-US" altLang="zh-CN" sz="28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</a:t>
            </a:r>
            <a:r>
              <a:rPr lang="en-GB" sz="28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~2 decades</a:t>
            </a:r>
          </a:p>
          <a:p>
            <a:pPr marL="1029891" lvl="1" indent="-457200">
              <a:buFont typeface="Wingdings" charset="2"/>
              <a:buChar char="Ø"/>
            </a:pPr>
            <a:r>
              <a:rPr lang="en-GB" sz="2400" dirty="0">
                <a:latin typeface="Verdana" charset="0"/>
                <a:ea typeface="Verdana" charset="0"/>
                <a:cs typeface="Verdana" charset="0"/>
              </a:rPr>
              <a:t>Gao (2001)</a:t>
            </a:r>
          </a:p>
          <a:p>
            <a:pPr marL="1029891" lvl="1" indent="-457200">
              <a:buFont typeface="Wingdings" charset="2"/>
              <a:buChar char="Ø"/>
            </a:pPr>
            <a:r>
              <a:rPr lang="en-GB" sz="2400" dirty="0">
                <a:latin typeface="Verdana" charset="0"/>
                <a:ea typeface="Verdana" charset="0"/>
                <a:cs typeface="Verdana" charset="0"/>
              </a:rPr>
              <a:t>Subramanian et al. (2002)</a:t>
            </a:r>
          </a:p>
          <a:p>
            <a:pPr marL="1029891" lvl="1" indent="-457200">
              <a:buFont typeface="Wingdings" charset="2"/>
              <a:buChar char="Ø"/>
            </a:pPr>
            <a:r>
              <a:rPr lang="en-GB" sz="2400" dirty="0">
                <a:latin typeface="Verdana" charset="0"/>
                <a:ea typeface="Verdana" charset="0"/>
                <a:cs typeface="Verdana" charset="0"/>
              </a:rPr>
              <a:t>Di Battista et al. (2003)</a:t>
            </a:r>
          </a:p>
          <a:p>
            <a:pPr marL="1029891" lvl="1" indent="-457200">
              <a:buFont typeface="Wingdings" charset="2"/>
              <a:buChar char="Ø"/>
            </a:pPr>
            <a:r>
              <a:rPr lang="en-GB" sz="2400" dirty="0" err="1">
                <a:latin typeface="Verdana" charset="0"/>
                <a:ea typeface="Verdana" charset="0"/>
                <a:cs typeface="Verdana" charset="0"/>
              </a:rPr>
              <a:t>Dimitropoulos</a:t>
            </a:r>
            <a:r>
              <a:rPr lang="en-GB" sz="2400" dirty="0">
                <a:latin typeface="Verdana" charset="0"/>
                <a:ea typeface="Verdana" charset="0"/>
                <a:cs typeface="Verdana" charset="0"/>
              </a:rPr>
              <a:t> et al. (2007)</a:t>
            </a:r>
          </a:p>
          <a:p>
            <a:pPr marL="1029891" lvl="1" indent="-457200">
              <a:buFont typeface="Wingdings" charset="2"/>
              <a:buChar char="Ø"/>
            </a:pPr>
            <a:r>
              <a:rPr lang="en-GB" sz="2400" b="1" i="1" dirty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rPr>
              <a:t>AS-Rank</a:t>
            </a:r>
            <a:r>
              <a:rPr lang="en-GB" sz="2400" dirty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rPr>
              <a:t> (2013)</a:t>
            </a:r>
          </a:p>
        </p:txBody>
      </p:sp>
      <p:sp>
        <p:nvSpPr>
          <p:cNvPr id="3" name="Rectangle 2"/>
          <p:cNvSpPr/>
          <p:nvPr/>
        </p:nvSpPr>
        <p:spPr>
          <a:xfrm>
            <a:off x="1569094" y="5747461"/>
            <a:ext cx="87329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How</a:t>
            </a:r>
            <a:r>
              <a:rPr lang="zh-CN" altLang="en-US" sz="3200" dirty="0"/>
              <a:t> </a:t>
            </a:r>
            <a:r>
              <a:rPr lang="en-US" altLang="zh-CN" sz="3200" dirty="0"/>
              <a:t>does</a:t>
            </a:r>
            <a:r>
              <a:rPr lang="zh-CN" altLang="en-US" sz="3200" dirty="0"/>
              <a:t> </a:t>
            </a:r>
            <a:r>
              <a:rPr lang="en-US" altLang="zh-CN" sz="3200" i="1" dirty="0"/>
              <a:t>AS-Rank</a:t>
            </a:r>
            <a:r>
              <a:rPr lang="zh-CN" altLang="en-US" sz="3200" dirty="0"/>
              <a:t> </a:t>
            </a:r>
            <a:r>
              <a:rPr lang="en-US" altLang="zh-CN" sz="3200" dirty="0"/>
              <a:t>perform</a:t>
            </a:r>
            <a:r>
              <a:rPr lang="zh-CN" altLang="en-US" sz="3200" dirty="0"/>
              <a:t> </a:t>
            </a:r>
            <a:r>
              <a:rPr lang="en-US" altLang="zh-CN" sz="3200" dirty="0"/>
              <a:t>for</a:t>
            </a:r>
            <a:r>
              <a:rPr lang="zh-CN" altLang="en-US" sz="3200" dirty="0"/>
              <a:t> </a:t>
            </a:r>
            <a:r>
              <a:rPr lang="en-US" altLang="zh-CN" sz="3200" dirty="0"/>
              <a:t>actual</a:t>
            </a:r>
            <a:r>
              <a:rPr lang="zh-CN" altLang="en-US" sz="3200" dirty="0"/>
              <a:t> </a:t>
            </a:r>
            <a:r>
              <a:rPr lang="en-US" altLang="zh-CN" sz="3200" dirty="0"/>
              <a:t>applications?</a:t>
            </a:r>
            <a:endParaRPr lang="en-GB" sz="3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AC779E-2F6A-7149-8BF3-6D0FCA191FC7}"/>
              </a:ext>
            </a:extLst>
          </p:cNvPr>
          <p:cNvSpPr/>
          <p:nvPr/>
        </p:nvSpPr>
        <p:spPr>
          <a:xfrm>
            <a:off x="6567053" y="4630647"/>
            <a:ext cx="4417281" cy="430454"/>
          </a:xfrm>
          <a:prstGeom prst="rect">
            <a:avLst/>
          </a:prstGeom>
          <a:ln w="4445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99%</a:t>
            </a:r>
            <a:r>
              <a:rPr lang="zh-CN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accuracy</a:t>
            </a:r>
            <a:r>
              <a:rPr lang="zh-CN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(1%</a:t>
            </a:r>
            <a:r>
              <a:rPr lang="zh-CN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error</a:t>
            </a:r>
            <a:r>
              <a:rPr lang="zh-CN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rate)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B630-8B02-C94E-9DB1-674969ED44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8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oud 2"/>
          <p:cNvSpPr/>
          <p:nvPr/>
        </p:nvSpPr>
        <p:spPr>
          <a:xfrm>
            <a:off x="6813783" y="5428698"/>
            <a:ext cx="1773590" cy="125420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 15169</a:t>
            </a:r>
          </a:p>
          <a:p>
            <a:pPr algn="ctr"/>
            <a:r>
              <a:rPr lang="en-US" dirty="0"/>
              <a:t>Google</a:t>
            </a:r>
          </a:p>
        </p:txBody>
      </p:sp>
      <p:sp>
        <p:nvSpPr>
          <p:cNvPr id="6" name="Cloud 5"/>
          <p:cNvSpPr/>
          <p:nvPr/>
        </p:nvSpPr>
        <p:spPr>
          <a:xfrm>
            <a:off x="5632345" y="3031641"/>
            <a:ext cx="2185341" cy="115528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 3491</a:t>
            </a:r>
          </a:p>
          <a:p>
            <a:pPr algn="ctr"/>
            <a:r>
              <a:rPr lang="en-US" dirty="0"/>
              <a:t>PCCW</a:t>
            </a:r>
          </a:p>
        </p:txBody>
      </p:sp>
      <p:sp>
        <p:nvSpPr>
          <p:cNvPr id="24" name="Cloud 23"/>
          <p:cNvSpPr/>
          <p:nvPr/>
        </p:nvSpPr>
        <p:spPr>
          <a:xfrm>
            <a:off x="3502709" y="5541820"/>
            <a:ext cx="1688032" cy="105447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 23947</a:t>
            </a:r>
          </a:p>
          <a:p>
            <a:pPr algn="ctr"/>
            <a:r>
              <a:rPr lang="en-US" dirty="0" err="1"/>
              <a:t>Moratel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7131885" y="4078754"/>
            <a:ext cx="557165" cy="1381913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4" idx="0"/>
            <a:endCxn id="3" idx="2"/>
          </p:cNvCxnSpPr>
          <p:nvPr/>
        </p:nvCxnSpPr>
        <p:spPr>
          <a:xfrm flipV="1">
            <a:off x="5189334" y="6055802"/>
            <a:ext cx="1629950" cy="13255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 flipV="1">
            <a:off x="4458157" y="4015557"/>
            <a:ext cx="1363015" cy="1509251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0" name="Rounded Rectangular Callout 39"/>
          <p:cNvSpPr/>
          <p:nvPr/>
        </p:nvSpPr>
        <p:spPr>
          <a:xfrm>
            <a:off x="810032" y="4879654"/>
            <a:ext cx="2601133" cy="920891"/>
          </a:xfrm>
          <a:prstGeom prst="wedgeRoundRectCallout">
            <a:avLst>
              <a:gd name="adj1" fmla="val 29037"/>
              <a:gd name="adj2" fmla="val 80973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Path: 23947, 15169</a:t>
            </a:r>
          </a:p>
          <a:p>
            <a:r>
              <a:rPr lang="en-US" dirty="0"/>
              <a:t>Prefix: 8.8.8.0/24</a:t>
            </a:r>
          </a:p>
        </p:txBody>
      </p:sp>
      <p:sp>
        <p:nvSpPr>
          <p:cNvPr id="41" name="Rounded Rectangular Callout 40"/>
          <p:cNvSpPr/>
          <p:nvPr/>
        </p:nvSpPr>
        <p:spPr>
          <a:xfrm>
            <a:off x="3473464" y="1942522"/>
            <a:ext cx="3036421" cy="920891"/>
          </a:xfrm>
          <a:prstGeom prst="wedgeRoundRectCallout">
            <a:avLst>
              <a:gd name="adj1" fmla="val 29165"/>
              <a:gd name="adj2" fmla="val 85592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Path: 3491, 15169</a:t>
            </a:r>
          </a:p>
          <a:p>
            <a:r>
              <a:rPr lang="en-US" dirty="0"/>
              <a:t>Prefix: 8.8.8.0/24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17615" y="1108398"/>
            <a:ext cx="11187167" cy="405544"/>
          </a:xfrm>
          <a:prstGeom prst="rect">
            <a:avLst/>
          </a:prstGeom>
          <a:ln w="4445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s-IS" sz="2400" b="1" dirty="0">
                <a:solidFill>
                  <a:srgbClr val="FF0000"/>
                </a:solidFill>
              </a:rPr>
              <a:t>On November 5, 2012, </a:t>
            </a:r>
            <a:r>
              <a:rPr lang="en-US" sz="2400" b="1" dirty="0">
                <a:solidFill>
                  <a:srgbClr val="FF0000"/>
                </a:solidFill>
              </a:rPr>
              <a:t>Google’s services cannot be accessible in Asia for half an hour.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24815" y="5579606"/>
            <a:ext cx="1430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Peer</a:t>
            </a:r>
            <a:r>
              <a:rPr lang="en-US" altLang="zh-CN" sz="2400" b="1" dirty="0">
                <a:solidFill>
                  <a:schemeClr val="accent4">
                    <a:lumMod val="50000"/>
                  </a:schemeClr>
                </a:solidFill>
              </a:rPr>
              <a:t>-Peer</a:t>
            </a:r>
            <a:endParaRPr lang="en-US" sz="2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81288" y="4447442"/>
            <a:ext cx="1430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P</a:t>
            </a:r>
            <a:r>
              <a:rPr lang="en-US" altLang="zh-CN" sz="2400" b="1" dirty="0">
                <a:solidFill>
                  <a:schemeClr val="accent4">
                    <a:lumMod val="50000"/>
                  </a:schemeClr>
                </a:solidFill>
              </a:rPr>
              <a:t>eer-Peer</a:t>
            </a:r>
            <a:endParaRPr lang="en-US" sz="2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4766101" y="4118495"/>
            <a:ext cx="1268656" cy="1420728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ounded Rectangular Callout 27"/>
          <p:cNvSpPr/>
          <p:nvPr/>
        </p:nvSpPr>
        <p:spPr>
          <a:xfrm>
            <a:off x="8684113" y="4981507"/>
            <a:ext cx="2601133" cy="920891"/>
          </a:xfrm>
          <a:prstGeom prst="wedgeRoundRectCallout">
            <a:avLst>
              <a:gd name="adj1" fmla="val -53057"/>
              <a:gd name="adj2" fmla="val 7197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Path: 15169</a:t>
            </a:r>
          </a:p>
          <a:p>
            <a:r>
              <a:rPr lang="en-US" dirty="0"/>
              <a:t>Prefix: 8.8.8.0/24</a:t>
            </a:r>
          </a:p>
        </p:txBody>
      </p:sp>
      <p:sp>
        <p:nvSpPr>
          <p:cNvPr id="29" name="Rounded Rectangular Callout 28"/>
          <p:cNvSpPr/>
          <p:nvPr/>
        </p:nvSpPr>
        <p:spPr>
          <a:xfrm>
            <a:off x="3479938" y="1928344"/>
            <a:ext cx="3036421" cy="956334"/>
          </a:xfrm>
          <a:prstGeom prst="wedgeRoundRectCallout">
            <a:avLst>
              <a:gd name="adj1" fmla="val 29165"/>
              <a:gd name="adj2" fmla="val 85592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Path: 3491, </a:t>
            </a:r>
            <a:r>
              <a:rPr lang="en-US" altLang="zh-CN" b="1" dirty="0">
                <a:solidFill>
                  <a:schemeClr val="tx1"/>
                </a:solidFill>
              </a:rPr>
              <a:t>23947</a:t>
            </a:r>
            <a:r>
              <a:rPr lang="en-US" altLang="zh-CN" dirty="0"/>
              <a:t>, 15169</a:t>
            </a:r>
          </a:p>
          <a:p>
            <a:r>
              <a:rPr lang="en-US" dirty="0"/>
              <a:t>Prefix: 8.8.8.0/24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B27183E0-5242-FC49-9912-D39BFD31A72E}"/>
              </a:ext>
            </a:extLst>
          </p:cNvPr>
          <p:cNvSpPr txBox="1">
            <a:spLocks/>
          </p:cNvSpPr>
          <p:nvPr/>
        </p:nvSpPr>
        <p:spPr>
          <a:xfrm>
            <a:off x="218384" y="0"/>
            <a:ext cx="12913000" cy="8529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400" dirty="0">
                <a:solidFill>
                  <a:schemeClr val="accent5">
                    <a:lumMod val="75000"/>
                  </a:schemeClr>
                </a:solidFill>
              </a:rPr>
              <a:t>Case</a:t>
            </a:r>
            <a:r>
              <a:rPr lang="zh-CN" altLang="en-US" sz="4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sz="4400" dirty="0">
                <a:solidFill>
                  <a:schemeClr val="accent5">
                    <a:lumMod val="75000"/>
                  </a:schemeClr>
                </a:solidFill>
              </a:rPr>
              <a:t>Study:</a:t>
            </a:r>
            <a:r>
              <a:rPr lang="zh-CN" altLang="en-US" sz="4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sz="4400" dirty="0">
                <a:solidFill>
                  <a:schemeClr val="accent5">
                    <a:lumMod val="75000"/>
                  </a:schemeClr>
                </a:solidFill>
              </a:rPr>
              <a:t>Route</a:t>
            </a:r>
            <a:r>
              <a:rPr lang="zh-CN" altLang="en-US" sz="4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sz="4400" dirty="0">
                <a:solidFill>
                  <a:schemeClr val="accent5">
                    <a:lumMod val="75000"/>
                  </a:schemeClr>
                </a:solidFill>
              </a:rPr>
              <a:t>Leak</a:t>
            </a:r>
            <a:r>
              <a:rPr lang="zh-CN" altLang="en-US" sz="4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sz="4400" dirty="0">
                <a:solidFill>
                  <a:schemeClr val="accent5">
                    <a:lumMod val="75000"/>
                  </a:schemeClr>
                </a:solidFill>
              </a:rPr>
              <a:t>Detection</a:t>
            </a:r>
            <a:endParaRPr lang="en-US" sz="4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4696B6-86F9-A748-8EA2-E9222DE7240D}"/>
              </a:ext>
            </a:extLst>
          </p:cNvPr>
          <p:cNvSpPr txBox="1"/>
          <p:nvPr/>
        </p:nvSpPr>
        <p:spPr>
          <a:xfrm>
            <a:off x="3449678" y="5194169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2"/>
                </a:solidFill>
              </a:rPr>
              <a:t>Customer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D942981-BE8F-A14D-888D-2FDC5ADA6F43}"/>
              </a:ext>
            </a:extLst>
          </p:cNvPr>
          <p:cNvSpPr txBox="1"/>
          <p:nvPr/>
        </p:nvSpPr>
        <p:spPr>
          <a:xfrm>
            <a:off x="4646828" y="3734632"/>
            <a:ext cx="99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2"/>
                </a:solidFill>
              </a:rPr>
              <a:t>Provider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6986016" y="4186923"/>
            <a:ext cx="495272" cy="133788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64836" y="4660355"/>
            <a:ext cx="785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Data</a:t>
            </a:r>
            <a:endParaRPr lang="en-US" b="1" dirty="0"/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4974336" y="4118495"/>
            <a:ext cx="1280160" cy="146111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cxnSpLocks/>
          </p:cNvCxnSpPr>
          <p:nvPr/>
        </p:nvCxnSpPr>
        <p:spPr>
          <a:xfrm>
            <a:off x="4974336" y="5579606"/>
            <a:ext cx="215754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425987" y="4923546"/>
            <a:ext cx="785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Data</a:t>
            </a:r>
            <a:endParaRPr lang="en-US" b="1" dirty="0"/>
          </a:p>
        </p:txBody>
      </p:sp>
      <p:sp>
        <p:nvSpPr>
          <p:cNvPr id="45" name="Explosion 2 44"/>
          <p:cNvSpPr/>
          <p:nvPr/>
        </p:nvSpPr>
        <p:spPr>
          <a:xfrm rot="1772148">
            <a:off x="4605582" y="5812113"/>
            <a:ext cx="701294" cy="782986"/>
          </a:xfrm>
          <a:prstGeom prst="irregularSeal2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B630-8B02-C94E-9DB1-674969ED443C}" type="slidenum">
              <a:rPr lang="en-US" smtClean="0"/>
              <a:t>5</a:t>
            </a:fld>
            <a:endParaRPr lang="en-US"/>
          </a:p>
        </p:txBody>
      </p:sp>
      <p:sp>
        <p:nvSpPr>
          <p:cNvPr id="31" name="Rounded Rectangular Callout 30"/>
          <p:cNvSpPr/>
          <p:nvPr/>
        </p:nvSpPr>
        <p:spPr>
          <a:xfrm>
            <a:off x="810032" y="4879654"/>
            <a:ext cx="2601133" cy="920891"/>
          </a:xfrm>
          <a:prstGeom prst="wedgeRoundRectCallout">
            <a:avLst>
              <a:gd name="adj1" fmla="val 29037"/>
              <a:gd name="adj2" fmla="val 80973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Path: 23947, 15169</a:t>
            </a:r>
          </a:p>
          <a:p>
            <a:r>
              <a:rPr lang="en-US" dirty="0"/>
              <a:t>Prefix: 8.8.8.0/24</a:t>
            </a:r>
          </a:p>
        </p:txBody>
      </p:sp>
    </p:spTree>
    <p:extLst>
      <p:ext uri="{BB962C8B-B14F-4D97-AF65-F5344CB8AC3E}">
        <p14:creationId xmlns:p14="http://schemas.microsoft.com/office/powerpoint/2010/main" val="757103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 -0.08726 L 0.24284 -0.4268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40" y="-16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29" grpId="0" animBg="1"/>
      <p:bldP spid="12" grpId="0"/>
      <p:bldP spid="44" grpId="2"/>
      <p:bldP spid="45" grpId="3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59435" y="1003463"/>
            <a:ext cx="10473129" cy="1342532"/>
          </a:xfrm>
          <a:prstGeom prst="rect">
            <a:avLst/>
          </a:prstGeom>
          <a:ln w="4445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Valley-free assumption:</a:t>
            </a:r>
          </a:p>
          <a:p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</a:rPr>
              <a:t>Path consists of 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</a:rPr>
              <a:t>Cust-Prov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links, followed by zero or one 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</a:rPr>
              <a:t>Peer-Peer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link, followed by 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</a:rPr>
              <a:t>Prov-Cust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links</a:t>
            </a:r>
            <a:r>
              <a:rPr lang="en-US" sz="2800" dirty="0"/>
              <a:t>. (uphill </a:t>
            </a:r>
            <a:r>
              <a:rPr lang="mr-IN" sz="2800" dirty="0"/>
              <a:t>–</a:t>
            </a:r>
            <a:r>
              <a:rPr lang="en-US" sz="2800" dirty="0"/>
              <a:t> cross </a:t>
            </a:r>
            <a:r>
              <a:rPr lang="mr-IN" sz="2800" dirty="0"/>
              <a:t>–</a:t>
            </a:r>
            <a:r>
              <a:rPr lang="en-US" sz="2800" dirty="0"/>
              <a:t> downhill)</a:t>
            </a:r>
          </a:p>
        </p:txBody>
      </p:sp>
      <p:cxnSp>
        <p:nvCxnSpPr>
          <p:cNvPr id="21" name="Straight Arrow Connector 20"/>
          <p:cNvCxnSpPr>
            <a:stCxn id="18" idx="5"/>
            <a:endCxn id="17" idx="1"/>
          </p:cNvCxnSpPr>
          <p:nvPr/>
        </p:nvCxnSpPr>
        <p:spPr>
          <a:xfrm>
            <a:off x="6922762" y="4567009"/>
            <a:ext cx="633463" cy="636563"/>
          </a:xfrm>
          <a:prstGeom prst="straightConnector1">
            <a:avLst/>
          </a:prstGeom>
          <a:ln w="508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8563431" y="5644739"/>
            <a:ext cx="1449249" cy="1780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461331" y="2736552"/>
            <a:ext cx="32728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Valley-free violation: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10608" y="4448964"/>
            <a:ext cx="1407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/>
              <a:t>Prov</a:t>
            </a:r>
            <a:r>
              <a:rPr lang="en-US" altLang="zh-CN" sz="2400" b="1" dirty="0"/>
              <a:t>-Cust</a:t>
            </a:r>
            <a:endParaRPr lang="en-US" sz="2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8571610" y="5146000"/>
            <a:ext cx="1430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Peer-Peer</a:t>
            </a:r>
            <a:endParaRPr lang="en-US" sz="2400" b="1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2515167-E37F-1141-B31A-E6F81AADB322}"/>
              </a:ext>
            </a:extLst>
          </p:cNvPr>
          <p:cNvSpPr txBox="1">
            <a:spLocks/>
          </p:cNvSpPr>
          <p:nvPr/>
        </p:nvSpPr>
        <p:spPr>
          <a:xfrm>
            <a:off x="218384" y="0"/>
            <a:ext cx="12913000" cy="8529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400" dirty="0">
                <a:solidFill>
                  <a:schemeClr val="accent5">
                    <a:lumMod val="75000"/>
                  </a:schemeClr>
                </a:solidFill>
              </a:rPr>
              <a:t>Case</a:t>
            </a:r>
            <a:r>
              <a:rPr lang="zh-CN" altLang="en-US" sz="4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sz="4400" dirty="0">
                <a:solidFill>
                  <a:schemeClr val="accent5">
                    <a:lumMod val="75000"/>
                  </a:schemeClr>
                </a:solidFill>
              </a:rPr>
              <a:t>Study:</a:t>
            </a:r>
            <a:r>
              <a:rPr lang="zh-CN" altLang="en-US" sz="4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sz="4400" dirty="0">
                <a:solidFill>
                  <a:schemeClr val="accent5">
                    <a:lumMod val="75000"/>
                  </a:schemeClr>
                </a:solidFill>
              </a:rPr>
              <a:t>Route</a:t>
            </a:r>
            <a:r>
              <a:rPr lang="zh-CN" altLang="en-US" sz="4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sz="4400" dirty="0">
                <a:solidFill>
                  <a:schemeClr val="accent5">
                    <a:lumMod val="75000"/>
                  </a:schemeClr>
                </a:solidFill>
              </a:rPr>
              <a:t>Leak</a:t>
            </a:r>
            <a:r>
              <a:rPr lang="zh-CN" altLang="en-US" sz="4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sz="4400" dirty="0">
                <a:solidFill>
                  <a:schemeClr val="accent5">
                    <a:lumMod val="75000"/>
                  </a:schemeClr>
                </a:solidFill>
              </a:rPr>
              <a:t>Detection</a:t>
            </a:r>
            <a:endParaRPr lang="en-US" sz="4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012680" y="5030763"/>
            <a:ext cx="1180015" cy="118001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Google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B630-8B02-C94E-9DB1-674969ED443C}" type="slidenum">
              <a:rPr lang="en-US" smtClean="0"/>
              <a:t>6</a:t>
            </a:fld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383416" y="5030763"/>
            <a:ext cx="1180015" cy="118001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Moratel</a:t>
            </a:r>
            <a:endParaRPr lang="en-US" sz="1400" b="1" dirty="0"/>
          </a:p>
        </p:txBody>
      </p:sp>
      <p:sp>
        <p:nvSpPr>
          <p:cNvPr id="18" name="Oval 17"/>
          <p:cNvSpPr/>
          <p:nvPr/>
        </p:nvSpPr>
        <p:spPr>
          <a:xfrm>
            <a:off x="5915556" y="3559803"/>
            <a:ext cx="1180015" cy="118001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PCCW</a:t>
            </a:r>
          </a:p>
        </p:txBody>
      </p:sp>
      <p:cxnSp>
        <p:nvCxnSpPr>
          <p:cNvPr id="27" name="Straight Arrow Connector 26"/>
          <p:cNvCxnSpPr>
            <a:stCxn id="59" idx="7"/>
            <a:endCxn id="63" idx="3"/>
          </p:cNvCxnSpPr>
          <p:nvPr/>
        </p:nvCxnSpPr>
        <p:spPr>
          <a:xfrm flipV="1">
            <a:off x="1359673" y="4602136"/>
            <a:ext cx="580011" cy="687979"/>
          </a:xfrm>
          <a:prstGeom prst="straightConnector1">
            <a:avLst/>
          </a:prstGeom>
          <a:ln w="508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037297" y="2755142"/>
            <a:ext cx="18803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Valley-free: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854881" y="3528624"/>
            <a:ext cx="1430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Peer-Peer</a:t>
            </a:r>
            <a:endParaRPr lang="en-US" sz="2400" b="1" dirty="0"/>
          </a:p>
        </p:txBody>
      </p:sp>
      <p:cxnSp>
        <p:nvCxnSpPr>
          <p:cNvPr id="47" name="Straight Arrow Connector 46"/>
          <p:cNvCxnSpPr>
            <a:cxnSpLocks/>
            <a:stCxn id="63" idx="6"/>
          </p:cNvCxnSpPr>
          <p:nvPr/>
        </p:nvCxnSpPr>
        <p:spPr>
          <a:xfrm flipV="1">
            <a:off x="2946890" y="4184937"/>
            <a:ext cx="1157750" cy="1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2427" y="4544112"/>
            <a:ext cx="1426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/>
              <a:t>Cust-Prov</a:t>
            </a:r>
            <a:endParaRPr lang="en-US" sz="2400" b="1" dirty="0"/>
          </a:p>
        </p:txBody>
      </p:sp>
      <p:sp>
        <p:nvSpPr>
          <p:cNvPr id="59" name="Oval 58"/>
          <p:cNvSpPr/>
          <p:nvPr/>
        </p:nvSpPr>
        <p:spPr>
          <a:xfrm>
            <a:off x="352467" y="5117306"/>
            <a:ext cx="1180015" cy="118001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</a:t>
            </a:r>
          </a:p>
        </p:txBody>
      </p:sp>
      <p:sp>
        <p:nvSpPr>
          <p:cNvPr id="63" name="Oval 62"/>
          <p:cNvSpPr/>
          <p:nvPr/>
        </p:nvSpPr>
        <p:spPr>
          <a:xfrm>
            <a:off x="1766875" y="3594930"/>
            <a:ext cx="1180015" cy="118001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</a:t>
            </a:r>
          </a:p>
        </p:txBody>
      </p:sp>
      <p:sp>
        <p:nvSpPr>
          <p:cNvPr id="70" name="Oval 69"/>
          <p:cNvSpPr/>
          <p:nvPr/>
        </p:nvSpPr>
        <p:spPr>
          <a:xfrm>
            <a:off x="4114318" y="3594930"/>
            <a:ext cx="1180015" cy="118001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60632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52515167-E37F-1141-B31A-E6F81AADB322}"/>
              </a:ext>
            </a:extLst>
          </p:cNvPr>
          <p:cNvSpPr txBox="1">
            <a:spLocks/>
          </p:cNvSpPr>
          <p:nvPr/>
        </p:nvSpPr>
        <p:spPr>
          <a:xfrm>
            <a:off x="218384" y="0"/>
            <a:ext cx="12913000" cy="8529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400" dirty="0">
                <a:solidFill>
                  <a:schemeClr val="accent5">
                    <a:lumMod val="75000"/>
                  </a:schemeClr>
                </a:solidFill>
              </a:rPr>
              <a:t>Route</a:t>
            </a:r>
            <a:r>
              <a:rPr lang="zh-CN" altLang="en-US" sz="4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sz="4400" dirty="0">
                <a:solidFill>
                  <a:schemeClr val="accent5">
                    <a:lumMod val="75000"/>
                  </a:schemeClr>
                </a:solidFill>
              </a:rPr>
              <a:t>Leak</a:t>
            </a:r>
            <a:r>
              <a:rPr lang="zh-CN" altLang="en-US" sz="4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sz="4400" dirty="0">
                <a:solidFill>
                  <a:schemeClr val="accent5">
                    <a:lumMod val="75000"/>
                  </a:schemeClr>
                </a:solidFill>
              </a:rPr>
              <a:t>Detection</a:t>
            </a:r>
            <a:endParaRPr lang="en-US" sz="4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2BFD2D20-F6C4-4C07-BE6C-82147AA413F1}"/>
              </a:ext>
            </a:extLst>
          </p:cNvPr>
          <p:cNvSpPr>
            <a:spLocks noGrp="1"/>
          </p:cNvSpPr>
          <p:nvPr/>
        </p:nvSpPr>
        <p:spPr>
          <a:xfrm>
            <a:off x="256484" y="2787110"/>
            <a:ext cx="11516784" cy="228985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137" kern="1200" spc="0" baseline="0">
                <a:solidFill>
                  <a:srgbClr val="5B5B5B"/>
                </a:soli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  <a:latin typeface="Verdana" charset="0"/>
                <a:ea typeface="Verdana" charset="0"/>
                <a:cs typeface="Verdana" charset="0"/>
              </a:rPr>
              <a:t>AS relationship validation dataset: </a:t>
            </a:r>
          </a:p>
          <a:p>
            <a:pPr marL="457200" indent="-457200">
              <a:buFont typeface="Wingdings" charset="2"/>
              <a:buChar char="Ø"/>
            </a:pPr>
            <a:r>
              <a:rPr lang="en-GB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relationships encoded using the Community attribute in BGP paths</a:t>
            </a:r>
            <a:endParaRPr lang="en-GB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29891" lvl="1" indent="-457200">
              <a:buFont typeface="Courier New" charset="0"/>
              <a:buChar char="o"/>
            </a:pPr>
            <a:r>
              <a:rPr lang="en-US" sz="26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E.g., AS209 (CenturyLink) uses the Community 13570 to tag routes received from customers</a:t>
            </a:r>
          </a:p>
        </p:txBody>
      </p:sp>
      <p:sp>
        <p:nvSpPr>
          <p:cNvPr id="2" name="Rectangle 1"/>
          <p:cNvSpPr/>
          <p:nvPr/>
        </p:nvSpPr>
        <p:spPr>
          <a:xfrm>
            <a:off x="-219456" y="1681487"/>
            <a:ext cx="109379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0352">
              <a:lnSpc>
                <a:spcPct val="100000"/>
              </a:lnSpc>
            </a:pPr>
            <a:r>
              <a:rPr lang="en-US" altLang="zh-CN" sz="3200" dirty="0">
                <a:solidFill>
                  <a:srgbClr val="002060"/>
                </a:solidFill>
                <a:latin typeface="Verdana" charset="0"/>
                <a:ea typeface="Verdana" charset="0"/>
                <a:cs typeface="Verdana" charset="0"/>
              </a:rPr>
              <a:t>Detection method:</a:t>
            </a:r>
            <a:r>
              <a:rPr lang="zh-CN" altLang="en-US" sz="3200" dirty="0">
                <a:solidFill>
                  <a:srgbClr val="002060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Verdana" charset="0"/>
                <a:ea typeface="Verdana" charset="0"/>
                <a:cs typeface="Verdana" charset="0"/>
              </a:rPr>
              <a:t>Check</a:t>
            </a:r>
            <a:r>
              <a:rPr lang="zh-CN" altLang="en-US" sz="3200" dirty="0">
                <a:solidFill>
                  <a:srgbClr val="002060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Verdana" charset="0"/>
                <a:ea typeface="Verdana" charset="0"/>
                <a:cs typeface="Verdana" charset="0"/>
              </a:rPr>
              <a:t>valley-free</a:t>
            </a:r>
            <a:r>
              <a:rPr lang="zh-CN" altLang="en-US" sz="3200" dirty="0">
                <a:solidFill>
                  <a:srgbClr val="002060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Verdana" charset="0"/>
                <a:ea typeface="Verdana" charset="0"/>
                <a:cs typeface="Verdana" charset="0"/>
              </a:rPr>
              <a:t>violations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B630-8B02-C94E-9DB1-674969ED44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19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10653" y="23421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2BFD2D20-F6C4-4C07-BE6C-82147AA413F1}"/>
              </a:ext>
            </a:extLst>
          </p:cNvPr>
          <p:cNvSpPr>
            <a:spLocks noGrp="1"/>
          </p:cNvSpPr>
          <p:nvPr/>
        </p:nvSpPr>
        <p:spPr>
          <a:xfrm>
            <a:off x="593325" y="2173936"/>
            <a:ext cx="10473129" cy="310238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137" kern="1200" spc="0" baseline="0">
                <a:solidFill>
                  <a:srgbClr val="5B5B5B"/>
                </a:soli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Detect route leaks using </a:t>
            </a:r>
            <a:r>
              <a:rPr lang="en-GB" sz="3600" i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AS-Rank</a:t>
            </a:r>
            <a:r>
              <a:rPr lang="en-GB" sz="3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:</a:t>
            </a:r>
          </a:p>
          <a:p>
            <a:pPr marL="457200" indent="-457200">
              <a:buFont typeface="Arial" charset="0"/>
              <a:buChar char="•"/>
            </a:pPr>
            <a:r>
              <a:rPr lang="en-GB" sz="2800" dirty="0">
                <a:solidFill>
                  <a:srgbClr val="002060"/>
                </a:solidFill>
                <a:latin typeface="Verdana" charset="0"/>
                <a:ea typeface="Verdana" charset="0"/>
                <a:cs typeface="Verdana" charset="0"/>
              </a:rPr>
              <a:t>Low precision: </a:t>
            </a:r>
            <a:r>
              <a:rPr lang="en-US" sz="28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only </a:t>
            </a:r>
            <a:r>
              <a:rPr lang="en-US" sz="2800" b="1" dirty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rPr>
              <a:t>20%</a:t>
            </a:r>
            <a:r>
              <a:rPr lang="en-US" sz="28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 of the route leaks detected using </a:t>
            </a:r>
            <a:r>
              <a:rPr lang="en-US" sz="2800" i="1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AS-Rank</a:t>
            </a:r>
            <a:r>
              <a:rPr lang="en-US" sz="28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 were real route leaks</a:t>
            </a:r>
            <a:endParaRPr lang="en-GB" sz="280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GB" sz="2800" dirty="0">
                <a:solidFill>
                  <a:srgbClr val="002060"/>
                </a:solidFill>
                <a:latin typeface="Verdana" charset="0"/>
                <a:ea typeface="Verdana" charset="0"/>
                <a:cs typeface="Verdana" charset="0"/>
              </a:rPr>
              <a:t>Low recall: </a:t>
            </a:r>
            <a:r>
              <a:rPr lang="en-US" sz="2800" b="1" dirty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rPr>
              <a:t>78%</a:t>
            </a:r>
            <a:r>
              <a:rPr lang="en-US" sz="28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 of the real leaks were missed</a:t>
            </a:r>
          </a:p>
          <a:p>
            <a:pPr marL="457200" indent="-457200">
              <a:buFont typeface="Arial" charset="0"/>
              <a:buChar char="•"/>
            </a:pPr>
            <a:endParaRPr lang="en-GB" sz="3200" dirty="0">
              <a:latin typeface="+mn-lt"/>
            </a:endParaRPr>
          </a:p>
          <a:p>
            <a:pPr marL="457200" indent="-457200">
              <a:buFont typeface="Arial" charset="0"/>
              <a:buChar char="•"/>
            </a:pPr>
            <a:endParaRPr lang="en-GB" sz="3200" dirty="0">
              <a:latin typeface="+mn-lt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2515167-E37F-1141-B31A-E6F81AADB322}"/>
              </a:ext>
            </a:extLst>
          </p:cNvPr>
          <p:cNvSpPr txBox="1">
            <a:spLocks/>
          </p:cNvSpPr>
          <p:nvPr/>
        </p:nvSpPr>
        <p:spPr>
          <a:xfrm>
            <a:off x="218384" y="0"/>
            <a:ext cx="12913000" cy="8529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400" dirty="0">
                <a:solidFill>
                  <a:schemeClr val="accent5">
                    <a:lumMod val="75000"/>
                  </a:schemeClr>
                </a:solidFill>
              </a:rPr>
              <a:t>Route</a:t>
            </a:r>
            <a:r>
              <a:rPr lang="zh-CN" altLang="en-US" sz="4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sz="4400" dirty="0">
                <a:solidFill>
                  <a:schemeClr val="accent5">
                    <a:lumMod val="75000"/>
                  </a:schemeClr>
                </a:solidFill>
              </a:rPr>
              <a:t>Leak</a:t>
            </a:r>
            <a:r>
              <a:rPr lang="zh-CN" altLang="en-US" sz="4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sz="4400" dirty="0">
                <a:solidFill>
                  <a:schemeClr val="accent5">
                    <a:lumMod val="75000"/>
                  </a:schemeClr>
                </a:solidFill>
              </a:rPr>
              <a:t>Detection</a:t>
            </a:r>
            <a:r>
              <a:rPr lang="zh-CN" altLang="en-US" sz="4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sz="4400" dirty="0">
                <a:solidFill>
                  <a:schemeClr val="accent5">
                    <a:lumMod val="75000"/>
                  </a:schemeClr>
                </a:solidFill>
              </a:rPr>
              <a:t>Using</a:t>
            </a:r>
            <a:r>
              <a:rPr lang="zh-CN" altLang="en-US" sz="4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sz="4400" dirty="0">
                <a:solidFill>
                  <a:schemeClr val="accent5">
                    <a:lumMod val="75000"/>
                  </a:schemeClr>
                </a:solidFill>
              </a:rPr>
              <a:t>AS-Rank</a:t>
            </a:r>
            <a:endParaRPr lang="en-US" sz="4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B630-8B02-C94E-9DB1-674969ED44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04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10653" y="23421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2515167-E37F-1141-B31A-E6F81AADB322}"/>
              </a:ext>
            </a:extLst>
          </p:cNvPr>
          <p:cNvSpPr txBox="1">
            <a:spLocks/>
          </p:cNvSpPr>
          <p:nvPr/>
        </p:nvSpPr>
        <p:spPr>
          <a:xfrm>
            <a:off x="218384" y="0"/>
            <a:ext cx="12913000" cy="8529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>
                <a:solidFill>
                  <a:schemeClr val="accent5">
                    <a:lumMod val="75000"/>
                  </a:schemeClr>
                </a:solidFill>
              </a:rPr>
              <a:t>Outline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16862" y="778348"/>
            <a:ext cx="11454062" cy="6043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600" i="1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AS-Rank</a:t>
            </a:r>
            <a:r>
              <a:rPr lang="en-US" sz="26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does not meet </a:t>
            </a:r>
            <a:r>
              <a:rPr lang="en-US" altLang="zh-CN" sz="26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zh-CN" altLang="en-US" sz="26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6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demands of </a:t>
            </a:r>
            <a:r>
              <a:rPr lang="en-US" altLang="zh-CN" sz="26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actual</a:t>
            </a:r>
            <a:r>
              <a:rPr lang="zh-CN" altLang="en-US" sz="26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6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</a:t>
            </a:r>
            <a:r>
              <a:rPr lang="en-US" altLang="zh-CN" sz="26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lications</a:t>
            </a:r>
            <a:r>
              <a:rPr lang="en-US" sz="26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600" dirty="0">
              <a:solidFill>
                <a:sysClr val="windowText" lastClr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defRPr/>
            </a:pPr>
            <a:r>
              <a:rPr lang="en-US" sz="260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develop a simple inference algorithm </a:t>
            </a:r>
            <a:r>
              <a:rPr lang="en-US" sz="2600" i="1" dirty="0" err="1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CoreToLeaf</a:t>
            </a:r>
            <a:r>
              <a:rPr lang="en-US" sz="260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that achieves accuracy comparable to </a:t>
            </a:r>
            <a:r>
              <a:rPr lang="en-US" sz="2600" i="1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AS-Rank</a:t>
            </a:r>
            <a:r>
              <a:rPr lang="en-US" sz="260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altLang="zh-CN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Most</a:t>
            </a:r>
            <a:r>
              <a:rPr lang="zh-CN" altLang="en-US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links</a:t>
            </a:r>
            <a:r>
              <a:rPr lang="zh-CN" altLang="en-US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</a:t>
            </a:r>
            <a:r>
              <a:rPr lang="zh-CN" altLang="en-US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en-US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 validation dataset are relatively easy to infer.</a:t>
            </a:r>
          </a:p>
          <a:p>
            <a:pPr>
              <a:defRPr/>
            </a:pPr>
            <a:endParaRPr lang="en-US" sz="2600" dirty="0">
              <a:solidFill>
                <a:sysClr val="windowText" lastClr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defRPr/>
            </a:pPr>
            <a:r>
              <a:rPr lang="en-US" sz="260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</a:t>
            </a:r>
            <a:r>
              <a:rPr lang="en-US" altLang="zh-CN" sz="260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identify</a:t>
            </a:r>
            <a:r>
              <a:rPr lang="en-US" sz="260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different subsets of the validation dataset that </a:t>
            </a:r>
            <a:r>
              <a:rPr lang="en-US" altLang="zh-CN" sz="260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are</a:t>
            </a:r>
            <a:r>
              <a:rPr lang="zh-CN" altLang="en-US" sz="260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6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hard</a:t>
            </a:r>
            <a:r>
              <a:rPr lang="zh-CN" altLang="en-US" sz="26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60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zh-CN" altLang="en-US" sz="2600" dirty="0">
                <a:solidFill>
                  <a:sysClr val="windowText" lastClr="00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60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infer</a:t>
            </a:r>
            <a:r>
              <a:rPr lang="en-US" sz="260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>
              <a:defRPr/>
            </a:pPr>
            <a:endParaRPr lang="en-US" sz="2600" dirty="0">
              <a:solidFill>
                <a:sysClr val="windowText" lastClr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defRPr/>
            </a:pPr>
            <a:r>
              <a:rPr lang="en-US" sz="260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develop </a:t>
            </a:r>
            <a:r>
              <a:rPr lang="en-US" sz="26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ProbLink</a:t>
            </a:r>
            <a:r>
              <a:rPr lang="en-US" sz="260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a probabilistic AS relationship inference algorithm.</a:t>
            </a:r>
          </a:p>
          <a:p>
            <a:pPr>
              <a:defRPr/>
            </a:pPr>
            <a:endParaRPr lang="en-US" sz="2600" dirty="0">
              <a:solidFill>
                <a:sysClr val="windowText" lastClr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defRPr/>
            </a:pPr>
            <a:r>
              <a:rPr lang="en-US" sz="260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Evaluation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B630-8B02-C94E-9DB1-674969ED44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77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13816</TotalTime>
  <Words>1367</Words>
  <Application>Microsoft Macintosh PowerPoint</Application>
  <PresentationFormat>Widescreen</PresentationFormat>
  <Paragraphs>385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Apple SD Gothic Neo</vt:lpstr>
      <vt:lpstr>Apple Braille</vt:lpstr>
      <vt:lpstr>Arial</vt:lpstr>
      <vt:lpstr>Calibri</vt:lpstr>
      <vt:lpstr>Calibri Light</vt:lpstr>
      <vt:lpstr>Cambria Math</vt:lpstr>
      <vt:lpstr>Courier New</vt:lpstr>
      <vt:lpstr>Verdana</vt:lpstr>
      <vt:lpstr>Wingdings</vt:lpstr>
      <vt:lpstr>Office Theme</vt:lpstr>
      <vt:lpstr>Stable and Practical AS Relationship Inference with ProbLink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Yuchen Jin (Tata Consultancy Services Ltd)</dc:creator>
  <cp:lastModifiedBy>Yuchen Jin (Brickred Systems LLC)</cp:lastModifiedBy>
  <cp:revision>1597</cp:revision>
  <dcterms:created xsi:type="dcterms:W3CDTF">2018-10-13T06:07:45Z</dcterms:created>
  <dcterms:modified xsi:type="dcterms:W3CDTF">2019-03-26T21:26:23Z</dcterms:modified>
</cp:coreProperties>
</file>