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22"/>
    <a:srgbClr val="C20F24"/>
    <a:srgbClr val="C00000"/>
    <a:srgbClr val="A50021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47477360931436"/>
          <c:y val="3.6440084092501754E-2"/>
          <c:w val="0.57050452781371286"/>
          <c:h val="0.92711983181499646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A06-4D40-8C12-C2002721E8B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A06-4D40-8C12-C2002721E8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A06-4D40-8C12-C2002721E8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CA06-4D40-8C12-C2002721E8BA}"/>
              </c:ext>
            </c:extLst>
          </c:dPt>
          <c:dLbls>
            <c:dLbl>
              <c:idx val="0"/>
              <c:layout>
                <c:manualLayout>
                  <c:x val="4.5278137128072445E-2"/>
                  <c:y val="7.2880168185003508E-2"/>
                </c:manualLayout>
              </c:layout>
              <c:numFmt formatCode="#,##0.00&quot;%&quot;;&quot;-&quot;#,##0.0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 spc="11">
                      <a:solidFill>
                        <a:schemeClr val="bg1"/>
                      </a:solidFill>
                      <a:latin typeface="+mn-lt"/>
                      <a:ea typeface="+mn-ea"/>
                      <a:cs typeface="Times New Roman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A06-4D40-8C12-C2002721E8BA}"/>
                </c:ext>
              </c:extLst>
            </c:dLbl>
            <c:dLbl>
              <c:idx val="1"/>
              <c:layout>
                <c:manualLayout>
                  <c:x val="-4.9159120310478657E-2"/>
                  <c:y val="-6.1667834618079891E-2"/>
                </c:manualLayout>
              </c:layout>
              <c:numFmt formatCode="#,##0.00&quot;%&quot;;&quot;-&quot;#,##0.0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 spc="11">
                      <a:solidFill>
                        <a:schemeClr val="bg1"/>
                      </a:solidFill>
                      <a:latin typeface="+mn-lt"/>
                      <a:ea typeface="+mn-ea"/>
                      <a:cs typeface="Times New Roman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A06-4D40-8C12-C2002721E8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Sheet1!$A$1:$A$4</c:f>
              <c:numCache>
                <c:formatCode>General</c:formatCode>
                <c:ptCount val="4"/>
                <c:pt idx="0">
                  <c:v>75.239999999999995</c:v>
                </c:pt>
                <c:pt idx="1">
                  <c:v>20.07</c:v>
                </c:pt>
                <c:pt idx="2">
                  <c:v>2.73</c:v>
                </c:pt>
                <c:pt idx="3">
                  <c:v>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06-4D40-8C12-C2002721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526120660599932E-2"/>
          <c:y val="7.3033707865168537E-2"/>
          <c:w val="0.96494775867880012"/>
          <c:h val="0.853932584269662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5-431B-A770-07BD1B3D4EF1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2.0000000000000004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95-431B-A770-07BD1B3D4EF1}"/>
            </c:ext>
          </c:extLst>
        </c:ser>
        <c:ser>
          <c:idx val="2"/>
          <c:order val="2"/>
          <c:spPr>
            <a:solidFill>
              <a:srgbClr val="808080"/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2.0000000000000004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95-431B-A770-07BD1B3D4EF1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95-431B-A770-07BD1B3D4EF1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invertIfNegative val="0"/>
          <c:val>
            <c:numRef>
              <c:f>Sheet1!$A$5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95-431B-A770-07BD1B3D4EF1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2.8089887640449437E-3"/>
                </c:manualLayout>
              </c:layout>
              <c:numFmt formatCode="0.0&quot;%&quot;;&quot;-&quot;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 spc="11">
                      <a:solidFill>
                        <a:schemeClr val="bg1"/>
                      </a:solidFill>
                      <a:latin typeface="+mn-lt"/>
                      <a:ea typeface="+mn-ea"/>
                      <a:cs typeface="Times New Roman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7395-431B-A770-07BD1B3D4E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Sheet1!$A$6</c:f>
              <c:numCache>
                <c:formatCode>General</c:formatCode>
                <c:ptCount val="1"/>
                <c:pt idx="0">
                  <c:v>10.499999999999998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95-431B-A770-07BD1B3D4EF1}"/>
            </c:ext>
          </c:extLst>
        </c:ser>
        <c:ser>
          <c:idx val="6"/>
          <c:order val="6"/>
          <c:spPr>
            <a:solidFill>
              <a:schemeClr val="hlink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2.8089887640449437E-3"/>
                </c:manualLayout>
              </c:layout>
              <c:numFmt formatCode="0.0&quot;%&quot;;&quot;-&quot;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 spc="11">
                      <a:solidFill>
                        <a:schemeClr val="bg1"/>
                      </a:solidFill>
                      <a:latin typeface="+mn-lt"/>
                      <a:ea typeface="+mn-ea"/>
                      <a:cs typeface="Times New Roman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7395-431B-A770-07BD1B3D4E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Sheet1!$A$7</c:f>
              <c:numCache>
                <c:formatCode>General</c:formatCode>
                <c:ptCount val="1"/>
                <c:pt idx="0">
                  <c:v>15.299999999999997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95-431B-A770-07BD1B3D4EF1}"/>
            </c:ext>
          </c:extLst>
        </c:ser>
        <c:ser>
          <c:idx val="7"/>
          <c:order val="7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2.8089887640449437E-3"/>
                </c:manualLayout>
              </c:layout>
              <c:numFmt formatCode="0.0&quot;%&quot;;&quot;-&quot;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 spc="11">
                      <a:solidFill>
                        <a:schemeClr val="bg1"/>
                      </a:solidFill>
                      <a:latin typeface="+mn-lt"/>
                      <a:ea typeface="+mn-ea"/>
                      <a:cs typeface="Times New Roman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7395-431B-A770-07BD1B3D4E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Sheet1!$A$8</c:f>
              <c:numCache>
                <c:formatCode>General</c:formatCode>
                <c:ptCount val="1"/>
                <c:pt idx="0">
                  <c:v>54.500000000000014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95-431B-A770-07BD1B3D4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724832"/>
        <c:axId val="1"/>
      </c:barChart>
      <c:catAx>
        <c:axId val="577248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ap="flat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3000000000000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577248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E7A30D-1CEB-4B29-9482-83EA3E1D8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EABCB-3F17-4006-91E1-0F611002E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FC72-93F0-40C3-BFE7-85C01C1AE8C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B2EE-E657-46A3-8654-85737B3032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35363-1EF5-446C-B435-870EB8BD0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DCE2-8978-4FA7-92BE-390F42AB4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16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F6A2-EFC0-4E72-AEC5-A150291C98F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07BF-063C-4AEB-9A33-811B147F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43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5DCDD51-9200-4634-B986-02360B5982B9}"/>
              </a:ext>
            </a:extLst>
          </p:cNvPr>
          <p:cNvSpPr/>
          <p:nvPr userDrawn="1"/>
        </p:nvSpPr>
        <p:spPr>
          <a:xfrm>
            <a:off x="0" y="1599740"/>
            <a:ext cx="12192000" cy="2678112"/>
          </a:xfrm>
          <a:prstGeom prst="rect">
            <a:avLst/>
          </a:prstGeom>
          <a:solidFill>
            <a:srgbClr val="C30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849B5A85-6DBE-4062-BC23-FDF4D22E5F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5642" y="1862599"/>
            <a:ext cx="9831388" cy="13877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封面标题</a:t>
            </a:r>
          </a:p>
        </p:txBody>
      </p:sp>
      <p:sp>
        <p:nvSpPr>
          <p:cNvPr id="33" name="文本占位符 29">
            <a:extLst>
              <a:ext uri="{FF2B5EF4-FFF2-40B4-BE49-F238E27FC236}">
                <a16:creationId xmlns:a16="http://schemas.microsoft.com/office/drawing/2014/main" id="{D8C553A0-74A7-4D91-A18A-6357B97D28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5642" y="4540506"/>
            <a:ext cx="9831388" cy="59710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BDF8F3CD-0A68-4F87-BABB-0602CBBC66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5642" y="5233939"/>
            <a:ext cx="9831388" cy="59710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2017-02-11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673A1-BB5B-4AAA-A660-39C7FEBA5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5642" y="3489622"/>
            <a:ext cx="9831387" cy="4413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北京大学金融科技协会</a:t>
            </a: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2AC736D5-BFF5-486D-90DF-70375D5FE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6" name="页脚占位符 4">
            <a:extLst>
              <a:ext uri="{FF2B5EF4-FFF2-40B4-BE49-F238E27FC236}">
                <a16:creationId xmlns:a16="http://schemas.microsoft.com/office/drawing/2014/main" id="{039B0A46-E3AA-4305-9084-C1AAA51F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B3029FA7-69B5-4762-A95C-2B1C361E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7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821E3-FA6C-45A5-B56E-138B4A6C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609DF-DC3C-4601-B998-FD34FD0D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32C45-E0E1-469C-ABF3-AAC72158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FC59F-887C-4592-AFF5-6B3C3B2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DFE2C-D11C-4079-B0C9-07D3E176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5EB66-324A-46DF-AC67-F8DED1AB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4F2C-56D1-4F9E-B52B-6E020EED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65CD2-612C-40F0-AA3F-1A99FCC4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7D3D8-4DB5-4763-9323-4B41059A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DB6A4-7134-45A0-8331-42191AB4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B4BF6-5B61-4398-96C4-22E8720C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18F41-FFA6-41BC-8A55-DE11E49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20BE-2D0F-4AF6-BC61-2DC95CDE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52BF-D344-44EB-AD67-72CC4877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504B-677B-43AB-9288-1232A5C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D05D3-FBD6-40FB-B220-28F96E56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6BDC8-0905-4697-A5F1-4223DF15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57138-600A-440A-A9E9-26FD9EC2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286D8-AE5A-442A-B9B2-A9C30DA1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6427-924E-4CAB-9282-896086F3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C1B-DF84-4930-94AB-C64FA8AA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1CD71-286C-442A-A2EA-9008824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0814D2-F566-4EB1-81C8-81FAD97CE6C5}"/>
              </a:ext>
            </a:extLst>
          </p:cNvPr>
          <p:cNvSpPr txBox="1"/>
          <p:nvPr userDrawn="1"/>
        </p:nvSpPr>
        <p:spPr>
          <a:xfrm>
            <a:off x="386500" y="285733"/>
            <a:ext cx="347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85EFB-CFF3-4A9D-9E7D-21BAA8D2D308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417D6-89C4-456F-B60A-F82B7579D9AE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474EA-09F5-444E-BD14-679515A747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404813"/>
            <a:ext cx="1979612" cy="49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标题</a:t>
            </a:r>
          </a:p>
        </p:txBody>
      </p: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230513EE-E786-4EA9-8338-15E91BA442A3}"/>
              </a:ext>
            </a:extLst>
          </p:cNvPr>
          <p:cNvSpPr txBox="1">
            <a:spLocks/>
          </p:cNvSpPr>
          <p:nvPr userDrawn="1"/>
        </p:nvSpPr>
        <p:spPr>
          <a:xfrm>
            <a:off x="11542500" y="63760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C713-0AB8-4262-BFF0-45D1486B045E}" type="slidenum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C77385-50AB-4E35-B3AA-589099EFA882}"/>
              </a:ext>
            </a:extLst>
          </p:cNvPr>
          <p:cNvCxnSpPr>
            <a:cxnSpLocks/>
          </p:cNvCxnSpPr>
          <p:nvPr userDrawn="1"/>
        </p:nvCxnSpPr>
        <p:spPr>
          <a:xfrm>
            <a:off x="509047" y="6356350"/>
            <a:ext cx="10652289" cy="273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0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417D6-89C4-456F-B60A-F82B7579D9AE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474EA-09F5-444E-BD14-679515A747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404813"/>
            <a:ext cx="1979612" cy="49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F743EA-80BC-47B0-A35D-76F79D20D3CA}"/>
              </a:ext>
            </a:extLst>
          </p:cNvPr>
          <p:cNvGrpSpPr/>
          <p:nvPr userDrawn="1"/>
        </p:nvGrpSpPr>
        <p:grpSpPr>
          <a:xfrm>
            <a:off x="11161336" y="6383731"/>
            <a:ext cx="952108" cy="377072"/>
            <a:chOff x="4283011" y="2455653"/>
            <a:chExt cx="1721863" cy="692896"/>
          </a:xfrm>
        </p:grpSpPr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D755D1BA-D205-462C-A082-3B71A9EDCE95}"/>
                </a:ext>
              </a:extLst>
            </p:cNvPr>
            <p:cNvSpPr/>
            <p:nvPr userDrawn="1"/>
          </p:nvSpPr>
          <p:spPr>
            <a:xfrm>
              <a:off x="4628560" y="2455653"/>
              <a:ext cx="1376314" cy="692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8F4319F-EF4D-4EEB-BA04-0A0C974133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1" t="36046" r="59597" b="36049"/>
            <a:stretch/>
          </p:blipFill>
          <p:spPr>
            <a:xfrm>
              <a:off x="4283011" y="2455653"/>
              <a:ext cx="689325" cy="692896"/>
            </a:xfrm>
            <a:custGeom>
              <a:avLst/>
              <a:gdLst>
                <a:gd name="connsiteX0" fmla="*/ 1098223 w 2196446"/>
                <a:gd name="connsiteY0" fmla="*/ 0 h 2207826"/>
                <a:gd name="connsiteX1" fmla="*/ 2196446 w 2196446"/>
                <a:gd name="connsiteY1" fmla="*/ 1103913 h 2207826"/>
                <a:gd name="connsiteX2" fmla="*/ 1098223 w 2196446"/>
                <a:gd name="connsiteY2" fmla="*/ 2207826 h 2207826"/>
                <a:gd name="connsiteX3" fmla="*/ 0 w 2196446"/>
                <a:gd name="connsiteY3" fmla="*/ 1103913 h 2207826"/>
                <a:gd name="connsiteX4" fmla="*/ 1098223 w 2196446"/>
                <a:gd name="connsiteY4" fmla="*/ 0 h 220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446" h="2207826">
                  <a:moveTo>
                    <a:pt x="1098223" y="0"/>
                  </a:moveTo>
                  <a:cubicBezTo>
                    <a:pt x="1704755" y="0"/>
                    <a:pt x="2196446" y="494239"/>
                    <a:pt x="2196446" y="1103913"/>
                  </a:cubicBezTo>
                  <a:cubicBezTo>
                    <a:pt x="2196446" y="1713587"/>
                    <a:pt x="1704755" y="2207826"/>
                    <a:pt x="1098223" y="2207826"/>
                  </a:cubicBezTo>
                  <a:cubicBezTo>
                    <a:pt x="491691" y="2207826"/>
                    <a:pt x="0" y="1713587"/>
                    <a:pt x="0" y="1103913"/>
                  </a:cubicBezTo>
                  <a:cubicBezTo>
                    <a:pt x="0" y="494239"/>
                    <a:pt x="491691" y="0"/>
                    <a:pt x="1098223" y="0"/>
                  </a:cubicBezTo>
                  <a:close/>
                </a:path>
              </a:pathLst>
            </a:custGeom>
          </p:spPr>
        </p:pic>
      </p:grp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230513EE-E786-4EA9-8338-15E91BA442A3}"/>
              </a:ext>
            </a:extLst>
          </p:cNvPr>
          <p:cNvSpPr txBox="1">
            <a:spLocks/>
          </p:cNvSpPr>
          <p:nvPr userDrawn="1"/>
        </p:nvSpPr>
        <p:spPr>
          <a:xfrm>
            <a:off x="11542500" y="63760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C713-0AB8-4262-BFF0-45D1486B045E}" type="slidenum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C77385-50AB-4E35-B3AA-589099EFA882}"/>
              </a:ext>
            </a:extLst>
          </p:cNvPr>
          <p:cNvCxnSpPr>
            <a:cxnSpLocks/>
          </p:cNvCxnSpPr>
          <p:nvPr userDrawn="1"/>
        </p:nvCxnSpPr>
        <p:spPr>
          <a:xfrm>
            <a:off x="509047" y="6356350"/>
            <a:ext cx="10652289" cy="273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869F691E-5B89-4FA3-8C16-4EABEAE00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273" y="6421739"/>
            <a:ext cx="1992980" cy="301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资料来源：</a:t>
            </a:r>
          </a:p>
        </p:txBody>
      </p:sp>
    </p:spTree>
    <p:extLst>
      <p:ext uri="{BB962C8B-B14F-4D97-AF65-F5344CB8AC3E}">
        <p14:creationId xmlns:p14="http://schemas.microsoft.com/office/powerpoint/2010/main" val="14937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4225-FAC5-4347-AEDE-0BFD8C46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0843A-3D5D-4262-BB9E-570A68CE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BB09E-237E-4508-893B-EFF5E463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E5608-5F33-4F34-82AF-0FA14D7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3C73E-5889-4896-BFD3-D953B29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67871-FECC-4E15-ADDD-A44BE906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5FCC0-82D9-4146-96C3-9983DD9E3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C360C-150F-42FD-BD2A-3AF529B1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26605-845B-4677-BD37-9095427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ED5E1-6B6D-4ED8-9A76-4AB87E2A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242B1-547C-4C1E-8692-2B19F31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7885D-3557-4387-B0D5-F2173AC8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AA048-BFB0-4227-BEE0-DCAC3B65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0959C-C151-473B-B357-CF10B57E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8C079-5BCD-48F2-8277-F91FEB10B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D333C-71F7-4347-B643-5585385F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91968-0696-42D8-B466-EAE1394C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057EA-5299-48F0-AB76-40787F3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00CAD-DDA1-4C09-A152-77EAFE9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0933-49F8-4CDF-AD68-1936D46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0BAEB-845F-4186-95CE-4F4A0253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B74C2-7D6E-48FE-BD61-3160848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DFE66-A201-4C73-B12E-C24E8D97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CA0CE-19F2-403D-982B-67F27CC5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D4E238-4C6A-4A1C-A010-7C9CB4D6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EB0AD-0919-4B52-A0FC-D91B6F59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BE29EC-20CC-42EB-9E6C-C210A262E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6F2FDFE-8BE5-473A-AC11-86C9B9F9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B124609-5105-4A0E-BD1F-E46D563C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1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chart" Target="../charts/chart1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D1AA7-9818-43FE-8F72-5B26971F8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D1C00-12AE-4905-A5F9-D8CA74BDEB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5B48B-FD03-4558-BDB2-6115281413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305A6-09D3-4FF9-8F74-40D1473D4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北京大学金融科技协会</a:t>
            </a:r>
          </a:p>
        </p:txBody>
      </p:sp>
    </p:spTree>
    <p:extLst>
      <p:ext uri="{BB962C8B-B14F-4D97-AF65-F5344CB8AC3E}">
        <p14:creationId xmlns:p14="http://schemas.microsoft.com/office/powerpoint/2010/main" val="13816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225EFF7-D3CC-44B3-AFBD-6BE405AB5DDE}"/>
              </a:ext>
            </a:extLst>
          </p:cNvPr>
          <p:cNvGrpSpPr/>
          <p:nvPr/>
        </p:nvGrpSpPr>
        <p:grpSpPr>
          <a:xfrm>
            <a:off x="1732486" y="1850036"/>
            <a:ext cx="8485921" cy="536575"/>
            <a:chOff x="1732486" y="1850036"/>
            <a:chExt cx="8485921" cy="5365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F47D4F0-F908-4B2B-B0C0-E642D7931700}"/>
                </a:ext>
              </a:extLst>
            </p:cNvPr>
            <p:cNvSpPr/>
            <p:nvPr/>
          </p:nvSpPr>
          <p:spPr>
            <a:xfrm>
              <a:off x="1732486" y="1850036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4DF3BD-361F-4F18-A165-9DC6D80A783A}"/>
                </a:ext>
              </a:extLst>
            </p:cNvPr>
            <p:cNvGrpSpPr/>
            <p:nvPr/>
          </p:nvGrpSpPr>
          <p:grpSpPr>
            <a:xfrm>
              <a:off x="2585926" y="1850036"/>
              <a:ext cx="7632481" cy="536574"/>
              <a:chOff x="2545286" y="2690194"/>
              <a:chExt cx="7632481" cy="468704"/>
            </a:xfrm>
          </p:grpSpPr>
          <p:sp>
            <p:nvSpPr>
              <p:cNvPr id="4" name="文本框 37">
                <a:extLst>
                  <a:ext uri="{FF2B5EF4-FFF2-40B4-BE49-F238E27FC236}">
                    <a16:creationId xmlns:a16="http://schemas.microsoft.com/office/drawing/2014/main" id="{A77D14FD-BB08-49B5-9168-A4EB481C08E9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545286" y="2690194"/>
                <a:ext cx="6320117" cy="468000"/>
              </a:xfrm>
              <a:custGeom>
                <a:avLst/>
                <a:gdLst>
                  <a:gd name="connsiteX0" fmla="*/ 0 w 2773194"/>
                  <a:gd name="connsiteY0" fmla="*/ 0 h 253350"/>
                  <a:gd name="connsiteX1" fmla="*/ 2508325 w 2773194"/>
                  <a:gd name="connsiteY1" fmla="*/ 0 h 253350"/>
                  <a:gd name="connsiteX2" fmla="*/ 2773194 w 2773194"/>
                  <a:gd name="connsiteY2" fmla="*/ 253350 h 253350"/>
                  <a:gd name="connsiteX3" fmla="*/ 0 w 2773194"/>
                  <a:gd name="connsiteY3" fmla="*/ 253350 h 25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194" h="253350">
                    <a:moveTo>
                      <a:pt x="0" y="0"/>
                    </a:moveTo>
                    <a:lnTo>
                      <a:pt x="2508325" y="0"/>
                    </a:lnTo>
                    <a:lnTo>
                      <a:pt x="2773194" y="253350"/>
                    </a:lnTo>
                    <a:lnTo>
                      <a:pt x="0" y="253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0" tIns="0" bIns="0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 </a:t>
                </a:r>
                <a:r>
                  <a:rPr lang="zh-CN" altLang="en-US" sz="2800" b="1" kern="0" dirty="0">
                    <a:solidFill>
                      <a:srgbClr val="FFFFFF"/>
                    </a:solidFill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标题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endParaRPr>
              </a:p>
            </p:txBody>
          </p:sp>
          <p:cxnSp>
            <p:nvCxnSpPr>
              <p:cNvPr id="5" name="直接连接符 38">
                <a:extLst>
                  <a:ext uri="{FF2B5EF4-FFF2-40B4-BE49-F238E27FC236}">
                    <a16:creationId xmlns:a16="http://schemas.microsoft.com/office/drawing/2014/main" id="{7D9D74CF-47C5-4B3D-9C06-53DF58FAF17E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2"/>
                </p:custDataLst>
              </p:nvPr>
            </p:nvCxnSpPr>
            <p:spPr bwMode="auto">
              <a:xfrm>
                <a:off x="8516376" y="3158898"/>
                <a:ext cx="1661391" cy="0"/>
              </a:xfrm>
              <a:prstGeom prst="line">
                <a:avLst/>
              </a:prstGeom>
              <a:noFill/>
              <a:ln w="6350" algn="ctr">
                <a:solidFill>
                  <a:schemeClr val="accent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文本框 36">
              <a:extLst>
                <a:ext uri="{FF2B5EF4-FFF2-40B4-BE49-F238E27FC236}">
                  <a16:creationId xmlns:a16="http://schemas.microsoft.com/office/drawing/2014/main" id="{E18A78F1-6B2B-4457-AF4F-564C9680A531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014132" y="1949844"/>
              <a:ext cx="1183883" cy="29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04-15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楷体" panose="02010609060101010101" pitchFamily="49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DBCA95-7499-4F05-AC19-72E734EFC08F}"/>
              </a:ext>
            </a:extLst>
          </p:cNvPr>
          <p:cNvGrpSpPr/>
          <p:nvPr/>
        </p:nvGrpSpPr>
        <p:grpSpPr>
          <a:xfrm>
            <a:off x="1732486" y="2730463"/>
            <a:ext cx="8485921" cy="536575"/>
            <a:chOff x="1732486" y="1850036"/>
            <a:chExt cx="8485921" cy="5365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3EE7FB-7A10-48D3-B031-9FD9FC01D6EC}"/>
                </a:ext>
              </a:extLst>
            </p:cNvPr>
            <p:cNvSpPr/>
            <p:nvPr/>
          </p:nvSpPr>
          <p:spPr>
            <a:xfrm>
              <a:off x="1732486" y="1850036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37B474-952D-4F85-B2BA-72FCF435CF52}"/>
                </a:ext>
              </a:extLst>
            </p:cNvPr>
            <p:cNvGrpSpPr/>
            <p:nvPr/>
          </p:nvGrpSpPr>
          <p:grpSpPr>
            <a:xfrm>
              <a:off x="2585926" y="1850036"/>
              <a:ext cx="7632481" cy="536574"/>
              <a:chOff x="2545286" y="2690194"/>
              <a:chExt cx="7632481" cy="468704"/>
            </a:xfrm>
          </p:grpSpPr>
          <p:sp>
            <p:nvSpPr>
              <p:cNvPr id="13" name="文本框 37">
                <a:extLst>
                  <a:ext uri="{FF2B5EF4-FFF2-40B4-BE49-F238E27FC236}">
                    <a16:creationId xmlns:a16="http://schemas.microsoft.com/office/drawing/2014/main" id="{30125A71-9552-4A40-9A15-A97B66D9E988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545286" y="2690194"/>
                <a:ext cx="6320117" cy="468000"/>
              </a:xfrm>
              <a:custGeom>
                <a:avLst/>
                <a:gdLst>
                  <a:gd name="connsiteX0" fmla="*/ 0 w 2773194"/>
                  <a:gd name="connsiteY0" fmla="*/ 0 h 253350"/>
                  <a:gd name="connsiteX1" fmla="*/ 2508325 w 2773194"/>
                  <a:gd name="connsiteY1" fmla="*/ 0 h 253350"/>
                  <a:gd name="connsiteX2" fmla="*/ 2773194 w 2773194"/>
                  <a:gd name="connsiteY2" fmla="*/ 253350 h 253350"/>
                  <a:gd name="connsiteX3" fmla="*/ 0 w 2773194"/>
                  <a:gd name="connsiteY3" fmla="*/ 253350 h 25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194" h="253350">
                    <a:moveTo>
                      <a:pt x="0" y="0"/>
                    </a:moveTo>
                    <a:lnTo>
                      <a:pt x="2508325" y="0"/>
                    </a:lnTo>
                    <a:lnTo>
                      <a:pt x="2773194" y="253350"/>
                    </a:lnTo>
                    <a:lnTo>
                      <a:pt x="0" y="253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0" tIns="0" bIns="0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标题</a:t>
                </a:r>
              </a:p>
            </p:txBody>
          </p:sp>
          <p:cxnSp>
            <p:nvCxnSpPr>
              <p:cNvPr id="14" name="直接连接符 38">
                <a:extLst>
                  <a:ext uri="{FF2B5EF4-FFF2-40B4-BE49-F238E27FC236}">
                    <a16:creationId xmlns:a16="http://schemas.microsoft.com/office/drawing/2014/main" id="{7F7B2458-ACBE-43E3-B105-3C3CC6382A3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9"/>
                </p:custDataLst>
              </p:nvPr>
            </p:nvCxnSpPr>
            <p:spPr bwMode="auto">
              <a:xfrm>
                <a:off x="8516376" y="3158898"/>
                <a:ext cx="1661391" cy="0"/>
              </a:xfrm>
              <a:prstGeom prst="line">
                <a:avLst/>
              </a:prstGeom>
              <a:noFill/>
              <a:ln w="6350" algn="ctr">
                <a:solidFill>
                  <a:schemeClr val="accent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文本框 36">
              <a:extLst>
                <a:ext uri="{FF2B5EF4-FFF2-40B4-BE49-F238E27FC236}">
                  <a16:creationId xmlns:a16="http://schemas.microsoft.com/office/drawing/2014/main" id="{55979FDB-6DFA-4D0A-9D12-40FFEB0E9D3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014132" y="1949844"/>
              <a:ext cx="1183883" cy="29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04-15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楷体" panose="02010609060101010101" pitchFamily="49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0ACDF6B-1BCC-4320-B82B-79DCC0C334C1}"/>
              </a:ext>
            </a:extLst>
          </p:cNvPr>
          <p:cNvGrpSpPr/>
          <p:nvPr/>
        </p:nvGrpSpPr>
        <p:grpSpPr>
          <a:xfrm>
            <a:off x="1732486" y="3598231"/>
            <a:ext cx="8485921" cy="536575"/>
            <a:chOff x="1732486" y="1850036"/>
            <a:chExt cx="8485921" cy="5365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2695716-B2AB-4185-8C42-0AC2D6CC40E9}"/>
                </a:ext>
              </a:extLst>
            </p:cNvPr>
            <p:cNvSpPr/>
            <p:nvPr/>
          </p:nvSpPr>
          <p:spPr>
            <a:xfrm>
              <a:off x="1732486" y="1850036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2905365-E20E-4FF7-9D40-5EB73A20BA7C}"/>
                </a:ext>
              </a:extLst>
            </p:cNvPr>
            <p:cNvGrpSpPr/>
            <p:nvPr/>
          </p:nvGrpSpPr>
          <p:grpSpPr>
            <a:xfrm>
              <a:off x="2585926" y="1850036"/>
              <a:ext cx="7632481" cy="536574"/>
              <a:chOff x="2545286" y="2690194"/>
              <a:chExt cx="7632481" cy="468704"/>
            </a:xfrm>
          </p:grpSpPr>
          <p:sp>
            <p:nvSpPr>
              <p:cNvPr id="19" name="文本框 37">
                <a:extLst>
                  <a:ext uri="{FF2B5EF4-FFF2-40B4-BE49-F238E27FC236}">
                    <a16:creationId xmlns:a16="http://schemas.microsoft.com/office/drawing/2014/main" id="{85F71321-05CE-4E82-90B2-E3DA75584410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545286" y="2690194"/>
                <a:ext cx="6320117" cy="468000"/>
              </a:xfrm>
              <a:custGeom>
                <a:avLst/>
                <a:gdLst>
                  <a:gd name="connsiteX0" fmla="*/ 0 w 2773194"/>
                  <a:gd name="connsiteY0" fmla="*/ 0 h 253350"/>
                  <a:gd name="connsiteX1" fmla="*/ 2508325 w 2773194"/>
                  <a:gd name="connsiteY1" fmla="*/ 0 h 253350"/>
                  <a:gd name="connsiteX2" fmla="*/ 2773194 w 2773194"/>
                  <a:gd name="connsiteY2" fmla="*/ 253350 h 253350"/>
                  <a:gd name="connsiteX3" fmla="*/ 0 w 2773194"/>
                  <a:gd name="connsiteY3" fmla="*/ 253350 h 25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194" h="253350">
                    <a:moveTo>
                      <a:pt x="0" y="0"/>
                    </a:moveTo>
                    <a:lnTo>
                      <a:pt x="2508325" y="0"/>
                    </a:lnTo>
                    <a:lnTo>
                      <a:pt x="2773194" y="253350"/>
                    </a:lnTo>
                    <a:lnTo>
                      <a:pt x="0" y="253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0" tIns="0" bIns="0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kern="0" dirty="0">
                    <a:solidFill>
                      <a:srgbClr val="FFFFFF"/>
                    </a:solidFill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标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题</a:t>
                </a:r>
              </a:p>
            </p:txBody>
          </p:sp>
          <p:cxnSp>
            <p:nvCxnSpPr>
              <p:cNvPr id="20" name="直接连接符 38">
                <a:extLst>
                  <a:ext uri="{FF2B5EF4-FFF2-40B4-BE49-F238E27FC236}">
                    <a16:creationId xmlns:a16="http://schemas.microsoft.com/office/drawing/2014/main" id="{FE9FF704-6EC3-46D0-A833-F165FAAB98CB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6"/>
                </p:custDataLst>
              </p:nvPr>
            </p:nvCxnSpPr>
            <p:spPr bwMode="auto">
              <a:xfrm>
                <a:off x="8516376" y="3158898"/>
                <a:ext cx="1661391" cy="0"/>
              </a:xfrm>
              <a:prstGeom prst="line">
                <a:avLst/>
              </a:prstGeom>
              <a:noFill/>
              <a:ln w="6350" algn="ctr">
                <a:solidFill>
                  <a:schemeClr val="accent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" name="文本框 36">
              <a:extLst>
                <a:ext uri="{FF2B5EF4-FFF2-40B4-BE49-F238E27FC236}">
                  <a16:creationId xmlns:a16="http://schemas.microsoft.com/office/drawing/2014/main" id="{D48DD481-F0C9-49C0-B6C0-F21FE55DA702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014132" y="1949844"/>
              <a:ext cx="1183883" cy="29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04-15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楷体" panose="02010609060101010101" pitchFamily="49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F14185-9AD9-4435-9FFA-124BE2577194}"/>
              </a:ext>
            </a:extLst>
          </p:cNvPr>
          <p:cNvGrpSpPr/>
          <p:nvPr/>
        </p:nvGrpSpPr>
        <p:grpSpPr>
          <a:xfrm>
            <a:off x="1732486" y="4472197"/>
            <a:ext cx="8485921" cy="536575"/>
            <a:chOff x="1732486" y="1850036"/>
            <a:chExt cx="8485921" cy="5365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CCDF9F-D39E-4C4A-AE7E-C644DE12EBCD}"/>
                </a:ext>
              </a:extLst>
            </p:cNvPr>
            <p:cNvSpPr/>
            <p:nvPr/>
          </p:nvSpPr>
          <p:spPr>
            <a:xfrm>
              <a:off x="1732486" y="1850036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6926AE1-BC79-43D2-9AA9-29EC373A1A28}"/>
                </a:ext>
              </a:extLst>
            </p:cNvPr>
            <p:cNvGrpSpPr/>
            <p:nvPr/>
          </p:nvGrpSpPr>
          <p:grpSpPr>
            <a:xfrm>
              <a:off x="2585926" y="1850036"/>
              <a:ext cx="7632481" cy="536574"/>
              <a:chOff x="2545286" y="2690194"/>
              <a:chExt cx="7632481" cy="468704"/>
            </a:xfrm>
          </p:grpSpPr>
          <p:sp>
            <p:nvSpPr>
              <p:cNvPr id="25" name="文本框 37">
                <a:extLst>
                  <a:ext uri="{FF2B5EF4-FFF2-40B4-BE49-F238E27FC236}">
                    <a16:creationId xmlns:a16="http://schemas.microsoft.com/office/drawing/2014/main" id="{53C07773-66D3-4100-9478-00E3C470E26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545286" y="2690194"/>
                <a:ext cx="6320117" cy="468000"/>
              </a:xfrm>
              <a:custGeom>
                <a:avLst/>
                <a:gdLst>
                  <a:gd name="connsiteX0" fmla="*/ 0 w 2773194"/>
                  <a:gd name="connsiteY0" fmla="*/ 0 h 253350"/>
                  <a:gd name="connsiteX1" fmla="*/ 2508325 w 2773194"/>
                  <a:gd name="connsiteY1" fmla="*/ 0 h 253350"/>
                  <a:gd name="connsiteX2" fmla="*/ 2773194 w 2773194"/>
                  <a:gd name="connsiteY2" fmla="*/ 253350 h 253350"/>
                  <a:gd name="connsiteX3" fmla="*/ 0 w 2773194"/>
                  <a:gd name="connsiteY3" fmla="*/ 253350 h 25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194" h="253350">
                    <a:moveTo>
                      <a:pt x="0" y="0"/>
                    </a:moveTo>
                    <a:lnTo>
                      <a:pt x="2508325" y="0"/>
                    </a:lnTo>
                    <a:lnTo>
                      <a:pt x="2773194" y="253350"/>
                    </a:lnTo>
                    <a:lnTo>
                      <a:pt x="0" y="253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0" tIns="0" bIns="0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楷体" panose="02010609060101010101" pitchFamily="49" charset="-122"/>
                    <a:cs typeface="Times New Roman" panose="02020503050405090304" pitchFamily="18" charset="0"/>
                  </a:rPr>
                  <a:t>标题</a:t>
                </a:r>
              </a:p>
            </p:txBody>
          </p:sp>
          <p:cxnSp>
            <p:nvCxnSpPr>
              <p:cNvPr id="26" name="直接连接符 38">
                <a:extLst>
                  <a:ext uri="{FF2B5EF4-FFF2-40B4-BE49-F238E27FC236}">
                    <a16:creationId xmlns:a16="http://schemas.microsoft.com/office/drawing/2014/main" id="{B0D23A55-4CCC-4235-9F77-AEEED53DC63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"/>
                </p:custDataLst>
              </p:nvPr>
            </p:nvCxnSpPr>
            <p:spPr bwMode="auto">
              <a:xfrm>
                <a:off x="8516376" y="3158898"/>
                <a:ext cx="1661391" cy="0"/>
              </a:xfrm>
              <a:prstGeom prst="line">
                <a:avLst/>
              </a:prstGeom>
              <a:noFill/>
              <a:ln w="6350" algn="ctr">
                <a:solidFill>
                  <a:schemeClr val="accent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文本框 36">
              <a:extLst>
                <a:ext uri="{FF2B5EF4-FFF2-40B4-BE49-F238E27FC236}">
                  <a16:creationId xmlns:a16="http://schemas.microsoft.com/office/drawing/2014/main" id="{BA92EC83-5892-47A1-9DE6-4AA5D18FBEBE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9014132" y="1949844"/>
              <a:ext cx="1183883" cy="29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04-15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楷体" panose="02010609060101010101" pitchFamily="49" charset="-122"/>
                <a:cs typeface="Times New Roman" panose="0202050305040509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4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5C5C58-3ACD-4351-8943-F8B86A95E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/>
              <a:t>01</a:t>
            </a:r>
            <a:r>
              <a:rPr lang="en-US" altLang="zh-CN" dirty="0"/>
              <a:t> </a:t>
            </a:r>
            <a:r>
              <a:rPr lang="zh-CN" altLang="en-US" dirty="0"/>
              <a:t>标题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C7603E8-A115-49DA-B619-EE86EA4D60EE}"/>
              </a:ext>
            </a:extLst>
          </p:cNvPr>
          <p:cNvGrpSpPr/>
          <p:nvPr/>
        </p:nvGrpSpPr>
        <p:grpSpPr>
          <a:xfrm>
            <a:off x="2189686" y="1869952"/>
            <a:ext cx="6598714" cy="536575"/>
            <a:chOff x="2037286" y="1849632"/>
            <a:chExt cx="6598714" cy="5365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28B5A6-DA98-4585-9964-46B91E652ED0}"/>
                </a:ext>
              </a:extLst>
            </p:cNvPr>
            <p:cNvSpPr/>
            <p:nvPr/>
          </p:nvSpPr>
          <p:spPr>
            <a:xfrm>
              <a:off x="2037286" y="1849632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5D5B340-AD82-492C-A67E-F9214093451D}"/>
                </a:ext>
              </a:extLst>
            </p:cNvPr>
            <p:cNvSpPr/>
            <p:nvPr/>
          </p:nvSpPr>
          <p:spPr>
            <a:xfrm>
              <a:off x="2890726" y="1849632"/>
              <a:ext cx="5745274" cy="535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kern="0" dirty="0">
                  <a:solidFill>
                    <a:srgbClr val="FFFFFF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标题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08AB2D4-20C7-420D-9935-45C03AF9C5FC}"/>
              </a:ext>
            </a:extLst>
          </p:cNvPr>
          <p:cNvGrpSpPr/>
          <p:nvPr/>
        </p:nvGrpSpPr>
        <p:grpSpPr>
          <a:xfrm>
            <a:off x="2189686" y="2750379"/>
            <a:ext cx="6598714" cy="536575"/>
            <a:chOff x="2037286" y="2730059"/>
            <a:chExt cx="6598714" cy="5365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D7DF58-16F0-46CF-B60A-C2342A27E530}"/>
                </a:ext>
              </a:extLst>
            </p:cNvPr>
            <p:cNvSpPr/>
            <p:nvPr/>
          </p:nvSpPr>
          <p:spPr>
            <a:xfrm>
              <a:off x="2037286" y="2730059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DA8657-8299-4362-8C4A-C0FA91153BEF}"/>
                </a:ext>
              </a:extLst>
            </p:cNvPr>
            <p:cNvSpPr/>
            <p:nvPr/>
          </p:nvSpPr>
          <p:spPr>
            <a:xfrm>
              <a:off x="2890726" y="2730866"/>
              <a:ext cx="5745274" cy="535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kern="0" dirty="0">
                  <a:solidFill>
                    <a:srgbClr val="FFFFFF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标题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CF2AD3F-F158-4FF5-8D98-B5DE1A16B6D3}"/>
              </a:ext>
            </a:extLst>
          </p:cNvPr>
          <p:cNvGrpSpPr/>
          <p:nvPr/>
        </p:nvGrpSpPr>
        <p:grpSpPr>
          <a:xfrm>
            <a:off x="2189686" y="3618147"/>
            <a:ext cx="6598714" cy="536575"/>
            <a:chOff x="2037286" y="3597827"/>
            <a:chExt cx="6598714" cy="5365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3E13BE3-F957-44B3-A8B4-2692CE7E64BF}"/>
                </a:ext>
              </a:extLst>
            </p:cNvPr>
            <p:cNvSpPr/>
            <p:nvPr/>
          </p:nvSpPr>
          <p:spPr>
            <a:xfrm>
              <a:off x="2037286" y="3597827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DDD20E-A8AF-468C-A953-712062F28626}"/>
                </a:ext>
              </a:extLst>
            </p:cNvPr>
            <p:cNvSpPr/>
            <p:nvPr/>
          </p:nvSpPr>
          <p:spPr>
            <a:xfrm>
              <a:off x="2890726" y="3598634"/>
              <a:ext cx="5745274" cy="535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kern="0" dirty="0">
                  <a:solidFill>
                    <a:srgbClr val="FFFFFF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标题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396D748-920F-4CED-B164-5F6A7C873B43}"/>
              </a:ext>
            </a:extLst>
          </p:cNvPr>
          <p:cNvGrpSpPr/>
          <p:nvPr/>
        </p:nvGrpSpPr>
        <p:grpSpPr>
          <a:xfrm>
            <a:off x="2189686" y="4492113"/>
            <a:ext cx="6598714" cy="536575"/>
            <a:chOff x="2037286" y="4471793"/>
            <a:chExt cx="6598714" cy="5365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948659D-1F68-4E8D-AA89-E60DF64B533C}"/>
                </a:ext>
              </a:extLst>
            </p:cNvPr>
            <p:cNvSpPr/>
            <p:nvPr/>
          </p:nvSpPr>
          <p:spPr>
            <a:xfrm>
              <a:off x="2037286" y="4471793"/>
              <a:ext cx="630237" cy="53657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1.4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261F1CA-6CCE-469D-B12F-9585A2721A4C}"/>
                </a:ext>
              </a:extLst>
            </p:cNvPr>
            <p:cNvSpPr/>
            <p:nvPr/>
          </p:nvSpPr>
          <p:spPr>
            <a:xfrm>
              <a:off x="2890726" y="4472600"/>
              <a:ext cx="5745274" cy="535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kern="0" dirty="0">
                  <a:solidFill>
                    <a:srgbClr val="FFFFFF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Times New Roman" panose="02020503050405090304" pitchFamily="18" charset="0"/>
                </a:rPr>
                <a:t>标题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69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6A0717-7142-440A-B9AC-186EDA396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14566-A3F6-44FF-B564-6FEA23BF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资料来源：</a:t>
            </a:r>
          </a:p>
        </p:txBody>
      </p:sp>
    </p:spTree>
    <p:extLst>
      <p:ext uri="{BB962C8B-B14F-4D97-AF65-F5344CB8AC3E}">
        <p14:creationId xmlns:p14="http://schemas.microsoft.com/office/powerpoint/2010/main" val="289055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6A0717-7142-440A-B9AC-186EDA396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404813"/>
            <a:ext cx="3960812" cy="49053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参考案例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14566-A3F6-44FF-B564-6FEA23BF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资料来源：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274369-C19F-4B87-893F-33847724F02F}"/>
              </a:ext>
            </a:extLst>
          </p:cNvPr>
          <p:cNvCxnSpPr>
            <a:cxnSpLocks/>
          </p:cNvCxnSpPr>
          <p:nvPr/>
        </p:nvCxnSpPr>
        <p:spPr>
          <a:xfrm>
            <a:off x="783470" y="1460793"/>
            <a:ext cx="49639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9DB2F3-2A2D-4F6D-A189-ACEE98C3F097}"/>
              </a:ext>
            </a:extLst>
          </p:cNvPr>
          <p:cNvSpPr txBox="1"/>
          <p:nvPr/>
        </p:nvSpPr>
        <p:spPr>
          <a:xfrm>
            <a:off x="660528" y="1078499"/>
            <a:ext cx="512601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2020</a:t>
            </a:r>
            <a:r>
              <a:rPr kumimoji="1" lang="zh-CN" altLang="en-US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年中国游戏市场 </a:t>
            </a:r>
            <a:r>
              <a:rPr kumimoji="1" lang="en-US" altLang="zh-CN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2787</a:t>
            </a:r>
            <a:r>
              <a:rPr kumimoji="1" lang="zh-CN" altLang="en-US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亿元 收入占比（</a:t>
            </a:r>
            <a:r>
              <a:rPr kumimoji="1" lang="en-US" altLang="zh-CN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%</a:t>
            </a:r>
            <a:r>
              <a:rPr kumimoji="1" lang="zh-CN" altLang="en-US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）</a:t>
            </a:r>
          </a:p>
        </p:txBody>
      </p: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3E8B3D15-E845-4F6D-AE63-D9E8B3E2B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4197887"/>
              </p:ext>
            </p:extLst>
          </p:nvPr>
        </p:nvGraphicFramePr>
        <p:xfrm>
          <a:off x="1289365" y="1762418"/>
          <a:ext cx="3681412" cy="226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DDF912-0719-489D-90CC-0AE659E9066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231002" y="2776831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C395A99-E677-4DE6-B13F-4E8F4C057EB2}" type="datetime'''''''''''''''''移''''''''''''''''''''''''动游''''''戏'''''''''''">
              <a:rPr lang="zh-CN" altLang="en-US" sz="1400" smtClean="0">
                <a:latin typeface="+mn-lt"/>
                <a:ea typeface="+mn-ea"/>
              </a:rPr>
              <a:pPr/>
              <a:t>移动游戏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580F6-8F28-4073-96A1-277BDC3BD3A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832415" y="2145006"/>
            <a:ext cx="515938" cy="203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414DD3-5313-4E8A-A091-2B79A900F3CD}" type="datetime'''''''''''''''''''''1''''''''''''''.9''''''6''''''''''%'''">
              <a:rPr lang="en-US" altLang="en-US" sz="1400" smtClean="0">
                <a:solidFill>
                  <a:schemeClr val="bg1"/>
                </a:solidFill>
                <a:effectLst/>
                <a:latin typeface="+mn-lt"/>
                <a:ea typeface="+mn-ea"/>
              </a:rPr>
              <a:pPr/>
              <a:t>1.96%</a:t>
            </a:fld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FF6055E-7B34-42CB-9B89-65C29A5FAAC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265677" y="1624306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2C574BF-8DA8-4B76-9691-E68A566FEECB}" type="datetime'''''网''页''''''''''''''''''游''''''''''''''''''''''''''戏'">
              <a:rPr lang="zh-CN" altLang="en-US" sz="1400" smtClean="0">
                <a:latin typeface="+mn-lt"/>
                <a:ea typeface="+mn-ea"/>
              </a:rPr>
              <a:pPr/>
              <a:t>网页游戏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04304B-4C30-4A9D-8A8A-08C00E9148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43340" y="2059281"/>
            <a:ext cx="8953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8F53DF8-C174-41BB-9F50-3D4E764A44F4}" type="datetime'''''''''''''''''''''''客''''''''''''户''''''端''''''游''''戏'">
              <a:rPr lang="zh-CN" altLang="en-US" sz="1400" smtClean="0">
                <a:latin typeface="+mn-lt"/>
                <a:ea typeface="+mn-ea"/>
              </a:rPr>
              <a:pPr/>
              <a:t>客户端游戏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B3DEAD7-DE1F-4B08-A7F1-225CB3CD71A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91127" y="1941806"/>
            <a:ext cx="515938" cy="203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8262F80-E2FE-462C-B754-69965CB33855}" type="datetime'''''''''''''''''2''''''.''''''''7''''''3''%''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ea typeface="+mn-ea"/>
              </a:rPr>
              <a:pPr/>
              <a:t>2.73%</a:t>
            </a:fld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A4C720A-3D3C-4686-9245-B010E713DE1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034027" y="1614781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8C198F5-F921-424E-956C-E568CC17CEFF}" type="datetime'''''''''''''''''''''其''''''''''他游''''''''''''''戏'''''''''''''">
              <a:rPr lang="zh-CN" altLang="en-US" sz="1400" smtClean="0">
                <a:latin typeface="+mn-lt"/>
                <a:ea typeface="+mn-ea"/>
              </a:rPr>
              <a:pPr/>
              <a:t>其他游戏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2FF5E130-6EDB-475E-B67F-5E6AF178F435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5075823"/>
              </p:ext>
            </p:extLst>
          </p:nvPr>
        </p:nvGraphicFramePr>
        <p:xfrm>
          <a:off x="844865" y="5269742"/>
          <a:ext cx="4710112" cy="965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83BE812-CA17-412F-A976-69FE50FD4F6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364227" y="4795080"/>
            <a:ext cx="250825" cy="187325"/>
          </a:xfrm>
          <a:prstGeom prst="rect">
            <a:avLst/>
          </a:prstGeom>
          <a:solidFill>
            <a:schemeClr val="accent4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0FB08F-48B3-4282-A8F5-246A80B9BFC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944877" y="5052255"/>
            <a:ext cx="250825" cy="187325"/>
          </a:xfrm>
          <a:prstGeom prst="rect">
            <a:avLst/>
          </a:prstGeom>
          <a:solidFill>
            <a:srgbClr val="C0C0C0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65086D-7238-4567-A640-101AB75A17C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065652" y="4795080"/>
            <a:ext cx="250825" cy="187325"/>
          </a:xfrm>
          <a:prstGeom prst="rect">
            <a:avLst/>
          </a:prstGeom>
          <a:solidFill>
            <a:srgbClr val="808080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7E7D9A-ECAC-4054-BE51-A077D76C29D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44877" y="4795080"/>
            <a:ext cx="250825" cy="187325"/>
          </a:xfrm>
          <a:prstGeom prst="rect">
            <a:avLst/>
          </a:prstGeom>
          <a:solidFill>
            <a:srgbClr val="D6D7D9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E38EF7-E5BE-4DFB-B2FE-3F4FC72EE01B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065652" y="5052255"/>
            <a:ext cx="250825" cy="187325"/>
          </a:xfrm>
          <a:prstGeom prst="rect">
            <a:avLst/>
          </a:prstGeom>
          <a:solidFill>
            <a:schemeClr val="accent5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804B08-BCD3-47DD-A027-19CA693EAA1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485002" y="4795080"/>
            <a:ext cx="250825" cy="187325"/>
          </a:xfrm>
          <a:prstGeom prst="rect">
            <a:avLst/>
          </a:prstGeom>
          <a:solidFill>
            <a:schemeClr val="hlink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FE430D-53EE-4709-A0D5-9BEDFCB1CB7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364227" y="5052255"/>
            <a:ext cx="250825" cy="187325"/>
          </a:xfrm>
          <a:prstGeom prst="rect">
            <a:avLst/>
          </a:prstGeom>
          <a:solidFill>
            <a:schemeClr val="accent3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5099FA-2B28-4A7A-B278-5DEC30FDA43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485002" y="5052255"/>
            <a:ext cx="250825" cy="187325"/>
          </a:xfrm>
          <a:prstGeom prst="rect">
            <a:avLst/>
          </a:prstGeom>
          <a:solidFill>
            <a:schemeClr val="accent2"/>
          </a:solidFill>
          <a:ln w="139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F1DE16C-E13B-41F7-B2FE-27AEB5D6F27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367277" y="4798255"/>
            <a:ext cx="53816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68A015D-396F-40B0-9E22-966B38E12556}" type="datetime'''''''''''''中''''''''''手''''''游'''''''''''''''''">
              <a:rPr lang="zh-CN" altLang="en-US" sz="1400" smtClean="0">
                <a:latin typeface="+mn-lt"/>
                <a:ea typeface="+mn-ea"/>
              </a:rPr>
              <a:pPr/>
              <a:t>中手游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1F8BD0A-5B0E-40E9-87B1-C561DDD515C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665852" y="4798255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7A4C92B-E0BD-42F1-ABA7-0BAD3C595ED0}" type="datetime'''''''''灵''''''犀''''互''''''''''''娱'''''''''''''''''''''''">
              <a:rPr lang="zh-CN" altLang="en-US" sz="1400" smtClean="0">
                <a:latin typeface="+mn-lt"/>
                <a:ea typeface="+mn-ea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灵犀互娱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6FBB670-2721-4D08-A09B-A38E88FC731F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786627" y="5055430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F9AE3F-91A5-4A0A-BC07-683B551A6F86}" type="datetime'''腾''''''''''''讯游''''''''''''''''''''戏'''''''''''''''">
              <a:rPr lang="zh-CN" altLang="en-US" sz="1400" smtClean="0">
                <a:latin typeface="+mn-lt"/>
                <a:ea typeface="+mn-ea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腾讯游戏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5CF55D4-E497-4E54-A1DD-17BF74CA25D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786627" y="4798255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4CC04D2-F180-4793-AFF6-17784B71A5FA}" type="datetime'''''''''''''''''''''''''''''''''''网''''''''''易''游''''''''戏'">
              <a:rPr lang="zh-CN" altLang="en-US" sz="1400" smtClean="0">
                <a:latin typeface="+mn-lt"/>
                <a:ea typeface="+mn-ea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网易游戏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716BE37-2D25-46B7-ACD2-82D353C90D4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665852" y="5055430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DBE2A51-0A6D-45CC-A826-4AFB53EB2623}" type="datetime'''''''''''''三''七互''''''''''''''''娱'''''''''''''''">
              <a:rPr lang="zh-CN" altLang="en-US" sz="1400" smtClean="0">
                <a:latin typeface="+mn-lt"/>
                <a:ea typeface="+mn-ea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三七互娱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E883075-DBF2-47CA-9451-0C44DECAA79E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367277" y="5055430"/>
            <a:ext cx="8953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3F586EB-2A65-4B20-B166-236CDD9D002D}" type="datetime'''''''''''''''莉''莉丝''''''''''''''''''''''''''''''''游''''戏'''''">
              <a:rPr lang="zh-CN" altLang="en-US" sz="1400" smtClean="0">
                <a:latin typeface="+mn-lt"/>
                <a:ea typeface="+mn-ea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莉莉丝游戏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E4D338E-0737-40B6-82D6-6B3CC600B94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246502" y="5055430"/>
            <a:ext cx="7175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66B6E2F-4B3D-40A4-BA58-CF0CD343CDEB}" type="datetime'''''''完''美''''''世''''''''''''''''''''''界'''''''">
              <a:rPr lang="zh-CN" altLang="en-US" sz="1400" smtClean="0">
                <a:latin typeface="+mn-lt"/>
                <a:ea typeface="+mn-ea"/>
              </a:rPr>
              <a:pPr/>
              <a:t>完美世界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5EB65E2-FDA8-430C-80BE-7048A900DC5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246502" y="4798255"/>
            <a:ext cx="35877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862" indent="-182862" algn="l" defTabSz="914309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3200" kern="1200" spc="1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155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31448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00574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280032" indent="-182862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1600040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731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746" indent="-228578" algn="l" defTabSz="91430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A120D93-5BFF-4F53-910C-46598BFFBF4A}" type="datetime'''''''''''''''''''''''''''''''''''''''其''''''''''他'''''''''''">
              <a:rPr lang="zh-CN" altLang="en-US" sz="1400" smtClean="0">
                <a:latin typeface="+mn-lt"/>
                <a:ea typeface="+mn-ea"/>
              </a:rPr>
              <a:pPr/>
              <a:t>其他</a:t>
            </a:fld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22A4B591-43A1-4ED6-81C5-101538FAB048}"/>
              </a:ext>
            </a:extLst>
          </p:cNvPr>
          <p:cNvSpPr/>
          <p:nvPr/>
        </p:nvSpPr>
        <p:spPr>
          <a:xfrm rot="5400000">
            <a:off x="3942087" y="3065746"/>
            <a:ext cx="1728522" cy="1150695"/>
          </a:xfrm>
          <a:prstGeom prst="bentArrow">
            <a:avLst>
              <a:gd name="adj1" fmla="val 17034"/>
              <a:gd name="adj2" fmla="val 22101"/>
              <a:gd name="adj3" fmla="val 24421"/>
              <a:gd name="adj4" fmla="val 0"/>
            </a:avLst>
          </a:prstGeom>
          <a:gradFill flip="none" rotWithShape="1">
            <a:gsLst>
              <a:gs pos="40000">
                <a:schemeClr val="accent2">
                  <a:alpha val="80000"/>
                </a:schemeClr>
              </a:gs>
              <a:gs pos="0">
                <a:schemeClr val="accent2">
                  <a:alpha val="2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  <a:tileRect/>
          </a:gradFill>
          <a:ln w="6350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b="1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159D49-A7B5-4FA8-B176-8F1A273E9278}"/>
              </a:ext>
            </a:extLst>
          </p:cNvPr>
          <p:cNvSpPr txBox="1"/>
          <p:nvPr/>
        </p:nvSpPr>
        <p:spPr>
          <a:xfrm>
            <a:off x="559753" y="4243741"/>
            <a:ext cx="512601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2020H1</a:t>
            </a:r>
            <a:r>
              <a:rPr kumimoji="1" lang="zh-CN" altLang="en-US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中国移动游戏行业竞争格局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4F06593-4713-4BD6-A1DF-333128702ADF}"/>
              </a:ext>
            </a:extLst>
          </p:cNvPr>
          <p:cNvCxnSpPr>
            <a:cxnSpLocks/>
          </p:cNvCxnSpPr>
          <p:nvPr/>
        </p:nvCxnSpPr>
        <p:spPr>
          <a:xfrm>
            <a:off x="783470" y="4596106"/>
            <a:ext cx="49639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8D65206-E684-41A7-A3FB-0323EB677247}"/>
              </a:ext>
            </a:extLst>
          </p:cNvPr>
          <p:cNvSpPr/>
          <p:nvPr/>
        </p:nvSpPr>
        <p:spPr>
          <a:xfrm>
            <a:off x="6395709" y="1078499"/>
            <a:ext cx="4657166" cy="2538528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楷体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9CA5A4-01EB-4517-835F-50016B378B72}"/>
              </a:ext>
            </a:extLst>
          </p:cNvPr>
          <p:cNvSpPr txBox="1"/>
          <p:nvPr/>
        </p:nvSpPr>
        <p:spPr>
          <a:xfrm>
            <a:off x="7165776" y="1247776"/>
            <a:ext cx="328441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z="1600" b="1" dirty="0">
                <a:ea typeface="楷体" panose="02010609060101010101" pitchFamily="49" charset="-122"/>
                <a:cs typeface="Times New Roman" panose="02020503050405090304" pitchFamily="18" charset="0"/>
              </a:rPr>
              <a:t>中国游戏市场格局的变与不变</a:t>
            </a:r>
          </a:p>
        </p:txBody>
      </p:sp>
      <p:grpSp>
        <p:nvGrpSpPr>
          <p:cNvPr id="45" name="Group 358">
            <a:extLst>
              <a:ext uri="{FF2B5EF4-FFF2-40B4-BE49-F238E27FC236}">
                <a16:creationId xmlns:a16="http://schemas.microsoft.com/office/drawing/2014/main" id="{5202D8B8-71C8-48D1-9985-38C2BAA4C196}"/>
              </a:ext>
            </a:extLst>
          </p:cNvPr>
          <p:cNvGrpSpPr/>
          <p:nvPr/>
        </p:nvGrpSpPr>
        <p:grpSpPr>
          <a:xfrm rot="5400000">
            <a:off x="5838830" y="2077660"/>
            <a:ext cx="421359" cy="285294"/>
            <a:chOff x="4342524" y="3365468"/>
            <a:chExt cx="169075" cy="96075"/>
          </a:xfrm>
        </p:grpSpPr>
        <p:sp>
          <p:nvSpPr>
            <p:cNvPr id="46" name="Isosceles Triangle 359">
              <a:extLst>
                <a:ext uri="{FF2B5EF4-FFF2-40B4-BE49-F238E27FC236}">
                  <a16:creationId xmlns:a16="http://schemas.microsoft.com/office/drawing/2014/main" id="{CA7FCC03-551A-48BE-96E2-C7D544B1E899}"/>
                </a:ext>
              </a:extLst>
            </p:cNvPr>
            <p:cNvSpPr/>
            <p:nvPr/>
          </p:nvSpPr>
          <p:spPr>
            <a:xfrm flipV="1">
              <a:off x="4342524" y="3382135"/>
              <a:ext cx="169075" cy="79408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7" name="Isosceles Triangle 360">
              <a:extLst>
                <a:ext uri="{FF2B5EF4-FFF2-40B4-BE49-F238E27FC236}">
                  <a16:creationId xmlns:a16="http://schemas.microsoft.com/office/drawing/2014/main" id="{54A643B6-9420-4610-955F-DAE640CA5370}"/>
                </a:ext>
              </a:extLst>
            </p:cNvPr>
            <p:cNvSpPr/>
            <p:nvPr/>
          </p:nvSpPr>
          <p:spPr>
            <a:xfrm flipV="1">
              <a:off x="4352011" y="3365468"/>
              <a:ext cx="150101" cy="62950"/>
            </a:xfrm>
            <a:prstGeom prst="triangl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5F96933-5794-4554-BEFB-6614BA786D10}"/>
              </a:ext>
            </a:extLst>
          </p:cNvPr>
          <p:cNvCxnSpPr>
            <a:cxnSpLocks/>
          </p:cNvCxnSpPr>
          <p:nvPr/>
        </p:nvCxnSpPr>
        <p:spPr>
          <a:xfrm>
            <a:off x="6096000" y="903645"/>
            <a:ext cx="0" cy="5345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1AAB26E-23D0-498C-854D-5F8C0B986549}"/>
              </a:ext>
            </a:extLst>
          </p:cNvPr>
          <p:cNvSpPr txBox="1"/>
          <p:nvPr/>
        </p:nvSpPr>
        <p:spPr>
          <a:xfrm>
            <a:off x="6461761" y="1596677"/>
            <a:ext cx="460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ea typeface="楷体" panose="02010609060101010101" pitchFamily="49" charset="-122"/>
                <a:cs typeface="Times New Roman" panose="02020503050405090304" pitchFamily="18" charset="0"/>
              </a:rPr>
              <a:t>不变的是头部：移动游戏行业集中度高</a:t>
            </a:r>
            <a:r>
              <a:rPr kumimoji="1" lang="zh-CN" altLang="en-US" sz="1400" dirty="0">
                <a:ea typeface="楷体" panose="02010609060101010101" pitchFamily="49" charset="-122"/>
                <a:cs typeface="Times New Roman" panose="02020503050405090304" pitchFamily="18" charset="0"/>
              </a:rPr>
              <a:t>，腾讯、网易、三七互娱三家企业占据近</a:t>
            </a:r>
            <a:r>
              <a:rPr kumimoji="1" lang="en-US" altLang="zh-CN" sz="1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503050405090304" pitchFamily="18" charset="0"/>
              </a:rPr>
              <a:t>80%</a:t>
            </a:r>
            <a:r>
              <a:rPr kumimoji="1" lang="zh-CN" altLang="en-US" sz="1400" dirty="0">
                <a:ea typeface="楷体" panose="02010609060101010101" pitchFamily="49" charset="-122"/>
                <a:cs typeface="Times New Roman" panose="02020503050405090304" pitchFamily="18" charset="0"/>
              </a:rPr>
              <a:t>的市场份额；腾讯、网易两强从未失去对市场的掌控，尤其是腾讯的霸主地位越来越稳固</a:t>
            </a:r>
            <a:endParaRPr kumimoji="1" lang="en-US" altLang="zh-CN" sz="1400" dirty="0">
              <a:ea typeface="楷体" panose="02010609060101010101" pitchFamily="49" charset="-122"/>
              <a:cs typeface="Times New Roman" panose="02020503050405090304" pitchFamily="18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sz="1400" b="1" dirty="0">
                <a:ea typeface="华文楷体" panose="02010600040101010101" pitchFamily="2" charset="-122"/>
              </a:rPr>
              <a:t>变的是准头部和腰部：</a:t>
            </a:r>
            <a:r>
              <a:rPr lang="zh-CN" altLang="en-US" sz="1400" dirty="0">
                <a:ea typeface="华文楷体" panose="02010600040101010101" pitchFamily="2" charset="-122"/>
              </a:rPr>
              <a:t>传统的</a:t>
            </a:r>
            <a:r>
              <a:rPr lang="en-US" altLang="zh-CN" sz="1400" dirty="0">
                <a:ea typeface="华文楷体" panose="02010600040101010101" pitchFamily="2" charset="-122"/>
              </a:rPr>
              <a:t>A</a:t>
            </a:r>
            <a:r>
              <a:rPr lang="zh-CN" altLang="en-US" sz="1400" dirty="0">
                <a:ea typeface="华文楷体" panose="02010600040101010101" pitchFamily="2" charset="-122"/>
              </a:rPr>
              <a:t>股上市游戏公司日益衰落，尤其是在新品类、新赛道上落后于新兴公司；</a:t>
            </a:r>
            <a:r>
              <a:rPr lang="en-US" altLang="zh-CN" sz="1400" dirty="0">
                <a:ea typeface="华文楷体" panose="02010600040101010101" pitchFamily="2" charset="-122"/>
              </a:rPr>
              <a:t>B</a:t>
            </a:r>
            <a:r>
              <a:rPr lang="zh-CN" altLang="en-US" sz="1400" dirty="0">
                <a:ea typeface="华文楷体" panose="02010600040101010101" pitchFamily="2" charset="-122"/>
              </a:rPr>
              <a:t>站和阿里游戏巩固了自己在腰部的地位，但是离头部差距甚远，面临极大竞争压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22C0FAE-FD1F-4C4E-B3DC-0B54AF200A15}"/>
              </a:ext>
            </a:extLst>
          </p:cNvPr>
          <p:cNvGrpSpPr/>
          <p:nvPr/>
        </p:nvGrpSpPr>
        <p:grpSpPr>
          <a:xfrm>
            <a:off x="6403019" y="3757418"/>
            <a:ext cx="4657166" cy="2368201"/>
            <a:chOff x="6403019" y="3757418"/>
            <a:chExt cx="4657166" cy="2368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DA9495E-5A6D-4DF1-A4C1-90CE7499B2EA}"/>
                </a:ext>
              </a:extLst>
            </p:cNvPr>
            <p:cNvSpPr/>
            <p:nvPr/>
          </p:nvSpPr>
          <p:spPr>
            <a:xfrm>
              <a:off x="6403019" y="3757418"/>
              <a:ext cx="4657166" cy="23682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EE75EF9-8B07-45C7-961D-DA041310B60B}"/>
                </a:ext>
              </a:extLst>
            </p:cNvPr>
            <p:cNvSpPr txBox="1"/>
            <p:nvPr/>
          </p:nvSpPr>
          <p:spPr>
            <a:xfrm>
              <a:off x="6431834" y="3779661"/>
              <a:ext cx="4545481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b="1" dirty="0">
                  <a:ea typeface="华文楷体" panose="02010600040101010101" pitchFamily="2" charset="-122"/>
                </a:rPr>
                <a:t>竞争的关键因素：</a:t>
              </a:r>
              <a:endParaRPr lang="en-US" altLang="zh-CN" sz="1400" b="1" dirty="0">
                <a:ea typeface="华文楷体" panose="02010600040101010101" pitchFamily="2" charset="-122"/>
              </a:endParaRPr>
            </a:p>
            <a:p>
              <a:pPr marL="180000" indent="-180000"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ea typeface="华文楷体" panose="02010600040101010101" pitchFamily="2" charset="-122"/>
                </a:rPr>
                <a:t>内容（研发环节）：在任何内容行业，内容质量都应该是最终的决定性因素</a:t>
              </a:r>
              <a:r>
                <a:rPr lang="zh-CN" altLang="en-US" sz="1400" dirty="0">
                  <a:ea typeface="华文楷体" panose="02010600040101010101" pitchFamily="2" charset="-122"/>
                </a:rPr>
                <a:t>，游戏产业链的其他环节服务研发</a:t>
              </a:r>
              <a:endParaRPr lang="en-US" altLang="zh-CN" sz="1400" dirty="0">
                <a:ea typeface="华文楷体" panose="02010600040101010101" pitchFamily="2" charset="-122"/>
              </a:endParaRPr>
            </a:p>
            <a:p>
              <a:pPr marL="180000" indent="-180000"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ea typeface="华文楷体" panose="02010600040101010101" pitchFamily="2" charset="-122"/>
                </a:rPr>
                <a:t>运营（发行环节）：游戏的上限取决于强大的运营，</a:t>
              </a:r>
              <a:r>
                <a:rPr lang="zh-CN" altLang="en-US" sz="1400" dirty="0">
                  <a:ea typeface="华文楷体" panose="02010600040101010101" pitchFamily="2" charset="-122"/>
                </a:rPr>
                <a:t>包括客服、促销活动、拉回流等多个层面。</a:t>
              </a:r>
              <a:r>
                <a:rPr lang="zh-CN" altLang="en-US" sz="1400" b="1" dirty="0">
                  <a:ea typeface="华文楷体" panose="02010600040101010101" pitchFamily="2" charset="-122"/>
                </a:rPr>
                <a:t>此外，一个优秀的发行方必须促进产品的有序迭代，尤其是对于第三方产品而言更是如此</a:t>
              </a:r>
              <a:endParaRPr lang="en-US" altLang="zh-CN" sz="1400" b="1" dirty="0">
                <a:ea typeface="华文楷体" panose="02010600040101010101" pitchFamily="2" charset="-122"/>
              </a:endParaRPr>
            </a:p>
            <a:p>
              <a:pPr marL="180000" indent="-180000"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ea typeface="华文楷体" panose="02010600040101010101" pitchFamily="2" charset="-122"/>
                </a:rPr>
                <a:t>社交体系（渠道环节）：</a:t>
              </a:r>
              <a:r>
                <a:rPr lang="zh-CN" altLang="en-US" sz="1400" dirty="0">
                  <a:ea typeface="华文楷体" panose="02010600040101010101" pitchFamily="2" charset="-122"/>
                </a:rPr>
                <a:t>账号体系对</a:t>
              </a:r>
              <a:r>
                <a:rPr lang="en-US" altLang="zh-CN" sz="1400" dirty="0">
                  <a:ea typeface="华文楷体" panose="02010600040101010101" pitchFamily="2" charset="-122"/>
                </a:rPr>
                <a:t>MOBA</a:t>
              </a:r>
              <a:r>
                <a:rPr lang="zh-CN" altLang="en-US" sz="1400" dirty="0">
                  <a:ea typeface="华文楷体" panose="02010600040101010101" pitchFamily="2" charset="-122"/>
                </a:rPr>
                <a:t>游戏尤为重要，帮助玩家发展游戏内部社交（腾讯王者地位）</a:t>
              </a:r>
              <a:endParaRPr lang="en-US" altLang="zh-CN" sz="1400" dirty="0"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89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D1AA7-9818-43FE-8F72-5B26971F8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D1C00-12AE-4905-A5F9-D8CA74BDEB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5B48B-FD03-4558-BDB2-6115281413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305A6-09D3-4FF9-8F74-40D1473D4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北京大学金融科技协会</a:t>
            </a:r>
          </a:p>
        </p:txBody>
      </p:sp>
    </p:spTree>
    <p:extLst>
      <p:ext uri="{BB962C8B-B14F-4D97-AF65-F5344CB8AC3E}">
        <p14:creationId xmlns:p14="http://schemas.microsoft.com/office/powerpoint/2010/main" val="3883088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直接连接符 3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eG46ZGto1gQB3Vtb6H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WKAJ9hjwQZw4ptYwdny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J_saXc0uv0HkaGJZ4s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UPH7j9cr6Hy0KficLBs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.YRzElZklIt.5vpRCm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xIRznrBV_7hOMi_vftW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1K2IxETltOOVJVRnOP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HqmJBpBH1KpAIgWRKb1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3mrACfoShK8t3af2.0p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kySvpew_DcvwwvdheU2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rDyD846Erq1BNKJibiv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GYRn14KY0.y3MG48Ow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k4RmUFFNjPt7QEfqEs3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Sl9uEzkEeEoNpPkBR9y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Q4JoBVXGcY5KOZk3G7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psBP3ns5BFCs5FKcnb_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_Jc.VjOcwbJCYiHcxm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直接连接符 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2nem6F7rFtAQVK4sHn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MQUJEcJbVyo_yjQST9a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qyce6Plgc2TUyg.DTkT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xDaMVaGRm5FF8DSRQL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rHX2sM6iDXIlrDOp.1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uRGW7Wwi1HwIdjSVgkn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1SARKv5PHz_5rT1zX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直接连接符 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文本框 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1171221"/>
  <p:tag name="MH_LIBRARY" val="GRAPHIC"/>
  <p:tag name="MH_ORDER" val="直接连接符 38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C0000"/>
      </a:accent1>
      <a:accent2>
        <a:srgbClr val="A50021"/>
      </a:accent2>
      <a:accent3>
        <a:srgbClr val="595959"/>
      </a:accent3>
      <a:accent4>
        <a:srgbClr val="7F7F7F"/>
      </a:accent4>
      <a:accent5>
        <a:srgbClr val="F2F2F2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306</Words>
  <Application>Microsoft Macintosh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黑体</vt:lpstr>
      <vt:lpstr>华文楷体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myanger2001@163.com</cp:lastModifiedBy>
  <cp:revision>66</cp:revision>
  <dcterms:created xsi:type="dcterms:W3CDTF">2022-02-07T09:20:54Z</dcterms:created>
  <dcterms:modified xsi:type="dcterms:W3CDTF">2022-11-09T15:04:53Z</dcterms:modified>
</cp:coreProperties>
</file>