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4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F22"/>
    <a:srgbClr val="C20F24"/>
    <a:srgbClr val="C00000"/>
    <a:srgbClr val="A50021"/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E7A30D-1CEB-4B29-9482-83EA3E1D87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FEABCB-3F17-4006-91E1-0F611002E2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2FC72-93F0-40C3-BFE7-85C01C1AE8C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FB2EE-E657-46A3-8654-85737B3032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35363-1EF5-446C-B435-870EB8BD0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3DCE2-8978-4FA7-92BE-390F42AB4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16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7F6A2-EFC0-4E72-AEC5-A150291C98F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007BF-063C-4AEB-9A33-811B147F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543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07BF-063C-4AEB-9A33-811B147F7C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7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F5DCDD51-9200-4634-B986-02360B5982B9}"/>
              </a:ext>
            </a:extLst>
          </p:cNvPr>
          <p:cNvSpPr/>
          <p:nvPr userDrawn="1"/>
        </p:nvSpPr>
        <p:spPr>
          <a:xfrm>
            <a:off x="0" y="1599740"/>
            <a:ext cx="12192000" cy="2678112"/>
          </a:xfrm>
          <a:prstGeom prst="rect">
            <a:avLst/>
          </a:prstGeom>
          <a:solidFill>
            <a:srgbClr val="C30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E2947C-C067-46EB-A708-8B2CE81052A7}"/>
              </a:ext>
            </a:extLst>
          </p:cNvPr>
          <p:cNvSpPr/>
          <p:nvPr userDrawn="1"/>
        </p:nvSpPr>
        <p:spPr>
          <a:xfrm>
            <a:off x="-892313" y="1236337"/>
            <a:ext cx="841513" cy="490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DE7D7B-DBAD-44C3-9679-2F84220232BD}"/>
              </a:ext>
            </a:extLst>
          </p:cNvPr>
          <p:cNvSpPr/>
          <p:nvPr userDrawn="1"/>
        </p:nvSpPr>
        <p:spPr>
          <a:xfrm>
            <a:off x="-892314" y="1726664"/>
            <a:ext cx="841513" cy="490327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5D6DF1-BDAE-4410-8A53-3C27E86E9DF8}"/>
              </a:ext>
            </a:extLst>
          </p:cNvPr>
          <p:cNvSpPr/>
          <p:nvPr userDrawn="1"/>
        </p:nvSpPr>
        <p:spPr>
          <a:xfrm>
            <a:off x="-892315" y="2311332"/>
            <a:ext cx="841513" cy="490327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788956-9A01-492D-87C3-3BE077724861}"/>
              </a:ext>
            </a:extLst>
          </p:cNvPr>
          <p:cNvSpPr/>
          <p:nvPr userDrawn="1"/>
        </p:nvSpPr>
        <p:spPr>
          <a:xfrm>
            <a:off x="-892316" y="3295548"/>
            <a:ext cx="841513" cy="490327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7139343A-148E-4ED9-AA4E-771888744B88}"/>
              </a:ext>
            </a:extLst>
          </p:cNvPr>
          <p:cNvSpPr/>
          <p:nvPr userDrawn="1"/>
        </p:nvSpPr>
        <p:spPr>
          <a:xfrm>
            <a:off x="-892316" y="2801659"/>
            <a:ext cx="842400" cy="489600"/>
          </a:xfrm>
          <a:prstGeom prst="rect">
            <a:avLst/>
          </a:prstGeom>
          <a:solidFill>
            <a:srgbClr val="9F9F9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14EA950-2D93-42C6-95C1-D828AA64FD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4" t="34055" b="33026"/>
          <a:stretch/>
        </p:blipFill>
        <p:spPr>
          <a:xfrm>
            <a:off x="9822060" y="285733"/>
            <a:ext cx="2369940" cy="876141"/>
          </a:xfrm>
          <a:prstGeom prst="rect">
            <a:avLst/>
          </a:prstGeom>
        </p:spPr>
      </p:pic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849B5A85-6DBE-4062-BC23-FDF4D22E5F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5642" y="1862599"/>
            <a:ext cx="9831388" cy="138779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封面标题</a:t>
            </a:r>
          </a:p>
        </p:txBody>
      </p:sp>
      <p:sp>
        <p:nvSpPr>
          <p:cNvPr id="33" name="文本占位符 29">
            <a:extLst>
              <a:ext uri="{FF2B5EF4-FFF2-40B4-BE49-F238E27FC236}">
                <a16:creationId xmlns:a16="http://schemas.microsoft.com/office/drawing/2014/main" id="{D8C553A0-74A7-4D91-A18A-6357B97D28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5642" y="4540506"/>
            <a:ext cx="9831388" cy="59710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姓名</a:t>
            </a:r>
            <a:endParaRPr lang="en-US" altLang="zh-CN" dirty="0"/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BDF8F3CD-0A68-4F87-BABB-0602CBBC66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5642" y="5233939"/>
            <a:ext cx="9831388" cy="59710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2017-02-11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673A1-BB5B-4AAA-A660-39C7FEBA5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5642" y="3489622"/>
            <a:ext cx="9831387" cy="4413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北京大学金融科技协会</a:t>
            </a:r>
          </a:p>
        </p:txBody>
      </p:sp>
      <p:sp>
        <p:nvSpPr>
          <p:cNvPr id="18" name="日期占位符 3">
            <a:extLst>
              <a:ext uri="{FF2B5EF4-FFF2-40B4-BE49-F238E27FC236}">
                <a16:creationId xmlns:a16="http://schemas.microsoft.com/office/drawing/2014/main" id="{2AC736D5-BFF5-486D-90DF-70375D5FE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6" name="页脚占位符 4">
            <a:extLst>
              <a:ext uri="{FF2B5EF4-FFF2-40B4-BE49-F238E27FC236}">
                <a16:creationId xmlns:a16="http://schemas.microsoft.com/office/drawing/2014/main" id="{039B0A46-E3AA-4305-9084-C1AAA51F2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B3029FA7-69B5-4762-A95C-2B1C361E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77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821E3-FA6C-45A5-B56E-138B4A6C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609DF-DC3C-4601-B998-FD34FD0D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32C45-E0E1-469C-ABF3-AAC721585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FC59F-887C-4592-AFF5-6B3C3B23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DFE2C-D11C-4079-B0C9-07D3E176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5EB66-324A-46DF-AC67-F8DED1AB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6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54F2C-56D1-4F9E-B52B-6E020EED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065CD2-612C-40F0-AA3F-1A99FCC4B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7D3D8-4DB5-4763-9323-4B41059A4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DB6A4-7134-45A0-8331-42191AB4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B4BF6-5B61-4398-96C4-22E8720C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18F41-FFA6-41BC-8A55-DE11E499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320BE-2D0F-4AF6-BC61-2DC95CDE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452BF-D344-44EB-AD67-72CC4877C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D504B-677B-43AB-9288-1232A5CE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D05D3-FBD6-40FB-B220-28F96E56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6BDC8-0905-4697-A5F1-4223DF15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49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957138-600A-440A-A9E9-26FD9EC25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286D8-AE5A-442A-B9B2-A9C30DA13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96427-924E-4CAB-9282-896086F3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C1B-DF84-4930-94AB-C64FA8AA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1CD71-286C-442A-A2EA-9008824C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CE2947C-C067-46EB-A708-8B2CE81052A7}"/>
              </a:ext>
            </a:extLst>
          </p:cNvPr>
          <p:cNvSpPr/>
          <p:nvPr userDrawn="1"/>
        </p:nvSpPr>
        <p:spPr>
          <a:xfrm>
            <a:off x="-892313" y="1236337"/>
            <a:ext cx="841513" cy="490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DE7D7B-DBAD-44C3-9679-2F84220232BD}"/>
              </a:ext>
            </a:extLst>
          </p:cNvPr>
          <p:cNvSpPr/>
          <p:nvPr userDrawn="1"/>
        </p:nvSpPr>
        <p:spPr>
          <a:xfrm>
            <a:off x="-892314" y="1726664"/>
            <a:ext cx="841513" cy="490327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5D6DF1-BDAE-4410-8A53-3C27E86E9DF8}"/>
              </a:ext>
            </a:extLst>
          </p:cNvPr>
          <p:cNvSpPr/>
          <p:nvPr userDrawn="1"/>
        </p:nvSpPr>
        <p:spPr>
          <a:xfrm>
            <a:off x="-892315" y="2311332"/>
            <a:ext cx="841513" cy="490327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788956-9A01-492D-87C3-3BE077724861}"/>
              </a:ext>
            </a:extLst>
          </p:cNvPr>
          <p:cNvSpPr/>
          <p:nvPr userDrawn="1"/>
        </p:nvSpPr>
        <p:spPr>
          <a:xfrm>
            <a:off x="-892316" y="3295548"/>
            <a:ext cx="841513" cy="490327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7139343A-148E-4ED9-AA4E-771888744B88}"/>
              </a:ext>
            </a:extLst>
          </p:cNvPr>
          <p:cNvSpPr/>
          <p:nvPr userDrawn="1"/>
        </p:nvSpPr>
        <p:spPr>
          <a:xfrm>
            <a:off x="-892316" y="2801659"/>
            <a:ext cx="842400" cy="489600"/>
          </a:xfrm>
          <a:prstGeom prst="rect">
            <a:avLst/>
          </a:prstGeom>
          <a:solidFill>
            <a:srgbClr val="9F9F9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14EA950-2D93-42C6-95C1-D828AA64FD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4" t="34055" b="33026"/>
          <a:stretch/>
        </p:blipFill>
        <p:spPr>
          <a:xfrm>
            <a:off x="9822060" y="285733"/>
            <a:ext cx="2369940" cy="8761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0814D2-F566-4EB1-81C8-81FAD97CE6C5}"/>
              </a:ext>
            </a:extLst>
          </p:cNvPr>
          <p:cNvSpPr txBox="1"/>
          <p:nvPr userDrawn="1"/>
        </p:nvSpPr>
        <p:spPr>
          <a:xfrm>
            <a:off x="386500" y="285733"/>
            <a:ext cx="3478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Contents</a:t>
            </a:r>
            <a:endParaRPr lang="zh-CN" altLang="en-US" sz="40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F85EFB-CFF3-4A9D-9E7D-21BAA8D2D308}"/>
              </a:ext>
            </a:extLst>
          </p:cNvPr>
          <p:cNvCxnSpPr/>
          <p:nvPr userDrawn="1"/>
        </p:nvCxnSpPr>
        <p:spPr>
          <a:xfrm>
            <a:off x="509047" y="993619"/>
            <a:ext cx="93130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CE2947C-C067-46EB-A708-8B2CE81052A7}"/>
              </a:ext>
            </a:extLst>
          </p:cNvPr>
          <p:cNvSpPr/>
          <p:nvPr userDrawn="1"/>
        </p:nvSpPr>
        <p:spPr>
          <a:xfrm>
            <a:off x="-892313" y="1236337"/>
            <a:ext cx="841513" cy="490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DE7D7B-DBAD-44C3-9679-2F84220232BD}"/>
              </a:ext>
            </a:extLst>
          </p:cNvPr>
          <p:cNvSpPr/>
          <p:nvPr userDrawn="1"/>
        </p:nvSpPr>
        <p:spPr>
          <a:xfrm>
            <a:off x="-892314" y="1726664"/>
            <a:ext cx="841513" cy="490327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5D6DF1-BDAE-4410-8A53-3C27E86E9DF8}"/>
              </a:ext>
            </a:extLst>
          </p:cNvPr>
          <p:cNvSpPr/>
          <p:nvPr userDrawn="1"/>
        </p:nvSpPr>
        <p:spPr>
          <a:xfrm>
            <a:off x="-892315" y="2311332"/>
            <a:ext cx="841513" cy="490327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788956-9A01-492D-87C3-3BE077724861}"/>
              </a:ext>
            </a:extLst>
          </p:cNvPr>
          <p:cNvSpPr/>
          <p:nvPr userDrawn="1"/>
        </p:nvSpPr>
        <p:spPr>
          <a:xfrm>
            <a:off x="-892316" y="3295548"/>
            <a:ext cx="841513" cy="490327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7139343A-148E-4ED9-AA4E-771888744B88}"/>
              </a:ext>
            </a:extLst>
          </p:cNvPr>
          <p:cNvSpPr/>
          <p:nvPr userDrawn="1"/>
        </p:nvSpPr>
        <p:spPr>
          <a:xfrm>
            <a:off x="-892316" y="2801659"/>
            <a:ext cx="842400" cy="489600"/>
          </a:xfrm>
          <a:prstGeom prst="rect">
            <a:avLst/>
          </a:prstGeom>
          <a:solidFill>
            <a:srgbClr val="9F9F9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14EA950-2D93-42C6-95C1-D828AA64FD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4" t="34055" b="33026"/>
          <a:stretch/>
        </p:blipFill>
        <p:spPr>
          <a:xfrm>
            <a:off x="9822060" y="285733"/>
            <a:ext cx="2369940" cy="876141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1417D6-89C4-456F-B60A-F82B7579D9AE}"/>
              </a:ext>
            </a:extLst>
          </p:cNvPr>
          <p:cNvCxnSpPr/>
          <p:nvPr userDrawn="1"/>
        </p:nvCxnSpPr>
        <p:spPr>
          <a:xfrm>
            <a:off x="509047" y="993619"/>
            <a:ext cx="93130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474EA-09F5-444E-BD14-679515A747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588" y="404813"/>
            <a:ext cx="1979612" cy="49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标题</a:t>
            </a:r>
          </a:p>
        </p:txBody>
      </p:sp>
      <p:sp>
        <p:nvSpPr>
          <p:cNvPr id="29" name="灯片编号占位符 5">
            <a:extLst>
              <a:ext uri="{FF2B5EF4-FFF2-40B4-BE49-F238E27FC236}">
                <a16:creationId xmlns:a16="http://schemas.microsoft.com/office/drawing/2014/main" id="{230513EE-E786-4EA9-8338-15E91BA442A3}"/>
              </a:ext>
            </a:extLst>
          </p:cNvPr>
          <p:cNvSpPr txBox="1">
            <a:spLocks/>
          </p:cNvSpPr>
          <p:nvPr userDrawn="1"/>
        </p:nvSpPr>
        <p:spPr>
          <a:xfrm>
            <a:off x="11542500" y="637608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C713-0AB8-4262-BFF0-45D1486B045E}" type="slidenum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C77385-50AB-4E35-B3AA-589099EFA882}"/>
              </a:ext>
            </a:extLst>
          </p:cNvPr>
          <p:cNvCxnSpPr>
            <a:cxnSpLocks/>
          </p:cNvCxnSpPr>
          <p:nvPr userDrawn="1"/>
        </p:nvCxnSpPr>
        <p:spPr>
          <a:xfrm>
            <a:off x="509047" y="6356350"/>
            <a:ext cx="10652289" cy="273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0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CE2947C-C067-46EB-A708-8B2CE81052A7}"/>
              </a:ext>
            </a:extLst>
          </p:cNvPr>
          <p:cNvSpPr/>
          <p:nvPr userDrawn="1"/>
        </p:nvSpPr>
        <p:spPr>
          <a:xfrm>
            <a:off x="-892313" y="1236337"/>
            <a:ext cx="841513" cy="490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DE7D7B-DBAD-44C3-9679-2F84220232BD}"/>
              </a:ext>
            </a:extLst>
          </p:cNvPr>
          <p:cNvSpPr/>
          <p:nvPr userDrawn="1"/>
        </p:nvSpPr>
        <p:spPr>
          <a:xfrm>
            <a:off x="-892314" y="1726664"/>
            <a:ext cx="841513" cy="490327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5D6DF1-BDAE-4410-8A53-3C27E86E9DF8}"/>
              </a:ext>
            </a:extLst>
          </p:cNvPr>
          <p:cNvSpPr/>
          <p:nvPr userDrawn="1"/>
        </p:nvSpPr>
        <p:spPr>
          <a:xfrm>
            <a:off x="-892315" y="2311332"/>
            <a:ext cx="841513" cy="490327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788956-9A01-492D-87C3-3BE077724861}"/>
              </a:ext>
            </a:extLst>
          </p:cNvPr>
          <p:cNvSpPr/>
          <p:nvPr userDrawn="1"/>
        </p:nvSpPr>
        <p:spPr>
          <a:xfrm>
            <a:off x="-892316" y="3295548"/>
            <a:ext cx="841513" cy="490327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7139343A-148E-4ED9-AA4E-771888744B88}"/>
              </a:ext>
            </a:extLst>
          </p:cNvPr>
          <p:cNvSpPr/>
          <p:nvPr userDrawn="1"/>
        </p:nvSpPr>
        <p:spPr>
          <a:xfrm>
            <a:off x="-892316" y="2801659"/>
            <a:ext cx="842400" cy="489600"/>
          </a:xfrm>
          <a:prstGeom prst="rect">
            <a:avLst/>
          </a:prstGeom>
          <a:solidFill>
            <a:srgbClr val="9F9F9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14EA950-2D93-42C6-95C1-D828AA64FD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4" t="34055" b="33026"/>
          <a:stretch/>
        </p:blipFill>
        <p:spPr>
          <a:xfrm>
            <a:off x="9822060" y="285733"/>
            <a:ext cx="2369940" cy="876141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1417D6-89C4-456F-B60A-F82B7579D9AE}"/>
              </a:ext>
            </a:extLst>
          </p:cNvPr>
          <p:cNvCxnSpPr/>
          <p:nvPr userDrawn="1"/>
        </p:nvCxnSpPr>
        <p:spPr>
          <a:xfrm>
            <a:off x="509047" y="993619"/>
            <a:ext cx="93130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474EA-09F5-444E-BD14-679515A747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588" y="404813"/>
            <a:ext cx="1979612" cy="49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标题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F743EA-80BC-47B0-A35D-76F79D20D3CA}"/>
              </a:ext>
            </a:extLst>
          </p:cNvPr>
          <p:cNvGrpSpPr/>
          <p:nvPr userDrawn="1"/>
        </p:nvGrpSpPr>
        <p:grpSpPr>
          <a:xfrm>
            <a:off x="11161336" y="6383731"/>
            <a:ext cx="952108" cy="377072"/>
            <a:chOff x="4283011" y="2455653"/>
            <a:chExt cx="1721863" cy="692896"/>
          </a:xfrm>
        </p:grpSpPr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D755D1BA-D205-462C-A082-3B71A9EDCE95}"/>
                </a:ext>
              </a:extLst>
            </p:cNvPr>
            <p:cNvSpPr/>
            <p:nvPr userDrawn="1"/>
          </p:nvSpPr>
          <p:spPr>
            <a:xfrm>
              <a:off x="4628560" y="2455653"/>
              <a:ext cx="1376314" cy="69289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8F4319F-EF4D-4EEB-BA04-0A0C9741332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41" t="36046" r="59597" b="36049"/>
            <a:stretch/>
          </p:blipFill>
          <p:spPr>
            <a:xfrm>
              <a:off x="4283011" y="2455653"/>
              <a:ext cx="689325" cy="692896"/>
            </a:xfrm>
            <a:custGeom>
              <a:avLst/>
              <a:gdLst>
                <a:gd name="connsiteX0" fmla="*/ 1098223 w 2196446"/>
                <a:gd name="connsiteY0" fmla="*/ 0 h 2207826"/>
                <a:gd name="connsiteX1" fmla="*/ 2196446 w 2196446"/>
                <a:gd name="connsiteY1" fmla="*/ 1103913 h 2207826"/>
                <a:gd name="connsiteX2" fmla="*/ 1098223 w 2196446"/>
                <a:gd name="connsiteY2" fmla="*/ 2207826 h 2207826"/>
                <a:gd name="connsiteX3" fmla="*/ 0 w 2196446"/>
                <a:gd name="connsiteY3" fmla="*/ 1103913 h 2207826"/>
                <a:gd name="connsiteX4" fmla="*/ 1098223 w 2196446"/>
                <a:gd name="connsiteY4" fmla="*/ 0 h 220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446" h="2207826">
                  <a:moveTo>
                    <a:pt x="1098223" y="0"/>
                  </a:moveTo>
                  <a:cubicBezTo>
                    <a:pt x="1704755" y="0"/>
                    <a:pt x="2196446" y="494239"/>
                    <a:pt x="2196446" y="1103913"/>
                  </a:cubicBezTo>
                  <a:cubicBezTo>
                    <a:pt x="2196446" y="1713587"/>
                    <a:pt x="1704755" y="2207826"/>
                    <a:pt x="1098223" y="2207826"/>
                  </a:cubicBezTo>
                  <a:cubicBezTo>
                    <a:pt x="491691" y="2207826"/>
                    <a:pt x="0" y="1713587"/>
                    <a:pt x="0" y="1103913"/>
                  </a:cubicBezTo>
                  <a:cubicBezTo>
                    <a:pt x="0" y="494239"/>
                    <a:pt x="491691" y="0"/>
                    <a:pt x="1098223" y="0"/>
                  </a:cubicBezTo>
                  <a:close/>
                </a:path>
              </a:pathLst>
            </a:custGeom>
          </p:spPr>
        </p:pic>
      </p:grpSp>
      <p:sp>
        <p:nvSpPr>
          <p:cNvPr id="29" name="灯片编号占位符 5">
            <a:extLst>
              <a:ext uri="{FF2B5EF4-FFF2-40B4-BE49-F238E27FC236}">
                <a16:creationId xmlns:a16="http://schemas.microsoft.com/office/drawing/2014/main" id="{230513EE-E786-4EA9-8338-15E91BA442A3}"/>
              </a:ext>
            </a:extLst>
          </p:cNvPr>
          <p:cNvSpPr txBox="1">
            <a:spLocks/>
          </p:cNvSpPr>
          <p:nvPr userDrawn="1"/>
        </p:nvSpPr>
        <p:spPr>
          <a:xfrm>
            <a:off x="11542500" y="637608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C713-0AB8-4262-BFF0-45D1486B045E}" type="slidenum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C77385-50AB-4E35-B3AA-589099EFA882}"/>
              </a:ext>
            </a:extLst>
          </p:cNvPr>
          <p:cNvCxnSpPr>
            <a:cxnSpLocks/>
          </p:cNvCxnSpPr>
          <p:nvPr userDrawn="1"/>
        </p:nvCxnSpPr>
        <p:spPr>
          <a:xfrm>
            <a:off x="509047" y="6356350"/>
            <a:ext cx="10652289" cy="273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869F691E-5B89-4FA3-8C16-4EABEAE002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273" y="6421739"/>
            <a:ext cx="1992980" cy="301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资料来源：</a:t>
            </a:r>
          </a:p>
        </p:txBody>
      </p:sp>
    </p:spTree>
    <p:extLst>
      <p:ext uri="{BB962C8B-B14F-4D97-AF65-F5344CB8AC3E}">
        <p14:creationId xmlns:p14="http://schemas.microsoft.com/office/powerpoint/2010/main" val="149371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44225-FAC5-4347-AEDE-0BFD8C46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0843A-3D5D-4262-BB9E-570A68CE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BB09E-237E-4508-893B-EFF5E463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E5608-5F33-4F34-82AF-0FA14D7C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3C73E-5889-4896-BFD3-D953B29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67871-FECC-4E15-ADDD-A44BE906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5FCC0-82D9-4146-96C3-9983DD9E3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0C360C-150F-42FD-BD2A-3AF529B1C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26605-845B-4677-BD37-90954273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ED5E1-6B6D-4ED8-9A76-4AB87E2A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242B1-547C-4C1E-8692-2B19F319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1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7885D-3557-4387-B0D5-F2173AC8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AA048-BFB0-4227-BEE0-DCAC3B65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0959C-C151-473B-B357-CF10B57EF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28C079-5BCD-48F2-8277-F91FEB10B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4D333C-71F7-4347-B643-5585385F8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091968-0696-42D8-B466-EAE1394C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0057EA-5299-48F0-AB76-40787F3B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B00CAD-DDA1-4C09-A152-77EAFE9F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6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80933-49F8-4CDF-AD68-1936D460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C0BAEB-845F-4186-95CE-4F4A0253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CB74C2-7D6E-48FE-BD61-3160848F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EDFE66-A201-4C73-B12E-C24E8D97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3CA0CE-19F2-403D-982B-67F27CC5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D4E238-4C6A-4A1C-A010-7C9CB4D6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EB0AD-0919-4B52-A0FC-D91B6F59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2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2BE29EC-20CC-42EB-9E6C-C210A262E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6F2FDFE-8BE5-473A-AC11-86C9B9F9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B124609-5105-4A0E-BD1F-E46D563CD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CC713-0AB8-4262-BFF0-45D1486B045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10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2D1AA7-9818-43FE-8F72-5B26971F8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4800" dirty="0"/>
              <a:t>Transformer is Not All You Need</a:t>
            </a:r>
            <a:endParaRPr lang="zh-CN" altLang="en-US" sz="4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D1C00-12AE-4905-A5F9-D8CA74BDEB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组员：邓廷钦、梁朝越、梁育晨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5B48B-FD03-4558-BDB2-6115281413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2023-11-30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F305A6-09D3-4FF9-8F74-40D1473D4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北京大学金融科技协会</a:t>
            </a:r>
          </a:p>
        </p:txBody>
      </p:sp>
    </p:spTree>
    <p:extLst>
      <p:ext uri="{BB962C8B-B14F-4D97-AF65-F5344CB8AC3E}">
        <p14:creationId xmlns:p14="http://schemas.microsoft.com/office/powerpoint/2010/main" val="138163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6A0717-7142-440A-B9AC-186EDA396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587" y="404813"/>
            <a:ext cx="2759129" cy="490537"/>
          </a:xfrm>
        </p:spPr>
        <p:txBody>
          <a:bodyPr/>
          <a:lstStyle/>
          <a:p>
            <a:r>
              <a:rPr lang="zh-CN" altLang="en-US" dirty="0"/>
              <a:t>模型的基本构建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14566-A3F6-44FF-B564-6FEA23BFB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资料来源：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0AA28E-2824-F745-BD16-1B48E86BD1CF}"/>
              </a:ext>
            </a:extLst>
          </p:cNvPr>
          <p:cNvSpPr txBox="1"/>
          <p:nvPr/>
        </p:nvSpPr>
        <p:spPr>
          <a:xfrm>
            <a:off x="877450" y="1140515"/>
            <a:ext cx="3726082" cy="503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架构：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只有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Encoder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参数：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num_heads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 =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num_layers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 =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seq_len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 = 10 (5, 500)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batch_size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 = 1024 (10, 2000)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hidden_size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 = 64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learning_rate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= [</a:t>
            </a:r>
            <a:r>
              <a:rPr lang="en" altLang="zh-CN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1e-4, 1e-5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]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调参：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手动尝试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模型不能过于复杂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8B3F23-6AD1-0E47-BFE9-704A2ACC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75" y="1582541"/>
            <a:ext cx="4533900" cy="2768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6E404B-31D2-CF43-A50D-5AE0657DF933}"/>
              </a:ext>
            </a:extLst>
          </p:cNvPr>
          <p:cNvSpPr txBox="1"/>
          <p:nvPr/>
        </p:nvSpPr>
        <p:spPr>
          <a:xfrm>
            <a:off x="7612582" y="4688318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训练结果：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F1-Score = 0.566</a:t>
            </a:r>
          </a:p>
          <a:p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Accuracy = 0.669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55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DFF309BD-01A0-D445-94D2-397A1540F691}"/>
              </a:ext>
            </a:extLst>
          </p:cNvPr>
          <p:cNvSpPr/>
          <p:nvPr/>
        </p:nvSpPr>
        <p:spPr>
          <a:xfrm>
            <a:off x="4430941" y="1464752"/>
            <a:ext cx="7482699" cy="4322622"/>
          </a:xfrm>
          <a:prstGeom prst="roundRect">
            <a:avLst>
              <a:gd name="adj" fmla="val 30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6A0717-7142-440A-B9AC-186EDA396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587" y="404813"/>
            <a:ext cx="2759129" cy="490537"/>
          </a:xfrm>
        </p:spPr>
        <p:txBody>
          <a:bodyPr/>
          <a:lstStyle/>
          <a:p>
            <a:r>
              <a:rPr lang="en-US" altLang="zh-CN" dirty="0"/>
              <a:t>Focal Loss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14566-A3F6-44FF-B564-6FEA23BFB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资料来源：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0AA28E-2824-F745-BD16-1B48E86BD1CF}"/>
              </a:ext>
            </a:extLst>
          </p:cNvPr>
          <p:cNvSpPr txBox="1"/>
          <p:nvPr/>
        </p:nvSpPr>
        <p:spPr>
          <a:xfrm>
            <a:off x="397273" y="1240221"/>
            <a:ext cx="4745585" cy="379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解决样本不平衡问题的方法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Gamma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调整预测权重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调整因子</a:t>
            </a:r>
            <a:r>
              <a:rPr lang="en-US" altLang="zh-CN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=(1-</a:t>
            </a:r>
            <a:r>
              <a:rPr lang="en" altLang="zh-CN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p) ** gamma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预测得越准的越小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Alpha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直接指定权重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预测和真实比例的相似度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E9264E-EE40-E142-874D-25064B715B8B}"/>
              </a:ext>
            </a:extLst>
          </p:cNvPr>
          <p:cNvSpPr txBox="1"/>
          <p:nvPr/>
        </p:nvSpPr>
        <p:spPr>
          <a:xfrm>
            <a:off x="4499423" y="1571412"/>
            <a:ext cx="74142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MultiClassFocalLoss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nn</a:t>
            </a:r>
            <a:r>
              <a:rPr lang="en" altLang="zh-CN" sz="14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):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zh-CN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zh-C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num_classes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gamma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alpha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):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	# …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inputs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targets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):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altLang="zh-CN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# …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ce_loss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sz="14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binary_cross_entropy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probs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targets_one_hot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lvl="2"/>
            <a:r>
              <a:rPr lang="en" altLang="zh-CN" sz="1400" dirty="0">
                <a:solidFill>
                  <a:srgbClr val="DADADA"/>
                </a:solidFill>
                <a:latin typeface="Menlo" panose="020B0609030804020204" pitchFamily="49" charset="0"/>
              </a:rPr>
              <a:t>			</a:t>
            </a:r>
            <a:r>
              <a:rPr lang="en" altLang="zh-CN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reduction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14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zh-C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zh-CN" sz="14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p_t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zh-CN" sz="14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ce_loss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modulating_factor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p_t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CN" sz="14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gamma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lvl="2"/>
            <a:r>
              <a:rPr lang="en" altLang="zh-CN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概率越大（预测越准），对</a:t>
            </a:r>
            <a:r>
              <a:rPr lang="en" altLang="zh-CN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Loss</a:t>
            </a:r>
            <a:r>
              <a:rPr lang="zh-CN" altLang="en-US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贡献越小</a:t>
            </a:r>
            <a:endParaRPr lang="zh-CN" altLang="en-US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br>
              <a:rPr lang="zh-CN" altLang="en-US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" altLang="zh-CN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Apply class weights if alpha is provided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altLang="zh-CN" sz="14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CN" sz="14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alpha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altLang="zh-C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modulating_factor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modulating_factor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\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altLang="zh-C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CN" sz="14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alpha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targets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reshape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modulating_factor</a:t>
            </a:r>
            <a:r>
              <a:rPr lang="en" altLang="zh-CN" sz="14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b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focal_loss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ce_loss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modulating_factor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" altLang="zh-C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mean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dim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altLang="zh-CN" sz="14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focal_loss</a:t>
            </a:r>
            <a:r>
              <a:rPr lang="en" altLang="zh-CN" sz="14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mean</a:t>
            </a:r>
            <a:r>
              <a:rPr lang="en" altLang="zh-CN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endParaRPr lang="en" altLang="zh-CN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20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2D1AA7-9818-43FE-8F72-5B26971F8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D1C00-12AE-4905-A5F9-D8CA74BDEB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组员：邓廷钦、梁朝越、梁育晨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5B48B-FD03-4558-BDB2-6115281413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2023-11-30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F305A6-09D3-4FF9-8F74-40D1473D4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北京大学金融科技协会</a:t>
            </a:r>
          </a:p>
        </p:txBody>
      </p:sp>
    </p:spTree>
    <p:extLst>
      <p:ext uri="{BB962C8B-B14F-4D97-AF65-F5344CB8AC3E}">
        <p14:creationId xmlns:p14="http://schemas.microsoft.com/office/powerpoint/2010/main" val="388308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7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CC0000"/>
      </a:accent1>
      <a:accent2>
        <a:srgbClr val="A50021"/>
      </a:accent2>
      <a:accent3>
        <a:srgbClr val="595959"/>
      </a:accent3>
      <a:accent4>
        <a:srgbClr val="7F7F7F"/>
      </a:accent4>
      <a:accent5>
        <a:srgbClr val="F2F2F2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6112</TotalTime>
  <Words>347</Words>
  <Application>Microsoft Macintosh PowerPoint</Application>
  <PresentationFormat>宽屏</PresentationFormat>
  <Paragraphs>53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楷体</vt:lpstr>
      <vt:lpstr>楷体</vt:lpstr>
      <vt:lpstr>Arial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Office User</cp:lastModifiedBy>
  <cp:revision>67</cp:revision>
  <dcterms:created xsi:type="dcterms:W3CDTF">2022-02-07T09:20:54Z</dcterms:created>
  <dcterms:modified xsi:type="dcterms:W3CDTF">2023-11-30T10:32:37Z</dcterms:modified>
</cp:coreProperties>
</file>