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7.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2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33.xml" ContentType="application/vnd.openxmlformats-officedocument.presentationml.notesSlid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34.xml" ContentType="application/vnd.openxmlformats-officedocument.presentationml.notesSlid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35.xml" ContentType="application/vnd.openxmlformats-officedocument.presentationml.notesSlid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36.xml" ContentType="application/vnd.openxmlformats-officedocument.presentationml.notesSlid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37.xml" ContentType="application/vnd.openxmlformats-officedocument.presentationml.notesSlid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40.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38.xml" ContentType="application/vnd.openxmlformats-officedocument.presentationml.notesSlide+xml"/>
  <Override PartName="/ppt/charts/chart41.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2.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39.xml" ContentType="application/vnd.openxmlformats-officedocument.presentationml.notesSlide+xml"/>
  <Override PartName="/ppt/charts/chart43.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4.xml" ContentType="application/vnd.openxmlformats-officedocument.drawingml.chart+xml"/>
  <Override PartName="/ppt/charts/style43.xml" ContentType="application/vnd.ms-office.chartstyle+xml"/>
  <Override PartName="/ppt/charts/colors4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1"/>
  </p:notesMasterIdLst>
  <p:sldIdLst>
    <p:sldId id="315" r:id="rId2"/>
    <p:sldId id="338" r:id="rId3"/>
    <p:sldId id="414" r:id="rId4"/>
    <p:sldId id="366" r:id="rId5"/>
    <p:sldId id="357" r:id="rId6"/>
    <p:sldId id="367" r:id="rId7"/>
    <p:sldId id="368" r:id="rId8"/>
    <p:sldId id="369" r:id="rId9"/>
    <p:sldId id="371" r:id="rId10"/>
    <p:sldId id="393" r:id="rId11"/>
    <p:sldId id="370" r:id="rId12"/>
    <p:sldId id="399" r:id="rId13"/>
    <p:sldId id="396" r:id="rId14"/>
    <p:sldId id="394" r:id="rId15"/>
    <p:sldId id="411" r:id="rId16"/>
    <p:sldId id="374" r:id="rId17"/>
    <p:sldId id="373" r:id="rId18"/>
    <p:sldId id="375" r:id="rId19"/>
    <p:sldId id="391" r:id="rId20"/>
    <p:sldId id="413" r:id="rId21"/>
    <p:sldId id="412" r:id="rId22"/>
    <p:sldId id="401" r:id="rId23"/>
    <p:sldId id="376" r:id="rId24"/>
    <p:sldId id="377" r:id="rId25"/>
    <p:sldId id="379" r:id="rId26"/>
    <p:sldId id="378" r:id="rId27"/>
    <p:sldId id="380" r:id="rId28"/>
    <p:sldId id="400" r:id="rId29"/>
    <p:sldId id="381" r:id="rId30"/>
    <p:sldId id="397" r:id="rId31"/>
    <p:sldId id="382" r:id="rId32"/>
    <p:sldId id="383" r:id="rId33"/>
    <p:sldId id="410" r:id="rId34"/>
    <p:sldId id="384" r:id="rId35"/>
    <p:sldId id="385" r:id="rId36"/>
    <p:sldId id="386" r:id="rId37"/>
    <p:sldId id="388" r:id="rId38"/>
    <p:sldId id="389" r:id="rId39"/>
    <p:sldId id="390" r:id="rId40"/>
    <p:sldId id="365" r:id="rId41"/>
    <p:sldId id="395" r:id="rId42"/>
    <p:sldId id="402" r:id="rId43"/>
    <p:sldId id="403" r:id="rId44"/>
    <p:sldId id="404" r:id="rId45"/>
    <p:sldId id="405" r:id="rId46"/>
    <p:sldId id="406" r:id="rId47"/>
    <p:sldId id="407" r:id="rId48"/>
    <p:sldId id="408" r:id="rId49"/>
    <p:sldId id="409" r:id="rId5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Zhe" initials="L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74732" autoAdjust="0"/>
  </p:normalViewPr>
  <p:slideViewPr>
    <p:cSldViewPr snapToGrid="0">
      <p:cViewPr varScale="1">
        <p:scale>
          <a:sx n="84" d="100"/>
          <a:sy n="84" d="100"/>
        </p:scale>
        <p:origin x="16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z899\Dropbox\2016Spring\_GYJ_results\plo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uz899\Dropbox\2016Spring\_GYJ_results\plo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cozygank2\Dropbox\2016Spring\2016thesis\my_thesis\data\data_8_7_2016.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1" Type="http://schemas.openxmlformats.org/officeDocument/2006/relationships/oleObject" Target="file:///C:\Users\cozygank2\Dropbox\2016Spring\_GYJ_results\vis\_40_run_alg3_relperm_smoothing_tstep_finalDropslope\caseData2.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file:///C:\Users\cozygank2\Dropbox\2016Spring\_GYJ_results\vis\_40_run_alg3_relperm_smoothing_tstep_finalDropslope\caseData2.xlsx" TargetMode="External"/><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ozygank2\Dropbox\2016Spring\_GYJ_results\vis\_40_run_alg3_relperm_smoothing_tstep_finalDropslope\caseData2.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1.xml"/><Relationship Id="rId1" Type="http://schemas.microsoft.com/office/2011/relationships/chartStyle" Target="style31.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2.xml"/><Relationship Id="rId1" Type="http://schemas.microsoft.com/office/2011/relationships/chartStyle" Target="style32.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3.xml"/><Relationship Id="rId1" Type="http://schemas.microsoft.com/office/2011/relationships/chartStyle" Target="style33.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4.xml"/><Relationship Id="rId1" Type="http://schemas.microsoft.com/office/2011/relationships/chartStyle" Target="style34.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5.xml"/><Relationship Id="rId1" Type="http://schemas.microsoft.com/office/2011/relationships/chartStyle" Target="style35.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6.xml"/><Relationship Id="rId1" Type="http://schemas.microsoft.com/office/2011/relationships/chartStyle" Target="style36.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7.xml"/><Relationship Id="rId1" Type="http://schemas.microsoft.com/office/2011/relationships/chartStyle" Target="style37.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ozygank2\Dropbox\2016Spring\_GYJ_results\vis\_40_run_alg3_relperm_smoothing_tstep_finalDropslope\caseData3.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39.xml"/><Relationship Id="rId1" Type="http://schemas.microsoft.com/office/2011/relationships/chartStyle" Target="style39.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40.xml"/><Relationship Id="rId1" Type="http://schemas.microsoft.com/office/2011/relationships/chartStyle" Target="style40.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41.xml"/><Relationship Id="rId1" Type="http://schemas.microsoft.com/office/2011/relationships/chartStyle" Target="style41.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42.xml"/><Relationship Id="rId1" Type="http://schemas.microsoft.com/office/2011/relationships/chartStyle" Target="style42.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43.xml"/><Relationship Id="rId1" Type="http://schemas.microsoft.com/office/2011/relationships/chartStyle" Target="style4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uz899\Dropbox\2016Spring\_GYJ_results\pl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uz899\Dropbox\2016Spring\_GYJ_results\plo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ozygank2\Dropbox\2016Spring\_GYJ_results\vis\_40_run_alg3_relperm_smoothing_tstep_finalDropslope\caseData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ozygank2\Dropbox\2016Spring\_GYJ_results\vis\_40_run_alg3_relperm_smoothing_tstep_finalDropslope\caseData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yuz899\Dropbox\2016Spring\2016thesis\my_thesis\data\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Oil PVT</a:t>
            </a:r>
          </a:p>
        </c:rich>
      </c:tx>
      <c:layout>
        <c:manualLayout>
          <c:xMode val="edge"/>
          <c:yMode val="edge"/>
          <c:x val="0.43779155730533681"/>
          <c:y val="4.629629629629629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886482939632541E-2"/>
          <c:y val="9.7638888888888886E-2"/>
          <c:w val="0.88511351706036745"/>
          <c:h val="0.75789912130548909"/>
        </c:manualLayout>
      </c:layout>
      <c:scatterChart>
        <c:scatterStyle val="smoothMarker"/>
        <c:varyColors val="0"/>
        <c:ser>
          <c:idx val="0"/>
          <c:order val="0"/>
          <c:tx>
            <c:strRef>
              <c:f>ECL_PVT_GAS!$E$1</c:f>
              <c:strCache>
                <c:ptCount val="1"/>
                <c:pt idx="0">
                  <c:v>Bo(rb/std)</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xVal>
            <c:numRef>
              <c:f>ECL_PVT_GAS!$D$2:$D$24</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ECL_PVT_GAS!$E$2:$E$24</c:f>
              <c:numCache>
                <c:formatCode>General</c:formatCode>
                <c:ptCount val="23"/>
                <c:pt idx="0">
                  <c:v>1.2</c:v>
                </c:pt>
                <c:pt idx="1">
                  <c:v>1.2250000000000001</c:v>
                </c:pt>
                <c:pt idx="2">
                  <c:v>1.24</c:v>
                </c:pt>
                <c:pt idx="3">
                  <c:v>1.28</c:v>
                </c:pt>
                <c:pt idx="4">
                  <c:v>1.2849999999999999</c:v>
                </c:pt>
                <c:pt idx="5">
                  <c:v>1.31</c:v>
                </c:pt>
                <c:pt idx="6">
                  <c:v>1.335</c:v>
                </c:pt>
                <c:pt idx="7">
                  <c:v>1.36</c:v>
                </c:pt>
                <c:pt idx="8">
                  <c:v>1.385</c:v>
                </c:pt>
                <c:pt idx="9">
                  <c:v>1.41</c:v>
                </c:pt>
                <c:pt idx="10">
                  <c:v>1.43</c:v>
                </c:pt>
                <c:pt idx="11">
                  <c:v>1.46</c:v>
                </c:pt>
                <c:pt idx="12">
                  <c:v>1.4850000000000001</c:v>
                </c:pt>
                <c:pt idx="13">
                  <c:v>1.55</c:v>
                </c:pt>
                <c:pt idx="14">
                  <c:v>1.62</c:v>
                </c:pt>
                <c:pt idx="15">
                  <c:v>1.675</c:v>
                </c:pt>
                <c:pt idx="16">
                  <c:v>1.73</c:v>
                </c:pt>
                <c:pt idx="17">
                  <c:v>1.76</c:v>
                </c:pt>
                <c:pt idx="18" formatCode="0.00">
                  <c:v>1.7533333333333334</c:v>
                </c:pt>
                <c:pt idx="19" formatCode="0.00">
                  <c:v>1.74</c:v>
                </c:pt>
                <c:pt idx="20" formatCode="0.00">
                  <c:v>1.7266666666666666</c:v>
                </c:pt>
                <c:pt idx="21" formatCode="0.00">
                  <c:v>1.7133333333333334</c:v>
                </c:pt>
                <c:pt idx="22">
                  <c:v>1.7</c:v>
                </c:pt>
              </c:numCache>
            </c:numRef>
          </c:yVal>
          <c:smooth val="1"/>
        </c:ser>
        <c:ser>
          <c:idx val="1"/>
          <c:order val="1"/>
          <c:tx>
            <c:strRef>
              <c:f>ECL_PVT_GAS!$F$1</c:f>
              <c:strCache>
                <c:ptCount val="1"/>
                <c:pt idx="0">
                  <c:v>µo(cp)</c:v>
                </c:pt>
              </c:strCache>
            </c:strRef>
          </c:tx>
          <c:spPr>
            <a:ln w="19050" cap="rnd">
              <a:solidFill>
                <a:srgbClr val="C00000"/>
              </a:solidFill>
              <a:round/>
            </a:ln>
            <a:effectLst/>
          </c:spPr>
          <c:marker>
            <c:symbol val="diamond"/>
            <c:size val="7"/>
            <c:spPr>
              <a:solidFill>
                <a:srgbClr val="C00000"/>
              </a:solidFill>
              <a:ln w="9525">
                <a:solidFill>
                  <a:srgbClr val="C00000"/>
                </a:solidFill>
              </a:ln>
              <a:effectLst/>
            </c:spPr>
          </c:marker>
          <c:xVal>
            <c:numRef>
              <c:f>ECL_PVT_GAS!$D$2:$D$24</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ECL_PVT_GAS!$F$2:$F$24</c:f>
              <c:numCache>
                <c:formatCode>General</c:formatCode>
                <c:ptCount val="23"/>
                <c:pt idx="0">
                  <c:v>1.0900000000000001</c:v>
                </c:pt>
                <c:pt idx="1">
                  <c:v>1.01</c:v>
                </c:pt>
                <c:pt idx="2">
                  <c:v>0.96</c:v>
                </c:pt>
                <c:pt idx="3">
                  <c:v>0.9</c:v>
                </c:pt>
                <c:pt idx="4">
                  <c:v>0.85</c:v>
                </c:pt>
                <c:pt idx="5" formatCode="0.00">
                  <c:v>0.77</c:v>
                </c:pt>
                <c:pt idx="6" formatCode="0.00">
                  <c:v>0.74</c:v>
                </c:pt>
                <c:pt idx="7" formatCode="0.00">
                  <c:v>0.7</c:v>
                </c:pt>
                <c:pt idx="8" formatCode="0.00">
                  <c:v>0.66</c:v>
                </c:pt>
                <c:pt idx="9" formatCode="0.00">
                  <c:v>0.62</c:v>
                </c:pt>
                <c:pt idx="10" formatCode="0.00">
                  <c:v>0.57999999999999996</c:v>
                </c:pt>
                <c:pt idx="11" formatCode="0.00">
                  <c:v>0.54</c:v>
                </c:pt>
                <c:pt idx="12" formatCode="0.00">
                  <c:v>0.51</c:v>
                </c:pt>
                <c:pt idx="13" formatCode="0.00">
                  <c:v>0.45</c:v>
                </c:pt>
                <c:pt idx="14" formatCode="0.00">
                  <c:v>0.4</c:v>
                </c:pt>
                <c:pt idx="15" formatCode="0.00">
                  <c:v>0.37</c:v>
                </c:pt>
                <c:pt idx="16" formatCode="0.00">
                  <c:v>0.35</c:v>
                </c:pt>
                <c:pt idx="17">
                  <c:v>0.33500000000000002</c:v>
                </c:pt>
                <c:pt idx="18" formatCode="0.00">
                  <c:v>0.34222222222222226</c:v>
                </c:pt>
                <c:pt idx="19" formatCode="0.00">
                  <c:v>0.35666666666666669</c:v>
                </c:pt>
                <c:pt idx="20" formatCode="0.00">
                  <c:v>0.37111111111111111</c:v>
                </c:pt>
                <c:pt idx="21" formatCode="0.00">
                  <c:v>0.3855555555555556</c:v>
                </c:pt>
                <c:pt idx="22" formatCode="0.00">
                  <c:v>0.4</c:v>
                </c:pt>
              </c:numCache>
            </c:numRef>
          </c:yVal>
          <c:smooth val="1"/>
        </c:ser>
        <c:ser>
          <c:idx val="2"/>
          <c:order val="2"/>
          <c:tx>
            <c:strRef>
              <c:f>ECL_PVT_GAS!$G$1</c:f>
              <c:strCache>
                <c:ptCount val="1"/>
                <c:pt idx="0">
                  <c:v>Rs(mcf/stb)</c:v>
                </c:pt>
              </c:strCache>
            </c:strRef>
          </c:tx>
          <c:spPr>
            <a:ln w="19050" cap="rnd">
              <a:solidFill>
                <a:schemeClr val="accent6"/>
              </a:solidFill>
              <a:round/>
            </a:ln>
            <a:effectLst/>
          </c:spPr>
          <c:marker>
            <c:symbol val="square"/>
            <c:size val="7"/>
            <c:spPr>
              <a:solidFill>
                <a:schemeClr val="accent6"/>
              </a:solidFill>
              <a:ln w="9525">
                <a:solidFill>
                  <a:schemeClr val="accent6"/>
                </a:solidFill>
              </a:ln>
              <a:effectLst/>
            </c:spPr>
          </c:marker>
          <c:xVal>
            <c:numRef>
              <c:f>ECL_PVT_GAS!$D$2:$D$24</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ECL_PVT_GAS!$G$2:$G$24</c:f>
              <c:numCache>
                <c:formatCode>General</c:formatCode>
                <c:ptCount val="23"/>
                <c:pt idx="0">
                  <c:v>0.14000000000000001</c:v>
                </c:pt>
                <c:pt idx="1">
                  <c:v>0.18</c:v>
                </c:pt>
                <c:pt idx="2">
                  <c:v>0.22</c:v>
                </c:pt>
                <c:pt idx="3">
                  <c:v>0.26</c:v>
                </c:pt>
                <c:pt idx="4">
                  <c:v>0.3</c:v>
                </c:pt>
                <c:pt idx="5">
                  <c:v>0.35</c:v>
                </c:pt>
                <c:pt idx="6">
                  <c:v>0.4</c:v>
                </c:pt>
                <c:pt idx="7">
                  <c:v>0.45</c:v>
                </c:pt>
                <c:pt idx="8">
                  <c:v>0.5</c:v>
                </c:pt>
                <c:pt idx="9">
                  <c:v>0.55000000000000004</c:v>
                </c:pt>
                <c:pt idx="10">
                  <c:v>0.6</c:v>
                </c:pt>
                <c:pt idx="11">
                  <c:v>0.65</c:v>
                </c:pt>
                <c:pt idx="12">
                  <c:v>0.71</c:v>
                </c:pt>
                <c:pt idx="13">
                  <c:v>0.84</c:v>
                </c:pt>
                <c:pt idx="14">
                  <c:v>0.98</c:v>
                </c:pt>
                <c:pt idx="15">
                  <c:v>1.1299999999999999</c:v>
                </c:pt>
                <c:pt idx="16">
                  <c:v>1.31</c:v>
                </c:pt>
                <c:pt idx="17">
                  <c:v>1.405</c:v>
                </c:pt>
                <c:pt idx="18">
                  <c:v>1.405</c:v>
                </c:pt>
                <c:pt idx="19">
                  <c:v>1.405</c:v>
                </c:pt>
                <c:pt idx="20">
                  <c:v>1.405</c:v>
                </c:pt>
                <c:pt idx="21">
                  <c:v>1.405</c:v>
                </c:pt>
                <c:pt idx="22">
                  <c:v>1.405</c:v>
                </c:pt>
              </c:numCache>
            </c:numRef>
          </c:yVal>
          <c:smooth val="1"/>
        </c:ser>
        <c:dLbls>
          <c:showLegendKey val="0"/>
          <c:showVal val="0"/>
          <c:showCatName val="0"/>
          <c:showSerName val="0"/>
          <c:showPercent val="0"/>
          <c:showBubbleSize val="0"/>
        </c:dLbls>
        <c:axId val="149954928"/>
        <c:axId val="149955488"/>
      </c:scatterChart>
      <c:valAx>
        <c:axId val="149954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i="1"/>
                  <a:t>P(psi</a:t>
                </a:r>
                <a:r>
                  <a:rPr lang="en-US" sz="1400"/>
                  <a:t>)</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49955488"/>
        <c:crosses val="autoZero"/>
        <c:crossBetween val="midCat"/>
      </c:valAx>
      <c:valAx>
        <c:axId val="149955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49954928"/>
        <c:crosses val="autoZero"/>
        <c:crossBetween val="midCat"/>
      </c:valAx>
      <c:spPr>
        <a:noFill/>
        <a:ln>
          <a:noFill/>
        </a:ln>
        <a:effectLst/>
      </c:spPr>
    </c:plotArea>
    <c:legend>
      <c:legendPos val="b"/>
      <c:layout>
        <c:manualLayout>
          <c:xMode val="edge"/>
          <c:yMode val="edge"/>
          <c:x val="6.2749532851603423E-2"/>
          <c:y val="9.3939766003825795E-2"/>
          <c:w val="0.59604500075786271"/>
          <c:h val="0.102240235501794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68107304786984"/>
          <c:y val="5.5670472821143104E-2"/>
          <c:w val="0.80847021123550844"/>
          <c:h val="0.76458882091839786"/>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OPTvsS1vsAl!$F$3:$F$85</c:f>
              <c:numCache>
                <c:formatCode>0.00E+00</c:formatCode>
                <c:ptCount val="8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873.35900000000004</c:v>
                </c:pt>
                <c:pt idx="18" formatCode="General">
                  <c:v>948.05499999999995</c:v>
                </c:pt>
                <c:pt idx="19" formatCode="General">
                  <c:v>1020.57</c:v>
                </c:pt>
                <c:pt idx="20" formatCode="General">
                  <c:v>1094.03</c:v>
                </c:pt>
                <c:pt idx="21" formatCode="General">
                  <c:v>1196.8699999999999</c:v>
                </c:pt>
                <c:pt idx="22" formatCode="General">
                  <c:v>1301.6400000000001</c:v>
                </c:pt>
                <c:pt idx="23" formatCode="General">
                  <c:v>1597.26</c:v>
                </c:pt>
                <c:pt idx="24" formatCode="General">
                  <c:v>1850.52</c:v>
                </c:pt>
                <c:pt idx="25" formatCode="General">
                  <c:v>2279.52</c:v>
                </c:pt>
                <c:pt idx="26" formatCode="General">
                  <c:v>2724.3</c:v>
                </c:pt>
                <c:pt idx="27" formatCode="General">
                  <c:v>3223.27</c:v>
                </c:pt>
                <c:pt idx="28" formatCode="General">
                  <c:v>3746.7</c:v>
                </c:pt>
                <c:pt idx="29" formatCode="General">
                  <c:v>4295.47</c:v>
                </c:pt>
                <c:pt idx="30" formatCode="General">
                  <c:v>4820.1099999999997</c:v>
                </c:pt>
                <c:pt idx="31" formatCode="General">
                  <c:v>5319.96</c:v>
                </c:pt>
                <c:pt idx="32" formatCode="General">
                  <c:v>5791.48</c:v>
                </c:pt>
                <c:pt idx="33" formatCode="General">
                  <c:v>6237.66</c:v>
                </c:pt>
                <c:pt idx="34" formatCode="General">
                  <c:v>6651.58</c:v>
                </c:pt>
                <c:pt idx="35" formatCode="General">
                  <c:v>7042.49</c:v>
                </c:pt>
                <c:pt idx="36" formatCode="General">
                  <c:v>7431.24</c:v>
                </c:pt>
                <c:pt idx="37" formatCode="General">
                  <c:v>7820.08</c:v>
                </c:pt>
                <c:pt idx="38" formatCode="General">
                  <c:v>8190.39</c:v>
                </c:pt>
                <c:pt idx="39" formatCode="General">
                  <c:v>8428.33</c:v>
                </c:pt>
                <c:pt idx="40" formatCode="General">
                  <c:v>8621.19</c:v>
                </c:pt>
                <c:pt idx="41" formatCode="General">
                  <c:v>8783.9</c:v>
                </c:pt>
                <c:pt idx="42" formatCode="General">
                  <c:v>8923.86</c:v>
                </c:pt>
                <c:pt idx="43" formatCode="General">
                  <c:v>9045.69</c:v>
                </c:pt>
                <c:pt idx="44" formatCode="General">
                  <c:v>9152.7099999999991</c:v>
                </c:pt>
                <c:pt idx="45" formatCode="General">
                  <c:v>9247.33</c:v>
                </c:pt>
                <c:pt idx="46" formatCode="General">
                  <c:v>9331.56</c:v>
                </c:pt>
                <c:pt idx="47" formatCode="General">
                  <c:v>9407</c:v>
                </c:pt>
                <c:pt idx="48" formatCode="General">
                  <c:v>9474.8799999999992</c:v>
                </c:pt>
                <c:pt idx="49" formatCode="General">
                  <c:v>9536.2900000000009</c:v>
                </c:pt>
                <c:pt idx="50" formatCode="General">
                  <c:v>9592.2000000000007</c:v>
                </c:pt>
                <c:pt idx="51" formatCode="General">
                  <c:v>9643.44</c:v>
                </c:pt>
                <c:pt idx="52" formatCode="General">
                  <c:v>9690.7099999999991</c:v>
                </c:pt>
                <c:pt idx="53" formatCode="General">
                  <c:v>9734.57</c:v>
                </c:pt>
                <c:pt idx="54" formatCode="General">
                  <c:v>9775.5</c:v>
                </c:pt>
                <c:pt idx="55" formatCode="General">
                  <c:v>9813.8799999999992</c:v>
                </c:pt>
                <c:pt idx="56" formatCode="General">
                  <c:v>9850.0400000000009</c:v>
                </c:pt>
                <c:pt idx="57" formatCode="General">
                  <c:v>9884.2199999999993</c:v>
                </c:pt>
                <c:pt idx="58" formatCode="General">
                  <c:v>9916.6299999999992</c:v>
                </c:pt>
                <c:pt idx="59" formatCode="General">
                  <c:v>9947.4599999999991</c:v>
                </c:pt>
                <c:pt idx="60" formatCode="General">
                  <c:v>9976.8700000000008</c:v>
                </c:pt>
                <c:pt idx="61" formatCode="General">
                  <c:v>10005</c:v>
                </c:pt>
                <c:pt idx="62" formatCode="General">
                  <c:v>10031.9</c:v>
                </c:pt>
                <c:pt idx="63" formatCode="General">
                  <c:v>10057.799999999999</c:v>
                </c:pt>
                <c:pt idx="64" formatCode="General">
                  <c:v>10082.6</c:v>
                </c:pt>
                <c:pt idx="65" formatCode="General">
                  <c:v>10106.5</c:v>
                </c:pt>
                <c:pt idx="66" formatCode="General">
                  <c:v>10129.6</c:v>
                </c:pt>
                <c:pt idx="67" formatCode="General">
                  <c:v>10151.6</c:v>
                </c:pt>
                <c:pt idx="68" formatCode="General">
                  <c:v>10173.200000000001</c:v>
                </c:pt>
                <c:pt idx="69" formatCode="General">
                  <c:v>10194</c:v>
                </c:pt>
                <c:pt idx="70" formatCode="General">
                  <c:v>10214.200000000001</c:v>
                </c:pt>
                <c:pt idx="71" formatCode="General">
                  <c:v>10233.700000000001</c:v>
                </c:pt>
                <c:pt idx="72" formatCode="General">
                  <c:v>10252.700000000001</c:v>
                </c:pt>
                <c:pt idx="73" formatCode="General">
                  <c:v>10271.200000000001</c:v>
                </c:pt>
                <c:pt idx="74" formatCode="General">
                  <c:v>10289.299999999999</c:v>
                </c:pt>
                <c:pt idx="75" formatCode="General">
                  <c:v>10306.9</c:v>
                </c:pt>
                <c:pt idx="76" formatCode="General">
                  <c:v>10324.1</c:v>
                </c:pt>
                <c:pt idx="77" formatCode="General">
                  <c:v>10341</c:v>
                </c:pt>
                <c:pt idx="78" formatCode="General">
                  <c:v>10357.6</c:v>
                </c:pt>
                <c:pt idx="79" formatCode="General">
                  <c:v>10373.9</c:v>
                </c:pt>
                <c:pt idx="80" formatCode="General">
                  <c:v>10390</c:v>
                </c:pt>
                <c:pt idx="81" formatCode="General">
                  <c:v>10405.799999999999</c:v>
                </c:pt>
                <c:pt idx="82" formatCode="General">
                  <c:v>10421.4</c:v>
                </c:pt>
              </c:numCache>
            </c:numRef>
          </c:yVal>
          <c:smooth val="1"/>
        </c:ser>
        <c:ser>
          <c:idx val="2"/>
          <c:order val="2"/>
          <c:tx>
            <c:v>Strategy 1</c:v>
          </c:tx>
          <c:spPr>
            <a:ln w="25400" cap="rnd">
              <a:solidFill>
                <a:srgbClr val="FFC000"/>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OPTvsS1vsAl!$I$3:$I$130</c:f>
              <c:numCache>
                <c:formatCode>0.00E+00</c:formatCode>
                <c:ptCount val="128"/>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c:v>482.82</c:v>
                </c:pt>
                <c:pt idx="13">
                  <c:v>556.12099999999998</c:v>
                </c:pt>
                <c:pt idx="14" formatCode="General">
                  <c:v>643.54600000000005</c:v>
                </c:pt>
                <c:pt idx="15" formatCode="General">
                  <c:v>739.40499999999997</c:v>
                </c:pt>
                <c:pt idx="16" formatCode="General">
                  <c:v>788.85799999999995</c:v>
                </c:pt>
                <c:pt idx="17" formatCode="General">
                  <c:v>873.35900000000004</c:v>
                </c:pt>
                <c:pt idx="18" formatCode="General">
                  <c:v>948.05499999999995</c:v>
                </c:pt>
                <c:pt idx="19" formatCode="General">
                  <c:v>1020.57</c:v>
                </c:pt>
                <c:pt idx="20" formatCode="General">
                  <c:v>1092.22</c:v>
                </c:pt>
                <c:pt idx="21" formatCode="General">
                  <c:v>1164.3</c:v>
                </c:pt>
                <c:pt idx="22" formatCode="General">
                  <c:v>1236.8399999999999</c:v>
                </c:pt>
                <c:pt idx="23" formatCode="General">
                  <c:v>1309.76</c:v>
                </c:pt>
                <c:pt idx="24" formatCode="General">
                  <c:v>1381.34</c:v>
                </c:pt>
                <c:pt idx="25">
                  <c:v>1448.32</c:v>
                </c:pt>
                <c:pt idx="26" formatCode="General">
                  <c:v>1514.66</c:v>
                </c:pt>
                <c:pt idx="27">
                  <c:v>1580.76</c:v>
                </c:pt>
                <c:pt idx="28" formatCode="General">
                  <c:v>1646.7</c:v>
                </c:pt>
                <c:pt idx="29" formatCode="General">
                  <c:v>1710.89</c:v>
                </c:pt>
                <c:pt idx="30" formatCode="General">
                  <c:v>1770.65</c:v>
                </c:pt>
                <c:pt idx="31" formatCode="General">
                  <c:v>1829.31</c:v>
                </c:pt>
                <c:pt idx="32" formatCode="General">
                  <c:v>1886.95</c:v>
                </c:pt>
                <c:pt idx="33" formatCode="General">
                  <c:v>1943.68</c:v>
                </c:pt>
                <c:pt idx="34" formatCode="General">
                  <c:v>1999.19</c:v>
                </c:pt>
                <c:pt idx="35" formatCode="General">
                  <c:v>2052.84</c:v>
                </c:pt>
                <c:pt idx="36" formatCode="General">
                  <c:v>2105.39</c:v>
                </c:pt>
                <c:pt idx="37" formatCode="General">
                  <c:v>2156.96</c:v>
                </c:pt>
                <c:pt idx="38" formatCode="General">
                  <c:v>2207.52</c:v>
                </c:pt>
                <c:pt idx="39" formatCode="General">
                  <c:v>2257.62</c:v>
                </c:pt>
                <c:pt idx="40" formatCode="General">
                  <c:v>2307.46</c:v>
                </c:pt>
                <c:pt idx="41" formatCode="General">
                  <c:v>2356.91</c:v>
                </c:pt>
                <c:pt idx="42" formatCode="General">
                  <c:v>2403.9299999999998</c:v>
                </c:pt>
                <c:pt idx="43" formatCode="General">
                  <c:v>2449.2800000000002</c:v>
                </c:pt>
                <c:pt idx="44" formatCode="General">
                  <c:v>2494.06</c:v>
                </c:pt>
                <c:pt idx="45" formatCode="General">
                  <c:v>2539.21</c:v>
                </c:pt>
                <c:pt idx="46" formatCode="General">
                  <c:v>2583.92</c:v>
                </c:pt>
                <c:pt idx="47" formatCode="General">
                  <c:v>2627.62</c:v>
                </c:pt>
                <c:pt idx="48" formatCode="General">
                  <c:v>2670.61</c:v>
                </c:pt>
                <c:pt idx="49" formatCode="General">
                  <c:v>2713.06</c:v>
                </c:pt>
                <c:pt idx="50" formatCode="General">
                  <c:v>2754.99</c:v>
                </c:pt>
                <c:pt idx="51" formatCode="General">
                  <c:v>2796.44</c:v>
                </c:pt>
                <c:pt idx="52" formatCode="General">
                  <c:v>2837.44</c:v>
                </c:pt>
                <c:pt idx="53" formatCode="General">
                  <c:v>2878.13</c:v>
                </c:pt>
                <c:pt idx="54" formatCode="General">
                  <c:v>2918.69</c:v>
                </c:pt>
                <c:pt idx="55" formatCode="General">
                  <c:v>2959.33</c:v>
                </c:pt>
                <c:pt idx="56" formatCode="General">
                  <c:v>3000.09</c:v>
                </c:pt>
                <c:pt idx="57" formatCode="General">
                  <c:v>3040.3</c:v>
                </c:pt>
                <c:pt idx="58" formatCode="General">
                  <c:v>3079.69</c:v>
                </c:pt>
                <c:pt idx="59" formatCode="General">
                  <c:v>3118.53</c:v>
                </c:pt>
                <c:pt idx="60" formatCode="General">
                  <c:v>3157.8</c:v>
                </c:pt>
                <c:pt idx="61" formatCode="General">
                  <c:v>3197.49</c:v>
                </c:pt>
                <c:pt idx="62" formatCode="General">
                  <c:v>3235.96</c:v>
                </c:pt>
                <c:pt idx="63" formatCode="General">
                  <c:v>3272.99</c:v>
                </c:pt>
                <c:pt idx="64" formatCode="General">
                  <c:v>3309.42</c:v>
                </c:pt>
                <c:pt idx="65" formatCode="General">
                  <c:v>3346.8</c:v>
                </c:pt>
                <c:pt idx="66" formatCode="General">
                  <c:v>3384.51</c:v>
                </c:pt>
                <c:pt idx="67" formatCode="General">
                  <c:v>3463.42</c:v>
                </c:pt>
                <c:pt idx="68" formatCode="General">
                  <c:v>3603.39</c:v>
                </c:pt>
                <c:pt idx="69" formatCode="General">
                  <c:v>3797.3</c:v>
                </c:pt>
                <c:pt idx="70">
                  <c:v>3970.4</c:v>
                </c:pt>
                <c:pt idx="71" formatCode="General">
                  <c:v>4371.75</c:v>
                </c:pt>
                <c:pt idx="72" formatCode="General">
                  <c:v>4698.05</c:v>
                </c:pt>
                <c:pt idx="73" formatCode="General">
                  <c:v>4966.0600000000004</c:v>
                </c:pt>
                <c:pt idx="74" formatCode="General">
                  <c:v>5191.17</c:v>
                </c:pt>
                <c:pt idx="75" formatCode="General">
                  <c:v>5382.49</c:v>
                </c:pt>
                <c:pt idx="76" formatCode="General">
                  <c:v>5547.06</c:v>
                </c:pt>
                <c:pt idx="77" formatCode="General">
                  <c:v>5690.25</c:v>
                </c:pt>
                <c:pt idx="78" formatCode="General">
                  <c:v>5816.05</c:v>
                </c:pt>
                <c:pt idx="79" formatCode="General">
                  <c:v>5927.45</c:v>
                </c:pt>
                <c:pt idx="80" formatCode="General">
                  <c:v>6026.69</c:v>
                </c:pt>
                <c:pt idx="81" formatCode="General">
                  <c:v>6115.5</c:v>
                </c:pt>
                <c:pt idx="82" formatCode="General">
                  <c:v>6195.25</c:v>
                </c:pt>
                <c:pt idx="83" formatCode="General">
                  <c:v>6267.15</c:v>
                </c:pt>
                <c:pt idx="84">
                  <c:v>6332.26</c:v>
                </c:pt>
                <c:pt idx="85" formatCode="General">
                  <c:v>6391.52</c:v>
                </c:pt>
                <c:pt idx="86" formatCode="General">
                  <c:v>6445.79</c:v>
                </c:pt>
                <c:pt idx="87" formatCode="General">
                  <c:v>6495.82</c:v>
                </c:pt>
                <c:pt idx="88" formatCode="General">
                  <c:v>6542.23</c:v>
                </c:pt>
                <c:pt idx="89" formatCode="General">
                  <c:v>6585.54</c:v>
                </c:pt>
                <c:pt idx="90" formatCode="General">
                  <c:v>6626.16</c:v>
                </c:pt>
                <c:pt idx="91" formatCode="General">
                  <c:v>6664.42</c:v>
                </c:pt>
                <c:pt idx="92" formatCode="General">
                  <c:v>6700.62</c:v>
                </c:pt>
                <c:pt idx="93" formatCode="General">
                  <c:v>6734.98</c:v>
                </c:pt>
                <c:pt idx="94" formatCode="General">
                  <c:v>6767.7</c:v>
                </c:pt>
                <c:pt idx="95" formatCode="General">
                  <c:v>6798.92</c:v>
                </c:pt>
                <c:pt idx="96" formatCode="General">
                  <c:v>6828.8</c:v>
                </c:pt>
                <c:pt idx="97" formatCode="General">
                  <c:v>6857.45</c:v>
                </c:pt>
                <c:pt idx="98" formatCode="General">
                  <c:v>6884.99</c:v>
                </c:pt>
                <c:pt idx="99">
                  <c:v>6911.48</c:v>
                </c:pt>
                <c:pt idx="100" formatCode="General">
                  <c:v>6937.01</c:v>
                </c:pt>
                <c:pt idx="101" formatCode="General">
                  <c:v>6961.64</c:v>
                </c:pt>
                <c:pt idx="102" formatCode="General">
                  <c:v>6985.43</c:v>
                </c:pt>
                <c:pt idx="103" formatCode="General">
                  <c:v>7008.42</c:v>
                </c:pt>
                <c:pt idx="104" formatCode="General">
                  <c:v>7030.67</c:v>
                </c:pt>
                <c:pt idx="105" formatCode="General">
                  <c:v>7052.21</c:v>
                </c:pt>
                <c:pt idx="106" formatCode="General">
                  <c:v>7073.1</c:v>
                </c:pt>
                <c:pt idx="107" formatCode="General">
                  <c:v>7093.37</c:v>
                </c:pt>
                <c:pt idx="108" formatCode="General">
                  <c:v>7113.06</c:v>
                </c:pt>
                <c:pt idx="109" formatCode="General">
                  <c:v>7132.22</c:v>
                </c:pt>
                <c:pt idx="110" formatCode="General">
                  <c:v>7150.9</c:v>
                </c:pt>
                <c:pt idx="111" formatCode="General">
                  <c:v>7169.12</c:v>
                </c:pt>
                <c:pt idx="112" formatCode="General">
                  <c:v>7186.94</c:v>
                </c:pt>
                <c:pt idx="113" formatCode="General">
                  <c:v>7204.39</c:v>
                </c:pt>
                <c:pt idx="114" formatCode="General">
                  <c:v>7221.49</c:v>
                </c:pt>
                <c:pt idx="115" formatCode="General">
                  <c:v>7238.29</c:v>
                </c:pt>
                <c:pt idx="116" formatCode="General">
                  <c:v>7254.81</c:v>
                </c:pt>
                <c:pt idx="117" formatCode="General">
                  <c:v>7271.08</c:v>
                </c:pt>
                <c:pt idx="118" formatCode="General">
                  <c:v>7287.11</c:v>
                </c:pt>
                <c:pt idx="119" formatCode="General">
                  <c:v>7302.94</c:v>
                </c:pt>
                <c:pt idx="120" formatCode="General">
                  <c:v>7318.59</c:v>
                </c:pt>
                <c:pt idx="121" formatCode="General">
                  <c:v>7334.06</c:v>
                </c:pt>
                <c:pt idx="122" formatCode="General">
                  <c:v>7349.38</c:v>
                </c:pt>
                <c:pt idx="123" formatCode="General">
                  <c:v>7364.55</c:v>
                </c:pt>
                <c:pt idx="124" formatCode="General">
                  <c:v>7379.6</c:v>
                </c:pt>
                <c:pt idx="125" formatCode="General">
                  <c:v>7394.53</c:v>
                </c:pt>
                <c:pt idx="126" formatCode="General">
                  <c:v>7409.36</c:v>
                </c:pt>
                <c:pt idx="127" formatCode="General">
                  <c:v>7422.86</c:v>
                </c:pt>
              </c:numCache>
            </c:numRef>
          </c:yVal>
          <c:smooth val="1"/>
        </c:ser>
        <c:dLbls>
          <c:showLegendKey val="0"/>
          <c:showVal val="0"/>
          <c:showCatName val="0"/>
          <c:showSerName val="0"/>
          <c:showPercent val="0"/>
          <c:showBubbleSize val="0"/>
        </c:dLbls>
        <c:axId val="151642208"/>
        <c:axId val="151642768"/>
        <c:extLst>
          <c:ext xmlns:c15="http://schemas.microsoft.com/office/drawing/2012/chart" uri="{02D57815-91ED-43cb-92C2-25804820EDAC}">
            <c15:filteredScatterSeries>
              <c15:ser>
                <c:idx val="0"/>
                <c:order val="0"/>
                <c:tx>
                  <c:strRef>
                    <c:extLst>
                      <c:ext uri="{02D57815-91ED-43cb-92C2-25804820EDAC}">
                        <c15:formulaRef>
                          <c15:sqref>OPTvsS1vsAl!$B$2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OPTvsS1vsAl!$A$3:$A$324</c15:sqref>
                        </c15:formulaRef>
                      </c:ext>
                    </c:extLst>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extLst>
                      <c:ext uri="{02D57815-91ED-43cb-92C2-25804820EDAC}">
                        <c15:formulaRef>
                          <c15:sqref>OPTvsS1vsAl!$C$3:$C$324</c15:sqref>
                        </c15:formulaRef>
                      </c:ext>
                    </c:extLst>
                    <c:numCache>
                      <c:formatCode>0.00E+00</c:formatCode>
                      <c:ptCount val="322"/>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873.35900000000004</c:v>
                      </c:pt>
                      <c:pt idx="18" formatCode="General">
                        <c:v>948.05499999999995</c:v>
                      </c:pt>
                      <c:pt idx="19" formatCode="General">
                        <c:v>1020.57</c:v>
                      </c:pt>
                      <c:pt idx="20" formatCode="General">
                        <c:v>1092.22</c:v>
                      </c:pt>
                      <c:pt idx="21" formatCode="General">
                        <c:v>1164.3</c:v>
                      </c:pt>
                      <c:pt idx="22" formatCode="General">
                        <c:v>1201.1400000000001</c:v>
                      </c:pt>
                      <c:pt idx="23" formatCode="General">
                        <c:v>1230.28</c:v>
                      </c:pt>
                      <c:pt idx="24" formatCode="General">
                        <c:v>1255.6600000000001</c:v>
                      </c:pt>
                      <c:pt idx="25" formatCode="General">
                        <c:v>1278.55</c:v>
                      </c:pt>
                      <c:pt idx="26" formatCode="General">
                        <c:v>1299.58</c:v>
                      </c:pt>
                      <c:pt idx="27" formatCode="General">
                        <c:v>1319.07</c:v>
                      </c:pt>
                      <c:pt idx="28" formatCode="General">
                        <c:v>1337.24</c:v>
                      </c:pt>
                      <c:pt idx="29" formatCode="General">
                        <c:v>1354.27</c:v>
                      </c:pt>
                      <c:pt idx="30" formatCode="General">
                        <c:v>1370.35</c:v>
                      </c:pt>
                      <c:pt idx="31" formatCode="General">
                        <c:v>1385.62</c:v>
                      </c:pt>
                      <c:pt idx="32" formatCode="General">
                        <c:v>1400.17</c:v>
                      </c:pt>
                      <c:pt idx="33" formatCode="General">
                        <c:v>1414.09</c:v>
                      </c:pt>
                      <c:pt idx="34" formatCode="General">
                        <c:v>1427.42</c:v>
                      </c:pt>
                      <c:pt idx="35" formatCode="General">
                        <c:v>1440.21</c:v>
                      </c:pt>
                      <c:pt idx="36" formatCode="General">
                        <c:v>1452.53</c:v>
                      </c:pt>
                      <c:pt idx="37" formatCode="General">
                        <c:v>1464.4</c:v>
                      </c:pt>
                      <c:pt idx="38" formatCode="General">
                        <c:v>1475.86</c:v>
                      </c:pt>
                      <c:pt idx="39" formatCode="General">
                        <c:v>1486.98</c:v>
                      </c:pt>
                      <c:pt idx="40" formatCode="General">
                        <c:v>1497.83</c:v>
                      </c:pt>
                      <c:pt idx="41" formatCode="General">
                        <c:v>1508.47</c:v>
                      </c:pt>
                      <c:pt idx="42" formatCode="General">
                        <c:v>1519.02</c:v>
                      </c:pt>
                      <c:pt idx="43" formatCode="General">
                        <c:v>1529.57</c:v>
                      </c:pt>
                      <c:pt idx="44" formatCode="General">
                        <c:v>1540.21</c:v>
                      </c:pt>
                      <c:pt idx="45" formatCode="General">
                        <c:v>1551.02</c:v>
                      </c:pt>
                      <c:pt idx="46" formatCode="General">
                        <c:v>1562.01</c:v>
                      </c:pt>
                      <c:pt idx="47" formatCode="General">
                        <c:v>1573.18</c:v>
                      </c:pt>
                      <c:pt idx="48" formatCode="General">
                        <c:v>1584.47</c:v>
                      </c:pt>
                      <c:pt idx="49" formatCode="General">
                        <c:v>1595.8</c:v>
                      </c:pt>
                      <c:pt idx="50" formatCode="General">
                        <c:v>1607.11</c:v>
                      </c:pt>
                      <c:pt idx="51" formatCode="General">
                        <c:v>1618.36</c:v>
                      </c:pt>
                      <c:pt idx="52" formatCode="General">
                        <c:v>1629.51</c:v>
                      </c:pt>
                      <c:pt idx="53" formatCode="General">
                        <c:v>1640.56</c:v>
                      </c:pt>
                      <c:pt idx="54" formatCode="General">
                        <c:v>1651.53</c:v>
                      </c:pt>
                      <c:pt idx="55" formatCode="General">
                        <c:v>1662.47</c:v>
                      </c:pt>
                      <c:pt idx="56" formatCode="General">
                        <c:v>1673.44</c:v>
                      </c:pt>
                      <c:pt idx="57" formatCode="General">
                        <c:v>1684.52</c:v>
                      </c:pt>
                      <c:pt idx="58" formatCode="General">
                        <c:v>1695.77</c:v>
                      </c:pt>
                      <c:pt idx="59" formatCode="General">
                        <c:v>1707.28</c:v>
                      </c:pt>
                      <c:pt idx="60" formatCode="General">
                        <c:v>1719.09</c:v>
                      </c:pt>
                      <c:pt idx="61">
                        <c:v>1731.23</c:v>
                      </c:pt>
                      <c:pt idx="62" formatCode="General">
                        <c:v>1743.71</c:v>
                      </c:pt>
                      <c:pt idx="63" formatCode="General">
                        <c:v>1756.49</c:v>
                      </c:pt>
                      <c:pt idx="64" formatCode="General">
                        <c:v>1769.56</c:v>
                      </c:pt>
                      <c:pt idx="65" formatCode="General">
                        <c:v>1782.85</c:v>
                      </c:pt>
                      <c:pt idx="66" formatCode="General">
                        <c:v>1796.33</c:v>
                      </c:pt>
                      <c:pt idx="67" formatCode="General">
                        <c:v>1809.95</c:v>
                      </c:pt>
                      <c:pt idx="68" formatCode="General">
                        <c:v>1823.67</c:v>
                      </c:pt>
                      <c:pt idx="69" formatCode="General">
                        <c:v>1837.46</c:v>
                      </c:pt>
                      <c:pt idx="70" formatCode="General">
                        <c:v>1851.27</c:v>
                      </c:pt>
                      <c:pt idx="71" formatCode="General">
                        <c:v>1865.28</c:v>
                      </c:pt>
                      <c:pt idx="72" formatCode="General">
                        <c:v>1879.51</c:v>
                      </c:pt>
                      <c:pt idx="73" formatCode="General">
                        <c:v>1893.97</c:v>
                      </c:pt>
                      <c:pt idx="74" formatCode="General">
                        <c:v>1908.63</c:v>
                      </c:pt>
                      <c:pt idx="75" formatCode="General">
                        <c:v>1923.47</c:v>
                      </c:pt>
                      <c:pt idx="76" formatCode="General">
                        <c:v>1938.46</c:v>
                      </c:pt>
                      <c:pt idx="77" formatCode="General">
                        <c:v>1953.57</c:v>
                      </c:pt>
                      <c:pt idx="78" formatCode="General">
                        <c:v>1968.77</c:v>
                      </c:pt>
                      <c:pt idx="79" formatCode="General">
                        <c:v>1984.06</c:v>
                      </c:pt>
                      <c:pt idx="80" formatCode="General">
                        <c:v>1999.42</c:v>
                      </c:pt>
                      <c:pt idx="81" formatCode="General">
                        <c:v>2014.85</c:v>
                      </c:pt>
                      <c:pt idx="82" formatCode="General">
                        <c:v>2030.37</c:v>
                      </c:pt>
                      <c:pt idx="83" formatCode="General">
                        <c:v>2045.97</c:v>
                      </c:pt>
                      <c:pt idx="84" formatCode="General">
                        <c:v>2061.65</c:v>
                      </c:pt>
                      <c:pt idx="85" formatCode="General">
                        <c:v>2077.41</c:v>
                      </c:pt>
                      <c:pt idx="86" formatCode="General">
                        <c:v>2093.2399999999998</c:v>
                      </c:pt>
                      <c:pt idx="87" formatCode="General">
                        <c:v>2109.11</c:v>
                      </c:pt>
                      <c:pt idx="88" formatCode="General">
                        <c:v>2125.0100000000002</c:v>
                      </c:pt>
                      <c:pt idx="89" formatCode="General">
                        <c:v>2140.9</c:v>
                      </c:pt>
                      <c:pt idx="90" formatCode="General">
                        <c:v>2156.75</c:v>
                      </c:pt>
                      <c:pt idx="91" formatCode="General">
                        <c:v>2172.5300000000002</c:v>
                      </c:pt>
                      <c:pt idx="92" formatCode="General">
                        <c:v>2188.2199999999998</c:v>
                      </c:pt>
                      <c:pt idx="93" formatCode="General">
                        <c:v>2203.81</c:v>
                      </c:pt>
                      <c:pt idx="94" formatCode="General">
                        <c:v>2219.27</c:v>
                      </c:pt>
                      <c:pt idx="95" formatCode="General">
                        <c:v>2234.6</c:v>
                      </c:pt>
                      <c:pt idx="96" formatCode="General">
                        <c:v>2249.79</c:v>
                      </c:pt>
                      <c:pt idx="97" formatCode="General">
                        <c:v>2264.83</c:v>
                      </c:pt>
                      <c:pt idx="98" formatCode="General">
                        <c:v>2279.71</c:v>
                      </c:pt>
                      <c:pt idx="99" formatCode="General">
                        <c:v>2294.4499999999998</c:v>
                      </c:pt>
                      <c:pt idx="100" formatCode="General">
                        <c:v>2309.0300000000002</c:v>
                      </c:pt>
                      <c:pt idx="101" formatCode="General">
                        <c:v>2323.4499999999998</c:v>
                      </c:pt>
                      <c:pt idx="102" formatCode="General">
                        <c:v>2388.13</c:v>
                      </c:pt>
                      <c:pt idx="103" formatCode="General">
                        <c:v>2460.4499999999998</c:v>
                      </c:pt>
                      <c:pt idx="104" formatCode="General">
                        <c:v>2532.6</c:v>
                      </c:pt>
                      <c:pt idx="105" formatCode="General">
                        <c:v>2599.52</c:v>
                      </c:pt>
                      <c:pt idx="106" formatCode="General">
                        <c:v>2666.57</c:v>
                      </c:pt>
                      <c:pt idx="107" formatCode="General">
                        <c:v>2705.19</c:v>
                      </c:pt>
                      <c:pt idx="108" formatCode="General">
                        <c:v>2737.72</c:v>
                      </c:pt>
                      <c:pt idx="109" formatCode="General">
                        <c:v>2767.26</c:v>
                      </c:pt>
                      <c:pt idx="110" formatCode="General">
                        <c:v>2794.77</c:v>
                      </c:pt>
                      <c:pt idx="111" formatCode="General">
                        <c:v>2820.74</c:v>
                      </c:pt>
                      <c:pt idx="112" formatCode="General">
                        <c:v>2845.51</c:v>
                      </c:pt>
                      <c:pt idx="113" formatCode="General">
                        <c:v>2869.29</c:v>
                      </c:pt>
                      <c:pt idx="114" formatCode="General">
                        <c:v>2892.24</c:v>
                      </c:pt>
                      <c:pt idx="115" formatCode="General">
                        <c:v>2914.45</c:v>
                      </c:pt>
                      <c:pt idx="116" formatCode="General">
                        <c:v>2936.02</c:v>
                      </c:pt>
                      <c:pt idx="117" formatCode="General">
                        <c:v>2957.01</c:v>
                      </c:pt>
                      <c:pt idx="118" formatCode="General">
                        <c:v>2977.5</c:v>
                      </c:pt>
                      <c:pt idx="119" formatCode="General">
                        <c:v>2997.53</c:v>
                      </c:pt>
                      <c:pt idx="120" formatCode="General">
                        <c:v>3017.13</c:v>
                      </c:pt>
                      <c:pt idx="121" formatCode="General">
                        <c:v>3036.35</c:v>
                      </c:pt>
                      <c:pt idx="122" formatCode="General">
                        <c:v>3055.21</c:v>
                      </c:pt>
                      <c:pt idx="123" formatCode="General">
                        <c:v>3073.73</c:v>
                      </c:pt>
                      <c:pt idx="124" formatCode="General">
                        <c:v>3091.93</c:v>
                      </c:pt>
                      <c:pt idx="125" formatCode="General">
                        <c:v>3109.82</c:v>
                      </c:pt>
                      <c:pt idx="126" formatCode="General">
                        <c:v>3127.44</c:v>
                      </c:pt>
                      <c:pt idx="127" formatCode="General">
                        <c:v>3144.8</c:v>
                      </c:pt>
                      <c:pt idx="128" formatCode="General">
                        <c:v>3161.9</c:v>
                      </c:pt>
                      <c:pt idx="129" formatCode="General">
                        <c:v>3178.77</c:v>
                      </c:pt>
                      <c:pt idx="130" formatCode="General">
                        <c:v>3195.41</c:v>
                      </c:pt>
                      <c:pt idx="131" formatCode="General">
                        <c:v>3211.83</c:v>
                      </c:pt>
                      <c:pt idx="132" formatCode="General">
                        <c:v>3228.05</c:v>
                      </c:pt>
                      <c:pt idx="133" formatCode="General">
                        <c:v>3244.06</c:v>
                      </c:pt>
                      <c:pt idx="134" formatCode="General">
                        <c:v>3259.89</c:v>
                      </c:pt>
                      <c:pt idx="135" formatCode="General">
                        <c:v>3275.54</c:v>
                      </c:pt>
                      <c:pt idx="136" formatCode="General">
                        <c:v>3291.01</c:v>
                      </c:pt>
                      <c:pt idx="137" formatCode="General">
                        <c:v>3306.32</c:v>
                      </c:pt>
                      <c:pt idx="138" formatCode="General">
                        <c:v>3321.45</c:v>
                      </c:pt>
                      <c:pt idx="139" formatCode="General">
                        <c:v>3336.43</c:v>
                      </c:pt>
                      <c:pt idx="140" formatCode="General">
                        <c:v>3351.25</c:v>
                      </c:pt>
                      <c:pt idx="141" formatCode="General">
                        <c:v>3365.92</c:v>
                      </c:pt>
                      <c:pt idx="142" formatCode="General">
                        <c:v>3380.45</c:v>
                      </c:pt>
                      <c:pt idx="143" formatCode="General">
                        <c:v>3394.85</c:v>
                      </c:pt>
                      <c:pt idx="144" formatCode="General">
                        <c:v>3409.11</c:v>
                      </c:pt>
                      <c:pt idx="145" formatCode="General">
                        <c:v>3423.24</c:v>
                      </c:pt>
                      <c:pt idx="146" formatCode="General">
                        <c:v>3437.25</c:v>
                      </c:pt>
                      <c:pt idx="147" formatCode="General">
                        <c:v>3451.13</c:v>
                      </c:pt>
                      <c:pt idx="148" formatCode="General">
                        <c:v>3464.89</c:v>
                      </c:pt>
                      <c:pt idx="149" formatCode="General">
                        <c:v>3478.54</c:v>
                      </c:pt>
                      <c:pt idx="150" formatCode="General">
                        <c:v>3492.08</c:v>
                      </c:pt>
                      <c:pt idx="151" formatCode="General">
                        <c:v>3505.5</c:v>
                      </c:pt>
                      <c:pt idx="152" formatCode="General">
                        <c:v>3518.82</c:v>
                      </c:pt>
                      <c:pt idx="153" formatCode="General">
                        <c:v>3532.03</c:v>
                      </c:pt>
                      <c:pt idx="154" formatCode="General">
                        <c:v>3545.15</c:v>
                      </c:pt>
                      <c:pt idx="155" formatCode="General">
                        <c:v>3558.17</c:v>
                      </c:pt>
                      <c:pt idx="156" formatCode="General">
                        <c:v>3571.09</c:v>
                      </c:pt>
                      <c:pt idx="157" formatCode="General">
                        <c:v>3583.92</c:v>
                      </c:pt>
                      <c:pt idx="158" formatCode="General">
                        <c:v>3596.65</c:v>
                      </c:pt>
                      <c:pt idx="159" formatCode="General">
                        <c:v>3609.29</c:v>
                      </c:pt>
                      <c:pt idx="160" formatCode="General">
                        <c:v>3621.84</c:v>
                      </c:pt>
                      <c:pt idx="161" formatCode="General">
                        <c:v>3634.31</c:v>
                      </c:pt>
                      <c:pt idx="162" formatCode="General">
                        <c:v>3646.69</c:v>
                      </c:pt>
                      <c:pt idx="163" formatCode="General">
                        <c:v>3658.98</c:v>
                      </c:pt>
                      <c:pt idx="164" formatCode="General">
                        <c:v>3671.19</c:v>
                      </c:pt>
                      <c:pt idx="165" formatCode="General">
                        <c:v>3683.32</c:v>
                      </c:pt>
                      <c:pt idx="166" formatCode="General">
                        <c:v>3695.38</c:v>
                      </c:pt>
                      <c:pt idx="167" formatCode="General">
                        <c:v>3707.36</c:v>
                      </c:pt>
                      <c:pt idx="168" formatCode="General">
                        <c:v>3719.26</c:v>
                      </c:pt>
                      <c:pt idx="169" formatCode="General">
                        <c:v>3731.09</c:v>
                      </c:pt>
                      <c:pt idx="170" formatCode="General">
                        <c:v>3742.85</c:v>
                      </c:pt>
                      <c:pt idx="171" formatCode="General">
                        <c:v>3754.53</c:v>
                      </c:pt>
                      <c:pt idx="172" formatCode="General">
                        <c:v>3766.15</c:v>
                      </c:pt>
                      <c:pt idx="173" formatCode="General">
                        <c:v>3777.71</c:v>
                      </c:pt>
                      <c:pt idx="174" formatCode="General">
                        <c:v>3789.19</c:v>
                      </c:pt>
                      <c:pt idx="175" formatCode="General">
                        <c:v>3800.61</c:v>
                      </c:pt>
                      <c:pt idx="176" formatCode="General">
                        <c:v>3811.96</c:v>
                      </c:pt>
                      <c:pt idx="177" formatCode="General">
                        <c:v>3823.26</c:v>
                      </c:pt>
                      <c:pt idx="178" formatCode="General">
                        <c:v>3834.49</c:v>
                      </c:pt>
                      <c:pt idx="179" formatCode="General">
                        <c:v>3845.66</c:v>
                      </c:pt>
                      <c:pt idx="180" formatCode="General">
                        <c:v>3856.77</c:v>
                      </c:pt>
                      <c:pt idx="181" formatCode="General">
                        <c:v>3867.82</c:v>
                      </c:pt>
                      <c:pt idx="182" formatCode="General">
                        <c:v>3878.81</c:v>
                      </c:pt>
                      <c:pt idx="183" formatCode="General">
                        <c:v>3889.75</c:v>
                      </c:pt>
                      <c:pt idx="184" formatCode="General">
                        <c:v>3900.63</c:v>
                      </c:pt>
                      <c:pt idx="185" formatCode="General">
                        <c:v>3911.45</c:v>
                      </c:pt>
                      <c:pt idx="186" formatCode="General">
                        <c:v>3922.22</c:v>
                      </c:pt>
                      <c:pt idx="187" formatCode="General">
                        <c:v>3948.72</c:v>
                      </c:pt>
                      <c:pt idx="188" formatCode="General">
                        <c:v>3979.22</c:v>
                      </c:pt>
                      <c:pt idx="189" formatCode="General">
                        <c:v>4011.98</c:v>
                      </c:pt>
                      <c:pt idx="190" formatCode="General">
                        <c:v>4046.38</c:v>
                      </c:pt>
                      <c:pt idx="191" formatCode="General">
                        <c:v>4082.1</c:v>
                      </c:pt>
                      <c:pt idx="192" formatCode="General">
                        <c:v>4116.24</c:v>
                      </c:pt>
                      <c:pt idx="193" formatCode="General">
                        <c:v>4149.93</c:v>
                      </c:pt>
                      <c:pt idx="194" formatCode="General">
                        <c:v>4183.8599999999997</c:v>
                      </c:pt>
                      <c:pt idx="195" formatCode="General">
                        <c:v>4218.01</c:v>
                      </c:pt>
                      <c:pt idx="196" formatCode="General">
                        <c:v>4252.37</c:v>
                      </c:pt>
                      <c:pt idx="197" formatCode="General">
                        <c:v>4286.88</c:v>
                      </c:pt>
                      <c:pt idx="198" formatCode="General">
                        <c:v>4321.6499999999996</c:v>
                      </c:pt>
                      <c:pt idx="199" formatCode="General">
                        <c:v>4356.6000000000004</c:v>
                      </c:pt>
                      <c:pt idx="200" formatCode="General">
                        <c:v>4391.71</c:v>
                      </c:pt>
                      <c:pt idx="201" formatCode="General">
                        <c:v>4426.91</c:v>
                      </c:pt>
                      <c:pt idx="202" formatCode="General">
                        <c:v>4461.68</c:v>
                      </c:pt>
                      <c:pt idx="203" formatCode="General">
                        <c:v>4496.18</c:v>
                      </c:pt>
                      <c:pt idx="204" formatCode="General">
                        <c:v>4530.6000000000004</c:v>
                      </c:pt>
                      <c:pt idx="205" formatCode="General">
                        <c:v>4564.95</c:v>
                      </c:pt>
                      <c:pt idx="206" formatCode="General">
                        <c:v>4599.1899999999996</c:v>
                      </c:pt>
                      <c:pt idx="207" formatCode="General">
                        <c:v>4633.3100000000004</c:v>
                      </c:pt>
                      <c:pt idx="208" formatCode="General">
                        <c:v>4667.3100000000004</c:v>
                      </c:pt>
                      <c:pt idx="209" formatCode="General">
                        <c:v>4701.17</c:v>
                      </c:pt>
                      <c:pt idx="210" formatCode="General">
                        <c:v>4734.8599999999997</c:v>
                      </c:pt>
                      <c:pt idx="211" formatCode="General">
                        <c:v>4768.38</c:v>
                      </c:pt>
                      <c:pt idx="212" formatCode="General">
                        <c:v>4801.87</c:v>
                      </c:pt>
                      <c:pt idx="213" formatCode="General">
                        <c:v>4835.3100000000004</c:v>
                      </c:pt>
                      <c:pt idx="214" formatCode="General">
                        <c:v>4868.68</c:v>
                      </c:pt>
                      <c:pt idx="215" formatCode="General">
                        <c:v>4901.96</c:v>
                      </c:pt>
                      <c:pt idx="216" formatCode="General">
                        <c:v>4935.1400000000003</c:v>
                      </c:pt>
                      <c:pt idx="217" formatCode="General">
                        <c:v>4967.33</c:v>
                      </c:pt>
                      <c:pt idx="218" formatCode="General">
                        <c:v>4998.79</c:v>
                      </c:pt>
                      <c:pt idx="219" formatCode="General">
                        <c:v>5029.97</c:v>
                      </c:pt>
                      <c:pt idx="220" formatCode="General">
                        <c:v>5060.8999999999996</c:v>
                      </c:pt>
                      <c:pt idx="221" formatCode="General">
                        <c:v>5091.5600000000004</c:v>
                      </c:pt>
                      <c:pt idx="222" formatCode="General">
                        <c:v>5122.4799999999996</c:v>
                      </c:pt>
                      <c:pt idx="223" formatCode="General">
                        <c:v>5153.57</c:v>
                      </c:pt>
                      <c:pt idx="224" formatCode="General">
                        <c:v>5184.58</c:v>
                      </c:pt>
                      <c:pt idx="225" formatCode="General">
                        <c:v>5215.51</c:v>
                      </c:pt>
                      <c:pt idx="226" formatCode="General">
                        <c:v>5246.34</c:v>
                      </c:pt>
                      <c:pt idx="227" formatCode="General">
                        <c:v>5276.82</c:v>
                      </c:pt>
                      <c:pt idx="228" formatCode="General">
                        <c:v>5306.99</c:v>
                      </c:pt>
                      <c:pt idx="229" formatCode="General">
                        <c:v>5337</c:v>
                      </c:pt>
                      <c:pt idx="230" formatCode="General">
                        <c:v>5366.88</c:v>
                      </c:pt>
                      <c:pt idx="231" formatCode="General">
                        <c:v>5396.62</c:v>
                      </c:pt>
                      <c:pt idx="232" formatCode="General">
                        <c:v>5426.2</c:v>
                      </c:pt>
                      <c:pt idx="233" formatCode="General">
                        <c:v>5455.65</c:v>
                      </c:pt>
                      <c:pt idx="234" formatCode="General">
                        <c:v>5484.97</c:v>
                      </c:pt>
                      <c:pt idx="235" formatCode="General">
                        <c:v>5514.14</c:v>
                      </c:pt>
                      <c:pt idx="236" formatCode="General">
                        <c:v>5543.19</c:v>
                      </c:pt>
                      <c:pt idx="237" formatCode="General">
                        <c:v>5572.1</c:v>
                      </c:pt>
                      <c:pt idx="238" formatCode="General">
                        <c:v>5600.87</c:v>
                      </c:pt>
                      <c:pt idx="239" formatCode="General">
                        <c:v>5629.5</c:v>
                      </c:pt>
                      <c:pt idx="240" formatCode="General">
                        <c:v>5658</c:v>
                      </c:pt>
                      <c:pt idx="241" formatCode="General">
                        <c:v>5686.37</c:v>
                      </c:pt>
                      <c:pt idx="242" formatCode="General">
                        <c:v>5714.71</c:v>
                      </c:pt>
                      <c:pt idx="243" formatCode="General">
                        <c:v>5743.03</c:v>
                      </c:pt>
                      <c:pt idx="244" formatCode="General">
                        <c:v>5771.4</c:v>
                      </c:pt>
                      <c:pt idx="245" formatCode="General">
                        <c:v>5799.83</c:v>
                      </c:pt>
                      <c:pt idx="246" formatCode="General">
                        <c:v>5828.32</c:v>
                      </c:pt>
                      <c:pt idx="247" formatCode="General">
                        <c:v>5856.67</c:v>
                      </c:pt>
                      <c:pt idx="248" formatCode="General">
                        <c:v>5884.74</c:v>
                      </c:pt>
                      <c:pt idx="249" formatCode="General">
                        <c:v>5912.55</c:v>
                      </c:pt>
                      <c:pt idx="250" formatCode="General">
                        <c:v>5940.08</c:v>
                      </c:pt>
                      <c:pt idx="251" formatCode="General">
                        <c:v>5967.35</c:v>
                      </c:pt>
                      <c:pt idx="252" formatCode="General">
                        <c:v>5994.6</c:v>
                      </c:pt>
                      <c:pt idx="253" formatCode="General">
                        <c:v>6022.02</c:v>
                      </c:pt>
                      <c:pt idx="254" formatCode="General">
                        <c:v>6049.59</c:v>
                      </c:pt>
                      <c:pt idx="255" formatCode="General">
                        <c:v>6077.32</c:v>
                      </c:pt>
                      <c:pt idx="256" formatCode="General">
                        <c:v>6105.21</c:v>
                      </c:pt>
                      <c:pt idx="257" formatCode="General">
                        <c:v>6132.69</c:v>
                      </c:pt>
                      <c:pt idx="258" formatCode="General">
                        <c:v>6159.4</c:v>
                      </c:pt>
                      <c:pt idx="259" formatCode="General">
                        <c:v>6185.78</c:v>
                      </c:pt>
                      <c:pt idx="260" formatCode="General">
                        <c:v>6211.89</c:v>
                      </c:pt>
                      <c:pt idx="261" formatCode="General">
                        <c:v>6237.74</c:v>
                      </c:pt>
                      <c:pt idx="262" formatCode="General">
                        <c:v>6263.66</c:v>
                      </c:pt>
                      <c:pt idx="263" formatCode="General">
                        <c:v>6289.93</c:v>
                      </c:pt>
                      <c:pt idx="264" formatCode="General">
                        <c:v>6316.32</c:v>
                      </c:pt>
                      <c:pt idx="265" formatCode="General">
                        <c:v>6342.81</c:v>
                      </c:pt>
                      <c:pt idx="266" formatCode="General">
                        <c:v>6369.41</c:v>
                      </c:pt>
                      <c:pt idx="267" formatCode="General">
                        <c:v>6430.37</c:v>
                      </c:pt>
                      <c:pt idx="268" formatCode="General">
                        <c:v>6583.97</c:v>
                      </c:pt>
                      <c:pt idx="269" formatCode="General">
                        <c:v>6835.79</c:v>
                      </c:pt>
                      <c:pt idx="270" formatCode="General">
                        <c:v>7166.2</c:v>
                      </c:pt>
                      <c:pt idx="271" formatCode="General">
                        <c:v>7435.77</c:v>
                      </c:pt>
                      <c:pt idx="272" formatCode="General">
                        <c:v>7660.16</c:v>
                      </c:pt>
                      <c:pt idx="273" formatCode="General">
                        <c:v>7850.02</c:v>
                      </c:pt>
                      <c:pt idx="274" formatCode="General">
                        <c:v>8012.94</c:v>
                      </c:pt>
                      <c:pt idx="275" formatCode="General">
                        <c:v>8154.38</c:v>
                      </c:pt>
                      <c:pt idx="276" formatCode="General">
                        <c:v>8278.35</c:v>
                      </c:pt>
                      <c:pt idx="277" formatCode="General">
                        <c:v>8387.81</c:v>
                      </c:pt>
                      <c:pt idx="278" formatCode="General">
                        <c:v>8485.0300000000007</c:v>
                      </c:pt>
                      <c:pt idx="279" formatCode="General">
                        <c:v>8571.7800000000007</c:v>
                      </c:pt>
                      <c:pt idx="280" formatCode="General">
                        <c:v>8649.58</c:v>
                      </c:pt>
                      <c:pt idx="281" formatCode="General">
                        <c:v>8719.67</c:v>
                      </c:pt>
                      <c:pt idx="282" formatCode="General">
                        <c:v>8783.1299999999992</c:v>
                      </c:pt>
                      <c:pt idx="283" formatCode="General">
                        <c:v>8840.9500000000007</c:v>
                      </c:pt>
                      <c:pt idx="284" formatCode="General">
                        <c:v>8893.9699999999993</c:v>
                      </c:pt>
                      <c:pt idx="285" formatCode="General">
                        <c:v>8942.91</c:v>
                      </c:pt>
                      <c:pt idx="286" formatCode="General">
                        <c:v>8988.3700000000008</c:v>
                      </c:pt>
                      <c:pt idx="287" formatCode="General">
                        <c:v>9030.83</c:v>
                      </c:pt>
                      <c:pt idx="288" formatCode="General">
                        <c:v>9070.69</c:v>
                      </c:pt>
                      <c:pt idx="289" formatCode="General">
                        <c:v>9108.27</c:v>
                      </c:pt>
                      <c:pt idx="290" formatCode="General">
                        <c:v>9143.83</c:v>
                      </c:pt>
                      <c:pt idx="291" formatCode="General">
                        <c:v>9177.59</c:v>
                      </c:pt>
                      <c:pt idx="292" formatCode="General">
                        <c:v>9209.74</c:v>
                      </c:pt>
                      <c:pt idx="293" formatCode="General">
                        <c:v>9240.43</c:v>
                      </c:pt>
                      <c:pt idx="294" formatCode="General">
                        <c:v>9269.7999999999993</c:v>
                      </c:pt>
                      <c:pt idx="295" formatCode="General">
                        <c:v>9297.9599999999991</c:v>
                      </c:pt>
                      <c:pt idx="296" formatCode="General">
                        <c:v>9325.02</c:v>
                      </c:pt>
                      <c:pt idx="297" formatCode="General">
                        <c:v>9351.06</c:v>
                      </c:pt>
                      <c:pt idx="298" formatCode="General">
                        <c:v>9376.1299999999992</c:v>
                      </c:pt>
                      <c:pt idx="299" formatCode="General">
                        <c:v>9400.32</c:v>
                      </c:pt>
                      <c:pt idx="300" formatCode="General">
                        <c:v>9423.67</c:v>
                      </c:pt>
                      <c:pt idx="301" formatCode="General">
                        <c:v>9446.25</c:v>
                      </c:pt>
                      <c:pt idx="302" formatCode="General">
                        <c:v>9468.09</c:v>
                      </c:pt>
                      <c:pt idx="303" formatCode="General">
                        <c:v>9489.24</c:v>
                      </c:pt>
                      <c:pt idx="304" formatCode="General">
                        <c:v>9509.75</c:v>
                      </c:pt>
                      <c:pt idx="305" formatCode="General">
                        <c:v>9529.67</c:v>
                      </c:pt>
                      <c:pt idx="306" formatCode="General">
                        <c:v>9549.0499999999993</c:v>
                      </c:pt>
                      <c:pt idx="307" formatCode="General">
                        <c:v>9567.92</c:v>
                      </c:pt>
                      <c:pt idx="308" formatCode="General">
                        <c:v>9586.34</c:v>
                      </c:pt>
                      <c:pt idx="309">
                        <c:v>9604.34</c:v>
                      </c:pt>
                      <c:pt idx="310" formatCode="General">
                        <c:v>9621.9500000000007</c:v>
                      </c:pt>
                      <c:pt idx="311" formatCode="General">
                        <c:v>9639.23</c:v>
                      </c:pt>
                      <c:pt idx="312" formatCode="General">
                        <c:v>9656.19</c:v>
                      </c:pt>
                      <c:pt idx="313" formatCode="General">
                        <c:v>9672.86</c:v>
                      </c:pt>
                      <c:pt idx="314" formatCode="General">
                        <c:v>9689.2800000000007</c:v>
                      </c:pt>
                      <c:pt idx="315" formatCode="General">
                        <c:v>9705.4599999999991</c:v>
                      </c:pt>
                      <c:pt idx="316" formatCode="General">
                        <c:v>9721.43</c:v>
                      </c:pt>
                      <c:pt idx="317" formatCode="General">
                        <c:v>9737.2199999999993</c:v>
                      </c:pt>
                      <c:pt idx="318" formatCode="General">
                        <c:v>9752.83</c:v>
                      </c:pt>
                      <c:pt idx="319" formatCode="General">
                        <c:v>9768.2800000000007</c:v>
                      </c:pt>
                      <c:pt idx="320" formatCode="General">
                        <c:v>9772.1299999999992</c:v>
                      </c:pt>
                    </c:numCache>
                  </c:numRef>
                </c:yVal>
                <c:smooth val="1"/>
              </c15:ser>
            </c15:filteredScatterSeries>
          </c:ext>
        </c:extLst>
      </c:scatterChart>
      <c:valAx>
        <c:axId val="151642208"/>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42768"/>
        <c:crosses val="autoZero"/>
        <c:crossBetween val="midCat"/>
      </c:valAx>
      <c:valAx>
        <c:axId val="151642768"/>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FOPT(1,000 </a:t>
                </a:r>
                <a:r>
                  <a:rPr lang="en-US" sz="1400" dirty="0" err="1"/>
                  <a:t>stb</a:t>
                </a:r>
                <a:r>
                  <a:rPr lang="en-US" sz="1400" dirty="0"/>
                  <a:t>)</a:t>
                </a:r>
              </a:p>
            </c:rich>
          </c:tx>
          <c:layout>
            <c:manualLayout>
              <c:xMode val="edge"/>
              <c:yMode val="edge"/>
              <c:x val="2.7776097705333059E-3"/>
              <c:y val="0.2440572356504488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42208"/>
        <c:crosses val="autoZero"/>
        <c:crossBetween val="midCat"/>
        <c:dispUnits>
          <c:builtInUnit val="thousands"/>
        </c:dispUnits>
      </c:valAx>
      <c:spPr>
        <a:noFill/>
        <a:ln>
          <a:noFill/>
        </a:ln>
        <a:effectLst/>
      </c:spPr>
    </c:plotArea>
    <c:legend>
      <c:legendPos val="r"/>
      <c:layout>
        <c:manualLayout>
          <c:xMode val="edge"/>
          <c:yMode val="edge"/>
          <c:x val="0.45338127964267627"/>
          <c:y val="0.41671504588008146"/>
          <c:w val="0.3978758000644656"/>
          <c:h val="0.348020156715477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OPTvsS1vsAl!$N$3:$N$90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4258.3500000000004</c:v>
                </c:pt>
                <c:pt idx="27">
                  <c:v>4258.3500000000004</c:v>
                </c:pt>
                <c:pt idx="28">
                  <c:v>4109.88</c:v>
                </c:pt>
                <c:pt idx="29">
                  <c:v>4109.88</c:v>
                </c:pt>
                <c:pt idx="30">
                  <c:v>3978.07</c:v>
                </c:pt>
                <c:pt idx="31">
                  <c:v>3864.72</c:v>
                </c:pt>
                <c:pt idx="32">
                  <c:v>3768.21</c:v>
                </c:pt>
                <c:pt idx="33">
                  <c:v>3684.71</c:v>
                </c:pt>
                <c:pt idx="34">
                  <c:v>3606.24</c:v>
                </c:pt>
                <c:pt idx="35">
                  <c:v>3532.29</c:v>
                </c:pt>
                <c:pt idx="36">
                  <c:v>3452.14</c:v>
                </c:pt>
                <c:pt idx="37">
                  <c:v>3364.3</c:v>
                </c:pt>
                <c:pt idx="38">
                  <c:v>3262.25</c:v>
                </c:pt>
                <c:pt idx="39">
                  <c:v>3134.52</c:v>
                </c:pt>
                <c:pt idx="40">
                  <c:v>2973.15</c:v>
                </c:pt>
                <c:pt idx="41">
                  <c:v>2787.01</c:v>
                </c:pt>
                <c:pt idx="42">
                  <c:v>2581.12</c:v>
                </c:pt>
                <c:pt idx="43">
                  <c:v>2362.73</c:v>
                </c:pt>
                <c:pt idx="44">
                  <c:v>2128.7399999999998</c:v>
                </c:pt>
                <c:pt idx="45">
                  <c:v>1894.12</c:v>
                </c:pt>
                <c:pt idx="46">
                  <c:v>1668.54</c:v>
                </c:pt>
                <c:pt idx="47">
                  <c:v>1440.57</c:v>
                </c:pt>
                <c:pt idx="48">
                  <c:v>1208.42</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OPTvsS1vsAl!$Q$3:$Q$131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pt idx="128">
                  <c:v>1000</c:v>
                </c:pt>
              </c:numCache>
            </c:numRef>
          </c:yVal>
          <c:smooth val="1"/>
        </c:ser>
        <c:dLbls>
          <c:showLegendKey val="0"/>
          <c:showVal val="0"/>
          <c:showCatName val="0"/>
          <c:showSerName val="0"/>
          <c:showPercent val="0"/>
          <c:showBubbleSize val="0"/>
        </c:dLbls>
        <c:axId val="151646128"/>
        <c:axId val="151646688"/>
        <c:extLst>
          <c:ext xmlns:c15="http://schemas.microsoft.com/office/drawing/2012/chart" uri="{02D57815-91ED-43cb-92C2-25804820EDAC}">
            <c15:filteredScatterSeries>
              <c15:ser>
                <c:idx val="0"/>
                <c:order val="0"/>
                <c:tx>
                  <c:strRef>
                    <c:extLst>
                      <c:ext uri="{02D57815-91ED-43cb-92C2-25804820EDAC}">
                        <c15:formulaRef>
                          <c15:sqref>OPTvsS1vsAl!$K$2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OPTvsS1vsAl!$J$3:$J$526</c15:sqref>
                        </c15:formulaRef>
                      </c:ext>
                    </c:extLst>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extLst>
                      <c:ext uri="{02D57815-91ED-43cb-92C2-25804820EDAC}">
                        <c15:formulaRef>
                          <c15:sqref>OPTvsS1vsAl!$K$3:$K$526</c15:sqref>
                        </c15:formulaRef>
                      </c:ext>
                    </c:extLst>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15:ser>
            </c15:filteredScatterSeries>
          </c:ext>
        </c:extLst>
      </c:scatterChart>
      <c:valAx>
        <c:axId val="151646128"/>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46688"/>
        <c:crosses val="autoZero"/>
        <c:crossBetween val="midCat"/>
      </c:valAx>
      <c:valAx>
        <c:axId val="1516466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46128"/>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1029327855757"/>
          <c:y val="5.0925925925925923E-2"/>
          <c:w val="0.79693164441401343"/>
          <c:h val="0.78956385334645673"/>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OPTvsS1vsAl!$O$3:$O$90</c:f>
              <c:numCache>
                <c:formatCode>0.00E+00</c:formatCode>
                <c:ptCount val="88"/>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c:v>1054.6300000000001</c:v>
                </c:pt>
                <c:pt idx="19" formatCode="General">
                  <c:v>1191.17</c:v>
                </c:pt>
                <c:pt idx="20" formatCode="General">
                  <c:v>1322.19</c:v>
                </c:pt>
                <c:pt idx="21" formatCode="General">
                  <c:v>1450.01</c:v>
                </c:pt>
                <c:pt idx="22" formatCode="General">
                  <c:v>1575.28</c:v>
                </c:pt>
                <c:pt idx="23" formatCode="General">
                  <c:v>1698.27</c:v>
                </c:pt>
                <c:pt idx="24" formatCode="General">
                  <c:v>1817.84</c:v>
                </c:pt>
                <c:pt idx="25" formatCode="General">
                  <c:v>1925.27</c:v>
                </c:pt>
                <c:pt idx="26">
                  <c:v>2094.09</c:v>
                </c:pt>
                <c:pt idx="27" formatCode="General">
                  <c:v>2303.81</c:v>
                </c:pt>
                <c:pt idx="28" formatCode="General">
                  <c:v>2866.19</c:v>
                </c:pt>
                <c:pt idx="29" formatCode="General">
                  <c:v>3246.52</c:v>
                </c:pt>
                <c:pt idx="30" formatCode="General">
                  <c:v>4010.89</c:v>
                </c:pt>
                <c:pt idx="31" formatCode="General">
                  <c:v>4678.99</c:v>
                </c:pt>
                <c:pt idx="32" formatCode="General">
                  <c:v>5282.4</c:v>
                </c:pt>
                <c:pt idx="33" formatCode="General">
                  <c:v>5835.62</c:v>
                </c:pt>
                <c:pt idx="34" formatCode="General">
                  <c:v>6353</c:v>
                </c:pt>
                <c:pt idx="35" formatCode="General">
                  <c:v>6838.04</c:v>
                </c:pt>
                <c:pt idx="36" formatCode="General">
                  <c:v>7304.72</c:v>
                </c:pt>
                <c:pt idx="37" formatCode="General">
                  <c:v>7758.14</c:v>
                </c:pt>
                <c:pt idx="38" formatCode="General">
                  <c:v>8205.31</c:v>
                </c:pt>
                <c:pt idx="39" formatCode="General">
                  <c:v>8659.67</c:v>
                </c:pt>
                <c:pt idx="40" formatCode="General">
                  <c:v>9129.15</c:v>
                </c:pt>
                <c:pt idx="41" formatCode="General">
                  <c:v>9581.94</c:v>
                </c:pt>
                <c:pt idx="42" formatCode="General">
                  <c:v>10041.6</c:v>
                </c:pt>
                <c:pt idx="43" formatCode="General">
                  <c:v>10487.8</c:v>
                </c:pt>
                <c:pt idx="44" formatCode="General">
                  <c:v>10924.1</c:v>
                </c:pt>
                <c:pt idx="45" formatCode="General">
                  <c:v>11349.2</c:v>
                </c:pt>
                <c:pt idx="46" formatCode="General">
                  <c:v>11749.6</c:v>
                </c:pt>
                <c:pt idx="47" formatCode="General">
                  <c:v>12148.7</c:v>
                </c:pt>
                <c:pt idx="48" formatCode="General">
                  <c:v>12513.1</c:v>
                </c:pt>
                <c:pt idx="49" formatCode="General">
                  <c:v>12869.5</c:v>
                </c:pt>
                <c:pt idx="50" formatCode="General">
                  <c:v>13127.6</c:v>
                </c:pt>
                <c:pt idx="51" formatCode="General">
                  <c:v>13350.6</c:v>
                </c:pt>
                <c:pt idx="52" formatCode="General">
                  <c:v>13548.5</c:v>
                </c:pt>
                <c:pt idx="53" formatCode="General">
                  <c:v>13726.3</c:v>
                </c:pt>
                <c:pt idx="54">
                  <c:v>13887.4</c:v>
                </c:pt>
                <c:pt idx="55" formatCode="General">
                  <c:v>14034</c:v>
                </c:pt>
                <c:pt idx="56" formatCode="General">
                  <c:v>14168.1</c:v>
                </c:pt>
                <c:pt idx="57" formatCode="General">
                  <c:v>14291.3</c:v>
                </c:pt>
                <c:pt idx="58" formatCode="General">
                  <c:v>14404.9</c:v>
                </c:pt>
                <c:pt idx="59" formatCode="General">
                  <c:v>14509.9</c:v>
                </c:pt>
                <c:pt idx="60" formatCode="General">
                  <c:v>14607.3</c:v>
                </c:pt>
                <c:pt idx="61" formatCode="General">
                  <c:v>14698</c:v>
                </c:pt>
                <c:pt idx="62" formatCode="General">
                  <c:v>14782.5</c:v>
                </c:pt>
                <c:pt idx="63" formatCode="General">
                  <c:v>14861.5</c:v>
                </c:pt>
                <c:pt idx="64" formatCode="General">
                  <c:v>14935.5</c:v>
                </c:pt>
                <c:pt idx="65" formatCode="General">
                  <c:v>15004.9</c:v>
                </c:pt>
                <c:pt idx="66" formatCode="General">
                  <c:v>15070.1</c:v>
                </c:pt>
                <c:pt idx="67" formatCode="General">
                  <c:v>15131.4</c:v>
                </c:pt>
                <c:pt idx="68" formatCode="General">
                  <c:v>15189.2</c:v>
                </c:pt>
                <c:pt idx="69" formatCode="General">
                  <c:v>15243.9</c:v>
                </c:pt>
                <c:pt idx="70" formatCode="General">
                  <c:v>15295.7</c:v>
                </c:pt>
                <c:pt idx="71" formatCode="General">
                  <c:v>15344.8</c:v>
                </c:pt>
                <c:pt idx="72" formatCode="General">
                  <c:v>15391.6</c:v>
                </c:pt>
                <c:pt idx="73" formatCode="General">
                  <c:v>15436.2</c:v>
                </c:pt>
                <c:pt idx="74" formatCode="General">
                  <c:v>15478.9</c:v>
                </c:pt>
                <c:pt idx="75" formatCode="General">
                  <c:v>15519.8</c:v>
                </c:pt>
                <c:pt idx="76" formatCode="General">
                  <c:v>15559.1</c:v>
                </c:pt>
                <c:pt idx="77" formatCode="General">
                  <c:v>15596.8</c:v>
                </c:pt>
                <c:pt idx="78" formatCode="General">
                  <c:v>15633.2</c:v>
                </c:pt>
                <c:pt idx="79" formatCode="General">
                  <c:v>15668.4</c:v>
                </c:pt>
                <c:pt idx="80" formatCode="General">
                  <c:v>15702.3</c:v>
                </c:pt>
                <c:pt idx="81" formatCode="General">
                  <c:v>15735.2</c:v>
                </c:pt>
                <c:pt idx="82" formatCode="General">
                  <c:v>15767.1</c:v>
                </c:pt>
                <c:pt idx="83" formatCode="General">
                  <c:v>15798.1</c:v>
                </c:pt>
                <c:pt idx="84" formatCode="General">
                  <c:v>15828.2</c:v>
                </c:pt>
                <c:pt idx="85" formatCode="General">
                  <c:v>15857.5</c:v>
                </c:pt>
                <c:pt idx="86" formatCode="General">
                  <c:v>15886.1</c:v>
                </c:pt>
                <c:pt idx="87" formatCode="General">
                  <c:v>15914</c:v>
                </c:pt>
              </c:numCache>
            </c:numRef>
          </c:yVal>
          <c:smooth val="1"/>
        </c:ser>
        <c:ser>
          <c:idx val="2"/>
          <c:order val="2"/>
          <c:tx>
            <c:v>Strategy1</c:v>
          </c:tx>
          <c:spPr>
            <a:ln w="25400" cap="rnd">
              <a:solidFill>
                <a:srgbClr val="FFC000"/>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OPTvsS1vsAl!$R$3:$R$131</c:f>
              <c:numCache>
                <c:formatCode>0.00E+00</c:formatCode>
                <c:ptCount val="129"/>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1575.28</c:v>
                </c:pt>
                <c:pt idx="23" formatCode="General">
                  <c:v>1698.27</c:v>
                </c:pt>
                <c:pt idx="24" formatCode="General">
                  <c:v>1817.84</c:v>
                </c:pt>
                <c:pt idx="25" formatCode="General">
                  <c:v>1925.27</c:v>
                </c:pt>
                <c:pt idx="26" formatCode="General">
                  <c:v>2029.57</c:v>
                </c:pt>
                <c:pt idx="27" formatCode="General">
                  <c:v>2131.84</c:v>
                </c:pt>
                <c:pt idx="28" formatCode="General">
                  <c:v>2232.35</c:v>
                </c:pt>
                <c:pt idx="29">
                  <c:v>2329.73</c:v>
                </c:pt>
                <c:pt idx="30" formatCode="General">
                  <c:v>2416.9899999999998</c:v>
                </c:pt>
                <c:pt idx="31" formatCode="General">
                  <c:v>2501.09</c:v>
                </c:pt>
                <c:pt idx="32" formatCode="General">
                  <c:v>2582.75</c:v>
                </c:pt>
                <c:pt idx="33" formatCode="General">
                  <c:v>2662.29</c:v>
                </c:pt>
                <c:pt idx="34" formatCode="General">
                  <c:v>2739.55</c:v>
                </c:pt>
                <c:pt idx="35" formatCode="General">
                  <c:v>2813.25</c:v>
                </c:pt>
                <c:pt idx="36" formatCode="General">
                  <c:v>2884.91</c:v>
                </c:pt>
                <c:pt idx="37" formatCode="General">
                  <c:v>2954.8</c:v>
                </c:pt>
                <c:pt idx="38" formatCode="General">
                  <c:v>3023.02</c:v>
                </c:pt>
                <c:pt idx="39" formatCode="General">
                  <c:v>3089.83</c:v>
                </c:pt>
                <c:pt idx="40" formatCode="General">
                  <c:v>3155.77</c:v>
                </c:pt>
                <c:pt idx="41" formatCode="General">
                  <c:v>3220.68</c:v>
                </c:pt>
                <c:pt idx="42" formatCode="General">
                  <c:v>3281.81</c:v>
                </c:pt>
                <c:pt idx="43" formatCode="General">
                  <c:v>3339.81</c:v>
                </c:pt>
                <c:pt idx="44" formatCode="General">
                  <c:v>3396.53</c:v>
                </c:pt>
                <c:pt idx="45" formatCode="General">
                  <c:v>3453.86</c:v>
                </c:pt>
                <c:pt idx="46" formatCode="General">
                  <c:v>3510.5</c:v>
                </c:pt>
                <c:pt idx="47">
                  <c:v>3565.63</c:v>
                </c:pt>
                <c:pt idx="48" formatCode="General">
                  <c:v>3619.45</c:v>
                </c:pt>
                <c:pt idx="49" formatCode="General">
                  <c:v>3672.43</c:v>
                </c:pt>
                <c:pt idx="50" formatCode="General">
                  <c:v>3724.54</c:v>
                </c:pt>
                <c:pt idx="51" formatCode="General">
                  <c:v>3775.9</c:v>
                </c:pt>
                <c:pt idx="52" formatCode="General">
                  <c:v>3826.5</c:v>
                </c:pt>
                <c:pt idx="53" formatCode="General">
                  <c:v>3876.39</c:v>
                </c:pt>
                <c:pt idx="54" formatCode="General">
                  <c:v>3925.77</c:v>
                </c:pt>
                <c:pt idx="55" formatCode="General">
                  <c:v>3974.9</c:v>
                </c:pt>
                <c:pt idx="56" formatCode="General">
                  <c:v>4023.91</c:v>
                </c:pt>
                <c:pt idx="57" formatCode="General">
                  <c:v>4072.06</c:v>
                </c:pt>
                <c:pt idx="58" formatCode="General">
                  <c:v>4118.97</c:v>
                </c:pt>
                <c:pt idx="59" formatCode="General">
                  <c:v>4164.8900000000003</c:v>
                </c:pt>
                <c:pt idx="60" formatCode="General">
                  <c:v>4211.3599999999997</c:v>
                </c:pt>
                <c:pt idx="61" formatCode="General">
                  <c:v>4258.3599999999997</c:v>
                </c:pt>
                <c:pt idx="62" formatCode="General">
                  <c:v>4303.8999999999996</c:v>
                </c:pt>
                <c:pt idx="63" formatCode="General">
                  <c:v>4347.0200000000004</c:v>
                </c:pt>
                <c:pt idx="64" formatCode="General">
                  <c:v>4388.99</c:v>
                </c:pt>
                <c:pt idx="65" formatCode="General">
                  <c:v>4432.1099999999997</c:v>
                </c:pt>
                <c:pt idx="66" formatCode="General">
                  <c:v>4475.71</c:v>
                </c:pt>
                <c:pt idx="67" formatCode="General">
                  <c:v>4563.05</c:v>
                </c:pt>
                <c:pt idx="68" formatCode="General">
                  <c:v>4725.76</c:v>
                </c:pt>
                <c:pt idx="69" formatCode="General">
                  <c:v>4934.17</c:v>
                </c:pt>
                <c:pt idx="70" formatCode="General">
                  <c:v>5121.24</c:v>
                </c:pt>
                <c:pt idx="71" formatCode="General">
                  <c:v>5368.95</c:v>
                </c:pt>
                <c:pt idx="72" formatCode="General">
                  <c:v>5595.58</c:v>
                </c:pt>
                <c:pt idx="73" formatCode="General">
                  <c:v>5996.02</c:v>
                </c:pt>
                <c:pt idx="74" formatCode="General">
                  <c:v>6358.84</c:v>
                </c:pt>
                <c:pt idx="75" formatCode="General">
                  <c:v>6691.23</c:v>
                </c:pt>
                <c:pt idx="76" formatCode="General">
                  <c:v>6996.79</c:v>
                </c:pt>
                <c:pt idx="77" formatCode="General">
                  <c:v>7277.71</c:v>
                </c:pt>
                <c:pt idx="78" formatCode="General">
                  <c:v>7535.49</c:v>
                </c:pt>
                <c:pt idx="79" formatCode="General">
                  <c:v>7772.02</c:v>
                </c:pt>
                <c:pt idx="80" formatCode="General">
                  <c:v>7988.97</c:v>
                </c:pt>
                <c:pt idx="81" formatCode="General">
                  <c:v>8188.21</c:v>
                </c:pt>
                <c:pt idx="82" formatCode="General">
                  <c:v>8371.41</c:v>
                </c:pt>
                <c:pt idx="83" formatCode="General">
                  <c:v>8540.25</c:v>
                </c:pt>
                <c:pt idx="84" formatCode="General">
                  <c:v>8696.16</c:v>
                </c:pt>
                <c:pt idx="85" formatCode="General">
                  <c:v>8840.5300000000007</c:v>
                </c:pt>
                <c:pt idx="86" formatCode="General">
                  <c:v>8974.56</c:v>
                </c:pt>
                <c:pt idx="87" formatCode="General">
                  <c:v>9099.31</c:v>
                </c:pt>
                <c:pt idx="88" formatCode="General">
                  <c:v>9215.74</c:v>
                </c:pt>
                <c:pt idx="89" formatCode="General">
                  <c:v>9324.64</c:v>
                </c:pt>
                <c:pt idx="90" formatCode="General">
                  <c:v>9426.75</c:v>
                </c:pt>
                <c:pt idx="91" formatCode="General">
                  <c:v>9522.77</c:v>
                </c:pt>
                <c:pt idx="92" formatCode="General">
                  <c:v>9613.23</c:v>
                </c:pt>
                <c:pt idx="93" formatCode="General">
                  <c:v>9698.6</c:v>
                </c:pt>
                <c:pt idx="94" formatCode="General">
                  <c:v>9779.2900000000009</c:v>
                </c:pt>
                <c:pt idx="95" formatCode="General">
                  <c:v>9855.6299999999992</c:v>
                </c:pt>
                <c:pt idx="96" formatCode="General">
                  <c:v>9927.9500000000007</c:v>
                </c:pt>
                <c:pt idx="97" formatCode="General">
                  <c:v>9996.5499999999993</c:v>
                </c:pt>
                <c:pt idx="98" formatCode="General">
                  <c:v>10061.700000000001</c:v>
                </c:pt>
                <c:pt idx="99" formatCode="General">
                  <c:v>10123.799999999999</c:v>
                </c:pt>
                <c:pt idx="100">
                  <c:v>10183</c:v>
                </c:pt>
                <c:pt idx="101" formatCode="General">
                  <c:v>10239.6</c:v>
                </c:pt>
                <c:pt idx="102" formatCode="General">
                  <c:v>10293.799999999999</c:v>
                </c:pt>
                <c:pt idx="103" formatCode="General">
                  <c:v>10345.799999999999</c:v>
                </c:pt>
                <c:pt idx="104" formatCode="General">
                  <c:v>10395.799999999999</c:v>
                </c:pt>
                <c:pt idx="105" formatCode="General">
                  <c:v>10443.9</c:v>
                </c:pt>
                <c:pt idx="106" formatCode="General">
                  <c:v>10490.4</c:v>
                </c:pt>
                <c:pt idx="107" formatCode="General">
                  <c:v>10535.3</c:v>
                </c:pt>
                <c:pt idx="108" formatCode="General">
                  <c:v>10578.8</c:v>
                </c:pt>
                <c:pt idx="109" formatCode="General">
                  <c:v>10621</c:v>
                </c:pt>
                <c:pt idx="110" formatCode="General">
                  <c:v>10661.9</c:v>
                </c:pt>
                <c:pt idx="111" formatCode="General">
                  <c:v>10701.7</c:v>
                </c:pt>
                <c:pt idx="112" formatCode="General">
                  <c:v>10740.5</c:v>
                </c:pt>
                <c:pt idx="113" formatCode="General">
                  <c:v>10778.3</c:v>
                </c:pt>
                <c:pt idx="114" formatCode="General">
                  <c:v>10815.2</c:v>
                </c:pt>
                <c:pt idx="115">
                  <c:v>10851.3</c:v>
                </c:pt>
                <c:pt idx="116" formatCode="General">
                  <c:v>10886.6</c:v>
                </c:pt>
                <c:pt idx="117" formatCode="General">
                  <c:v>10921.2</c:v>
                </c:pt>
                <c:pt idx="118" formatCode="General">
                  <c:v>10955.1</c:v>
                </c:pt>
                <c:pt idx="119" formatCode="General">
                  <c:v>10988.5</c:v>
                </c:pt>
                <c:pt idx="120" formatCode="General">
                  <c:v>11021.3</c:v>
                </c:pt>
                <c:pt idx="121" formatCode="General">
                  <c:v>11053.6</c:v>
                </c:pt>
                <c:pt idx="122" formatCode="General">
                  <c:v>11085.4</c:v>
                </c:pt>
                <c:pt idx="123" formatCode="General">
                  <c:v>11116.7</c:v>
                </c:pt>
                <c:pt idx="124" formatCode="General">
                  <c:v>11147.7</c:v>
                </c:pt>
                <c:pt idx="125" formatCode="General">
                  <c:v>11178.3</c:v>
                </c:pt>
                <c:pt idx="126" formatCode="General">
                  <c:v>11208.5</c:v>
                </c:pt>
                <c:pt idx="127" formatCode="General">
                  <c:v>11238.3</c:v>
                </c:pt>
                <c:pt idx="128" formatCode="General">
                  <c:v>11265.4</c:v>
                </c:pt>
              </c:numCache>
            </c:numRef>
          </c:yVal>
          <c:smooth val="1"/>
        </c:ser>
        <c:dLbls>
          <c:showLegendKey val="0"/>
          <c:showVal val="0"/>
          <c:showCatName val="0"/>
          <c:showSerName val="0"/>
          <c:showPercent val="0"/>
          <c:showBubbleSize val="0"/>
        </c:dLbls>
        <c:axId val="151650048"/>
        <c:axId val="151650608"/>
        <c:extLst>
          <c:ext xmlns:c15="http://schemas.microsoft.com/office/drawing/2012/chart" uri="{02D57815-91ED-43cb-92C2-25804820EDAC}">
            <c15:filteredScatterSeries>
              <c15:ser>
                <c:idx val="0"/>
                <c:order val="0"/>
                <c:tx>
                  <c:strRef>
                    <c:extLst>
                      <c:ext uri="{02D57815-91ED-43cb-92C2-25804820EDAC}">
                        <c15:formulaRef>
                          <c15:sqref>OPTvsS1vsAl!$K$2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OPTvsS1vsAl!$J$3:$J$526</c15:sqref>
                        </c15:formulaRef>
                      </c:ext>
                    </c:extLst>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extLst>
                      <c:ext uri="{02D57815-91ED-43cb-92C2-25804820EDAC}">
                        <c15:formulaRef>
                          <c15:sqref>OPTvsS1vsAl!$L$3:$L$526</c15:sqref>
                        </c15:formulaRef>
                      </c:ext>
                    </c:extLst>
                    <c:numCache>
                      <c:formatCode>0.00E+00</c:formatCode>
                      <c:ptCount val="524"/>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1516.33</c:v>
                      </c:pt>
                      <c:pt idx="23" formatCode="General">
                        <c:v>1566.99</c:v>
                      </c:pt>
                      <c:pt idx="24" formatCode="General">
                        <c:v>1611.13</c:v>
                      </c:pt>
                      <c:pt idx="25" formatCode="General">
                        <c:v>1651.43</c:v>
                      </c:pt>
                      <c:pt idx="26" formatCode="General">
                        <c:v>1689.03</c:v>
                      </c:pt>
                      <c:pt idx="27" formatCode="General">
                        <c:v>1724.54</c:v>
                      </c:pt>
                      <c:pt idx="28" formatCode="General">
                        <c:v>1758.33</c:v>
                      </c:pt>
                      <c:pt idx="29" formatCode="General">
                        <c:v>1790.7</c:v>
                      </c:pt>
                      <c:pt idx="30" formatCode="General">
                        <c:v>1821.86</c:v>
                      </c:pt>
                      <c:pt idx="31" formatCode="General">
                        <c:v>1852</c:v>
                      </c:pt>
                      <c:pt idx="32" formatCode="General">
                        <c:v>1881.23</c:v>
                      </c:pt>
                      <c:pt idx="33" formatCode="General">
                        <c:v>1909.64</c:v>
                      </c:pt>
                      <c:pt idx="34" formatCode="General">
                        <c:v>1937.31</c:v>
                      </c:pt>
                      <c:pt idx="35" formatCode="General">
                        <c:v>1964.31</c:v>
                      </c:pt>
                      <c:pt idx="36" formatCode="General">
                        <c:v>1990.7</c:v>
                      </c:pt>
                      <c:pt idx="37" formatCode="General">
                        <c:v>2016.54</c:v>
                      </c:pt>
                      <c:pt idx="38" formatCode="General">
                        <c:v>2041.9</c:v>
                      </c:pt>
                      <c:pt idx="39" formatCode="General">
                        <c:v>2066.79</c:v>
                      </c:pt>
                      <c:pt idx="40" formatCode="General">
                        <c:v>2091.2600000000002</c:v>
                      </c:pt>
                      <c:pt idx="41" formatCode="General">
                        <c:v>2115.33</c:v>
                      </c:pt>
                      <c:pt idx="42" formatCode="General">
                        <c:v>2139.0300000000002</c:v>
                      </c:pt>
                      <c:pt idx="43" formatCode="General">
                        <c:v>2162.36</c:v>
                      </c:pt>
                      <c:pt idx="44" formatCode="General">
                        <c:v>2185.34</c:v>
                      </c:pt>
                      <c:pt idx="45" formatCode="General">
                        <c:v>2208.0100000000002</c:v>
                      </c:pt>
                      <c:pt idx="46" formatCode="General">
                        <c:v>2230.38</c:v>
                      </c:pt>
                      <c:pt idx="47" formatCode="General">
                        <c:v>2252.4699999999998</c:v>
                      </c:pt>
                      <c:pt idx="48">
                        <c:v>2274.29</c:v>
                      </c:pt>
                      <c:pt idx="49" formatCode="General">
                        <c:v>2295.87</c:v>
                      </c:pt>
                      <c:pt idx="50" formatCode="General">
                        <c:v>2317.21</c:v>
                      </c:pt>
                      <c:pt idx="51" formatCode="General">
                        <c:v>2338.33</c:v>
                      </c:pt>
                      <c:pt idx="52" formatCode="General">
                        <c:v>2359.23</c:v>
                      </c:pt>
                      <c:pt idx="53" formatCode="General">
                        <c:v>2379.92</c:v>
                      </c:pt>
                      <c:pt idx="54" formatCode="General">
                        <c:v>2400.41</c:v>
                      </c:pt>
                      <c:pt idx="55" formatCode="General">
                        <c:v>2420.71</c:v>
                      </c:pt>
                      <c:pt idx="56" formatCode="General">
                        <c:v>2440.81</c:v>
                      </c:pt>
                      <c:pt idx="57" formatCode="General">
                        <c:v>2460.73</c:v>
                      </c:pt>
                      <c:pt idx="58" formatCode="General">
                        <c:v>2480.4699999999998</c:v>
                      </c:pt>
                      <c:pt idx="59" formatCode="General">
                        <c:v>2500.0300000000002</c:v>
                      </c:pt>
                      <c:pt idx="60" formatCode="General">
                        <c:v>2519.42</c:v>
                      </c:pt>
                      <c:pt idx="61" formatCode="General">
                        <c:v>2538.66</c:v>
                      </c:pt>
                      <c:pt idx="62" formatCode="General">
                        <c:v>2557.7399999999998</c:v>
                      </c:pt>
                      <c:pt idx="63" formatCode="General">
                        <c:v>2576.67</c:v>
                      </c:pt>
                      <c:pt idx="64" formatCode="General">
                        <c:v>2595.46</c:v>
                      </c:pt>
                      <c:pt idx="65" formatCode="General">
                        <c:v>2614.11</c:v>
                      </c:pt>
                      <c:pt idx="66" formatCode="General">
                        <c:v>2632.62</c:v>
                      </c:pt>
                      <c:pt idx="67" formatCode="General">
                        <c:v>2651.01</c:v>
                      </c:pt>
                      <c:pt idx="68" formatCode="General">
                        <c:v>2669.27</c:v>
                      </c:pt>
                      <c:pt idx="69" formatCode="General">
                        <c:v>2687.41</c:v>
                      </c:pt>
                      <c:pt idx="70" formatCode="General">
                        <c:v>2705.43</c:v>
                      </c:pt>
                      <c:pt idx="71" formatCode="General">
                        <c:v>2723.32</c:v>
                      </c:pt>
                      <c:pt idx="72" formatCode="General">
                        <c:v>2741.1</c:v>
                      </c:pt>
                      <c:pt idx="73" formatCode="General">
                        <c:v>2758.76</c:v>
                      </c:pt>
                      <c:pt idx="74" formatCode="General">
                        <c:v>2776.31</c:v>
                      </c:pt>
                      <c:pt idx="75" formatCode="General">
                        <c:v>2793.74</c:v>
                      </c:pt>
                      <c:pt idx="76" formatCode="General">
                        <c:v>2811.07</c:v>
                      </c:pt>
                      <c:pt idx="77" formatCode="General">
                        <c:v>2828.28</c:v>
                      </c:pt>
                      <c:pt idx="78" formatCode="General">
                        <c:v>2845.39</c:v>
                      </c:pt>
                      <c:pt idx="79" formatCode="General">
                        <c:v>2862.39</c:v>
                      </c:pt>
                      <c:pt idx="80" formatCode="General">
                        <c:v>2879.29</c:v>
                      </c:pt>
                      <c:pt idx="81" formatCode="General">
                        <c:v>2896.08</c:v>
                      </c:pt>
                      <c:pt idx="82" formatCode="General">
                        <c:v>2912.78</c:v>
                      </c:pt>
                      <c:pt idx="83" formatCode="General">
                        <c:v>2929.38</c:v>
                      </c:pt>
                      <c:pt idx="84" formatCode="General">
                        <c:v>2945.89</c:v>
                      </c:pt>
                      <c:pt idx="85" formatCode="General">
                        <c:v>2962.31</c:v>
                      </c:pt>
                      <c:pt idx="86" formatCode="General">
                        <c:v>2978.63</c:v>
                      </c:pt>
                      <c:pt idx="87" formatCode="General">
                        <c:v>2994.87</c:v>
                      </c:pt>
                      <c:pt idx="88" formatCode="General">
                        <c:v>3011.02</c:v>
                      </c:pt>
                      <c:pt idx="89" formatCode="General">
                        <c:v>3027.08</c:v>
                      </c:pt>
                      <c:pt idx="90" formatCode="General">
                        <c:v>3043.06</c:v>
                      </c:pt>
                      <c:pt idx="91" formatCode="General">
                        <c:v>3058.96</c:v>
                      </c:pt>
                      <c:pt idx="92" formatCode="General">
                        <c:v>3074.77</c:v>
                      </c:pt>
                      <c:pt idx="93" formatCode="General">
                        <c:v>3090.5</c:v>
                      </c:pt>
                      <c:pt idx="94" formatCode="General">
                        <c:v>3106.15</c:v>
                      </c:pt>
                      <c:pt idx="95" formatCode="General">
                        <c:v>3121.72</c:v>
                      </c:pt>
                      <c:pt idx="96" formatCode="General">
                        <c:v>3137.21</c:v>
                      </c:pt>
                      <c:pt idx="97" formatCode="General">
                        <c:v>3152.62</c:v>
                      </c:pt>
                      <c:pt idx="98" formatCode="General">
                        <c:v>3167.95</c:v>
                      </c:pt>
                      <c:pt idx="99" formatCode="General">
                        <c:v>3183.2</c:v>
                      </c:pt>
                      <c:pt idx="100" formatCode="General">
                        <c:v>3198.37</c:v>
                      </c:pt>
                      <c:pt idx="101" formatCode="General">
                        <c:v>3213.46</c:v>
                      </c:pt>
                      <c:pt idx="102" formatCode="General">
                        <c:v>3301.27</c:v>
                      </c:pt>
                      <c:pt idx="103" formatCode="General">
                        <c:v>3406.23</c:v>
                      </c:pt>
                      <c:pt idx="104" formatCode="General">
                        <c:v>3514.29</c:v>
                      </c:pt>
                      <c:pt idx="105" formatCode="General">
                        <c:v>3612.78</c:v>
                      </c:pt>
                      <c:pt idx="106" formatCode="General">
                        <c:v>3710.29</c:v>
                      </c:pt>
                      <c:pt idx="107" formatCode="General">
                        <c:v>3763.13</c:v>
                      </c:pt>
                      <c:pt idx="108" formatCode="General">
                        <c:v>3805.53</c:v>
                      </c:pt>
                      <c:pt idx="109" formatCode="General">
                        <c:v>3843.41</c:v>
                      </c:pt>
                      <c:pt idx="110" formatCode="General">
                        <c:v>3878.49</c:v>
                      </c:pt>
                      <c:pt idx="111" formatCode="General">
                        <c:v>3911.58</c:v>
                      </c:pt>
                      <c:pt idx="112" formatCode="General">
                        <c:v>3943.07</c:v>
                      </c:pt>
                      <c:pt idx="113" formatCode="General">
                        <c:v>3973.26</c:v>
                      </c:pt>
                      <c:pt idx="114" formatCode="General">
                        <c:v>4002.36</c:v>
                      </c:pt>
                      <c:pt idx="115" formatCode="General">
                        <c:v>4030.54</c:v>
                      </c:pt>
                      <c:pt idx="116" formatCode="General">
                        <c:v>4057.92</c:v>
                      </c:pt>
                      <c:pt idx="117" formatCode="General">
                        <c:v>4084.6</c:v>
                      </c:pt>
                      <c:pt idx="118" formatCode="General">
                        <c:v>4110.6499999999996</c:v>
                      </c:pt>
                      <c:pt idx="119" formatCode="General">
                        <c:v>4136.13</c:v>
                      </c:pt>
                      <c:pt idx="120" formatCode="General">
                        <c:v>4161.08</c:v>
                      </c:pt>
                      <c:pt idx="121" formatCode="General">
                        <c:v>4185.55</c:v>
                      </c:pt>
                      <c:pt idx="122" formatCode="General">
                        <c:v>4209.57</c:v>
                      </c:pt>
                      <c:pt idx="123" formatCode="General">
                        <c:v>4233.1899999999996</c:v>
                      </c:pt>
                      <c:pt idx="124" formatCode="General">
                        <c:v>4256.43</c:v>
                      </c:pt>
                      <c:pt idx="125" formatCode="General">
                        <c:v>4279.32</c:v>
                      </c:pt>
                      <c:pt idx="126" formatCode="General">
                        <c:v>4301.88</c:v>
                      </c:pt>
                      <c:pt idx="127" formatCode="General">
                        <c:v>4324.13</c:v>
                      </c:pt>
                      <c:pt idx="128" formatCode="General">
                        <c:v>4346.09</c:v>
                      </c:pt>
                      <c:pt idx="129" formatCode="General">
                        <c:v>4367.78</c:v>
                      </c:pt>
                      <c:pt idx="130" formatCode="General">
                        <c:v>4389.21</c:v>
                      </c:pt>
                      <c:pt idx="131" formatCode="General">
                        <c:v>4410.3900000000003</c:v>
                      </c:pt>
                      <c:pt idx="132" formatCode="General">
                        <c:v>4431.33</c:v>
                      </c:pt>
                      <c:pt idx="133" formatCode="General">
                        <c:v>4452.04</c:v>
                      </c:pt>
                      <c:pt idx="134" formatCode="General">
                        <c:v>4472.53</c:v>
                      </c:pt>
                      <c:pt idx="135" formatCode="General">
                        <c:v>4492.8</c:v>
                      </c:pt>
                      <c:pt idx="136" formatCode="General">
                        <c:v>4512.8599999999997</c:v>
                      </c:pt>
                      <c:pt idx="137" formatCode="General">
                        <c:v>4532.74</c:v>
                      </c:pt>
                      <c:pt idx="138" formatCode="General">
                        <c:v>4552.42</c:v>
                      </c:pt>
                      <c:pt idx="139" formatCode="General">
                        <c:v>4571.92</c:v>
                      </c:pt>
                      <c:pt idx="140" formatCode="General">
                        <c:v>4591.26</c:v>
                      </c:pt>
                      <c:pt idx="141" formatCode="General">
                        <c:v>4610.42</c:v>
                      </c:pt>
                      <c:pt idx="142" formatCode="General">
                        <c:v>4629.42</c:v>
                      </c:pt>
                      <c:pt idx="143" formatCode="General">
                        <c:v>4648.2700000000004</c:v>
                      </c:pt>
                      <c:pt idx="144" formatCode="General">
                        <c:v>4666.97</c:v>
                      </c:pt>
                      <c:pt idx="145" formatCode="General">
                        <c:v>4685.51</c:v>
                      </c:pt>
                      <c:pt idx="146" formatCode="General">
                        <c:v>4703.92</c:v>
                      </c:pt>
                      <c:pt idx="147" formatCode="General">
                        <c:v>4722.18</c:v>
                      </c:pt>
                      <c:pt idx="148" formatCode="General">
                        <c:v>4740.3100000000004</c:v>
                      </c:pt>
                      <c:pt idx="149" formatCode="General">
                        <c:v>4758.3100000000004</c:v>
                      </c:pt>
                      <c:pt idx="150" formatCode="General">
                        <c:v>4776.1899999999996</c:v>
                      </c:pt>
                      <c:pt idx="151" formatCode="General">
                        <c:v>4793.93</c:v>
                      </c:pt>
                      <c:pt idx="152" formatCode="General">
                        <c:v>4811.5600000000004</c:v>
                      </c:pt>
                      <c:pt idx="153" formatCode="General">
                        <c:v>4829.07</c:v>
                      </c:pt>
                      <c:pt idx="154" formatCode="General">
                        <c:v>4846.47</c:v>
                      </c:pt>
                      <c:pt idx="155" formatCode="General">
                        <c:v>4863.74</c:v>
                      </c:pt>
                      <c:pt idx="156" formatCode="General">
                        <c:v>4880.91</c:v>
                      </c:pt>
                      <c:pt idx="157" formatCode="General">
                        <c:v>4897.96</c:v>
                      </c:pt>
                      <c:pt idx="158" formatCode="General">
                        <c:v>4914.8999999999996</c:v>
                      </c:pt>
                      <c:pt idx="159" formatCode="General">
                        <c:v>4931.74</c:v>
                      </c:pt>
                      <c:pt idx="160" formatCode="General">
                        <c:v>4948.47</c:v>
                      </c:pt>
                      <c:pt idx="161" formatCode="General">
                        <c:v>4965.1000000000004</c:v>
                      </c:pt>
                      <c:pt idx="162" formatCode="General">
                        <c:v>4981.6400000000003</c:v>
                      </c:pt>
                      <c:pt idx="163" formatCode="General">
                        <c:v>4998.07</c:v>
                      </c:pt>
                      <c:pt idx="164" formatCode="General">
                        <c:v>5014.42</c:v>
                      </c:pt>
                      <c:pt idx="165" formatCode="General">
                        <c:v>5030.67</c:v>
                      </c:pt>
                      <c:pt idx="166" formatCode="General">
                        <c:v>5046.83</c:v>
                      </c:pt>
                      <c:pt idx="167" formatCode="General">
                        <c:v>5062.8999999999996</c:v>
                      </c:pt>
                      <c:pt idx="168" formatCode="General">
                        <c:v>5078.8900000000003</c:v>
                      </c:pt>
                      <c:pt idx="169" formatCode="General">
                        <c:v>5094.79</c:v>
                      </c:pt>
                      <c:pt idx="170" formatCode="General">
                        <c:v>5110.6000000000004</c:v>
                      </c:pt>
                      <c:pt idx="171" formatCode="General">
                        <c:v>5126.34</c:v>
                      </c:pt>
                      <c:pt idx="172" formatCode="General">
                        <c:v>5142</c:v>
                      </c:pt>
                      <c:pt idx="173" formatCode="General">
                        <c:v>5157.57</c:v>
                      </c:pt>
                      <c:pt idx="174" formatCode="General">
                        <c:v>5173.07</c:v>
                      </c:pt>
                      <c:pt idx="175" formatCode="General">
                        <c:v>5188.49</c:v>
                      </c:pt>
                      <c:pt idx="176" formatCode="General">
                        <c:v>5203.84</c:v>
                      </c:pt>
                      <c:pt idx="177" formatCode="General">
                        <c:v>5219.1099999999997</c:v>
                      </c:pt>
                      <c:pt idx="178" formatCode="General">
                        <c:v>5234.3100000000004</c:v>
                      </c:pt>
                      <c:pt idx="179" formatCode="General">
                        <c:v>5249.44</c:v>
                      </c:pt>
                      <c:pt idx="180" formatCode="General">
                        <c:v>5264.49</c:v>
                      </c:pt>
                      <c:pt idx="181" formatCode="General">
                        <c:v>5279.48</c:v>
                      </c:pt>
                      <c:pt idx="182" formatCode="General">
                        <c:v>5294.39</c:v>
                      </c:pt>
                      <c:pt idx="183" formatCode="General">
                        <c:v>5309.24</c:v>
                      </c:pt>
                      <c:pt idx="184" formatCode="General">
                        <c:v>5324.03</c:v>
                      </c:pt>
                      <c:pt idx="185" formatCode="General">
                        <c:v>5338.74</c:v>
                      </c:pt>
                      <c:pt idx="186" formatCode="General">
                        <c:v>5353.4</c:v>
                      </c:pt>
                      <c:pt idx="187" formatCode="General">
                        <c:v>5418.2</c:v>
                      </c:pt>
                      <c:pt idx="188" formatCode="General">
                        <c:v>5494.88</c:v>
                      </c:pt>
                      <c:pt idx="189" formatCode="General">
                        <c:v>5573.6</c:v>
                      </c:pt>
                      <c:pt idx="190" formatCode="General">
                        <c:v>5645.3</c:v>
                      </c:pt>
                      <c:pt idx="191" formatCode="General">
                        <c:v>5716.59</c:v>
                      </c:pt>
                      <c:pt idx="192" formatCode="General">
                        <c:v>5757.27</c:v>
                      </c:pt>
                      <c:pt idx="193" formatCode="General">
                        <c:v>5791.11</c:v>
                      </c:pt>
                      <c:pt idx="194" formatCode="General">
                        <c:v>5821.86</c:v>
                      </c:pt>
                      <c:pt idx="195" formatCode="General">
                        <c:v>5850.62</c:v>
                      </c:pt>
                      <c:pt idx="196" formatCode="General">
                        <c:v>5877.88</c:v>
                      </c:pt>
                      <c:pt idx="197" formatCode="General">
                        <c:v>5903.96</c:v>
                      </c:pt>
                      <c:pt idx="198" formatCode="General">
                        <c:v>5929.08</c:v>
                      </c:pt>
                      <c:pt idx="199" formatCode="General">
                        <c:v>5953.4</c:v>
                      </c:pt>
                      <c:pt idx="200" formatCode="General">
                        <c:v>5977.05</c:v>
                      </c:pt>
                      <c:pt idx="201" formatCode="General">
                        <c:v>6000.09</c:v>
                      </c:pt>
                      <c:pt idx="202" formatCode="General">
                        <c:v>6022.61</c:v>
                      </c:pt>
                      <c:pt idx="203" formatCode="General">
                        <c:v>6044.64</c:v>
                      </c:pt>
                      <c:pt idx="204" formatCode="General">
                        <c:v>6066.23</c:v>
                      </c:pt>
                      <c:pt idx="205" formatCode="General">
                        <c:v>6087.42</c:v>
                      </c:pt>
                      <c:pt idx="206" formatCode="General">
                        <c:v>6108.25</c:v>
                      </c:pt>
                      <c:pt idx="207" formatCode="General">
                        <c:v>6128.76</c:v>
                      </c:pt>
                      <c:pt idx="208" formatCode="General">
                        <c:v>6148.96</c:v>
                      </c:pt>
                      <c:pt idx="209" formatCode="General">
                        <c:v>6168.89</c:v>
                      </c:pt>
                      <c:pt idx="210" formatCode="General">
                        <c:v>6188.55</c:v>
                      </c:pt>
                      <c:pt idx="211" formatCode="General">
                        <c:v>6207.96</c:v>
                      </c:pt>
                      <c:pt idx="212" formatCode="General">
                        <c:v>6227.14</c:v>
                      </c:pt>
                      <c:pt idx="213" formatCode="General">
                        <c:v>6246.1</c:v>
                      </c:pt>
                      <c:pt idx="214" formatCode="General">
                        <c:v>6264.85</c:v>
                      </c:pt>
                      <c:pt idx="215" formatCode="General">
                        <c:v>6283.4</c:v>
                      </c:pt>
                      <c:pt idx="216" formatCode="General">
                        <c:v>6301.76</c:v>
                      </c:pt>
                      <c:pt idx="217" formatCode="General">
                        <c:v>6319.94</c:v>
                      </c:pt>
                      <c:pt idx="218" formatCode="General">
                        <c:v>6337.95</c:v>
                      </c:pt>
                      <c:pt idx="219" formatCode="General">
                        <c:v>6355.79</c:v>
                      </c:pt>
                      <c:pt idx="220" formatCode="General">
                        <c:v>6373.46</c:v>
                      </c:pt>
                      <c:pt idx="221" formatCode="General">
                        <c:v>6390.98</c:v>
                      </c:pt>
                      <c:pt idx="222" formatCode="General">
                        <c:v>6408.35</c:v>
                      </c:pt>
                      <c:pt idx="223" formatCode="General">
                        <c:v>6425.58</c:v>
                      </c:pt>
                      <c:pt idx="224" formatCode="General">
                        <c:v>6442.67</c:v>
                      </c:pt>
                      <c:pt idx="225" formatCode="General">
                        <c:v>6459.64</c:v>
                      </c:pt>
                      <c:pt idx="226" formatCode="General">
                        <c:v>6476.48</c:v>
                      </c:pt>
                      <c:pt idx="227" formatCode="General">
                        <c:v>6493.2</c:v>
                      </c:pt>
                      <c:pt idx="228" formatCode="General">
                        <c:v>6509.8</c:v>
                      </c:pt>
                      <c:pt idx="229" formatCode="General">
                        <c:v>6526.29</c:v>
                      </c:pt>
                      <c:pt idx="230" formatCode="General">
                        <c:v>6542.67</c:v>
                      </c:pt>
                      <c:pt idx="231" formatCode="General">
                        <c:v>6558.95</c:v>
                      </c:pt>
                      <c:pt idx="232" formatCode="General">
                        <c:v>6575.12</c:v>
                      </c:pt>
                      <c:pt idx="233" formatCode="General">
                        <c:v>6591.19</c:v>
                      </c:pt>
                      <c:pt idx="234" formatCode="General">
                        <c:v>6607.16</c:v>
                      </c:pt>
                      <c:pt idx="235" formatCode="General">
                        <c:v>6623.03</c:v>
                      </c:pt>
                      <c:pt idx="236" formatCode="General">
                        <c:v>6638.81</c:v>
                      </c:pt>
                      <c:pt idx="237" formatCode="General">
                        <c:v>6654.5</c:v>
                      </c:pt>
                      <c:pt idx="238" formatCode="General">
                        <c:v>6670.09</c:v>
                      </c:pt>
                      <c:pt idx="239" formatCode="General">
                        <c:v>6685.6</c:v>
                      </c:pt>
                      <c:pt idx="240" formatCode="General">
                        <c:v>6701.02</c:v>
                      </c:pt>
                      <c:pt idx="241" formatCode="General">
                        <c:v>6716.36</c:v>
                      </c:pt>
                      <c:pt idx="242" formatCode="General">
                        <c:v>6731.61</c:v>
                      </c:pt>
                      <c:pt idx="243" formatCode="General">
                        <c:v>6746.79</c:v>
                      </c:pt>
                      <c:pt idx="244" formatCode="General">
                        <c:v>6761.89</c:v>
                      </c:pt>
                      <c:pt idx="245" formatCode="General">
                        <c:v>6776.91</c:v>
                      </c:pt>
                      <c:pt idx="246" formatCode="General">
                        <c:v>6791.85</c:v>
                      </c:pt>
                      <c:pt idx="247" formatCode="General">
                        <c:v>6806.72</c:v>
                      </c:pt>
                      <c:pt idx="248" formatCode="General">
                        <c:v>6821.52</c:v>
                      </c:pt>
                      <c:pt idx="249" formatCode="General">
                        <c:v>6836.24</c:v>
                      </c:pt>
                      <c:pt idx="250" formatCode="General">
                        <c:v>6850.89</c:v>
                      </c:pt>
                      <c:pt idx="251" formatCode="General">
                        <c:v>6865.47</c:v>
                      </c:pt>
                      <c:pt idx="252" formatCode="General">
                        <c:v>6879.99</c:v>
                      </c:pt>
                      <c:pt idx="253" formatCode="General">
                        <c:v>6894.44</c:v>
                      </c:pt>
                      <c:pt idx="254" formatCode="General">
                        <c:v>6908.82</c:v>
                      </c:pt>
                      <c:pt idx="255" formatCode="General">
                        <c:v>6923.15</c:v>
                      </c:pt>
                      <c:pt idx="256" formatCode="General">
                        <c:v>6937.41</c:v>
                      </c:pt>
                      <c:pt idx="257" formatCode="General">
                        <c:v>6951.6</c:v>
                      </c:pt>
                      <c:pt idx="258" formatCode="General">
                        <c:v>6965.75</c:v>
                      </c:pt>
                      <c:pt idx="259" formatCode="General">
                        <c:v>6979.83</c:v>
                      </c:pt>
                      <c:pt idx="260" formatCode="General">
                        <c:v>6993.85</c:v>
                      </c:pt>
                      <c:pt idx="261" formatCode="General">
                        <c:v>7007.82</c:v>
                      </c:pt>
                      <c:pt idx="262" formatCode="General">
                        <c:v>7021.73</c:v>
                      </c:pt>
                      <c:pt idx="263" formatCode="General">
                        <c:v>7035.59</c:v>
                      </c:pt>
                      <c:pt idx="264" formatCode="General">
                        <c:v>7049.4</c:v>
                      </c:pt>
                      <c:pt idx="265" formatCode="General">
                        <c:v>7063.15</c:v>
                      </c:pt>
                      <c:pt idx="266" formatCode="General">
                        <c:v>7076.85</c:v>
                      </c:pt>
                      <c:pt idx="267" formatCode="General">
                        <c:v>7090.49</c:v>
                      </c:pt>
                      <c:pt idx="268" formatCode="General">
                        <c:v>7104.09</c:v>
                      </c:pt>
                      <c:pt idx="269" formatCode="General">
                        <c:v>7117.63</c:v>
                      </c:pt>
                      <c:pt idx="270" formatCode="General">
                        <c:v>7131.13</c:v>
                      </c:pt>
                      <c:pt idx="271" formatCode="General">
                        <c:v>7144.57</c:v>
                      </c:pt>
                      <c:pt idx="272" formatCode="General">
                        <c:v>7191.81</c:v>
                      </c:pt>
                      <c:pt idx="273" formatCode="General">
                        <c:v>7246.74</c:v>
                      </c:pt>
                      <c:pt idx="274" formatCode="General">
                        <c:v>7304.34</c:v>
                      </c:pt>
                      <c:pt idx="275" formatCode="General">
                        <c:v>7361.83</c:v>
                      </c:pt>
                      <c:pt idx="276" formatCode="General">
                        <c:v>7420.05</c:v>
                      </c:pt>
                      <c:pt idx="277" formatCode="General">
                        <c:v>7453</c:v>
                      </c:pt>
                      <c:pt idx="278" formatCode="General">
                        <c:v>7480.49</c:v>
                      </c:pt>
                      <c:pt idx="279" formatCode="General">
                        <c:v>7505.55</c:v>
                      </c:pt>
                      <c:pt idx="280" formatCode="General">
                        <c:v>7529.06</c:v>
                      </c:pt>
                      <c:pt idx="281" formatCode="General">
                        <c:v>7551.42</c:v>
                      </c:pt>
                      <c:pt idx="282" formatCode="General">
                        <c:v>7572.89</c:v>
                      </c:pt>
                      <c:pt idx="283" formatCode="General">
                        <c:v>7593.63</c:v>
                      </c:pt>
                      <c:pt idx="284" formatCode="General">
                        <c:v>7613.75</c:v>
                      </c:pt>
                      <c:pt idx="285" formatCode="General">
                        <c:v>7633.34</c:v>
                      </c:pt>
                      <c:pt idx="286" formatCode="General">
                        <c:v>7652.47</c:v>
                      </c:pt>
                      <c:pt idx="287" formatCode="General">
                        <c:v>7671.18</c:v>
                      </c:pt>
                      <c:pt idx="288" formatCode="General">
                        <c:v>7689.53</c:v>
                      </c:pt>
                      <c:pt idx="289" formatCode="General">
                        <c:v>7707.54</c:v>
                      </c:pt>
                      <c:pt idx="290" formatCode="General">
                        <c:v>7725.25</c:v>
                      </c:pt>
                      <c:pt idx="291" formatCode="General">
                        <c:v>7742.69</c:v>
                      </c:pt>
                      <c:pt idx="292" formatCode="General">
                        <c:v>7759.87</c:v>
                      </c:pt>
                      <c:pt idx="293" formatCode="General">
                        <c:v>7776.81</c:v>
                      </c:pt>
                      <c:pt idx="294" formatCode="General">
                        <c:v>7793.55</c:v>
                      </c:pt>
                      <c:pt idx="295" formatCode="General">
                        <c:v>7810.07</c:v>
                      </c:pt>
                      <c:pt idx="296" formatCode="General">
                        <c:v>7826.41</c:v>
                      </c:pt>
                      <c:pt idx="297" formatCode="General">
                        <c:v>7842.57</c:v>
                      </c:pt>
                      <c:pt idx="298" formatCode="General">
                        <c:v>7858.56</c:v>
                      </c:pt>
                      <c:pt idx="299" formatCode="General">
                        <c:v>7874.38</c:v>
                      </c:pt>
                      <c:pt idx="300" formatCode="General">
                        <c:v>7890.05</c:v>
                      </c:pt>
                      <c:pt idx="301" formatCode="General">
                        <c:v>7905.57</c:v>
                      </c:pt>
                      <c:pt idx="302" formatCode="General">
                        <c:v>7920.95</c:v>
                      </c:pt>
                      <c:pt idx="303" formatCode="General">
                        <c:v>7936.2</c:v>
                      </c:pt>
                      <c:pt idx="304" formatCode="General">
                        <c:v>7951.31</c:v>
                      </c:pt>
                      <c:pt idx="305" formatCode="General">
                        <c:v>7966.3</c:v>
                      </c:pt>
                      <c:pt idx="306" formatCode="General">
                        <c:v>7981.17</c:v>
                      </c:pt>
                      <c:pt idx="307" formatCode="General">
                        <c:v>7995.93</c:v>
                      </c:pt>
                      <c:pt idx="308" formatCode="General">
                        <c:v>8010.58</c:v>
                      </c:pt>
                      <c:pt idx="309" formatCode="General">
                        <c:v>8025.12</c:v>
                      </c:pt>
                      <c:pt idx="310" formatCode="General">
                        <c:v>8039.56</c:v>
                      </c:pt>
                      <c:pt idx="311" formatCode="General">
                        <c:v>8053.91</c:v>
                      </c:pt>
                      <c:pt idx="312" formatCode="General">
                        <c:v>8068.16</c:v>
                      </c:pt>
                      <c:pt idx="313" formatCode="General">
                        <c:v>8082.31</c:v>
                      </c:pt>
                      <c:pt idx="314" formatCode="General">
                        <c:v>8096.38</c:v>
                      </c:pt>
                      <c:pt idx="315" formatCode="General">
                        <c:v>8110.37</c:v>
                      </c:pt>
                      <c:pt idx="316" formatCode="General">
                        <c:v>8124.27</c:v>
                      </c:pt>
                      <c:pt idx="317" formatCode="General">
                        <c:v>8138.09</c:v>
                      </c:pt>
                      <c:pt idx="318" formatCode="General">
                        <c:v>8151.83</c:v>
                      </c:pt>
                      <c:pt idx="319" formatCode="General">
                        <c:v>8165.5</c:v>
                      </c:pt>
                      <c:pt idx="320" formatCode="General">
                        <c:v>8179.09</c:v>
                      </c:pt>
                      <c:pt idx="321" formatCode="General">
                        <c:v>8192.61</c:v>
                      </c:pt>
                      <c:pt idx="322" formatCode="General">
                        <c:v>8206.06</c:v>
                      </c:pt>
                      <c:pt idx="323" formatCode="General">
                        <c:v>8219.44</c:v>
                      </c:pt>
                      <c:pt idx="324" formatCode="General">
                        <c:v>8232.75</c:v>
                      </c:pt>
                      <c:pt idx="325" formatCode="General">
                        <c:v>8246</c:v>
                      </c:pt>
                      <c:pt idx="326" formatCode="General">
                        <c:v>8259.18</c:v>
                      </c:pt>
                      <c:pt idx="327" formatCode="General">
                        <c:v>8272.2900000000009</c:v>
                      </c:pt>
                      <c:pt idx="328" formatCode="General">
                        <c:v>8285.34</c:v>
                      </c:pt>
                      <c:pt idx="329" formatCode="General">
                        <c:v>8298.33</c:v>
                      </c:pt>
                      <c:pt idx="330" formatCode="General">
                        <c:v>8311.26</c:v>
                      </c:pt>
                      <c:pt idx="331" formatCode="General">
                        <c:v>8324.1299999999992</c:v>
                      </c:pt>
                      <c:pt idx="332" formatCode="General">
                        <c:v>8336.94</c:v>
                      </c:pt>
                      <c:pt idx="333" formatCode="General">
                        <c:v>8349.69</c:v>
                      </c:pt>
                      <c:pt idx="334" formatCode="General">
                        <c:v>8362.3799999999992</c:v>
                      </c:pt>
                      <c:pt idx="335" formatCode="General">
                        <c:v>8375.0300000000007</c:v>
                      </c:pt>
                      <c:pt idx="336" formatCode="General">
                        <c:v>8387.61</c:v>
                      </c:pt>
                      <c:pt idx="337" formatCode="General">
                        <c:v>8400.15</c:v>
                      </c:pt>
                      <c:pt idx="338" formatCode="General">
                        <c:v>8412.6299999999992</c:v>
                      </c:pt>
                      <c:pt idx="339" formatCode="General">
                        <c:v>8425.06</c:v>
                      </c:pt>
                      <c:pt idx="340" formatCode="General">
                        <c:v>8437.44</c:v>
                      </c:pt>
                      <c:pt idx="341" formatCode="General">
                        <c:v>8449.77</c:v>
                      </c:pt>
                      <c:pt idx="342" formatCode="General">
                        <c:v>8462.0499999999993</c:v>
                      </c:pt>
                      <c:pt idx="343" formatCode="General">
                        <c:v>8474.2800000000007</c:v>
                      </c:pt>
                      <c:pt idx="344" formatCode="General">
                        <c:v>8486.4599999999991</c:v>
                      </c:pt>
                      <c:pt idx="345" formatCode="General">
                        <c:v>8498.6</c:v>
                      </c:pt>
                      <c:pt idx="346" formatCode="General">
                        <c:v>8510.7000000000007</c:v>
                      </c:pt>
                      <c:pt idx="347" formatCode="General">
                        <c:v>8522.74</c:v>
                      </c:pt>
                      <c:pt idx="348" formatCode="General">
                        <c:v>8534.75</c:v>
                      </c:pt>
                      <c:pt idx="349" formatCode="General">
                        <c:v>8546.7099999999991</c:v>
                      </c:pt>
                      <c:pt idx="350" formatCode="General">
                        <c:v>8558.6299999999992</c:v>
                      </c:pt>
                      <c:pt idx="351" formatCode="General">
                        <c:v>8570.5</c:v>
                      </c:pt>
                      <c:pt idx="352" formatCode="General">
                        <c:v>8582.34</c:v>
                      </c:pt>
                      <c:pt idx="353" formatCode="General">
                        <c:v>8594.1299999999992</c:v>
                      </c:pt>
                      <c:pt idx="354" formatCode="General">
                        <c:v>8605.8799999999992</c:v>
                      </c:pt>
                      <c:pt idx="355" formatCode="General">
                        <c:v>8617.59</c:v>
                      </c:pt>
                      <c:pt idx="356" formatCode="General">
                        <c:v>8629.27</c:v>
                      </c:pt>
                      <c:pt idx="357" formatCode="General">
                        <c:v>8648.1299999999992</c:v>
                      </c:pt>
                      <c:pt idx="358" formatCode="General">
                        <c:v>8668.8799999999992</c:v>
                      </c:pt>
                      <c:pt idx="359" formatCode="General">
                        <c:v>8690.6299999999992</c:v>
                      </c:pt>
                      <c:pt idx="360" formatCode="General">
                        <c:v>8713.08</c:v>
                      </c:pt>
                      <c:pt idx="361" formatCode="General">
                        <c:v>8736.09</c:v>
                      </c:pt>
                      <c:pt idx="362" formatCode="General">
                        <c:v>8759.56</c:v>
                      </c:pt>
                      <c:pt idx="363" formatCode="General">
                        <c:v>8783.39</c:v>
                      </c:pt>
                      <c:pt idx="364" formatCode="General">
                        <c:v>8807.5400000000009</c:v>
                      </c:pt>
                      <c:pt idx="365" formatCode="General">
                        <c:v>8831.94</c:v>
                      </c:pt>
                      <c:pt idx="366" formatCode="General">
                        <c:v>8856.57</c:v>
                      </c:pt>
                      <c:pt idx="367" formatCode="General">
                        <c:v>8881.4500000000007</c:v>
                      </c:pt>
                      <c:pt idx="368" formatCode="General">
                        <c:v>8906.57</c:v>
                      </c:pt>
                      <c:pt idx="369">
                        <c:v>8931.89</c:v>
                      </c:pt>
                      <c:pt idx="370" formatCode="General">
                        <c:v>8957.3799999999992</c:v>
                      </c:pt>
                      <c:pt idx="371" formatCode="General">
                        <c:v>8983.01</c:v>
                      </c:pt>
                      <c:pt idx="372" formatCode="General">
                        <c:v>9008.77</c:v>
                      </c:pt>
                      <c:pt idx="373" formatCode="General">
                        <c:v>9034.65</c:v>
                      </c:pt>
                      <c:pt idx="374" formatCode="General">
                        <c:v>9060.6200000000008</c:v>
                      </c:pt>
                      <c:pt idx="375" formatCode="General">
                        <c:v>9086.68</c:v>
                      </c:pt>
                      <c:pt idx="376" formatCode="General">
                        <c:v>9112.82</c:v>
                      </c:pt>
                      <c:pt idx="377" formatCode="General">
                        <c:v>9138.5</c:v>
                      </c:pt>
                      <c:pt idx="378" formatCode="General">
                        <c:v>9163.43</c:v>
                      </c:pt>
                      <c:pt idx="379" formatCode="General">
                        <c:v>9188.24</c:v>
                      </c:pt>
                      <c:pt idx="380" formatCode="General">
                        <c:v>9212.9699999999993</c:v>
                      </c:pt>
                      <c:pt idx="381" formatCode="General">
                        <c:v>9237.6299999999992</c:v>
                      </c:pt>
                      <c:pt idx="382" formatCode="General">
                        <c:v>9262.2099999999991</c:v>
                      </c:pt>
                      <c:pt idx="383" formatCode="General">
                        <c:v>9286.7099999999991</c:v>
                      </c:pt>
                      <c:pt idx="384" formatCode="General">
                        <c:v>9311.14</c:v>
                      </c:pt>
                      <c:pt idx="385" formatCode="General">
                        <c:v>9335.5</c:v>
                      </c:pt>
                      <c:pt idx="386" formatCode="General">
                        <c:v>9359.76</c:v>
                      </c:pt>
                      <c:pt idx="387" formatCode="General">
                        <c:v>9384.2099999999991</c:v>
                      </c:pt>
                      <c:pt idx="388" formatCode="General">
                        <c:v>9408.9599999999991</c:v>
                      </c:pt>
                      <c:pt idx="389">
                        <c:v>9433.75</c:v>
                      </c:pt>
                      <c:pt idx="390" formatCode="General">
                        <c:v>9458.56</c:v>
                      </c:pt>
                      <c:pt idx="391" formatCode="General">
                        <c:v>9483.36</c:v>
                      </c:pt>
                      <c:pt idx="392" formatCode="General">
                        <c:v>9508.16</c:v>
                      </c:pt>
                      <c:pt idx="393" formatCode="General">
                        <c:v>9532.9500000000007</c:v>
                      </c:pt>
                      <c:pt idx="394" formatCode="General">
                        <c:v>9557.73</c:v>
                      </c:pt>
                      <c:pt idx="395" formatCode="General">
                        <c:v>9582.49</c:v>
                      </c:pt>
                      <c:pt idx="396" formatCode="General">
                        <c:v>9607.2199999999993</c:v>
                      </c:pt>
                      <c:pt idx="397" formatCode="General">
                        <c:v>9631.82</c:v>
                      </c:pt>
                      <c:pt idx="398" formatCode="General">
                        <c:v>9656.17</c:v>
                      </c:pt>
                      <c:pt idx="399" formatCode="General">
                        <c:v>9680.4500000000007</c:v>
                      </c:pt>
                      <c:pt idx="400" formatCode="General">
                        <c:v>9704.66</c:v>
                      </c:pt>
                      <c:pt idx="401" formatCode="General">
                        <c:v>9728.7900000000009</c:v>
                      </c:pt>
                      <c:pt idx="402" formatCode="General">
                        <c:v>9752.8700000000008</c:v>
                      </c:pt>
                      <c:pt idx="403" formatCode="General">
                        <c:v>9776.89</c:v>
                      </c:pt>
                      <c:pt idx="404" formatCode="General">
                        <c:v>9800.8700000000008</c:v>
                      </c:pt>
                      <c:pt idx="405" formatCode="General">
                        <c:v>9824.7900000000009</c:v>
                      </c:pt>
                      <c:pt idx="406" formatCode="General">
                        <c:v>9848.65</c:v>
                      </c:pt>
                      <c:pt idx="407" formatCode="General">
                        <c:v>9872.44</c:v>
                      </c:pt>
                      <c:pt idx="408" formatCode="General">
                        <c:v>9896.16</c:v>
                      </c:pt>
                      <c:pt idx="409" formatCode="General">
                        <c:v>9919.81</c:v>
                      </c:pt>
                      <c:pt idx="410" formatCode="General">
                        <c:v>9943.41</c:v>
                      </c:pt>
                      <c:pt idx="411" formatCode="General">
                        <c:v>9966.9500000000007</c:v>
                      </c:pt>
                      <c:pt idx="412" formatCode="General">
                        <c:v>9990.43</c:v>
                      </c:pt>
                      <c:pt idx="413" formatCode="General">
                        <c:v>10013.9</c:v>
                      </c:pt>
                      <c:pt idx="414" formatCode="General">
                        <c:v>10037.299999999999</c:v>
                      </c:pt>
                      <c:pt idx="415" formatCode="General">
                        <c:v>10060.6</c:v>
                      </c:pt>
                      <c:pt idx="416" formatCode="General">
                        <c:v>10083.799999999999</c:v>
                      </c:pt>
                      <c:pt idx="417" formatCode="General">
                        <c:v>10107</c:v>
                      </c:pt>
                      <c:pt idx="418" formatCode="General">
                        <c:v>10130.200000000001</c:v>
                      </c:pt>
                      <c:pt idx="419" formatCode="General">
                        <c:v>10153.200000000001</c:v>
                      </c:pt>
                      <c:pt idx="420" formatCode="General">
                        <c:v>10176.299999999999</c:v>
                      </c:pt>
                      <c:pt idx="421" formatCode="General">
                        <c:v>10199.200000000001</c:v>
                      </c:pt>
                      <c:pt idx="422" formatCode="General">
                        <c:v>10222.1</c:v>
                      </c:pt>
                      <c:pt idx="423" formatCode="General">
                        <c:v>10245</c:v>
                      </c:pt>
                      <c:pt idx="424" formatCode="General">
                        <c:v>10267.799999999999</c:v>
                      </c:pt>
                      <c:pt idx="425" formatCode="General">
                        <c:v>10290.5</c:v>
                      </c:pt>
                      <c:pt idx="426" formatCode="General">
                        <c:v>10313.200000000001</c:v>
                      </c:pt>
                      <c:pt idx="427" formatCode="General">
                        <c:v>10335.9</c:v>
                      </c:pt>
                      <c:pt idx="428" formatCode="General">
                        <c:v>10358.5</c:v>
                      </c:pt>
                      <c:pt idx="429" formatCode="General">
                        <c:v>10381.1</c:v>
                      </c:pt>
                      <c:pt idx="430" formatCode="General">
                        <c:v>10403.700000000001</c:v>
                      </c:pt>
                      <c:pt idx="431" formatCode="General">
                        <c:v>10426.299999999999</c:v>
                      </c:pt>
                      <c:pt idx="432" formatCode="General">
                        <c:v>10448.9</c:v>
                      </c:pt>
                      <c:pt idx="433" formatCode="General">
                        <c:v>10471.5</c:v>
                      </c:pt>
                      <c:pt idx="434" formatCode="General">
                        <c:v>10494.1</c:v>
                      </c:pt>
                      <c:pt idx="435" formatCode="General">
                        <c:v>10516.7</c:v>
                      </c:pt>
                      <c:pt idx="436" formatCode="General">
                        <c:v>10539.3</c:v>
                      </c:pt>
                      <c:pt idx="437" formatCode="General">
                        <c:v>10561.8</c:v>
                      </c:pt>
                      <c:pt idx="438" formatCode="General">
                        <c:v>10584.2</c:v>
                      </c:pt>
                      <c:pt idx="439" formatCode="General">
                        <c:v>10606.5</c:v>
                      </c:pt>
                      <c:pt idx="440" formatCode="General">
                        <c:v>10628.6</c:v>
                      </c:pt>
                      <c:pt idx="441" formatCode="General">
                        <c:v>10650.6</c:v>
                      </c:pt>
                      <c:pt idx="442" formatCode="General">
                        <c:v>10672.5</c:v>
                      </c:pt>
                      <c:pt idx="443" formatCode="General">
                        <c:v>10694.2</c:v>
                      </c:pt>
                      <c:pt idx="444" formatCode="General">
                        <c:v>10715.8</c:v>
                      </c:pt>
                      <c:pt idx="445" formatCode="General">
                        <c:v>10737.3</c:v>
                      </c:pt>
                      <c:pt idx="446" formatCode="General">
                        <c:v>10758.6</c:v>
                      </c:pt>
                      <c:pt idx="447" formatCode="General">
                        <c:v>10779.9</c:v>
                      </c:pt>
                      <c:pt idx="448" formatCode="General">
                        <c:v>10801.3</c:v>
                      </c:pt>
                      <c:pt idx="449" formatCode="General">
                        <c:v>10822.7</c:v>
                      </c:pt>
                      <c:pt idx="450" formatCode="General">
                        <c:v>10844.2</c:v>
                      </c:pt>
                      <c:pt idx="451" formatCode="General">
                        <c:v>10865.8</c:v>
                      </c:pt>
                      <c:pt idx="452" formatCode="General">
                        <c:v>10887.4</c:v>
                      </c:pt>
                      <c:pt idx="453" formatCode="General">
                        <c:v>10909.1</c:v>
                      </c:pt>
                      <c:pt idx="454" formatCode="General">
                        <c:v>10930.9</c:v>
                      </c:pt>
                      <c:pt idx="455" formatCode="General">
                        <c:v>10952.8</c:v>
                      </c:pt>
                      <c:pt idx="456" formatCode="General">
                        <c:v>10974.7</c:v>
                      </c:pt>
                      <c:pt idx="457" formatCode="General">
                        <c:v>10996.6</c:v>
                      </c:pt>
                      <c:pt idx="458" formatCode="General">
                        <c:v>11017.9</c:v>
                      </c:pt>
                      <c:pt idx="459" formatCode="General">
                        <c:v>11038.9</c:v>
                      </c:pt>
                      <c:pt idx="460" formatCode="General">
                        <c:v>11059.7</c:v>
                      </c:pt>
                      <c:pt idx="461" formatCode="General">
                        <c:v>11080.3</c:v>
                      </c:pt>
                      <c:pt idx="462" formatCode="General">
                        <c:v>11100.8</c:v>
                      </c:pt>
                      <c:pt idx="463" formatCode="General">
                        <c:v>11121.1</c:v>
                      </c:pt>
                      <c:pt idx="464" formatCode="General">
                        <c:v>11141.3</c:v>
                      </c:pt>
                      <c:pt idx="465" formatCode="General">
                        <c:v>11161.3</c:v>
                      </c:pt>
                      <c:pt idx="466" formatCode="General">
                        <c:v>11181.2</c:v>
                      </c:pt>
                      <c:pt idx="467" formatCode="General">
                        <c:v>11201</c:v>
                      </c:pt>
                      <c:pt idx="468" formatCode="General">
                        <c:v>11221.1</c:v>
                      </c:pt>
                      <c:pt idx="469" formatCode="General">
                        <c:v>11241.3</c:v>
                      </c:pt>
                      <c:pt idx="470" formatCode="General">
                        <c:v>11261.5</c:v>
                      </c:pt>
                      <c:pt idx="471" formatCode="General">
                        <c:v>11281.8</c:v>
                      </c:pt>
                      <c:pt idx="472" formatCode="General">
                        <c:v>11302.1</c:v>
                      </c:pt>
                      <c:pt idx="473" formatCode="General">
                        <c:v>11322.4</c:v>
                      </c:pt>
                      <c:pt idx="474" formatCode="General">
                        <c:v>11342.8</c:v>
                      </c:pt>
                      <c:pt idx="475" formatCode="General">
                        <c:v>11363.2</c:v>
                      </c:pt>
                      <c:pt idx="476" formatCode="General">
                        <c:v>11383.6</c:v>
                      </c:pt>
                      <c:pt idx="477" formatCode="General">
                        <c:v>11432.7</c:v>
                      </c:pt>
                      <c:pt idx="478" formatCode="General">
                        <c:v>11561.5</c:v>
                      </c:pt>
                      <c:pt idx="479" formatCode="General">
                        <c:v>11785.9</c:v>
                      </c:pt>
                      <c:pt idx="480" formatCode="General">
                        <c:v>12106.7</c:v>
                      </c:pt>
                      <c:pt idx="481" formatCode="General">
                        <c:v>12388.9</c:v>
                      </c:pt>
                      <c:pt idx="482" formatCode="General">
                        <c:v>12640.1</c:v>
                      </c:pt>
                      <c:pt idx="483" formatCode="General">
                        <c:v>12865.3</c:v>
                      </c:pt>
                      <c:pt idx="484" formatCode="General">
                        <c:v>13068</c:v>
                      </c:pt>
                      <c:pt idx="485" formatCode="General">
                        <c:v>13251.2</c:v>
                      </c:pt>
                      <c:pt idx="486" formatCode="General">
                        <c:v>13417.5</c:v>
                      </c:pt>
                      <c:pt idx="487" formatCode="General">
                        <c:v>13568.9</c:v>
                      </c:pt>
                      <c:pt idx="488" formatCode="General">
                        <c:v>13707.3</c:v>
                      </c:pt>
                      <c:pt idx="489" formatCode="General">
                        <c:v>13834.3</c:v>
                      </c:pt>
                      <c:pt idx="490" formatCode="General">
                        <c:v>13951.1</c:v>
                      </c:pt>
                      <c:pt idx="491" formatCode="General">
                        <c:v>14059</c:v>
                      </c:pt>
                      <c:pt idx="492" formatCode="General">
                        <c:v>14158.9</c:v>
                      </c:pt>
                      <c:pt idx="493" formatCode="General">
                        <c:v>14251.7</c:v>
                      </c:pt>
                      <c:pt idx="494" formatCode="General">
                        <c:v>14338.2</c:v>
                      </c:pt>
                      <c:pt idx="495" formatCode="General">
                        <c:v>14419</c:v>
                      </c:pt>
                      <c:pt idx="496" formatCode="General">
                        <c:v>14494.7</c:v>
                      </c:pt>
                      <c:pt idx="497" formatCode="General">
                        <c:v>14565.6</c:v>
                      </c:pt>
                      <c:pt idx="498" formatCode="General">
                        <c:v>14632.3</c:v>
                      </c:pt>
                      <c:pt idx="499" formatCode="General">
                        <c:v>14694.9</c:v>
                      </c:pt>
                      <c:pt idx="500" formatCode="General">
                        <c:v>14754</c:v>
                      </c:pt>
                      <c:pt idx="501" formatCode="General">
                        <c:v>14809.7</c:v>
                      </c:pt>
                      <c:pt idx="502" formatCode="General">
                        <c:v>14862.4</c:v>
                      </c:pt>
                      <c:pt idx="503" formatCode="General">
                        <c:v>14912.4</c:v>
                      </c:pt>
                      <c:pt idx="504" formatCode="General">
                        <c:v>14960</c:v>
                      </c:pt>
                      <c:pt idx="505" formatCode="General">
                        <c:v>15005.2</c:v>
                      </c:pt>
                      <c:pt idx="506" formatCode="General">
                        <c:v>15048.5</c:v>
                      </c:pt>
                      <c:pt idx="507" formatCode="General">
                        <c:v>15089.8</c:v>
                      </c:pt>
                      <c:pt idx="508" formatCode="General">
                        <c:v>15129.5</c:v>
                      </c:pt>
                      <c:pt idx="509" formatCode="General">
                        <c:v>15167.6</c:v>
                      </c:pt>
                      <c:pt idx="510" formatCode="General">
                        <c:v>15204.2</c:v>
                      </c:pt>
                      <c:pt idx="511" formatCode="General">
                        <c:v>15239.5</c:v>
                      </c:pt>
                      <c:pt idx="512" formatCode="General">
                        <c:v>15273.6</c:v>
                      </c:pt>
                      <c:pt idx="513" formatCode="General">
                        <c:v>15306.6</c:v>
                      </c:pt>
                      <c:pt idx="514" formatCode="General">
                        <c:v>15338.6</c:v>
                      </c:pt>
                      <c:pt idx="515" formatCode="General">
                        <c:v>15369.5</c:v>
                      </c:pt>
                      <c:pt idx="516" formatCode="General">
                        <c:v>15399.6</c:v>
                      </c:pt>
                      <c:pt idx="517" formatCode="General">
                        <c:v>15428.8</c:v>
                      </c:pt>
                      <c:pt idx="518" formatCode="General">
                        <c:v>15457.3</c:v>
                      </c:pt>
                      <c:pt idx="519" formatCode="General">
                        <c:v>15485.1</c:v>
                      </c:pt>
                      <c:pt idx="520" formatCode="General">
                        <c:v>15512.2</c:v>
                      </c:pt>
                      <c:pt idx="521" formatCode="General">
                        <c:v>15538.7</c:v>
                      </c:pt>
                      <c:pt idx="522" formatCode="General">
                        <c:v>15564.7</c:v>
                      </c:pt>
                      <c:pt idx="523" formatCode="General">
                        <c:v>15571.1</c:v>
                      </c:pt>
                    </c:numCache>
                  </c:numRef>
                </c:yVal>
                <c:smooth val="1"/>
              </c15:ser>
            </c15:filteredScatterSeries>
          </c:ext>
        </c:extLst>
      </c:scatterChart>
      <c:valAx>
        <c:axId val="151650048"/>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50608"/>
        <c:crosses val="autoZero"/>
        <c:crossBetween val="midCat"/>
      </c:valAx>
      <c:valAx>
        <c:axId val="151650608"/>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0" i="0" u="none" strike="noStrike" baseline="0">
                    <a:effectLst/>
                  </a:rPr>
                  <a:t>FOPT(1,000 stb)</a:t>
                </a:r>
                <a:endParaRPr lang="en-US" sz="1400"/>
              </a:p>
            </c:rich>
          </c:tx>
          <c:layout>
            <c:manualLayout>
              <c:xMode val="edge"/>
              <c:yMode val="edge"/>
              <c:x val="0"/>
              <c:y val="0.264265160214348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50048"/>
        <c:crosses val="autoZero"/>
        <c:crossBetween val="midCat"/>
        <c:dispUnits>
          <c:builtInUnit val="thousands"/>
        </c:dispUnits>
      </c:valAx>
      <c:spPr>
        <a:noFill/>
        <a:ln>
          <a:noFill/>
        </a:ln>
        <a:effectLst/>
      </c:spPr>
    </c:plotArea>
    <c:legend>
      <c:legendPos val="r"/>
      <c:layout>
        <c:manualLayout>
          <c:xMode val="edge"/>
          <c:yMode val="edge"/>
          <c:x val="0.34172498002967022"/>
          <c:y val="0.45146285645760675"/>
          <c:w val="0.51206542660428311"/>
          <c:h val="0.2883373692873889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OPTvsS1vsAl!$V$3:$V$90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45.500100000000003</c:v>
                </c:pt>
                <c:pt idx="48">
                  <c:v>52.750100000000003</c:v>
                </c:pt>
                <c:pt idx="49">
                  <c:v>60.000100000000003</c:v>
                </c:pt>
                <c:pt idx="50">
                  <c:v>75.000100000000003</c:v>
                </c:pt>
                <c:pt idx="51">
                  <c:v>90.000100000000003</c:v>
                </c:pt>
                <c:pt idx="52">
                  <c:v>120</c:v>
                </c:pt>
                <c:pt idx="53">
                  <c:v>150</c:v>
                </c:pt>
                <c:pt idx="54">
                  <c:v>180</c:v>
                </c:pt>
                <c:pt idx="55">
                  <c:v>210</c:v>
                </c:pt>
                <c:pt idx="56">
                  <c:v>240</c:v>
                </c:pt>
                <c:pt idx="57">
                  <c:v>270</c:v>
                </c:pt>
                <c:pt idx="58">
                  <c:v>300</c:v>
                </c:pt>
                <c:pt idx="59">
                  <c:v>330</c:v>
                </c:pt>
                <c:pt idx="60">
                  <c:v>360</c:v>
                </c:pt>
                <c:pt idx="61">
                  <c:v>390</c:v>
                </c:pt>
                <c:pt idx="62">
                  <c:v>420</c:v>
                </c:pt>
                <c:pt idx="63">
                  <c:v>450</c:v>
                </c:pt>
                <c:pt idx="64">
                  <c:v>480</c:v>
                </c:pt>
                <c:pt idx="65">
                  <c:v>510</c:v>
                </c:pt>
                <c:pt idx="66">
                  <c:v>540</c:v>
                </c:pt>
                <c:pt idx="67">
                  <c:v>570</c:v>
                </c:pt>
                <c:pt idx="68">
                  <c:v>600</c:v>
                </c:pt>
                <c:pt idx="69">
                  <c:v>630</c:v>
                </c:pt>
                <c:pt idx="70">
                  <c:v>660</c:v>
                </c:pt>
                <c:pt idx="71">
                  <c:v>690</c:v>
                </c:pt>
                <c:pt idx="72">
                  <c:v>720</c:v>
                </c:pt>
                <c:pt idx="73">
                  <c:v>750</c:v>
                </c:pt>
                <c:pt idx="74">
                  <c:v>780</c:v>
                </c:pt>
                <c:pt idx="75">
                  <c:v>810</c:v>
                </c:pt>
                <c:pt idx="76">
                  <c:v>840</c:v>
                </c:pt>
                <c:pt idx="77">
                  <c:v>870</c:v>
                </c:pt>
                <c:pt idx="78">
                  <c:v>900</c:v>
                </c:pt>
                <c:pt idx="79">
                  <c:v>930</c:v>
                </c:pt>
                <c:pt idx="80">
                  <c:v>960</c:v>
                </c:pt>
                <c:pt idx="81">
                  <c:v>990</c:v>
                </c:pt>
                <c:pt idx="82">
                  <c:v>1020</c:v>
                </c:pt>
                <c:pt idx="83">
                  <c:v>1050</c:v>
                </c:pt>
                <c:pt idx="84">
                  <c:v>1080</c:v>
                </c:pt>
                <c:pt idx="85">
                  <c:v>1110</c:v>
                </c:pt>
                <c:pt idx="86">
                  <c:v>1140</c:v>
                </c:pt>
                <c:pt idx="87">
                  <c:v>1170</c:v>
                </c:pt>
              </c:numCache>
            </c:numRef>
          </c:xVal>
          <c:yVal>
            <c:numRef>
              <c:f>OPTvsS1vsAl!$W$3:$W$90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2564.44</c:v>
                </c:pt>
                <c:pt idx="48">
                  <c:v>2564.44</c:v>
                </c:pt>
                <c:pt idx="49">
                  <c:v>2564.44</c:v>
                </c:pt>
                <c:pt idx="50">
                  <c:v>2306.67</c:v>
                </c:pt>
                <c:pt idx="51">
                  <c:v>2306.67</c:v>
                </c:pt>
                <c:pt idx="52">
                  <c:v>2161.87</c:v>
                </c:pt>
                <c:pt idx="53">
                  <c:v>2115.9</c:v>
                </c:pt>
                <c:pt idx="54">
                  <c:v>2133.5300000000002</c:v>
                </c:pt>
                <c:pt idx="55">
                  <c:v>2197.8200000000002</c:v>
                </c:pt>
                <c:pt idx="56">
                  <c:v>2294.67</c:v>
                </c:pt>
                <c:pt idx="57">
                  <c:v>2397.29</c:v>
                </c:pt>
                <c:pt idx="58">
                  <c:v>2475.4699999999998</c:v>
                </c:pt>
                <c:pt idx="59">
                  <c:v>2534.2199999999998</c:v>
                </c:pt>
                <c:pt idx="60">
                  <c:v>2540.79</c:v>
                </c:pt>
                <c:pt idx="61">
                  <c:v>2505.5300000000002</c:v>
                </c:pt>
                <c:pt idx="62">
                  <c:v>2442.8200000000002</c:v>
                </c:pt>
                <c:pt idx="63">
                  <c:v>2352.69</c:v>
                </c:pt>
                <c:pt idx="64">
                  <c:v>2249.06</c:v>
                </c:pt>
                <c:pt idx="65">
                  <c:v>2135.75</c:v>
                </c:pt>
                <c:pt idx="66">
                  <c:v>2007.51</c:v>
                </c:pt>
                <c:pt idx="67">
                  <c:v>1874.93</c:v>
                </c:pt>
                <c:pt idx="68">
                  <c:v>1741.93</c:v>
                </c:pt>
                <c:pt idx="69">
                  <c:v>1607.82</c:v>
                </c:pt>
                <c:pt idx="70">
                  <c:v>1492.16</c:v>
                </c:pt>
                <c:pt idx="71">
                  <c:v>1384</c:v>
                </c:pt>
                <c:pt idx="72">
                  <c:v>1289.51</c:v>
                </c:pt>
                <c:pt idx="73">
                  <c:v>1219.74</c:v>
                </c:pt>
                <c:pt idx="74">
                  <c:v>1162.4000000000001</c:v>
                </c:pt>
                <c:pt idx="75">
                  <c:v>1121.8399999999999</c:v>
                </c:pt>
                <c:pt idx="76">
                  <c:v>1086.46</c:v>
                </c:pt>
                <c:pt idx="77">
                  <c:v>1044.46</c:v>
                </c:pt>
                <c:pt idx="78">
                  <c:v>1000.62</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OPTvsS1vsAl!$Y$3:$Y$131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f>OPTvsS1vsAl!$Z$3:$Z$131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numCache>
            </c:numRef>
          </c:yVal>
          <c:smooth val="1"/>
        </c:ser>
        <c:dLbls>
          <c:showLegendKey val="0"/>
          <c:showVal val="0"/>
          <c:showCatName val="0"/>
          <c:showSerName val="0"/>
          <c:showPercent val="0"/>
          <c:showBubbleSize val="0"/>
        </c:dLbls>
        <c:axId val="151653968"/>
        <c:axId val="151654528"/>
        <c:extLst>
          <c:ext xmlns:c15="http://schemas.microsoft.com/office/drawing/2012/chart" uri="{02D57815-91ED-43cb-92C2-25804820EDAC}">
            <c15:filteredScatterSeries>
              <c15:ser>
                <c:idx val="0"/>
                <c:order val="0"/>
                <c:tx>
                  <c:strRef>
                    <c:extLst>
                      <c:ext uri="{02D57815-91ED-43cb-92C2-25804820EDAC}">
                        <c15:formulaRef>
                          <c15:sqref>OPTvsS1vsAl!$T$2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OPTvsS1vsAl!$Y$3:$Y$526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extLst>
                      <c:ext uri="{02D57815-91ED-43cb-92C2-25804820EDAC}">
                        <c15:formulaRef>
                          <c15:sqref>OPTvsS1vsAl!$Z$3:$Z$526</c15:sqref>
                        </c15:formulaRef>
                      </c:ext>
                    </c:extLst>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numCache>
                  </c:numRef>
                </c:yVal>
                <c:smooth val="1"/>
              </c15:ser>
            </c15:filteredScatterSeries>
          </c:ext>
        </c:extLst>
      </c:scatterChart>
      <c:valAx>
        <c:axId val="151653968"/>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54528"/>
        <c:crosses val="autoZero"/>
        <c:crossBetween val="midCat"/>
      </c:valAx>
      <c:valAx>
        <c:axId val="15165452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653968"/>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47500805820325"/>
          <c:y val="4.4766216665171242E-2"/>
          <c:w val="0.77970627849150431"/>
          <c:h val="0.78466907066244063"/>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OPTvsS1vsAl!$V$3:$V$111</c:f>
              <c:numCache>
                <c:formatCode>General</c:formatCode>
                <c:ptCount val="10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45.500100000000003</c:v>
                </c:pt>
                <c:pt idx="48">
                  <c:v>52.750100000000003</c:v>
                </c:pt>
                <c:pt idx="49">
                  <c:v>60.000100000000003</c:v>
                </c:pt>
                <c:pt idx="50">
                  <c:v>75.000100000000003</c:v>
                </c:pt>
                <c:pt idx="51">
                  <c:v>90.000100000000003</c:v>
                </c:pt>
                <c:pt idx="52">
                  <c:v>120</c:v>
                </c:pt>
                <c:pt idx="53">
                  <c:v>150</c:v>
                </c:pt>
                <c:pt idx="54">
                  <c:v>180</c:v>
                </c:pt>
                <c:pt idx="55">
                  <c:v>210</c:v>
                </c:pt>
                <c:pt idx="56">
                  <c:v>240</c:v>
                </c:pt>
                <c:pt idx="57">
                  <c:v>270</c:v>
                </c:pt>
                <c:pt idx="58">
                  <c:v>300</c:v>
                </c:pt>
                <c:pt idx="59">
                  <c:v>330</c:v>
                </c:pt>
                <c:pt idx="60">
                  <c:v>360</c:v>
                </c:pt>
                <c:pt idx="61">
                  <c:v>390</c:v>
                </c:pt>
                <c:pt idx="62">
                  <c:v>420</c:v>
                </c:pt>
                <c:pt idx="63">
                  <c:v>450</c:v>
                </c:pt>
                <c:pt idx="64">
                  <c:v>480</c:v>
                </c:pt>
                <c:pt idx="65">
                  <c:v>510</c:v>
                </c:pt>
                <c:pt idx="66">
                  <c:v>540</c:v>
                </c:pt>
                <c:pt idx="67">
                  <c:v>570</c:v>
                </c:pt>
                <c:pt idx="68">
                  <c:v>600</c:v>
                </c:pt>
                <c:pt idx="69">
                  <c:v>630</c:v>
                </c:pt>
                <c:pt idx="70">
                  <c:v>660</c:v>
                </c:pt>
                <c:pt idx="71">
                  <c:v>690</c:v>
                </c:pt>
                <c:pt idx="72">
                  <c:v>720</c:v>
                </c:pt>
                <c:pt idx="73">
                  <c:v>750</c:v>
                </c:pt>
                <c:pt idx="74">
                  <c:v>780</c:v>
                </c:pt>
                <c:pt idx="75">
                  <c:v>810</c:v>
                </c:pt>
                <c:pt idx="76">
                  <c:v>840</c:v>
                </c:pt>
                <c:pt idx="77">
                  <c:v>870</c:v>
                </c:pt>
                <c:pt idx="78">
                  <c:v>900</c:v>
                </c:pt>
                <c:pt idx="79">
                  <c:v>930</c:v>
                </c:pt>
                <c:pt idx="80">
                  <c:v>960</c:v>
                </c:pt>
                <c:pt idx="81">
                  <c:v>990</c:v>
                </c:pt>
                <c:pt idx="82">
                  <c:v>1020</c:v>
                </c:pt>
                <c:pt idx="83">
                  <c:v>1050</c:v>
                </c:pt>
                <c:pt idx="84">
                  <c:v>1080</c:v>
                </c:pt>
                <c:pt idx="85">
                  <c:v>1110</c:v>
                </c:pt>
                <c:pt idx="86">
                  <c:v>1140</c:v>
                </c:pt>
                <c:pt idx="87">
                  <c:v>1170</c:v>
                </c:pt>
                <c:pt idx="88">
                  <c:v>1200</c:v>
                </c:pt>
                <c:pt idx="89">
                  <c:v>1230</c:v>
                </c:pt>
                <c:pt idx="90">
                  <c:v>1260</c:v>
                </c:pt>
                <c:pt idx="91">
                  <c:v>1290</c:v>
                </c:pt>
                <c:pt idx="92">
                  <c:v>1320</c:v>
                </c:pt>
                <c:pt idx="93">
                  <c:v>1350</c:v>
                </c:pt>
                <c:pt idx="94">
                  <c:v>1380</c:v>
                </c:pt>
                <c:pt idx="95">
                  <c:v>1410</c:v>
                </c:pt>
                <c:pt idx="96">
                  <c:v>1440</c:v>
                </c:pt>
                <c:pt idx="97">
                  <c:v>1470</c:v>
                </c:pt>
                <c:pt idx="98">
                  <c:v>1500</c:v>
                </c:pt>
                <c:pt idx="99">
                  <c:v>1530</c:v>
                </c:pt>
                <c:pt idx="100">
                  <c:v>1560</c:v>
                </c:pt>
                <c:pt idx="101">
                  <c:v>1590</c:v>
                </c:pt>
                <c:pt idx="102">
                  <c:v>1620</c:v>
                </c:pt>
                <c:pt idx="103">
                  <c:v>1650</c:v>
                </c:pt>
                <c:pt idx="104">
                  <c:v>1680</c:v>
                </c:pt>
                <c:pt idx="105">
                  <c:v>1710</c:v>
                </c:pt>
                <c:pt idx="106">
                  <c:v>1740</c:v>
                </c:pt>
                <c:pt idx="107">
                  <c:v>1770</c:v>
                </c:pt>
                <c:pt idx="108">
                  <c:v>1800</c:v>
                </c:pt>
              </c:numCache>
            </c:numRef>
          </c:xVal>
          <c:yVal>
            <c:numRef>
              <c:f>OPTvsS1vsAl!$X$3:$X$111</c:f>
              <c:numCache>
                <c:formatCode>0.00E+00</c:formatCode>
                <c:ptCount val="109"/>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c:v>556.12099999999998</c:v>
                </c:pt>
                <c:pt idx="14" formatCode="General">
                  <c:v>643.54600000000005</c:v>
                </c:pt>
                <c:pt idx="15" formatCode="General">
                  <c:v>739.40499999999997</c:v>
                </c:pt>
                <c:pt idx="16" formatCode="General">
                  <c:v>788.85799999999995</c:v>
                </c:pt>
                <c:pt idx="17" formatCode="General">
                  <c:v>930.01700000000005</c:v>
                </c:pt>
                <c:pt idx="18" formatCode="General">
                  <c:v>1102.22</c:v>
                </c:pt>
                <c:pt idx="19" formatCode="General">
                  <c:v>1290.6600000000001</c:v>
                </c:pt>
                <c:pt idx="20" formatCode="General">
                  <c:v>1486.92</c:v>
                </c:pt>
                <c:pt idx="21" formatCode="General">
                  <c:v>1689.38</c:v>
                </c:pt>
                <c:pt idx="22" formatCode="General">
                  <c:v>1897.02</c:v>
                </c:pt>
                <c:pt idx="23" formatCode="General">
                  <c:v>2106.86</c:v>
                </c:pt>
                <c:pt idx="24" formatCode="General">
                  <c:v>2317.13</c:v>
                </c:pt>
                <c:pt idx="25" formatCode="General">
                  <c:v>2511.6</c:v>
                </c:pt>
                <c:pt idx="26" formatCode="General">
                  <c:v>2696.49</c:v>
                </c:pt>
                <c:pt idx="27" formatCode="General">
                  <c:v>2876.69</c:v>
                </c:pt>
                <c:pt idx="28" formatCode="General">
                  <c:v>3052.98</c:v>
                </c:pt>
                <c:pt idx="29" formatCode="General">
                  <c:v>3224.88</c:v>
                </c:pt>
                <c:pt idx="30" formatCode="General">
                  <c:v>3379.19</c:v>
                </c:pt>
                <c:pt idx="31" formatCode="General">
                  <c:v>3523.75</c:v>
                </c:pt>
                <c:pt idx="32" formatCode="General">
                  <c:v>3662.14</c:v>
                </c:pt>
                <c:pt idx="33" formatCode="General">
                  <c:v>3795.51</c:v>
                </c:pt>
                <c:pt idx="34" formatCode="General">
                  <c:v>3924.25</c:v>
                </c:pt>
                <c:pt idx="35" formatCode="General">
                  <c:v>4045.76</c:v>
                </c:pt>
                <c:pt idx="36" formatCode="General">
                  <c:v>4161.8900000000003</c:v>
                </c:pt>
                <c:pt idx="37" formatCode="General">
                  <c:v>4273.84</c:v>
                </c:pt>
                <c:pt idx="38" formatCode="General">
                  <c:v>4381.93</c:v>
                </c:pt>
                <c:pt idx="39" formatCode="General">
                  <c:v>4486.5</c:v>
                </c:pt>
                <c:pt idx="40" formatCode="General">
                  <c:v>4588.7</c:v>
                </c:pt>
                <c:pt idx="41" formatCode="General">
                  <c:v>4688.34</c:v>
                </c:pt>
                <c:pt idx="42">
                  <c:v>4782.9799999999996</c:v>
                </c:pt>
                <c:pt idx="43" formatCode="General">
                  <c:v>4870.04</c:v>
                </c:pt>
                <c:pt idx="44" formatCode="General">
                  <c:v>4953.5600000000004</c:v>
                </c:pt>
                <c:pt idx="45" formatCode="General">
                  <c:v>5037.78</c:v>
                </c:pt>
                <c:pt idx="46" formatCode="General">
                  <c:v>5121.03</c:v>
                </c:pt>
                <c:pt idx="47" formatCode="General">
                  <c:v>5279.16</c:v>
                </c:pt>
                <c:pt idx="48" formatCode="General">
                  <c:v>5557.53</c:v>
                </c:pt>
                <c:pt idx="49">
                  <c:v>5808.06</c:v>
                </c:pt>
                <c:pt idx="50" formatCode="General">
                  <c:v>6425.62</c:v>
                </c:pt>
                <c:pt idx="51" formatCode="General">
                  <c:v>6876.44</c:v>
                </c:pt>
                <c:pt idx="52" formatCode="General">
                  <c:v>7797.14</c:v>
                </c:pt>
                <c:pt idx="53" formatCode="General">
                  <c:v>8601.4599999999991</c:v>
                </c:pt>
                <c:pt idx="54" formatCode="General">
                  <c:v>9306.9599999999991</c:v>
                </c:pt>
                <c:pt idx="55" formatCode="General">
                  <c:v>9923.99</c:v>
                </c:pt>
                <c:pt idx="56" formatCode="General">
                  <c:v>10461.200000000001</c:v>
                </c:pt>
                <c:pt idx="57" formatCode="General">
                  <c:v>10944</c:v>
                </c:pt>
                <c:pt idx="58" formatCode="General">
                  <c:v>11424.5</c:v>
                </c:pt>
                <c:pt idx="59" formatCode="General">
                  <c:v>11909.9</c:v>
                </c:pt>
                <c:pt idx="60" formatCode="General">
                  <c:v>12463.8</c:v>
                </c:pt>
                <c:pt idx="61" formatCode="General">
                  <c:v>13078.2</c:v>
                </c:pt>
                <c:pt idx="62" formatCode="General">
                  <c:v>13726.3</c:v>
                </c:pt>
                <c:pt idx="63" formatCode="General">
                  <c:v>14399</c:v>
                </c:pt>
                <c:pt idx="64" formatCode="General">
                  <c:v>15072.6</c:v>
                </c:pt>
                <c:pt idx="65" formatCode="General">
                  <c:v>15735.1</c:v>
                </c:pt>
                <c:pt idx="66" formatCode="General">
                  <c:v>16390.599999999999</c:v>
                </c:pt>
                <c:pt idx="67" formatCode="General">
                  <c:v>17032.400000000001</c:v>
                </c:pt>
                <c:pt idx="68" formatCode="General">
                  <c:v>17651.099999999999</c:v>
                </c:pt>
                <c:pt idx="69">
                  <c:v>18234.7</c:v>
                </c:pt>
                <c:pt idx="70" formatCode="General">
                  <c:v>18801.3</c:v>
                </c:pt>
                <c:pt idx="71" formatCode="General">
                  <c:v>19359.8</c:v>
                </c:pt>
                <c:pt idx="72" formatCode="General">
                  <c:v>19856</c:v>
                </c:pt>
                <c:pt idx="73" formatCode="General">
                  <c:v>20305.2</c:v>
                </c:pt>
                <c:pt idx="74" formatCode="General">
                  <c:v>20728</c:v>
                </c:pt>
                <c:pt idx="75" formatCode="General">
                  <c:v>21128.1</c:v>
                </c:pt>
                <c:pt idx="76" formatCode="General">
                  <c:v>21511.8</c:v>
                </c:pt>
                <c:pt idx="77" formatCode="General">
                  <c:v>21890.2</c:v>
                </c:pt>
                <c:pt idx="78" formatCode="General">
                  <c:v>22262.3</c:v>
                </c:pt>
                <c:pt idx="79" formatCode="General">
                  <c:v>22589.5</c:v>
                </c:pt>
                <c:pt idx="80" formatCode="General">
                  <c:v>22897.9</c:v>
                </c:pt>
                <c:pt idx="81" formatCode="General">
                  <c:v>23191.599999999999</c:v>
                </c:pt>
                <c:pt idx="82" formatCode="General">
                  <c:v>23472.3</c:v>
                </c:pt>
                <c:pt idx="83" formatCode="General">
                  <c:v>23741.200000000001</c:v>
                </c:pt>
                <c:pt idx="84" formatCode="General">
                  <c:v>23999</c:v>
                </c:pt>
                <c:pt idx="85" formatCode="General">
                  <c:v>24246.400000000001</c:v>
                </c:pt>
                <c:pt idx="86" formatCode="General">
                  <c:v>24483.9</c:v>
                </c:pt>
                <c:pt idx="87" formatCode="General">
                  <c:v>24712.1</c:v>
                </c:pt>
                <c:pt idx="88" formatCode="General">
                  <c:v>24931.3</c:v>
                </c:pt>
                <c:pt idx="89" formatCode="General">
                  <c:v>25141.9</c:v>
                </c:pt>
                <c:pt idx="90" formatCode="General">
                  <c:v>25344.400000000001</c:v>
                </c:pt>
                <c:pt idx="91" formatCode="General">
                  <c:v>25539.200000000001</c:v>
                </c:pt>
                <c:pt idx="92" formatCode="General">
                  <c:v>25726.5</c:v>
                </c:pt>
                <c:pt idx="93" formatCode="General">
                  <c:v>25906.6</c:v>
                </c:pt>
                <c:pt idx="94" formatCode="General">
                  <c:v>26079.9</c:v>
                </c:pt>
                <c:pt idx="95" formatCode="General">
                  <c:v>26246.7</c:v>
                </c:pt>
                <c:pt idx="96" formatCode="General">
                  <c:v>26407.200000000001</c:v>
                </c:pt>
                <c:pt idx="97" formatCode="General">
                  <c:v>26561.7</c:v>
                </c:pt>
                <c:pt idx="98">
                  <c:v>26710.400000000001</c:v>
                </c:pt>
                <c:pt idx="99" formatCode="General">
                  <c:v>26853.7</c:v>
                </c:pt>
                <c:pt idx="100" formatCode="General">
                  <c:v>26991.7</c:v>
                </c:pt>
                <c:pt idx="101" formatCode="General">
                  <c:v>27124.7</c:v>
                </c:pt>
                <c:pt idx="102" formatCode="General">
                  <c:v>27252.799999999999</c:v>
                </c:pt>
                <c:pt idx="103" formatCode="General">
                  <c:v>27376.5</c:v>
                </c:pt>
                <c:pt idx="104" formatCode="General">
                  <c:v>27495.7</c:v>
                </c:pt>
                <c:pt idx="105" formatCode="General">
                  <c:v>27610.799999999999</c:v>
                </c:pt>
                <c:pt idx="106" formatCode="General">
                  <c:v>27722</c:v>
                </c:pt>
                <c:pt idx="107" formatCode="General">
                  <c:v>27829.4</c:v>
                </c:pt>
                <c:pt idx="108" formatCode="General">
                  <c:v>27933.200000000001</c:v>
                </c:pt>
              </c:numCache>
            </c:numRef>
          </c:yVal>
          <c:smooth val="1"/>
        </c:ser>
        <c:ser>
          <c:idx val="2"/>
          <c:order val="2"/>
          <c:tx>
            <c:v>Strategy1</c:v>
          </c:tx>
          <c:spPr>
            <a:ln w="25400" cap="rnd">
              <a:solidFill>
                <a:schemeClr val="accent4"/>
              </a:solidFill>
              <a:round/>
            </a:ln>
            <a:effectLst/>
          </c:spPr>
          <c:marker>
            <c:symbol val="none"/>
          </c:marker>
          <c:xVal>
            <c:numRef>
              <c:f>OPTvsS1vsAl!$Y$3:$Y$131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f>OPTvsS1vsAl!$AA$3:$AA$131</c:f>
              <c:numCache>
                <c:formatCode>0.00E+00</c:formatCode>
                <c:ptCount val="129"/>
                <c:pt idx="0" formatCode="General">
                  <c:v>0</c:v>
                </c:pt>
                <c:pt idx="1">
                  <c:v>6.33035E-15</c:v>
                </c:pt>
                <c:pt idx="2" formatCode="General">
                  <c:v>14.1761</c:v>
                </c:pt>
                <c:pt idx="3" formatCode="General">
                  <c:v>24.8232</c:v>
                </c:pt>
                <c:pt idx="4" formatCode="General">
                  <c:v>32.611800000000002</c:v>
                </c:pt>
                <c:pt idx="5">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930.01700000000005</c:v>
                </c:pt>
                <c:pt idx="18" formatCode="General">
                  <c:v>1102.22</c:v>
                </c:pt>
                <c:pt idx="19" formatCode="General">
                  <c:v>1290.6600000000001</c:v>
                </c:pt>
                <c:pt idx="20" formatCode="General">
                  <c:v>1486.92</c:v>
                </c:pt>
                <c:pt idx="21" formatCode="General">
                  <c:v>1689.38</c:v>
                </c:pt>
                <c:pt idx="22" formatCode="General">
                  <c:v>1897.02</c:v>
                </c:pt>
                <c:pt idx="23" formatCode="General">
                  <c:v>2106.86</c:v>
                </c:pt>
                <c:pt idx="24" formatCode="General">
                  <c:v>2317.13</c:v>
                </c:pt>
                <c:pt idx="25" formatCode="General">
                  <c:v>2511.6</c:v>
                </c:pt>
                <c:pt idx="26" formatCode="General">
                  <c:v>2696.49</c:v>
                </c:pt>
                <c:pt idx="27" formatCode="General">
                  <c:v>2876.69</c:v>
                </c:pt>
                <c:pt idx="28" formatCode="General">
                  <c:v>3052.98</c:v>
                </c:pt>
                <c:pt idx="29" formatCode="General">
                  <c:v>3224.88</c:v>
                </c:pt>
                <c:pt idx="30" formatCode="General">
                  <c:v>3379.19</c:v>
                </c:pt>
                <c:pt idx="31" formatCode="General">
                  <c:v>3523.75</c:v>
                </c:pt>
                <c:pt idx="32" formatCode="General">
                  <c:v>3662.14</c:v>
                </c:pt>
                <c:pt idx="33" formatCode="General">
                  <c:v>3795.51</c:v>
                </c:pt>
                <c:pt idx="34" formatCode="General">
                  <c:v>3924.25</c:v>
                </c:pt>
                <c:pt idx="35" formatCode="General">
                  <c:v>4045.76</c:v>
                </c:pt>
                <c:pt idx="36">
                  <c:v>4161.8900000000003</c:v>
                </c:pt>
                <c:pt idx="37" formatCode="General">
                  <c:v>4273.84</c:v>
                </c:pt>
                <c:pt idx="38" formatCode="General">
                  <c:v>4381.93</c:v>
                </c:pt>
                <c:pt idx="39" formatCode="General">
                  <c:v>4486.5</c:v>
                </c:pt>
                <c:pt idx="40" formatCode="General">
                  <c:v>4588.7</c:v>
                </c:pt>
                <c:pt idx="41" formatCode="General">
                  <c:v>4688.34</c:v>
                </c:pt>
                <c:pt idx="42" formatCode="General">
                  <c:v>4782.9799999999996</c:v>
                </c:pt>
                <c:pt idx="43" formatCode="General">
                  <c:v>4870.04</c:v>
                </c:pt>
                <c:pt idx="44" formatCode="General">
                  <c:v>4953.5600000000004</c:v>
                </c:pt>
                <c:pt idx="45" formatCode="General">
                  <c:v>5037.78</c:v>
                </c:pt>
                <c:pt idx="46" formatCode="General">
                  <c:v>5121.03</c:v>
                </c:pt>
                <c:pt idx="47" formatCode="General">
                  <c:v>5202.04</c:v>
                </c:pt>
                <c:pt idx="48" formatCode="General">
                  <c:v>5280.11</c:v>
                </c:pt>
                <c:pt idx="49" formatCode="General">
                  <c:v>5356.27</c:v>
                </c:pt>
                <c:pt idx="50" formatCode="General">
                  <c:v>5430.69</c:v>
                </c:pt>
                <c:pt idx="51" formatCode="General">
                  <c:v>5503.58</c:v>
                </c:pt>
                <c:pt idx="52" formatCode="General">
                  <c:v>5574.98</c:v>
                </c:pt>
                <c:pt idx="53" formatCode="General">
                  <c:v>5644.85</c:v>
                </c:pt>
                <c:pt idx="54" formatCode="General">
                  <c:v>5713.42</c:v>
                </c:pt>
                <c:pt idx="55" formatCode="General">
                  <c:v>5781.13</c:v>
                </c:pt>
                <c:pt idx="56" formatCode="General">
                  <c:v>5848.16</c:v>
                </c:pt>
                <c:pt idx="57" formatCode="General">
                  <c:v>5913.98</c:v>
                </c:pt>
                <c:pt idx="58">
                  <c:v>5977.78</c:v>
                </c:pt>
                <c:pt idx="59" formatCode="General">
                  <c:v>6039.63</c:v>
                </c:pt>
                <c:pt idx="60" formatCode="General">
                  <c:v>6101.91</c:v>
                </c:pt>
                <c:pt idx="61" formatCode="General">
                  <c:v>6164.88</c:v>
                </c:pt>
                <c:pt idx="62" formatCode="General">
                  <c:v>6227</c:v>
                </c:pt>
                <c:pt idx="63" formatCode="General">
                  <c:v>6284.13</c:v>
                </c:pt>
                <c:pt idx="64" formatCode="General">
                  <c:v>6338.66</c:v>
                </c:pt>
                <c:pt idx="65" formatCode="General">
                  <c:v>6393.98</c:v>
                </c:pt>
                <c:pt idx="66" formatCode="General">
                  <c:v>6450.18</c:v>
                </c:pt>
                <c:pt idx="67" formatCode="General">
                  <c:v>6555.95</c:v>
                </c:pt>
                <c:pt idx="68" formatCode="General">
                  <c:v>6761.25</c:v>
                </c:pt>
                <c:pt idx="69" formatCode="General">
                  <c:v>7243.38</c:v>
                </c:pt>
                <c:pt idx="70" formatCode="General">
                  <c:v>7896.84</c:v>
                </c:pt>
                <c:pt idx="71" formatCode="General">
                  <c:v>8511.85</c:v>
                </c:pt>
                <c:pt idx="72" formatCode="General">
                  <c:v>9105.59</c:v>
                </c:pt>
                <c:pt idx="73" formatCode="General">
                  <c:v>9684.82</c:v>
                </c:pt>
                <c:pt idx="74" formatCode="General">
                  <c:v>10254.299999999999</c:v>
                </c:pt>
                <c:pt idx="75" formatCode="General">
                  <c:v>10817</c:v>
                </c:pt>
                <c:pt idx="76" formatCode="General">
                  <c:v>11373.8</c:v>
                </c:pt>
                <c:pt idx="77" formatCode="General">
                  <c:v>11923.9</c:v>
                </c:pt>
                <c:pt idx="78" formatCode="General">
                  <c:v>12466.1</c:v>
                </c:pt>
                <c:pt idx="79" formatCode="General">
                  <c:v>12999.9</c:v>
                </c:pt>
                <c:pt idx="80" formatCode="General">
                  <c:v>13525.1</c:v>
                </c:pt>
                <c:pt idx="81" formatCode="General">
                  <c:v>14041.2</c:v>
                </c:pt>
                <c:pt idx="82" formatCode="General">
                  <c:v>14547.5</c:v>
                </c:pt>
                <c:pt idx="83" formatCode="General">
                  <c:v>15043.4</c:v>
                </c:pt>
                <c:pt idx="84">
                  <c:v>15528.3</c:v>
                </c:pt>
                <c:pt idx="85" formatCode="General">
                  <c:v>16001.6</c:v>
                </c:pt>
                <c:pt idx="86" formatCode="General">
                  <c:v>16463</c:v>
                </c:pt>
                <c:pt idx="87" formatCode="General">
                  <c:v>16911.8</c:v>
                </c:pt>
                <c:pt idx="88" formatCode="General">
                  <c:v>17348.2</c:v>
                </c:pt>
                <c:pt idx="89" formatCode="General">
                  <c:v>17772</c:v>
                </c:pt>
                <c:pt idx="90" formatCode="General">
                  <c:v>18183</c:v>
                </c:pt>
                <c:pt idx="91">
                  <c:v>18580.7</c:v>
                </c:pt>
                <c:pt idx="92" formatCode="General">
                  <c:v>18965.099999999999</c:v>
                </c:pt>
                <c:pt idx="93" formatCode="General">
                  <c:v>19335.900000000001</c:v>
                </c:pt>
                <c:pt idx="94" formatCode="General">
                  <c:v>19693.2</c:v>
                </c:pt>
                <c:pt idx="95" formatCode="General">
                  <c:v>20037.3</c:v>
                </c:pt>
                <c:pt idx="96" formatCode="General">
                  <c:v>20368.400000000001</c:v>
                </c:pt>
                <c:pt idx="97" formatCode="General">
                  <c:v>20686.599999999999</c:v>
                </c:pt>
                <c:pt idx="98" formatCode="General">
                  <c:v>20992.400000000001</c:v>
                </c:pt>
                <c:pt idx="99" formatCode="General">
                  <c:v>21286</c:v>
                </c:pt>
                <c:pt idx="100" formatCode="General">
                  <c:v>21568</c:v>
                </c:pt>
                <c:pt idx="101" formatCode="General">
                  <c:v>21838.6</c:v>
                </c:pt>
                <c:pt idx="102" formatCode="General">
                  <c:v>22098.400000000001</c:v>
                </c:pt>
                <c:pt idx="103" formatCode="General">
                  <c:v>22347.9</c:v>
                </c:pt>
                <c:pt idx="104" formatCode="General">
                  <c:v>22587.4</c:v>
                </c:pt>
                <c:pt idx="105" formatCode="General">
                  <c:v>22817.5</c:v>
                </c:pt>
                <c:pt idx="106" formatCode="General">
                  <c:v>23038.5</c:v>
                </c:pt>
                <c:pt idx="107" formatCode="General">
                  <c:v>23250.9</c:v>
                </c:pt>
                <c:pt idx="108" formatCode="General">
                  <c:v>23454.9</c:v>
                </c:pt>
                <c:pt idx="109" formatCode="General">
                  <c:v>23650.9</c:v>
                </c:pt>
                <c:pt idx="110" formatCode="General">
                  <c:v>23839.3</c:v>
                </c:pt>
                <c:pt idx="111" formatCode="General">
                  <c:v>24020.6</c:v>
                </c:pt>
                <c:pt idx="112" formatCode="General">
                  <c:v>24194.9</c:v>
                </c:pt>
                <c:pt idx="113" formatCode="General">
                  <c:v>24362.7</c:v>
                </c:pt>
                <c:pt idx="114" formatCode="General">
                  <c:v>24524.2</c:v>
                </c:pt>
                <c:pt idx="115" formatCode="General">
                  <c:v>24679.8</c:v>
                </c:pt>
                <c:pt idx="116" formatCode="General">
                  <c:v>24829.8</c:v>
                </c:pt>
                <c:pt idx="117" formatCode="General">
                  <c:v>24974.400000000001</c:v>
                </c:pt>
                <c:pt idx="118" formatCode="General">
                  <c:v>25113.8</c:v>
                </c:pt>
                <c:pt idx="119">
                  <c:v>25248.400000000001</c:v>
                </c:pt>
                <c:pt idx="120" formatCode="General">
                  <c:v>25378.400000000001</c:v>
                </c:pt>
                <c:pt idx="121" formatCode="General">
                  <c:v>25503.9</c:v>
                </c:pt>
                <c:pt idx="122" formatCode="General">
                  <c:v>25625.3</c:v>
                </c:pt>
                <c:pt idx="123" formatCode="General">
                  <c:v>25742.6</c:v>
                </c:pt>
                <c:pt idx="124" formatCode="General">
                  <c:v>25856.1</c:v>
                </c:pt>
                <c:pt idx="125" formatCode="General">
                  <c:v>25966</c:v>
                </c:pt>
                <c:pt idx="126" formatCode="General">
                  <c:v>26063.8</c:v>
                </c:pt>
              </c:numCache>
            </c:numRef>
          </c:yVal>
          <c:smooth val="1"/>
        </c:ser>
        <c:dLbls>
          <c:showLegendKey val="0"/>
          <c:showVal val="0"/>
          <c:showCatName val="0"/>
          <c:showSerName val="0"/>
          <c:showPercent val="0"/>
          <c:showBubbleSize val="0"/>
        </c:dLbls>
        <c:axId val="152077568"/>
        <c:axId val="152078128"/>
        <c:extLst>
          <c:ext xmlns:c15="http://schemas.microsoft.com/office/drawing/2012/chart" uri="{02D57815-91ED-43cb-92C2-25804820EDAC}">
            <c15:filteredScatterSeries>
              <c15:ser>
                <c:idx val="0"/>
                <c:order val="0"/>
                <c:tx>
                  <c:strRef>
                    <c:extLst>
                      <c:ext uri="{02D57815-91ED-43cb-92C2-25804820EDAC}">
                        <c15:formulaRef>
                          <c15:sqref>OPTvsS1vsAl!$U$2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OPTvsS1vsAl!$Y$3:$Y$526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extLst>
                      <c:ext uri="{02D57815-91ED-43cb-92C2-25804820EDAC}">
                        <c15:formulaRef>
                          <c15:sqref>OPTvsS1vsAl!$AA$3:$AA$526</c15:sqref>
                        </c15:formulaRef>
                      </c:ext>
                    </c:extLst>
                    <c:numCache>
                      <c:formatCode>0.00E+00</c:formatCode>
                      <c:ptCount val="524"/>
                      <c:pt idx="0" formatCode="General">
                        <c:v>0</c:v>
                      </c:pt>
                      <c:pt idx="1">
                        <c:v>6.33035E-15</c:v>
                      </c:pt>
                      <c:pt idx="2" formatCode="General">
                        <c:v>14.1761</c:v>
                      </c:pt>
                      <c:pt idx="3" formatCode="General">
                        <c:v>24.8232</c:v>
                      </c:pt>
                      <c:pt idx="4" formatCode="General">
                        <c:v>32.611800000000002</c:v>
                      </c:pt>
                      <c:pt idx="5">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930.01700000000005</c:v>
                      </c:pt>
                      <c:pt idx="18" formatCode="General">
                        <c:v>1102.22</c:v>
                      </c:pt>
                      <c:pt idx="19" formatCode="General">
                        <c:v>1290.6600000000001</c:v>
                      </c:pt>
                      <c:pt idx="20" formatCode="General">
                        <c:v>1486.92</c:v>
                      </c:pt>
                      <c:pt idx="21" formatCode="General">
                        <c:v>1689.38</c:v>
                      </c:pt>
                      <c:pt idx="22" formatCode="General">
                        <c:v>1897.02</c:v>
                      </c:pt>
                      <c:pt idx="23" formatCode="General">
                        <c:v>2106.86</c:v>
                      </c:pt>
                      <c:pt idx="24" formatCode="General">
                        <c:v>2317.13</c:v>
                      </c:pt>
                      <c:pt idx="25" formatCode="General">
                        <c:v>2511.6</c:v>
                      </c:pt>
                      <c:pt idx="26" formatCode="General">
                        <c:v>2696.49</c:v>
                      </c:pt>
                      <c:pt idx="27" formatCode="General">
                        <c:v>2876.69</c:v>
                      </c:pt>
                      <c:pt idx="28" formatCode="General">
                        <c:v>3052.98</c:v>
                      </c:pt>
                      <c:pt idx="29" formatCode="General">
                        <c:v>3224.88</c:v>
                      </c:pt>
                      <c:pt idx="30" formatCode="General">
                        <c:v>3379.19</c:v>
                      </c:pt>
                      <c:pt idx="31" formatCode="General">
                        <c:v>3523.75</c:v>
                      </c:pt>
                      <c:pt idx="32" formatCode="General">
                        <c:v>3662.14</c:v>
                      </c:pt>
                      <c:pt idx="33" formatCode="General">
                        <c:v>3795.51</c:v>
                      </c:pt>
                      <c:pt idx="34" formatCode="General">
                        <c:v>3924.25</c:v>
                      </c:pt>
                      <c:pt idx="35" formatCode="General">
                        <c:v>4045.76</c:v>
                      </c:pt>
                      <c:pt idx="36">
                        <c:v>4161.8900000000003</c:v>
                      </c:pt>
                      <c:pt idx="37" formatCode="General">
                        <c:v>4273.84</c:v>
                      </c:pt>
                      <c:pt idx="38" formatCode="General">
                        <c:v>4381.93</c:v>
                      </c:pt>
                      <c:pt idx="39" formatCode="General">
                        <c:v>4486.5</c:v>
                      </c:pt>
                      <c:pt idx="40" formatCode="General">
                        <c:v>4588.7</c:v>
                      </c:pt>
                      <c:pt idx="41" formatCode="General">
                        <c:v>4688.34</c:v>
                      </c:pt>
                      <c:pt idx="42" formatCode="General">
                        <c:v>4782.9799999999996</c:v>
                      </c:pt>
                      <c:pt idx="43" formatCode="General">
                        <c:v>4870.04</c:v>
                      </c:pt>
                      <c:pt idx="44" formatCode="General">
                        <c:v>4953.5600000000004</c:v>
                      </c:pt>
                      <c:pt idx="45" formatCode="General">
                        <c:v>5037.78</c:v>
                      </c:pt>
                      <c:pt idx="46" formatCode="General">
                        <c:v>5121.03</c:v>
                      </c:pt>
                      <c:pt idx="47" formatCode="General">
                        <c:v>5202.04</c:v>
                      </c:pt>
                      <c:pt idx="48" formatCode="General">
                        <c:v>5280.11</c:v>
                      </c:pt>
                      <c:pt idx="49" formatCode="General">
                        <c:v>5356.27</c:v>
                      </c:pt>
                      <c:pt idx="50" formatCode="General">
                        <c:v>5430.69</c:v>
                      </c:pt>
                      <c:pt idx="51" formatCode="General">
                        <c:v>5503.58</c:v>
                      </c:pt>
                      <c:pt idx="52" formatCode="General">
                        <c:v>5574.98</c:v>
                      </c:pt>
                      <c:pt idx="53" formatCode="General">
                        <c:v>5644.85</c:v>
                      </c:pt>
                      <c:pt idx="54" formatCode="General">
                        <c:v>5713.42</c:v>
                      </c:pt>
                      <c:pt idx="55" formatCode="General">
                        <c:v>5781.13</c:v>
                      </c:pt>
                      <c:pt idx="56" formatCode="General">
                        <c:v>5848.16</c:v>
                      </c:pt>
                      <c:pt idx="57" formatCode="General">
                        <c:v>5913.98</c:v>
                      </c:pt>
                      <c:pt idx="58">
                        <c:v>5977.78</c:v>
                      </c:pt>
                      <c:pt idx="59" formatCode="General">
                        <c:v>6039.63</c:v>
                      </c:pt>
                      <c:pt idx="60" formatCode="General">
                        <c:v>6101.91</c:v>
                      </c:pt>
                      <c:pt idx="61" formatCode="General">
                        <c:v>6164.88</c:v>
                      </c:pt>
                      <c:pt idx="62" formatCode="General">
                        <c:v>6227</c:v>
                      </c:pt>
                      <c:pt idx="63" formatCode="General">
                        <c:v>6284.13</c:v>
                      </c:pt>
                      <c:pt idx="64" formatCode="General">
                        <c:v>6338.66</c:v>
                      </c:pt>
                      <c:pt idx="65" formatCode="General">
                        <c:v>6393.98</c:v>
                      </c:pt>
                      <c:pt idx="66" formatCode="General">
                        <c:v>6450.18</c:v>
                      </c:pt>
                      <c:pt idx="67" formatCode="General">
                        <c:v>6555.95</c:v>
                      </c:pt>
                      <c:pt idx="68" formatCode="General">
                        <c:v>6761.25</c:v>
                      </c:pt>
                      <c:pt idx="69" formatCode="General">
                        <c:v>7243.38</c:v>
                      </c:pt>
                      <c:pt idx="70" formatCode="General">
                        <c:v>7896.84</c:v>
                      </c:pt>
                      <c:pt idx="71" formatCode="General">
                        <c:v>8511.85</c:v>
                      </c:pt>
                      <c:pt idx="72" formatCode="General">
                        <c:v>9105.59</c:v>
                      </c:pt>
                      <c:pt idx="73" formatCode="General">
                        <c:v>9684.82</c:v>
                      </c:pt>
                      <c:pt idx="74" formatCode="General">
                        <c:v>10254.299999999999</c:v>
                      </c:pt>
                      <c:pt idx="75" formatCode="General">
                        <c:v>10817</c:v>
                      </c:pt>
                      <c:pt idx="76" formatCode="General">
                        <c:v>11373.8</c:v>
                      </c:pt>
                      <c:pt idx="77" formatCode="General">
                        <c:v>11923.9</c:v>
                      </c:pt>
                      <c:pt idx="78" formatCode="General">
                        <c:v>12466.1</c:v>
                      </c:pt>
                      <c:pt idx="79" formatCode="General">
                        <c:v>12999.9</c:v>
                      </c:pt>
                      <c:pt idx="80" formatCode="General">
                        <c:v>13525.1</c:v>
                      </c:pt>
                      <c:pt idx="81" formatCode="General">
                        <c:v>14041.2</c:v>
                      </c:pt>
                      <c:pt idx="82" formatCode="General">
                        <c:v>14547.5</c:v>
                      </c:pt>
                      <c:pt idx="83" formatCode="General">
                        <c:v>15043.4</c:v>
                      </c:pt>
                      <c:pt idx="84">
                        <c:v>15528.3</c:v>
                      </c:pt>
                      <c:pt idx="85" formatCode="General">
                        <c:v>16001.6</c:v>
                      </c:pt>
                      <c:pt idx="86" formatCode="General">
                        <c:v>16463</c:v>
                      </c:pt>
                      <c:pt idx="87" formatCode="General">
                        <c:v>16911.8</c:v>
                      </c:pt>
                      <c:pt idx="88" formatCode="General">
                        <c:v>17348.2</c:v>
                      </c:pt>
                      <c:pt idx="89" formatCode="General">
                        <c:v>17772</c:v>
                      </c:pt>
                      <c:pt idx="90" formatCode="General">
                        <c:v>18183</c:v>
                      </c:pt>
                      <c:pt idx="91">
                        <c:v>18580.7</c:v>
                      </c:pt>
                      <c:pt idx="92" formatCode="General">
                        <c:v>18965.099999999999</c:v>
                      </c:pt>
                      <c:pt idx="93" formatCode="General">
                        <c:v>19335.900000000001</c:v>
                      </c:pt>
                      <c:pt idx="94" formatCode="General">
                        <c:v>19693.2</c:v>
                      </c:pt>
                      <c:pt idx="95" formatCode="General">
                        <c:v>20037.3</c:v>
                      </c:pt>
                      <c:pt idx="96" formatCode="General">
                        <c:v>20368.400000000001</c:v>
                      </c:pt>
                      <c:pt idx="97" formatCode="General">
                        <c:v>20686.599999999999</c:v>
                      </c:pt>
                      <c:pt idx="98" formatCode="General">
                        <c:v>20992.400000000001</c:v>
                      </c:pt>
                      <c:pt idx="99" formatCode="General">
                        <c:v>21286</c:v>
                      </c:pt>
                      <c:pt idx="100" formatCode="General">
                        <c:v>21568</c:v>
                      </c:pt>
                      <c:pt idx="101" formatCode="General">
                        <c:v>21838.6</c:v>
                      </c:pt>
                      <c:pt idx="102" formatCode="General">
                        <c:v>22098.400000000001</c:v>
                      </c:pt>
                      <c:pt idx="103" formatCode="General">
                        <c:v>22347.9</c:v>
                      </c:pt>
                      <c:pt idx="104" formatCode="General">
                        <c:v>22587.4</c:v>
                      </c:pt>
                      <c:pt idx="105" formatCode="General">
                        <c:v>22817.5</c:v>
                      </c:pt>
                      <c:pt idx="106" formatCode="General">
                        <c:v>23038.5</c:v>
                      </c:pt>
                      <c:pt idx="107" formatCode="General">
                        <c:v>23250.9</c:v>
                      </c:pt>
                      <c:pt idx="108" formatCode="General">
                        <c:v>23454.9</c:v>
                      </c:pt>
                      <c:pt idx="109" formatCode="General">
                        <c:v>23650.9</c:v>
                      </c:pt>
                      <c:pt idx="110" formatCode="General">
                        <c:v>23839.3</c:v>
                      </c:pt>
                      <c:pt idx="111" formatCode="General">
                        <c:v>24020.6</c:v>
                      </c:pt>
                      <c:pt idx="112" formatCode="General">
                        <c:v>24194.9</c:v>
                      </c:pt>
                      <c:pt idx="113" formatCode="General">
                        <c:v>24362.7</c:v>
                      </c:pt>
                      <c:pt idx="114" formatCode="General">
                        <c:v>24524.2</c:v>
                      </c:pt>
                      <c:pt idx="115" formatCode="General">
                        <c:v>24679.8</c:v>
                      </c:pt>
                      <c:pt idx="116" formatCode="General">
                        <c:v>24829.8</c:v>
                      </c:pt>
                      <c:pt idx="117" formatCode="General">
                        <c:v>24974.400000000001</c:v>
                      </c:pt>
                      <c:pt idx="118" formatCode="General">
                        <c:v>25113.8</c:v>
                      </c:pt>
                      <c:pt idx="119">
                        <c:v>25248.400000000001</c:v>
                      </c:pt>
                      <c:pt idx="120" formatCode="General">
                        <c:v>25378.400000000001</c:v>
                      </c:pt>
                      <c:pt idx="121" formatCode="General">
                        <c:v>25503.9</c:v>
                      </c:pt>
                      <c:pt idx="122" formatCode="General">
                        <c:v>25625.3</c:v>
                      </c:pt>
                      <c:pt idx="123" formatCode="General">
                        <c:v>25742.6</c:v>
                      </c:pt>
                      <c:pt idx="124" formatCode="General">
                        <c:v>25856.1</c:v>
                      </c:pt>
                      <c:pt idx="125" formatCode="General">
                        <c:v>25966</c:v>
                      </c:pt>
                      <c:pt idx="126" formatCode="General">
                        <c:v>26063.8</c:v>
                      </c:pt>
                    </c:numCache>
                  </c:numRef>
                </c:yVal>
                <c:smooth val="1"/>
              </c15:ser>
            </c15:filteredScatterSeries>
          </c:ext>
        </c:extLst>
      </c:scatterChart>
      <c:valAx>
        <c:axId val="152077568"/>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52078128"/>
        <c:crosses val="autoZero"/>
        <c:crossBetween val="midCat"/>
      </c:valAx>
      <c:valAx>
        <c:axId val="152078128"/>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0" i="0" u="none" strike="noStrike" baseline="0">
                    <a:effectLst/>
                  </a:rPr>
                  <a:t>FOPT(1,000 stb)</a:t>
                </a:r>
                <a:endParaRPr lang="en-US" sz="1400"/>
              </a:p>
            </c:rich>
          </c:tx>
          <c:layout>
            <c:manualLayout>
              <c:xMode val="edge"/>
              <c:yMode val="edge"/>
              <c:x val="2.7777777777777766E-3"/>
              <c:y val="0.2314174595363079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2077568"/>
        <c:crosses val="autoZero"/>
        <c:crossBetween val="midCat"/>
        <c:dispUnits>
          <c:builtInUnit val="thousands"/>
        </c:dispUnits>
      </c:valAx>
      <c:spPr>
        <a:noFill/>
        <a:ln>
          <a:noFill/>
        </a:ln>
        <a:effectLst/>
      </c:spPr>
    </c:plotArea>
    <c:legend>
      <c:legendPos val="r"/>
      <c:layout>
        <c:manualLayout>
          <c:xMode val="edge"/>
          <c:yMode val="edge"/>
          <c:x val="0.42694962475663578"/>
          <c:y val="0.36274067088336698"/>
          <c:w val="0.46602397957122538"/>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OPTvsS1vsAl!$AE$3:$AE$90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numCache>
            </c:numRef>
          </c:xVal>
          <c:yVal>
            <c:numRef>
              <c:f>OPTvsS1vsAl!$AF$3:$AF$90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1278.56</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1000.01</c:v>
                </c:pt>
                <c:pt idx="77">
                  <c:v>1000.01</c:v>
                </c:pt>
                <c:pt idx="78">
                  <c:v>1000</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OPTvsS1vsAl!$AE$3:$AE$131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pt idx="109">
                  <c:v>1350</c:v>
                </c:pt>
                <c:pt idx="110">
                  <c:v>1380</c:v>
                </c:pt>
                <c:pt idx="111">
                  <c:v>1410</c:v>
                </c:pt>
                <c:pt idx="112">
                  <c:v>1440</c:v>
                </c:pt>
                <c:pt idx="113">
                  <c:v>1470</c:v>
                </c:pt>
                <c:pt idx="114">
                  <c:v>1500</c:v>
                </c:pt>
                <c:pt idx="115">
                  <c:v>1530</c:v>
                </c:pt>
                <c:pt idx="116">
                  <c:v>1560</c:v>
                </c:pt>
                <c:pt idx="117">
                  <c:v>1590</c:v>
                </c:pt>
                <c:pt idx="118">
                  <c:v>1620</c:v>
                </c:pt>
                <c:pt idx="119">
                  <c:v>1650</c:v>
                </c:pt>
                <c:pt idx="120">
                  <c:v>1680</c:v>
                </c:pt>
                <c:pt idx="121">
                  <c:v>1710</c:v>
                </c:pt>
                <c:pt idx="122">
                  <c:v>1740</c:v>
                </c:pt>
                <c:pt idx="123">
                  <c:v>1770</c:v>
                </c:pt>
                <c:pt idx="124">
                  <c:v>1800</c:v>
                </c:pt>
              </c:numCache>
            </c:numRef>
          </c:xVal>
          <c:yVal>
            <c:numRef>
              <c:f>OPTvsS1vsAl!$AF$3:$AF$131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1278.56</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1000.01</c:v>
                </c:pt>
                <c:pt idx="77">
                  <c:v>1000.01</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numCache>
            </c:numRef>
          </c:yVal>
          <c:smooth val="1"/>
        </c:ser>
        <c:dLbls>
          <c:showLegendKey val="0"/>
          <c:showVal val="0"/>
          <c:showCatName val="0"/>
          <c:showSerName val="0"/>
          <c:showPercent val="0"/>
          <c:showBubbleSize val="0"/>
        </c:dLbls>
        <c:axId val="152081488"/>
        <c:axId val="152082048"/>
        <c:extLst>
          <c:ext xmlns:c15="http://schemas.microsoft.com/office/drawing/2012/chart" uri="{02D57815-91ED-43cb-92C2-25804820EDAC}">
            <c15:filteredScatterSeries>
              <c15:ser>
                <c:idx val="0"/>
                <c:order val="0"/>
                <c:tx>
                  <c:strRef>
                    <c:extLst>
                      <c:ext uri="{02D57815-91ED-43cb-92C2-25804820EDAC}">
                        <c15:formulaRef>
                          <c15:sqref>OPTvsS1vsAl!$T$2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OPTvsS1vsAl!$Y$3:$Y$526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extLst>
                      <c:ext uri="{02D57815-91ED-43cb-92C2-25804820EDAC}">
                        <c15:formulaRef>
                          <c15:sqref>OPTvsS1vsAl!$Z$3:$Z$526</c15:sqref>
                        </c15:formulaRef>
                      </c:ext>
                    </c:extLst>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numCache>
                  </c:numRef>
                </c:yVal>
                <c:smooth val="1"/>
              </c15:ser>
            </c15:filteredScatterSeries>
          </c:ext>
        </c:extLst>
      </c:scatterChart>
      <c:valAx>
        <c:axId val="152081488"/>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2082048"/>
        <c:crosses val="autoZero"/>
        <c:crossBetween val="midCat"/>
      </c:valAx>
      <c:valAx>
        <c:axId val="15208204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2081488"/>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12997881843716"/>
          <c:y val="4.4766216665171242E-2"/>
          <c:w val="0.76667530045586407"/>
          <c:h val="0.79768974190726161"/>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OPTvsS1vsAl!$AE$3:$AE$111</c:f>
              <c:numCache>
                <c:formatCode>General</c:formatCode>
                <c:ptCount val="10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numCache>
            </c:numRef>
          </c:xVal>
          <c:yVal>
            <c:numRef>
              <c:f>OPTvsS1vsAl!$AG$3:$AG$111</c:f>
              <c:numCache>
                <c:formatCode>0.00E+00</c:formatCode>
                <c:ptCount val="109"/>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930.45500000000004</c:v>
                </c:pt>
                <c:pt idx="18" formatCode="General">
                  <c:v>1104.4100000000001</c:v>
                </c:pt>
                <c:pt idx="19" formatCode="General">
                  <c:v>1297.7</c:v>
                </c:pt>
                <c:pt idx="20" formatCode="General">
                  <c:v>1502.79</c:v>
                </c:pt>
                <c:pt idx="21" formatCode="General">
                  <c:v>1720.76</c:v>
                </c:pt>
                <c:pt idx="22" formatCode="General">
                  <c:v>1951.57</c:v>
                </c:pt>
                <c:pt idx="23" formatCode="General">
                  <c:v>2194.8000000000002</c:v>
                </c:pt>
                <c:pt idx="24" formatCode="General">
                  <c:v>2449.81</c:v>
                </c:pt>
                <c:pt idx="25" formatCode="General">
                  <c:v>2702.42</c:v>
                </c:pt>
                <c:pt idx="26" formatCode="General">
                  <c:v>2952.29</c:v>
                </c:pt>
                <c:pt idx="27" formatCode="General">
                  <c:v>3206.38</c:v>
                </c:pt>
                <c:pt idx="28">
                  <c:v>3466.14</c:v>
                </c:pt>
                <c:pt idx="29" formatCode="General">
                  <c:v>3730.82</c:v>
                </c:pt>
                <c:pt idx="30" formatCode="General">
                  <c:v>3993.19</c:v>
                </c:pt>
                <c:pt idx="31" formatCode="General">
                  <c:v>4241.76</c:v>
                </c:pt>
                <c:pt idx="32" formatCode="General">
                  <c:v>4485.76</c:v>
                </c:pt>
                <c:pt idx="33" formatCode="General">
                  <c:v>4726.29</c:v>
                </c:pt>
                <c:pt idx="34" formatCode="General">
                  <c:v>4962.5600000000004</c:v>
                </c:pt>
                <c:pt idx="35" formatCode="General">
                  <c:v>5193</c:v>
                </c:pt>
                <c:pt idx="36" formatCode="General">
                  <c:v>5412.12</c:v>
                </c:pt>
                <c:pt idx="37" formatCode="General">
                  <c:v>5621.56</c:v>
                </c:pt>
                <c:pt idx="38" formatCode="General">
                  <c:v>5822.3</c:v>
                </c:pt>
                <c:pt idx="39" formatCode="General">
                  <c:v>6013.5</c:v>
                </c:pt>
                <c:pt idx="40" formatCode="General">
                  <c:v>6195.69</c:v>
                </c:pt>
                <c:pt idx="41" formatCode="General">
                  <c:v>6370.48</c:v>
                </c:pt>
                <c:pt idx="42" formatCode="General">
                  <c:v>6538.16</c:v>
                </c:pt>
                <c:pt idx="43" formatCode="General">
                  <c:v>6692.65</c:v>
                </c:pt>
                <c:pt idx="44" formatCode="General">
                  <c:v>6833.14</c:v>
                </c:pt>
                <c:pt idx="45" formatCode="General">
                  <c:v>6965.64</c:v>
                </c:pt>
                <c:pt idx="46" formatCode="General">
                  <c:v>7095.67</c:v>
                </c:pt>
                <c:pt idx="47" formatCode="General">
                  <c:v>7222.26</c:v>
                </c:pt>
                <c:pt idx="48" formatCode="General">
                  <c:v>7343.7</c:v>
                </c:pt>
                <c:pt idx="49" formatCode="General">
                  <c:v>7460.21</c:v>
                </c:pt>
                <c:pt idx="50" formatCode="General">
                  <c:v>7572.86</c:v>
                </c:pt>
                <c:pt idx="51">
                  <c:v>7682.13</c:v>
                </c:pt>
                <c:pt idx="52" formatCode="General">
                  <c:v>7788.47</c:v>
                </c:pt>
                <c:pt idx="53" formatCode="General">
                  <c:v>7892.07</c:v>
                </c:pt>
                <c:pt idx="54" formatCode="General">
                  <c:v>7993.17</c:v>
                </c:pt>
                <c:pt idx="55" formatCode="General">
                  <c:v>8092.32</c:v>
                </c:pt>
                <c:pt idx="56" formatCode="General">
                  <c:v>8189.49</c:v>
                </c:pt>
                <c:pt idx="57" formatCode="General">
                  <c:v>8284.67</c:v>
                </c:pt>
                <c:pt idx="58" formatCode="General">
                  <c:v>8376.24</c:v>
                </c:pt>
                <c:pt idx="59" formatCode="General">
                  <c:v>8464.2000000000007</c:v>
                </c:pt>
                <c:pt idx="60" formatCode="General">
                  <c:v>8550.0499999999993</c:v>
                </c:pt>
                <c:pt idx="61" formatCode="General">
                  <c:v>8636.3799999999992</c:v>
                </c:pt>
                <c:pt idx="62" formatCode="General">
                  <c:v>8723.5</c:v>
                </c:pt>
                <c:pt idx="63" formatCode="General">
                  <c:v>8823.9500000000007</c:v>
                </c:pt>
                <c:pt idx="64" formatCode="General">
                  <c:v>9118.92</c:v>
                </c:pt>
                <c:pt idx="65" formatCode="General">
                  <c:v>9559.31</c:v>
                </c:pt>
                <c:pt idx="66" formatCode="General">
                  <c:v>10116.5</c:v>
                </c:pt>
                <c:pt idx="67" formatCode="General">
                  <c:v>10720.1</c:v>
                </c:pt>
                <c:pt idx="68" formatCode="General">
                  <c:v>11348.5</c:v>
                </c:pt>
                <c:pt idx="69" formatCode="General">
                  <c:v>12629.5</c:v>
                </c:pt>
                <c:pt idx="70" formatCode="General">
                  <c:v>13872.9</c:v>
                </c:pt>
                <c:pt idx="71" formatCode="General">
                  <c:v>15050.8</c:v>
                </c:pt>
                <c:pt idx="72" formatCode="General">
                  <c:v>16156.8</c:v>
                </c:pt>
                <c:pt idx="73" formatCode="General">
                  <c:v>17194.7</c:v>
                </c:pt>
                <c:pt idx="74" formatCode="General">
                  <c:v>18172.5</c:v>
                </c:pt>
                <c:pt idx="75" formatCode="General">
                  <c:v>19098</c:v>
                </c:pt>
                <c:pt idx="76" formatCode="General">
                  <c:v>19977.7</c:v>
                </c:pt>
                <c:pt idx="77" formatCode="General">
                  <c:v>20816.8</c:v>
                </c:pt>
                <c:pt idx="78" formatCode="General">
                  <c:v>21619</c:v>
                </c:pt>
                <c:pt idx="79" formatCode="General">
                  <c:v>22387.7</c:v>
                </c:pt>
                <c:pt idx="80" formatCode="General">
                  <c:v>23127</c:v>
                </c:pt>
                <c:pt idx="81" formatCode="General">
                  <c:v>23840.1</c:v>
                </c:pt>
                <c:pt idx="82" formatCode="General">
                  <c:v>24529.5</c:v>
                </c:pt>
                <c:pt idx="83" formatCode="General">
                  <c:v>25196.9</c:v>
                </c:pt>
                <c:pt idx="84" formatCode="General">
                  <c:v>25843.3</c:v>
                </c:pt>
                <c:pt idx="85" formatCode="General">
                  <c:v>26469.1</c:v>
                </c:pt>
                <c:pt idx="86" formatCode="General">
                  <c:v>27075.7</c:v>
                </c:pt>
                <c:pt idx="87" formatCode="General">
                  <c:v>27664.799999999999</c:v>
                </c:pt>
                <c:pt idx="88" formatCode="General">
                  <c:v>28237.9</c:v>
                </c:pt>
                <c:pt idx="89" formatCode="General">
                  <c:v>28796.2</c:v>
                </c:pt>
                <c:pt idx="90" formatCode="General">
                  <c:v>29340.6</c:v>
                </c:pt>
                <c:pt idx="91" formatCode="General">
                  <c:v>29871.8</c:v>
                </c:pt>
                <c:pt idx="92" formatCode="General">
                  <c:v>30390.2</c:v>
                </c:pt>
                <c:pt idx="93">
                  <c:v>30895.9</c:v>
                </c:pt>
                <c:pt idx="94" formatCode="General">
                  <c:v>31389.200000000001</c:v>
                </c:pt>
                <c:pt idx="95" formatCode="General">
                  <c:v>31870.7</c:v>
                </c:pt>
                <c:pt idx="96" formatCode="General">
                  <c:v>32341.1</c:v>
                </c:pt>
                <c:pt idx="97" formatCode="General">
                  <c:v>32801.1</c:v>
                </c:pt>
                <c:pt idx="98" formatCode="General">
                  <c:v>33251.4</c:v>
                </c:pt>
                <c:pt idx="99" formatCode="General">
                  <c:v>33692.300000000003</c:v>
                </c:pt>
                <c:pt idx="100" formatCode="General">
                  <c:v>34124.199999999997</c:v>
                </c:pt>
                <c:pt idx="101" formatCode="General">
                  <c:v>34547.300000000003</c:v>
                </c:pt>
                <c:pt idx="102" formatCode="General">
                  <c:v>34961.699999999997</c:v>
                </c:pt>
                <c:pt idx="103" formatCode="General">
                  <c:v>35367.699999999997</c:v>
                </c:pt>
                <c:pt idx="104">
                  <c:v>35765.4</c:v>
                </c:pt>
                <c:pt idx="105" formatCode="General">
                  <c:v>36155.1</c:v>
                </c:pt>
                <c:pt idx="106" formatCode="General">
                  <c:v>36537.1</c:v>
                </c:pt>
                <c:pt idx="107" formatCode="General">
                  <c:v>36911.800000000003</c:v>
                </c:pt>
                <c:pt idx="108" formatCode="General">
                  <c:v>37279.300000000003</c:v>
                </c:pt>
              </c:numCache>
            </c:numRef>
          </c:yVal>
          <c:smooth val="1"/>
        </c:ser>
        <c:ser>
          <c:idx val="2"/>
          <c:order val="2"/>
          <c:tx>
            <c:v>Strategy1</c:v>
          </c:tx>
          <c:spPr>
            <a:ln w="25400" cap="rnd">
              <a:solidFill>
                <a:schemeClr val="accent4"/>
              </a:solidFill>
              <a:round/>
            </a:ln>
            <a:effectLst/>
          </c:spPr>
          <c:marker>
            <c:symbol val="none"/>
          </c:marker>
          <c:xVal>
            <c:numRef>
              <c:f>OPTvsS1vsAl!$AE$3:$AE$131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pt idx="109">
                  <c:v>1350</c:v>
                </c:pt>
                <c:pt idx="110">
                  <c:v>1380</c:v>
                </c:pt>
                <c:pt idx="111">
                  <c:v>1410</c:v>
                </c:pt>
                <c:pt idx="112">
                  <c:v>1440</c:v>
                </c:pt>
                <c:pt idx="113">
                  <c:v>1470</c:v>
                </c:pt>
                <c:pt idx="114">
                  <c:v>1500</c:v>
                </c:pt>
                <c:pt idx="115">
                  <c:v>1530</c:v>
                </c:pt>
                <c:pt idx="116">
                  <c:v>1560</c:v>
                </c:pt>
                <c:pt idx="117">
                  <c:v>1590</c:v>
                </c:pt>
                <c:pt idx="118">
                  <c:v>1620</c:v>
                </c:pt>
                <c:pt idx="119">
                  <c:v>1650</c:v>
                </c:pt>
                <c:pt idx="120">
                  <c:v>1680</c:v>
                </c:pt>
                <c:pt idx="121">
                  <c:v>1710</c:v>
                </c:pt>
                <c:pt idx="122">
                  <c:v>1740</c:v>
                </c:pt>
                <c:pt idx="123">
                  <c:v>1770</c:v>
                </c:pt>
                <c:pt idx="124">
                  <c:v>1800</c:v>
                </c:pt>
              </c:numCache>
            </c:numRef>
          </c:xVal>
          <c:yVal>
            <c:numRef>
              <c:f>OPTvsS1vsAl!$AG$3:$AG$131</c:f>
              <c:numCache>
                <c:formatCode>0.00E+00</c:formatCode>
                <c:ptCount val="129"/>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930.45500000000004</c:v>
                </c:pt>
                <c:pt idx="18" formatCode="General">
                  <c:v>1104.4100000000001</c:v>
                </c:pt>
                <c:pt idx="19" formatCode="General">
                  <c:v>1297.7</c:v>
                </c:pt>
                <c:pt idx="20" formatCode="General">
                  <c:v>1502.79</c:v>
                </c:pt>
                <c:pt idx="21" formatCode="General">
                  <c:v>1720.76</c:v>
                </c:pt>
                <c:pt idx="22" formatCode="General">
                  <c:v>1951.57</c:v>
                </c:pt>
                <c:pt idx="23" formatCode="General">
                  <c:v>2194.8000000000002</c:v>
                </c:pt>
                <c:pt idx="24" formatCode="General">
                  <c:v>2449.81</c:v>
                </c:pt>
                <c:pt idx="25" formatCode="General">
                  <c:v>2702.42</c:v>
                </c:pt>
                <c:pt idx="26" formatCode="General">
                  <c:v>2952.29</c:v>
                </c:pt>
                <c:pt idx="27" formatCode="General">
                  <c:v>3206.38</c:v>
                </c:pt>
                <c:pt idx="28">
                  <c:v>3466.14</c:v>
                </c:pt>
                <c:pt idx="29" formatCode="General">
                  <c:v>3730.82</c:v>
                </c:pt>
                <c:pt idx="30" formatCode="General">
                  <c:v>3993.19</c:v>
                </c:pt>
                <c:pt idx="31" formatCode="General">
                  <c:v>4241.76</c:v>
                </c:pt>
                <c:pt idx="32" formatCode="General">
                  <c:v>4485.76</c:v>
                </c:pt>
                <c:pt idx="33" formatCode="General">
                  <c:v>4726.29</c:v>
                </c:pt>
                <c:pt idx="34" formatCode="General">
                  <c:v>4962.5600000000004</c:v>
                </c:pt>
                <c:pt idx="35" formatCode="General">
                  <c:v>5193</c:v>
                </c:pt>
                <c:pt idx="36" formatCode="General">
                  <c:v>5412.12</c:v>
                </c:pt>
                <c:pt idx="37" formatCode="General">
                  <c:v>5621.56</c:v>
                </c:pt>
                <c:pt idx="38" formatCode="General">
                  <c:v>5822.3</c:v>
                </c:pt>
                <c:pt idx="39" formatCode="General">
                  <c:v>6013.5</c:v>
                </c:pt>
                <c:pt idx="40" formatCode="General">
                  <c:v>6195.69</c:v>
                </c:pt>
                <c:pt idx="41" formatCode="General">
                  <c:v>6370.48</c:v>
                </c:pt>
                <c:pt idx="42" formatCode="General">
                  <c:v>6538.16</c:v>
                </c:pt>
                <c:pt idx="43" formatCode="General">
                  <c:v>6692.65</c:v>
                </c:pt>
                <c:pt idx="44" formatCode="General">
                  <c:v>6833.14</c:v>
                </c:pt>
                <c:pt idx="45" formatCode="General">
                  <c:v>6965.64</c:v>
                </c:pt>
                <c:pt idx="46" formatCode="General">
                  <c:v>7095.67</c:v>
                </c:pt>
                <c:pt idx="47" formatCode="General">
                  <c:v>7222.26</c:v>
                </c:pt>
                <c:pt idx="48" formatCode="General">
                  <c:v>7343.7</c:v>
                </c:pt>
                <c:pt idx="49" formatCode="General">
                  <c:v>7460.21</c:v>
                </c:pt>
                <c:pt idx="50" formatCode="General">
                  <c:v>7572.86</c:v>
                </c:pt>
                <c:pt idx="51">
                  <c:v>7682.13</c:v>
                </c:pt>
                <c:pt idx="52" formatCode="General">
                  <c:v>7788.47</c:v>
                </c:pt>
                <c:pt idx="53" formatCode="General">
                  <c:v>7892.07</c:v>
                </c:pt>
                <c:pt idx="54" formatCode="General">
                  <c:v>7993.17</c:v>
                </c:pt>
                <c:pt idx="55" formatCode="General">
                  <c:v>8092.32</c:v>
                </c:pt>
                <c:pt idx="56" formatCode="General">
                  <c:v>8189.49</c:v>
                </c:pt>
                <c:pt idx="57" formatCode="General">
                  <c:v>8284.67</c:v>
                </c:pt>
                <c:pt idx="58" formatCode="General">
                  <c:v>8376.24</c:v>
                </c:pt>
                <c:pt idx="59" formatCode="General">
                  <c:v>8464.2000000000007</c:v>
                </c:pt>
                <c:pt idx="60" formatCode="General">
                  <c:v>8550.0499999999993</c:v>
                </c:pt>
                <c:pt idx="61" formatCode="General">
                  <c:v>8636.3799999999992</c:v>
                </c:pt>
                <c:pt idx="62" formatCode="General">
                  <c:v>8723.5</c:v>
                </c:pt>
                <c:pt idx="63" formatCode="General">
                  <c:v>8823.9500000000007</c:v>
                </c:pt>
                <c:pt idx="64" formatCode="General">
                  <c:v>9118.92</c:v>
                </c:pt>
                <c:pt idx="65" formatCode="General">
                  <c:v>9559.31</c:v>
                </c:pt>
                <c:pt idx="66" formatCode="General">
                  <c:v>10116.5</c:v>
                </c:pt>
                <c:pt idx="67" formatCode="General">
                  <c:v>10720.1</c:v>
                </c:pt>
                <c:pt idx="68" formatCode="General">
                  <c:v>11348.5</c:v>
                </c:pt>
                <c:pt idx="69" formatCode="General">
                  <c:v>12629.5</c:v>
                </c:pt>
                <c:pt idx="70" formatCode="General">
                  <c:v>13872.9</c:v>
                </c:pt>
                <c:pt idx="71" formatCode="General">
                  <c:v>15050.8</c:v>
                </c:pt>
                <c:pt idx="72" formatCode="General">
                  <c:v>16156.8</c:v>
                </c:pt>
                <c:pt idx="73" formatCode="General">
                  <c:v>17194.7</c:v>
                </c:pt>
                <c:pt idx="74" formatCode="General">
                  <c:v>18172.5</c:v>
                </c:pt>
                <c:pt idx="75" formatCode="General">
                  <c:v>19098</c:v>
                </c:pt>
                <c:pt idx="76" formatCode="General">
                  <c:v>19977.7</c:v>
                </c:pt>
                <c:pt idx="77" formatCode="General">
                  <c:v>20816.8</c:v>
                </c:pt>
                <c:pt idx="78" formatCode="General">
                  <c:v>21619</c:v>
                </c:pt>
                <c:pt idx="79" formatCode="General">
                  <c:v>22387.7</c:v>
                </c:pt>
                <c:pt idx="80" formatCode="General">
                  <c:v>23127</c:v>
                </c:pt>
                <c:pt idx="81" formatCode="General">
                  <c:v>23840.1</c:v>
                </c:pt>
                <c:pt idx="82" formatCode="General">
                  <c:v>24529.5</c:v>
                </c:pt>
                <c:pt idx="83" formatCode="General">
                  <c:v>25196.9</c:v>
                </c:pt>
                <c:pt idx="84" formatCode="General">
                  <c:v>25843.3</c:v>
                </c:pt>
                <c:pt idx="85" formatCode="General">
                  <c:v>26469.1</c:v>
                </c:pt>
                <c:pt idx="86" formatCode="General">
                  <c:v>27075.7</c:v>
                </c:pt>
                <c:pt idx="87" formatCode="General">
                  <c:v>27664.799999999999</c:v>
                </c:pt>
                <c:pt idx="88" formatCode="General">
                  <c:v>28237.9</c:v>
                </c:pt>
                <c:pt idx="89" formatCode="General">
                  <c:v>28796.2</c:v>
                </c:pt>
                <c:pt idx="90" formatCode="General">
                  <c:v>29340.6</c:v>
                </c:pt>
                <c:pt idx="91" formatCode="General">
                  <c:v>29871.8</c:v>
                </c:pt>
                <c:pt idx="92" formatCode="General">
                  <c:v>30390.2</c:v>
                </c:pt>
                <c:pt idx="93">
                  <c:v>30895.9</c:v>
                </c:pt>
                <c:pt idx="94" formatCode="General">
                  <c:v>31389.200000000001</c:v>
                </c:pt>
                <c:pt idx="95" formatCode="General">
                  <c:v>31870.7</c:v>
                </c:pt>
                <c:pt idx="96" formatCode="General">
                  <c:v>32341.1</c:v>
                </c:pt>
                <c:pt idx="97" formatCode="General">
                  <c:v>32801.1</c:v>
                </c:pt>
                <c:pt idx="98" formatCode="General">
                  <c:v>33251.4</c:v>
                </c:pt>
                <c:pt idx="99" formatCode="General">
                  <c:v>33692.300000000003</c:v>
                </c:pt>
                <c:pt idx="100" formatCode="General">
                  <c:v>34124.199999999997</c:v>
                </c:pt>
                <c:pt idx="101" formatCode="General">
                  <c:v>34547.300000000003</c:v>
                </c:pt>
                <c:pt idx="102" formatCode="General">
                  <c:v>34961.699999999997</c:v>
                </c:pt>
                <c:pt idx="103" formatCode="General">
                  <c:v>35367.699999999997</c:v>
                </c:pt>
                <c:pt idx="104">
                  <c:v>35765.4</c:v>
                </c:pt>
                <c:pt idx="105" formatCode="General">
                  <c:v>36155.1</c:v>
                </c:pt>
                <c:pt idx="106" formatCode="General">
                  <c:v>36537.1</c:v>
                </c:pt>
                <c:pt idx="107" formatCode="General">
                  <c:v>36911.800000000003</c:v>
                </c:pt>
                <c:pt idx="108" formatCode="General">
                  <c:v>37279.300000000003</c:v>
                </c:pt>
                <c:pt idx="109" formatCode="General">
                  <c:v>37640.1</c:v>
                </c:pt>
                <c:pt idx="110" formatCode="General">
                  <c:v>37994.400000000001</c:v>
                </c:pt>
                <c:pt idx="111" formatCode="General">
                  <c:v>38342.400000000001</c:v>
                </c:pt>
                <c:pt idx="112" formatCode="General">
                  <c:v>38684.300000000003</c:v>
                </c:pt>
                <c:pt idx="113" formatCode="General">
                  <c:v>39020.199999999997</c:v>
                </c:pt>
                <c:pt idx="114" formatCode="General">
                  <c:v>39350.1</c:v>
                </c:pt>
                <c:pt idx="115" formatCode="General">
                  <c:v>39674.300000000003</c:v>
                </c:pt>
                <c:pt idx="116" formatCode="General">
                  <c:v>39992.800000000003</c:v>
                </c:pt>
                <c:pt idx="117" formatCode="General">
                  <c:v>40305.9</c:v>
                </c:pt>
                <c:pt idx="118" formatCode="General">
                  <c:v>40613.5</c:v>
                </c:pt>
                <c:pt idx="119" formatCode="General">
                  <c:v>40915.9</c:v>
                </c:pt>
                <c:pt idx="120" formatCode="General">
                  <c:v>41213.1</c:v>
                </c:pt>
                <c:pt idx="121" formatCode="General">
                  <c:v>41505.199999999997</c:v>
                </c:pt>
                <c:pt idx="122" formatCode="General">
                  <c:v>41792.5</c:v>
                </c:pt>
                <c:pt idx="123" formatCode="General">
                  <c:v>42074.9</c:v>
                </c:pt>
                <c:pt idx="124" formatCode="General">
                  <c:v>42352.6</c:v>
                </c:pt>
              </c:numCache>
            </c:numRef>
          </c:yVal>
          <c:smooth val="1"/>
        </c:ser>
        <c:dLbls>
          <c:showLegendKey val="0"/>
          <c:showVal val="0"/>
          <c:showCatName val="0"/>
          <c:showSerName val="0"/>
          <c:showPercent val="0"/>
          <c:showBubbleSize val="0"/>
        </c:dLbls>
        <c:axId val="153043776"/>
        <c:axId val="153044336"/>
        <c:extLst>
          <c:ext xmlns:c15="http://schemas.microsoft.com/office/drawing/2012/chart" uri="{02D57815-91ED-43cb-92C2-25804820EDAC}">
            <c15:filteredScatterSeries>
              <c15:ser>
                <c:idx val="0"/>
                <c:order val="0"/>
                <c:tx>
                  <c:strRef>
                    <c:extLst>
                      <c:ext uri="{02D57815-91ED-43cb-92C2-25804820EDAC}">
                        <c15:formulaRef>
                          <c15:sqref>OPTvsS1vsAl!$U$2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OPTvsS1vsAl!$AE$3:$AE$526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pt idx="109">
                        <c:v>1350</c:v>
                      </c:pt>
                      <c:pt idx="110">
                        <c:v>1380</c:v>
                      </c:pt>
                      <c:pt idx="111">
                        <c:v>1410</c:v>
                      </c:pt>
                      <c:pt idx="112">
                        <c:v>1440</c:v>
                      </c:pt>
                      <c:pt idx="113">
                        <c:v>1470</c:v>
                      </c:pt>
                      <c:pt idx="114">
                        <c:v>1500</c:v>
                      </c:pt>
                      <c:pt idx="115">
                        <c:v>1530</c:v>
                      </c:pt>
                      <c:pt idx="116">
                        <c:v>1560</c:v>
                      </c:pt>
                      <c:pt idx="117">
                        <c:v>1590</c:v>
                      </c:pt>
                      <c:pt idx="118">
                        <c:v>1620</c:v>
                      </c:pt>
                      <c:pt idx="119">
                        <c:v>1650</c:v>
                      </c:pt>
                      <c:pt idx="120">
                        <c:v>1680</c:v>
                      </c:pt>
                      <c:pt idx="121">
                        <c:v>1710</c:v>
                      </c:pt>
                      <c:pt idx="122">
                        <c:v>1740</c:v>
                      </c:pt>
                      <c:pt idx="123">
                        <c:v>1770</c:v>
                      </c:pt>
                      <c:pt idx="124">
                        <c:v>1800</c:v>
                      </c:pt>
                    </c:numCache>
                  </c:numRef>
                </c:xVal>
                <c:yVal>
                  <c:numRef>
                    <c:extLst>
                      <c:ext uri="{02D57815-91ED-43cb-92C2-25804820EDAC}">
                        <c15:formulaRef>
                          <c15:sqref>OPTvsS1vsAl!$AG$3:$AG$526</c15:sqref>
                        </c15:formulaRef>
                      </c:ext>
                    </c:extLst>
                    <c:numCache>
                      <c:formatCode>0.00E+00</c:formatCode>
                      <c:ptCount val="524"/>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930.45500000000004</c:v>
                      </c:pt>
                      <c:pt idx="18" formatCode="General">
                        <c:v>1104.4100000000001</c:v>
                      </c:pt>
                      <c:pt idx="19" formatCode="General">
                        <c:v>1297.7</c:v>
                      </c:pt>
                      <c:pt idx="20" formatCode="General">
                        <c:v>1502.79</c:v>
                      </c:pt>
                      <c:pt idx="21" formatCode="General">
                        <c:v>1720.76</c:v>
                      </c:pt>
                      <c:pt idx="22" formatCode="General">
                        <c:v>1951.57</c:v>
                      </c:pt>
                      <c:pt idx="23" formatCode="General">
                        <c:v>2194.8000000000002</c:v>
                      </c:pt>
                      <c:pt idx="24" formatCode="General">
                        <c:v>2449.81</c:v>
                      </c:pt>
                      <c:pt idx="25" formatCode="General">
                        <c:v>2702.42</c:v>
                      </c:pt>
                      <c:pt idx="26" formatCode="General">
                        <c:v>2952.29</c:v>
                      </c:pt>
                      <c:pt idx="27" formatCode="General">
                        <c:v>3206.38</c:v>
                      </c:pt>
                      <c:pt idx="28">
                        <c:v>3466.14</c:v>
                      </c:pt>
                      <c:pt idx="29" formatCode="General">
                        <c:v>3730.82</c:v>
                      </c:pt>
                      <c:pt idx="30" formatCode="General">
                        <c:v>3993.19</c:v>
                      </c:pt>
                      <c:pt idx="31" formatCode="General">
                        <c:v>4241.76</c:v>
                      </c:pt>
                      <c:pt idx="32" formatCode="General">
                        <c:v>4485.76</c:v>
                      </c:pt>
                      <c:pt idx="33" formatCode="General">
                        <c:v>4726.29</c:v>
                      </c:pt>
                      <c:pt idx="34" formatCode="General">
                        <c:v>4962.5600000000004</c:v>
                      </c:pt>
                      <c:pt idx="35" formatCode="General">
                        <c:v>5193</c:v>
                      </c:pt>
                      <c:pt idx="36" formatCode="General">
                        <c:v>5412.12</c:v>
                      </c:pt>
                      <c:pt idx="37" formatCode="General">
                        <c:v>5621.56</c:v>
                      </c:pt>
                      <c:pt idx="38" formatCode="General">
                        <c:v>5822.3</c:v>
                      </c:pt>
                      <c:pt idx="39" formatCode="General">
                        <c:v>6013.5</c:v>
                      </c:pt>
                      <c:pt idx="40" formatCode="General">
                        <c:v>6195.69</c:v>
                      </c:pt>
                      <c:pt idx="41" formatCode="General">
                        <c:v>6370.48</c:v>
                      </c:pt>
                      <c:pt idx="42" formatCode="General">
                        <c:v>6538.16</c:v>
                      </c:pt>
                      <c:pt idx="43" formatCode="General">
                        <c:v>6692.65</c:v>
                      </c:pt>
                      <c:pt idx="44" formatCode="General">
                        <c:v>6833.14</c:v>
                      </c:pt>
                      <c:pt idx="45" formatCode="General">
                        <c:v>6965.64</c:v>
                      </c:pt>
                      <c:pt idx="46" formatCode="General">
                        <c:v>7095.67</c:v>
                      </c:pt>
                      <c:pt idx="47" formatCode="General">
                        <c:v>7222.26</c:v>
                      </c:pt>
                      <c:pt idx="48" formatCode="General">
                        <c:v>7343.7</c:v>
                      </c:pt>
                      <c:pt idx="49" formatCode="General">
                        <c:v>7460.21</c:v>
                      </c:pt>
                      <c:pt idx="50" formatCode="General">
                        <c:v>7572.86</c:v>
                      </c:pt>
                      <c:pt idx="51">
                        <c:v>7682.13</c:v>
                      </c:pt>
                      <c:pt idx="52" formatCode="General">
                        <c:v>7788.47</c:v>
                      </c:pt>
                      <c:pt idx="53" formatCode="General">
                        <c:v>7892.07</c:v>
                      </c:pt>
                      <c:pt idx="54" formatCode="General">
                        <c:v>7993.17</c:v>
                      </c:pt>
                      <c:pt idx="55" formatCode="General">
                        <c:v>8092.32</c:v>
                      </c:pt>
                      <c:pt idx="56" formatCode="General">
                        <c:v>8189.49</c:v>
                      </c:pt>
                      <c:pt idx="57" formatCode="General">
                        <c:v>8284.67</c:v>
                      </c:pt>
                      <c:pt idx="58" formatCode="General">
                        <c:v>8376.24</c:v>
                      </c:pt>
                      <c:pt idx="59" formatCode="General">
                        <c:v>8464.2000000000007</c:v>
                      </c:pt>
                      <c:pt idx="60" formatCode="General">
                        <c:v>8550.0499999999993</c:v>
                      </c:pt>
                      <c:pt idx="61" formatCode="General">
                        <c:v>8636.3799999999992</c:v>
                      </c:pt>
                      <c:pt idx="62" formatCode="General">
                        <c:v>8723.5</c:v>
                      </c:pt>
                      <c:pt idx="63" formatCode="General">
                        <c:v>8823.9500000000007</c:v>
                      </c:pt>
                      <c:pt idx="64" formatCode="General">
                        <c:v>9118.92</c:v>
                      </c:pt>
                      <c:pt idx="65" formatCode="General">
                        <c:v>9559.31</c:v>
                      </c:pt>
                      <c:pt idx="66" formatCode="General">
                        <c:v>10116.5</c:v>
                      </c:pt>
                      <c:pt idx="67" formatCode="General">
                        <c:v>10720.1</c:v>
                      </c:pt>
                      <c:pt idx="68" formatCode="General">
                        <c:v>11348.5</c:v>
                      </c:pt>
                      <c:pt idx="69" formatCode="General">
                        <c:v>12629.5</c:v>
                      </c:pt>
                      <c:pt idx="70" formatCode="General">
                        <c:v>13872.9</c:v>
                      </c:pt>
                      <c:pt idx="71" formatCode="General">
                        <c:v>15050.8</c:v>
                      </c:pt>
                      <c:pt idx="72" formatCode="General">
                        <c:v>16156.8</c:v>
                      </c:pt>
                      <c:pt idx="73" formatCode="General">
                        <c:v>17194.7</c:v>
                      </c:pt>
                      <c:pt idx="74" formatCode="General">
                        <c:v>18172.5</c:v>
                      </c:pt>
                      <c:pt idx="75" formatCode="General">
                        <c:v>19098</c:v>
                      </c:pt>
                      <c:pt idx="76" formatCode="General">
                        <c:v>19977.7</c:v>
                      </c:pt>
                      <c:pt idx="77" formatCode="General">
                        <c:v>20816.8</c:v>
                      </c:pt>
                      <c:pt idx="78" formatCode="General">
                        <c:v>21619</c:v>
                      </c:pt>
                      <c:pt idx="79" formatCode="General">
                        <c:v>22387.7</c:v>
                      </c:pt>
                      <c:pt idx="80" formatCode="General">
                        <c:v>23127</c:v>
                      </c:pt>
                      <c:pt idx="81" formatCode="General">
                        <c:v>23840.1</c:v>
                      </c:pt>
                      <c:pt idx="82" formatCode="General">
                        <c:v>24529.5</c:v>
                      </c:pt>
                      <c:pt idx="83" formatCode="General">
                        <c:v>25196.9</c:v>
                      </c:pt>
                      <c:pt idx="84" formatCode="General">
                        <c:v>25843.3</c:v>
                      </c:pt>
                      <c:pt idx="85" formatCode="General">
                        <c:v>26469.1</c:v>
                      </c:pt>
                      <c:pt idx="86" formatCode="General">
                        <c:v>27075.7</c:v>
                      </c:pt>
                      <c:pt idx="87" formatCode="General">
                        <c:v>27664.799999999999</c:v>
                      </c:pt>
                      <c:pt idx="88" formatCode="General">
                        <c:v>28237.9</c:v>
                      </c:pt>
                      <c:pt idx="89" formatCode="General">
                        <c:v>28796.2</c:v>
                      </c:pt>
                      <c:pt idx="90" formatCode="General">
                        <c:v>29340.6</c:v>
                      </c:pt>
                      <c:pt idx="91" formatCode="General">
                        <c:v>29871.8</c:v>
                      </c:pt>
                      <c:pt idx="92" formatCode="General">
                        <c:v>30390.2</c:v>
                      </c:pt>
                      <c:pt idx="93">
                        <c:v>30895.9</c:v>
                      </c:pt>
                      <c:pt idx="94" formatCode="General">
                        <c:v>31389.200000000001</c:v>
                      </c:pt>
                      <c:pt idx="95" formatCode="General">
                        <c:v>31870.7</c:v>
                      </c:pt>
                      <c:pt idx="96" formatCode="General">
                        <c:v>32341.1</c:v>
                      </c:pt>
                      <c:pt idx="97" formatCode="General">
                        <c:v>32801.1</c:v>
                      </c:pt>
                      <c:pt idx="98" formatCode="General">
                        <c:v>33251.4</c:v>
                      </c:pt>
                      <c:pt idx="99" formatCode="General">
                        <c:v>33692.300000000003</c:v>
                      </c:pt>
                      <c:pt idx="100" formatCode="General">
                        <c:v>34124.199999999997</c:v>
                      </c:pt>
                      <c:pt idx="101" formatCode="General">
                        <c:v>34547.300000000003</c:v>
                      </c:pt>
                      <c:pt idx="102" formatCode="General">
                        <c:v>34961.699999999997</c:v>
                      </c:pt>
                      <c:pt idx="103" formatCode="General">
                        <c:v>35367.699999999997</c:v>
                      </c:pt>
                      <c:pt idx="104">
                        <c:v>35765.4</c:v>
                      </c:pt>
                      <c:pt idx="105" formatCode="General">
                        <c:v>36155.1</c:v>
                      </c:pt>
                      <c:pt idx="106" formatCode="General">
                        <c:v>36537.1</c:v>
                      </c:pt>
                      <c:pt idx="107" formatCode="General">
                        <c:v>36911.800000000003</c:v>
                      </c:pt>
                      <c:pt idx="108" formatCode="General">
                        <c:v>37279.300000000003</c:v>
                      </c:pt>
                      <c:pt idx="109" formatCode="General">
                        <c:v>37640.1</c:v>
                      </c:pt>
                      <c:pt idx="110" formatCode="General">
                        <c:v>37994.400000000001</c:v>
                      </c:pt>
                      <c:pt idx="111" formatCode="General">
                        <c:v>38342.400000000001</c:v>
                      </c:pt>
                      <c:pt idx="112" formatCode="General">
                        <c:v>38684.300000000003</c:v>
                      </c:pt>
                      <c:pt idx="113" formatCode="General">
                        <c:v>39020.199999999997</c:v>
                      </c:pt>
                      <c:pt idx="114" formatCode="General">
                        <c:v>39350.1</c:v>
                      </c:pt>
                      <c:pt idx="115" formatCode="General">
                        <c:v>39674.300000000003</c:v>
                      </c:pt>
                      <c:pt idx="116" formatCode="General">
                        <c:v>39992.800000000003</c:v>
                      </c:pt>
                      <c:pt idx="117" formatCode="General">
                        <c:v>40305.9</c:v>
                      </c:pt>
                      <c:pt idx="118" formatCode="General">
                        <c:v>40613.5</c:v>
                      </c:pt>
                      <c:pt idx="119" formatCode="General">
                        <c:v>40915.9</c:v>
                      </c:pt>
                      <c:pt idx="120" formatCode="General">
                        <c:v>41213.1</c:v>
                      </c:pt>
                      <c:pt idx="121" formatCode="General">
                        <c:v>41505.199999999997</c:v>
                      </c:pt>
                      <c:pt idx="122" formatCode="General">
                        <c:v>41792.5</c:v>
                      </c:pt>
                      <c:pt idx="123" formatCode="General">
                        <c:v>42074.9</c:v>
                      </c:pt>
                      <c:pt idx="124" formatCode="General">
                        <c:v>42352.6</c:v>
                      </c:pt>
                    </c:numCache>
                  </c:numRef>
                </c:yVal>
                <c:smooth val="1"/>
              </c15:ser>
            </c15:filteredScatterSeries>
          </c:ext>
        </c:extLst>
      </c:scatterChart>
      <c:valAx>
        <c:axId val="15304377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044336"/>
        <c:crosses val="autoZero"/>
        <c:crossBetween val="midCat"/>
      </c:valAx>
      <c:valAx>
        <c:axId val="153044336"/>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0" i="0" u="none" strike="noStrike" baseline="0" dirty="0">
                    <a:effectLst/>
                  </a:rPr>
                  <a:t>FOPT(1,000 </a:t>
                </a:r>
                <a:r>
                  <a:rPr lang="en-US" sz="1400" b="0" i="0" u="none" strike="noStrike" baseline="0" dirty="0" err="1" smtClean="0">
                    <a:effectLst/>
                  </a:rPr>
                  <a:t>stb</a:t>
                </a:r>
                <a:r>
                  <a:rPr lang="en-US" sz="1400" b="0" i="0" u="none" strike="noStrike" baseline="0" dirty="0" smtClean="0">
                    <a:effectLst/>
                  </a:rPr>
                  <a:t>)</a:t>
                </a:r>
                <a:endParaRPr lang="en-US" sz="1400" dirty="0"/>
              </a:p>
            </c:rich>
          </c:tx>
          <c:layout>
            <c:manualLayout>
              <c:xMode val="edge"/>
              <c:yMode val="edge"/>
              <c:x val="0"/>
              <c:y val="0.2510768673447069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043776"/>
        <c:crosses val="autoZero"/>
        <c:crossBetween val="midCat"/>
        <c:dispUnits>
          <c:builtInUnit val="thousands"/>
        </c:dispUnits>
      </c:valAx>
      <c:spPr>
        <a:noFill/>
        <a:ln>
          <a:noFill/>
        </a:ln>
        <a:effectLst/>
      </c:spPr>
    </c:plotArea>
    <c:legend>
      <c:legendPos val="r"/>
      <c:layout>
        <c:manualLayout>
          <c:xMode val="edge"/>
          <c:yMode val="edge"/>
          <c:x val="0.46745405494093878"/>
          <c:y val="0.33643556705360594"/>
          <c:w val="0.45252228726501237"/>
          <c:h val="0.4494100207137988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40141363908458"/>
          <c:y val="4.463444900466397E-2"/>
          <c:w val="0.75560735829073999"/>
          <c:h val="0.80434797492583676"/>
        </c:manualLayout>
      </c:layout>
      <c:scatterChart>
        <c:scatterStyle val="smoothMarker"/>
        <c:varyColors val="0"/>
        <c:ser>
          <c:idx val="0"/>
          <c:order val="0"/>
          <c:tx>
            <c:strRef>
              <c:f>OPTvsS1vsAl!$B$2</c:f>
              <c:strCache>
                <c:ptCount val="1"/>
                <c:pt idx="0">
                  <c:v>data-driven</c:v>
                </c:pt>
              </c:strCache>
            </c:strRef>
          </c:tx>
          <c:spPr>
            <a:ln w="25400" cap="rnd">
              <a:solidFill>
                <a:schemeClr val="accent1"/>
              </a:solidFill>
              <a:round/>
            </a:ln>
            <a:effectLst/>
          </c:spPr>
          <c:marker>
            <c:symbol val="none"/>
          </c:marker>
          <c:xVal>
            <c:numRef>
              <c:f>OPTvsS1vsAl!$A$3:$A$324</c:f>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f>OPTvsS1vsAl!$B$3:$B$324</c:f>
              <c:numCache>
                <c:formatCode>General</c:formatCode>
                <c:ptCount val="322"/>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4160</c:v>
                </c:pt>
                <c:pt idx="188">
                  <c:v>4120</c:v>
                </c:pt>
                <c:pt idx="189">
                  <c:v>4080</c:v>
                </c:pt>
                <c:pt idx="190">
                  <c:v>4040</c:v>
                </c:pt>
                <c:pt idx="191">
                  <c:v>4000</c:v>
                </c:pt>
                <c:pt idx="192">
                  <c:v>3960</c:v>
                </c:pt>
                <c:pt idx="193">
                  <c:v>3920</c:v>
                </c:pt>
                <c:pt idx="194">
                  <c:v>3880</c:v>
                </c:pt>
                <c:pt idx="195">
                  <c:v>3840</c:v>
                </c:pt>
                <c:pt idx="196">
                  <c:v>3800</c:v>
                </c:pt>
                <c:pt idx="197">
                  <c:v>3760</c:v>
                </c:pt>
                <c:pt idx="198">
                  <c:v>3720</c:v>
                </c:pt>
                <c:pt idx="199">
                  <c:v>3680</c:v>
                </c:pt>
                <c:pt idx="200">
                  <c:v>3640</c:v>
                </c:pt>
                <c:pt idx="201">
                  <c:v>3600</c:v>
                </c:pt>
                <c:pt idx="202">
                  <c:v>3560</c:v>
                </c:pt>
                <c:pt idx="203">
                  <c:v>3520</c:v>
                </c:pt>
                <c:pt idx="204">
                  <c:v>3480</c:v>
                </c:pt>
                <c:pt idx="205">
                  <c:v>3440</c:v>
                </c:pt>
                <c:pt idx="206">
                  <c:v>3400</c:v>
                </c:pt>
                <c:pt idx="207">
                  <c:v>3360</c:v>
                </c:pt>
                <c:pt idx="208">
                  <c:v>3320</c:v>
                </c:pt>
                <c:pt idx="209">
                  <c:v>3280</c:v>
                </c:pt>
                <c:pt idx="210">
                  <c:v>3240</c:v>
                </c:pt>
                <c:pt idx="211">
                  <c:v>3200</c:v>
                </c:pt>
                <c:pt idx="212">
                  <c:v>3160</c:v>
                </c:pt>
                <c:pt idx="213">
                  <c:v>3120</c:v>
                </c:pt>
                <c:pt idx="214">
                  <c:v>3080</c:v>
                </c:pt>
                <c:pt idx="215">
                  <c:v>3040</c:v>
                </c:pt>
                <c:pt idx="216">
                  <c:v>3000</c:v>
                </c:pt>
                <c:pt idx="217">
                  <c:v>2960</c:v>
                </c:pt>
                <c:pt idx="218">
                  <c:v>2920</c:v>
                </c:pt>
                <c:pt idx="219">
                  <c:v>2880</c:v>
                </c:pt>
                <c:pt idx="220">
                  <c:v>2840</c:v>
                </c:pt>
                <c:pt idx="221">
                  <c:v>2800</c:v>
                </c:pt>
                <c:pt idx="222">
                  <c:v>2760</c:v>
                </c:pt>
                <c:pt idx="223">
                  <c:v>2720</c:v>
                </c:pt>
                <c:pt idx="224">
                  <c:v>2680</c:v>
                </c:pt>
                <c:pt idx="225">
                  <c:v>2640</c:v>
                </c:pt>
                <c:pt idx="226">
                  <c:v>2600</c:v>
                </c:pt>
                <c:pt idx="227">
                  <c:v>2560</c:v>
                </c:pt>
                <c:pt idx="228">
                  <c:v>2520</c:v>
                </c:pt>
                <c:pt idx="229">
                  <c:v>2480</c:v>
                </c:pt>
                <c:pt idx="230">
                  <c:v>2440</c:v>
                </c:pt>
                <c:pt idx="231">
                  <c:v>2400</c:v>
                </c:pt>
                <c:pt idx="232">
                  <c:v>2360</c:v>
                </c:pt>
                <c:pt idx="233">
                  <c:v>2320</c:v>
                </c:pt>
                <c:pt idx="234">
                  <c:v>2280</c:v>
                </c:pt>
                <c:pt idx="235">
                  <c:v>2240</c:v>
                </c:pt>
                <c:pt idx="236">
                  <c:v>2200</c:v>
                </c:pt>
                <c:pt idx="237">
                  <c:v>2160</c:v>
                </c:pt>
                <c:pt idx="238">
                  <c:v>2120</c:v>
                </c:pt>
                <c:pt idx="239">
                  <c:v>2080</c:v>
                </c:pt>
                <c:pt idx="240">
                  <c:v>2040</c:v>
                </c:pt>
                <c:pt idx="241">
                  <c:v>2000</c:v>
                </c:pt>
                <c:pt idx="242">
                  <c:v>1960</c:v>
                </c:pt>
                <c:pt idx="243">
                  <c:v>1920</c:v>
                </c:pt>
                <c:pt idx="244">
                  <c:v>1880</c:v>
                </c:pt>
                <c:pt idx="245">
                  <c:v>1840</c:v>
                </c:pt>
                <c:pt idx="246">
                  <c:v>1800</c:v>
                </c:pt>
                <c:pt idx="247">
                  <c:v>1760</c:v>
                </c:pt>
                <c:pt idx="248">
                  <c:v>1720</c:v>
                </c:pt>
                <c:pt idx="249">
                  <c:v>1680</c:v>
                </c:pt>
                <c:pt idx="250">
                  <c:v>1640</c:v>
                </c:pt>
                <c:pt idx="251">
                  <c:v>1600</c:v>
                </c:pt>
                <c:pt idx="252">
                  <c:v>1560</c:v>
                </c:pt>
                <c:pt idx="253">
                  <c:v>1520</c:v>
                </c:pt>
                <c:pt idx="254">
                  <c:v>1480</c:v>
                </c:pt>
                <c:pt idx="255">
                  <c:v>1440</c:v>
                </c:pt>
                <c:pt idx="256">
                  <c:v>1400</c:v>
                </c:pt>
                <c:pt idx="257">
                  <c:v>1360</c:v>
                </c:pt>
                <c:pt idx="258">
                  <c:v>1320</c:v>
                </c:pt>
                <c:pt idx="259">
                  <c:v>1280</c:v>
                </c:pt>
                <c:pt idx="260">
                  <c:v>1240</c:v>
                </c:pt>
                <c:pt idx="261">
                  <c:v>1200</c:v>
                </c:pt>
                <c:pt idx="262">
                  <c:v>1160</c:v>
                </c:pt>
                <c:pt idx="263">
                  <c:v>1120</c:v>
                </c:pt>
                <c:pt idx="264">
                  <c:v>1080</c:v>
                </c:pt>
                <c:pt idx="265">
                  <c:v>1040</c:v>
                </c:pt>
                <c:pt idx="266">
                  <c:v>1000</c:v>
                </c:pt>
                <c:pt idx="267">
                  <c:v>1000</c:v>
                </c:pt>
                <c:pt idx="268">
                  <c:v>1000</c:v>
                </c:pt>
                <c:pt idx="269">
                  <c:v>1000</c:v>
                </c:pt>
                <c:pt idx="270">
                  <c:v>1000</c:v>
                </c:pt>
                <c:pt idx="271">
                  <c:v>1000</c:v>
                </c:pt>
                <c:pt idx="272">
                  <c:v>1000</c:v>
                </c:pt>
                <c:pt idx="273">
                  <c:v>1000</c:v>
                </c:pt>
                <c:pt idx="274">
                  <c:v>1000</c:v>
                </c:pt>
                <c:pt idx="275">
                  <c:v>1000</c:v>
                </c:pt>
                <c:pt idx="276">
                  <c:v>1000</c:v>
                </c:pt>
                <c:pt idx="277">
                  <c:v>1000</c:v>
                </c:pt>
                <c:pt idx="278">
                  <c:v>1000</c:v>
                </c:pt>
                <c:pt idx="279">
                  <c:v>1000</c:v>
                </c:pt>
                <c:pt idx="280">
                  <c:v>1000</c:v>
                </c:pt>
                <c:pt idx="281">
                  <c:v>1000</c:v>
                </c:pt>
                <c:pt idx="282">
                  <c:v>1000</c:v>
                </c:pt>
                <c:pt idx="283">
                  <c:v>1000</c:v>
                </c:pt>
                <c:pt idx="284">
                  <c:v>1000</c:v>
                </c:pt>
                <c:pt idx="285">
                  <c:v>1000</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numCache>
            </c:numRef>
          </c:yVal>
          <c:smooth val="1"/>
        </c:ser>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OPTvsS1vsAl!$E$3:$E$85</c:f>
              <c:numCache>
                <c:formatCode>General</c:formatCode>
                <c:ptCount val="8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4756.9399999999996</c:v>
                </c:pt>
                <c:pt idx="21">
                  <c:v>4756.9399999999996</c:v>
                </c:pt>
                <c:pt idx="22">
                  <c:v>4756.9399999999996</c:v>
                </c:pt>
                <c:pt idx="23">
                  <c:v>4727.21</c:v>
                </c:pt>
                <c:pt idx="24">
                  <c:v>4727.21</c:v>
                </c:pt>
                <c:pt idx="25">
                  <c:v>4693.24</c:v>
                </c:pt>
                <c:pt idx="26">
                  <c:v>4601.67</c:v>
                </c:pt>
                <c:pt idx="27">
                  <c:v>4450.04</c:v>
                </c:pt>
                <c:pt idx="28">
                  <c:v>4263.38</c:v>
                </c:pt>
                <c:pt idx="29">
                  <c:v>4034.04</c:v>
                </c:pt>
                <c:pt idx="30">
                  <c:v>3780.89</c:v>
                </c:pt>
                <c:pt idx="31">
                  <c:v>3507.61</c:v>
                </c:pt>
                <c:pt idx="32">
                  <c:v>3204.25</c:v>
                </c:pt>
                <c:pt idx="33">
                  <c:v>2889.21</c:v>
                </c:pt>
                <c:pt idx="34">
                  <c:v>2558.12</c:v>
                </c:pt>
                <c:pt idx="35">
                  <c:v>2205.77</c:v>
                </c:pt>
                <c:pt idx="36">
                  <c:v>1823</c:v>
                </c:pt>
                <c:pt idx="37">
                  <c:v>1413.6</c:v>
                </c:pt>
                <c:pt idx="38">
                  <c:v>1000.01</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1000.76</c:v>
                </c:pt>
                <c:pt idx="68">
                  <c:v>1000.14</c:v>
                </c:pt>
                <c:pt idx="69">
                  <c:v>1000.03</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OPTvsS1vsAl!$H$3:$H$130</c:f>
              <c:numCache>
                <c:formatCode>General</c:formatCode>
                <c:ptCount val="12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numCache>
            </c:numRef>
          </c:yVal>
          <c:smooth val="1"/>
        </c:ser>
        <c:dLbls>
          <c:showLegendKey val="0"/>
          <c:showVal val="0"/>
          <c:showCatName val="0"/>
          <c:showSerName val="0"/>
          <c:showPercent val="0"/>
          <c:showBubbleSize val="0"/>
        </c:dLbls>
        <c:axId val="153048256"/>
        <c:axId val="153048816"/>
      </c:scatterChart>
      <c:valAx>
        <c:axId val="15304825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048816"/>
        <c:crosses val="autoZero"/>
        <c:crossBetween val="midCat"/>
      </c:valAx>
      <c:valAx>
        <c:axId val="15304881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BHP(psi)</a:t>
                </a:r>
              </a:p>
            </c:rich>
          </c:tx>
          <c:layout>
            <c:manualLayout>
              <c:xMode val="edge"/>
              <c:yMode val="edge"/>
              <c:x val="2.7775952973579264E-3"/>
              <c:y val="0.3062426367698932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048256"/>
        <c:crosses val="autoZero"/>
        <c:crossBetween val="midCat"/>
      </c:valAx>
      <c:spPr>
        <a:noFill/>
        <a:ln>
          <a:noFill/>
        </a:ln>
        <a:effectLst/>
      </c:spPr>
    </c:plotArea>
    <c:legend>
      <c:legendPos val="r"/>
      <c:layout>
        <c:manualLayout>
          <c:xMode val="edge"/>
          <c:yMode val="edge"/>
          <c:x val="0.39607018695031543"/>
          <c:y val="0.10748361464661334"/>
          <c:w val="0.39475353409771147"/>
          <c:h val="0.4891874436175286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68107304786984"/>
          <c:y val="5.5670472821143104E-2"/>
          <c:w val="0.80847021123550844"/>
          <c:h val="0.76458882091839786"/>
        </c:manualLayout>
      </c:layout>
      <c:scatterChart>
        <c:scatterStyle val="smoothMarker"/>
        <c:varyColors val="0"/>
        <c:ser>
          <c:idx val="0"/>
          <c:order val="0"/>
          <c:tx>
            <c:strRef>
              <c:f>OPTvsS1vsAl!$B$2</c:f>
              <c:strCache>
                <c:ptCount val="1"/>
                <c:pt idx="0">
                  <c:v>data-driven</c:v>
                </c:pt>
              </c:strCache>
              <c:extLst xmlns:c15="http://schemas.microsoft.com/office/drawing/2012/chart"/>
            </c:strRef>
          </c:tx>
          <c:spPr>
            <a:ln w="25400" cap="rnd">
              <a:solidFill>
                <a:schemeClr val="accent1"/>
              </a:solidFill>
              <a:round/>
            </a:ln>
            <a:effectLst/>
          </c:spPr>
          <c:marker>
            <c:symbol val="none"/>
          </c:marker>
          <c:xVal>
            <c:numRef>
              <c:f>OPTvsS1vsAl!$A$3:$A$324</c:f>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extLst xmlns:c15="http://schemas.microsoft.com/office/drawing/2012/chart"/>
            </c:numRef>
          </c:xVal>
          <c:yVal>
            <c:numRef>
              <c:f>OPTvsS1vsAl!$C$3:$C$324</c:f>
              <c:numCache>
                <c:formatCode>0.00E+00</c:formatCode>
                <c:ptCount val="322"/>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873.35900000000004</c:v>
                </c:pt>
                <c:pt idx="18" formatCode="General">
                  <c:v>948.05499999999995</c:v>
                </c:pt>
                <c:pt idx="19" formatCode="General">
                  <c:v>1020.57</c:v>
                </c:pt>
                <c:pt idx="20" formatCode="General">
                  <c:v>1092.22</c:v>
                </c:pt>
                <c:pt idx="21" formatCode="General">
                  <c:v>1164.3</c:v>
                </c:pt>
                <c:pt idx="22" formatCode="General">
                  <c:v>1201.1400000000001</c:v>
                </c:pt>
                <c:pt idx="23" formatCode="General">
                  <c:v>1230.28</c:v>
                </c:pt>
                <c:pt idx="24" formatCode="General">
                  <c:v>1255.6600000000001</c:v>
                </c:pt>
                <c:pt idx="25" formatCode="General">
                  <c:v>1278.55</c:v>
                </c:pt>
                <c:pt idx="26" formatCode="General">
                  <c:v>1299.58</c:v>
                </c:pt>
                <c:pt idx="27" formatCode="General">
                  <c:v>1319.07</c:v>
                </c:pt>
                <c:pt idx="28" formatCode="General">
                  <c:v>1337.24</c:v>
                </c:pt>
                <c:pt idx="29" formatCode="General">
                  <c:v>1354.27</c:v>
                </c:pt>
                <c:pt idx="30" formatCode="General">
                  <c:v>1370.35</c:v>
                </c:pt>
                <c:pt idx="31" formatCode="General">
                  <c:v>1385.62</c:v>
                </c:pt>
                <c:pt idx="32" formatCode="General">
                  <c:v>1400.17</c:v>
                </c:pt>
                <c:pt idx="33" formatCode="General">
                  <c:v>1414.09</c:v>
                </c:pt>
                <c:pt idx="34" formatCode="General">
                  <c:v>1427.42</c:v>
                </c:pt>
                <c:pt idx="35" formatCode="General">
                  <c:v>1440.21</c:v>
                </c:pt>
                <c:pt idx="36" formatCode="General">
                  <c:v>1452.53</c:v>
                </c:pt>
                <c:pt idx="37" formatCode="General">
                  <c:v>1464.4</c:v>
                </c:pt>
                <c:pt idx="38" formatCode="General">
                  <c:v>1475.86</c:v>
                </c:pt>
                <c:pt idx="39" formatCode="General">
                  <c:v>1486.98</c:v>
                </c:pt>
                <c:pt idx="40" formatCode="General">
                  <c:v>1497.83</c:v>
                </c:pt>
                <c:pt idx="41" formatCode="General">
                  <c:v>1508.47</c:v>
                </c:pt>
                <c:pt idx="42" formatCode="General">
                  <c:v>1519.02</c:v>
                </c:pt>
                <c:pt idx="43" formatCode="General">
                  <c:v>1529.57</c:v>
                </c:pt>
                <c:pt idx="44" formatCode="General">
                  <c:v>1540.21</c:v>
                </c:pt>
                <c:pt idx="45" formatCode="General">
                  <c:v>1551.02</c:v>
                </c:pt>
                <c:pt idx="46" formatCode="General">
                  <c:v>1562.01</c:v>
                </c:pt>
                <c:pt idx="47" formatCode="General">
                  <c:v>1573.18</c:v>
                </c:pt>
                <c:pt idx="48" formatCode="General">
                  <c:v>1584.47</c:v>
                </c:pt>
                <c:pt idx="49" formatCode="General">
                  <c:v>1595.8</c:v>
                </c:pt>
                <c:pt idx="50" formatCode="General">
                  <c:v>1607.11</c:v>
                </c:pt>
                <c:pt idx="51" formatCode="General">
                  <c:v>1618.36</c:v>
                </c:pt>
                <c:pt idx="52" formatCode="General">
                  <c:v>1629.51</c:v>
                </c:pt>
                <c:pt idx="53" formatCode="General">
                  <c:v>1640.56</c:v>
                </c:pt>
                <c:pt idx="54" formatCode="General">
                  <c:v>1651.53</c:v>
                </c:pt>
                <c:pt idx="55" formatCode="General">
                  <c:v>1662.47</c:v>
                </c:pt>
                <c:pt idx="56" formatCode="General">
                  <c:v>1673.44</c:v>
                </c:pt>
                <c:pt idx="57" formatCode="General">
                  <c:v>1684.52</c:v>
                </c:pt>
                <c:pt idx="58" formatCode="General">
                  <c:v>1695.77</c:v>
                </c:pt>
                <c:pt idx="59" formatCode="General">
                  <c:v>1707.28</c:v>
                </c:pt>
                <c:pt idx="60" formatCode="General">
                  <c:v>1719.09</c:v>
                </c:pt>
                <c:pt idx="61">
                  <c:v>1731.23</c:v>
                </c:pt>
                <c:pt idx="62" formatCode="General">
                  <c:v>1743.71</c:v>
                </c:pt>
                <c:pt idx="63" formatCode="General">
                  <c:v>1756.49</c:v>
                </c:pt>
                <c:pt idx="64" formatCode="General">
                  <c:v>1769.56</c:v>
                </c:pt>
                <c:pt idx="65" formatCode="General">
                  <c:v>1782.85</c:v>
                </c:pt>
                <c:pt idx="66" formatCode="General">
                  <c:v>1796.33</c:v>
                </c:pt>
                <c:pt idx="67" formatCode="General">
                  <c:v>1809.95</c:v>
                </c:pt>
                <c:pt idx="68" formatCode="General">
                  <c:v>1823.67</c:v>
                </c:pt>
                <c:pt idx="69" formatCode="General">
                  <c:v>1837.46</c:v>
                </c:pt>
                <c:pt idx="70" formatCode="General">
                  <c:v>1851.27</c:v>
                </c:pt>
                <c:pt idx="71" formatCode="General">
                  <c:v>1865.28</c:v>
                </c:pt>
                <c:pt idx="72" formatCode="General">
                  <c:v>1879.51</c:v>
                </c:pt>
                <c:pt idx="73" formatCode="General">
                  <c:v>1893.97</c:v>
                </c:pt>
                <c:pt idx="74" formatCode="General">
                  <c:v>1908.63</c:v>
                </c:pt>
                <c:pt idx="75" formatCode="General">
                  <c:v>1923.47</c:v>
                </c:pt>
                <c:pt idx="76" formatCode="General">
                  <c:v>1938.46</c:v>
                </c:pt>
                <c:pt idx="77" formatCode="General">
                  <c:v>1953.57</c:v>
                </c:pt>
                <c:pt idx="78" formatCode="General">
                  <c:v>1968.77</c:v>
                </c:pt>
                <c:pt idx="79" formatCode="General">
                  <c:v>1984.06</c:v>
                </c:pt>
                <c:pt idx="80" formatCode="General">
                  <c:v>1999.42</c:v>
                </c:pt>
                <c:pt idx="81" formatCode="General">
                  <c:v>2014.85</c:v>
                </c:pt>
                <c:pt idx="82" formatCode="General">
                  <c:v>2030.37</c:v>
                </c:pt>
                <c:pt idx="83" formatCode="General">
                  <c:v>2045.97</c:v>
                </c:pt>
                <c:pt idx="84" formatCode="General">
                  <c:v>2061.65</c:v>
                </c:pt>
                <c:pt idx="85" formatCode="General">
                  <c:v>2077.41</c:v>
                </c:pt>
                <c:pt idx="86" formatCode="General">
                  <c:v>2093.2399999999998</c:v>
                </c:pt>
                <c:pt idx="87" formatCode="General">
                  <c:v>2109.11</c:v>
                </c:pt>
                <c:pt idx="88" formatCode="General">
                  <c:v>2125.0100000000002</c:v>
                </c:pt>
                <c:pt idx="89" formatCode="General">
                  <c:v>2140.9</c:v>
                </c:pt>
                <c:pt idx="90" formatCode="General">
                  <c:v>2156.75</c:v>
                </c:pt>
                <c:pt idx="91" formatCode="General">
                  <c:v>2172.5300000000002</c:v>
                </c:pt>
                <c:pt idx="92" formatCode="General">
                  <c:v>2188.2199999999998</c:v>
                </c:pt>
                <c:pt idx="93" formatCode="General">
                  <c:v>2203.81</c:v>
                </c:pt>
                <c:pt idx="94" formatCode="General">
                  <c:v>2219.27</c:v>
                </c:pt>
                <c:pt idx="95" formatCode="General">
                  <c:v>2234.6</c:v>
                </c:pt>
                <c:pt idx="96" formatCode="General">
                  <c:v>2249.79</c:v>
                </c:pt>
                <c:pt idx="97" formatCode="General">
                  <c:v>2264.83</c:v>
                </c:pt>
                <c:pt idx="98" formatCode="General">
                  <c:v>2279.71</c:v>
                </c:pt>
                <c:pt idx="99" formatCode="General">
                  <c:v>2294.4499999999998</c:v>
                </c:pt>
                <c:pt idx="100" formatCode="General">
                  <c:v>2309.0300000000002</c:v>
                </c:pt>
                <c:pt idx="101" formatCode="General">
                  <c:v>2323.4499999999998</c:v>
                </c:pt>
                <c:pt idx="102" formatCode="General">
                  <c:v>2388.13</c:v>
                </c:pt>
                <c:pt idx="103" formatCode="General">
                  <c:v>2460.4499999999998</c:v>
                </c:pt>
                <c:pt idx="104" formatCode="General">
                  <c:v>2532.6</c:v>
                </c:pt>
                <c:pt idx="105" formatCode="General">
                  <c:v>2599.52</c:v>
                </c:pt>
                <c:pt idx="106" formatCode="General">
                  <c:v>2666.57</c:v>
                </c:pt>
                <c:pt idx="107" formatCode="General">
                  <c:v>2705.19</c:v>
                </c:pt>
                <c:pt idx="108" formatCode="General">
                  <c:v>2737.72</c:v>
                </c:pt>
                <c:pt idx="109" formatCode="General">
                  <c:v>2767.26</c:v>
                </c:pt>
                <c:pt idx="110" formatCode="General">
                  <c:v>2794.77</c:v>
                </c:pt>
                <c:pt idx="111" formatCode="General">
                  <c:v>2820.74</c:v>
                </c:pt>
                <c:pt idx="112" formatCode="General">
                  <c:v>2845.51</c:v>
                </c:pt>
                <c:pt idx="113" formatCode="General">
                  <c:v>2869.29</c:v>
                </c:pt>
                <c:pt idx="114" formatCode="General">
                  <c:v>2892.24</c:v>
                </c:pt>
                <c:pt idx="115" formatCode="General">
                  <c:v>2914.45</c:v>
                </c:pt>
                <c:pt idx="116" formatCode="General">
                  <c:v>2936.02</c:v>
                </c:pt>
                <c:pt idx="117" formatCode="General">
                  <c:v>2957.01</c:v>
                </c:pt>
                <c:pt idx="118" formatCode="General">
                  <c:v>2977.5</c:v>
                </c:pt>
                <c:pt idx="119" formatCode="General">
                  <c:v>2997.53</c:v>
                </c:pt>
                <c:pt idx="120" formatCode="General">
                  <c:v>3017.13</c:v>
                </c:pt>
                <c:pt idx="121" formatCode="General">
                  <c:v>3036.35</c:v>
                </c:pt>
                <c:pt idx="122" formatCode="General">
                  <c:v>3055.21</c:v>
                </c:pt>
                <c:pt idx="123" formatCode="General">
                  <c:v>3073.73</c:v>
                </c:pt>
                <c:pt idx="124" formatCode="General">
                  <c:v>3091.93</c:v>
                </c:pt>
                <c:pt idx="125" formatCode="General">
                  <c:v>3109.82</c:v>
                </c:pt>
                <c:pt idx="126" formatCode="General">
                  <c:v>3127.44</c:v>
                </c:pt>
                <c:pt idx="127" formatCode="General">
                  <c:v>3144.8</c:v>
                </c:pt>
                <c:pt idx="128" formatCode="General">
                  <c:v>3161.9</c:v>
                </c:pt>
                <c:pt idx="129" formatCode="General">
                  <c:v>3178.77</c:v>
                </c:pt>
                <c:pt idx="130" formatCode="General">
                  <c:v>3195.41</c:v>
                </c:pt>
                <c:pt idx="131" formatCode="General">
                  <c:v>3211.83</c:v>
                </c:pt>
                <c:pt idx="132" formatCode="General">
                  <c:v>3228.05</c:v>
                </c:pt>
                <c:pt idx="133" formatCode="General">
                  <c:v>3244.06</c:v>
                </c:pt>
                <c:pt idx="134" formatCode="General">
                  <c:v>3259.89</c:v>
                </c:pt>
                <c:pt idx="135" formatCode="General">
                  <c:v>3275.54</c:v>
                </c:pt>
                <c:pt idx="136" formatCode="General">
                  <c:v>3291.01</c:v>
                </c:pt>
                <c:pt idx="137" formatCode="General">
                  <c:v>3306.32</c:v>
                </c:pt>
                <c:pt idx="138" formatCode="General">
                  <c:v>3321.45</c:v>
                </c:pt>
                <c:pt idx="139" formatCode="General">
                  <c:v>3336.43</c:v>
                </c:pt>
                <c:pt idx="140" formatCode="General">
                  <c:v>3351.25</c:v>
                </c:pt>
                <c:pt idx="141" formatCode="General">
                  <c:v>3365.92</c:v>
                </c:pt>
                <c:pt idx="142" formatCode="General">
                  <c:v>3380.45</c:v>
                </c:pt>
                <c:pt idx="143" formatCode="General">
                  <c:v>3394.85</c:v>
                </c:pt>
                <c:pt idx="144" formatCode="General">
                  <c:v>3409.11</c:v>
                </c:pt>
                <c:pt idx="145" formatCode="General">
                  <c:v>3423.24</c:v>
                </c:pt>
                <c:pt idx="146" formatCode="General">
                  <c:v>3437.25</c:v>
                </c:pt>
                <c:pt idx="147" formatCode="General">
                  <c:v>3451.13</c:v>
                </c:pt>
                <c:pt idx="148" formatCode="General">
                  <c:v>3464.89</c:v>
                </c:pt>
                <c:pt idx="149" formatCode="General">
                  <c:v>3478.54</c:v>
                </c:pt>
                <c:pt idx="150" formatCode="General">
                  <c:v>3492.08</c:v>
                </c:pt>
                <c:pt idx="151" formatCode="General">
                  <c:v>3505.5</c:v>
                </c:pt>
                <c:pt idx="152" formatCode="General">
                  <c:v>3518.82</c:v>
                </c:pt>
                <c:pt idx="153" formatCode="General">
                  <c:v>3532.03</c:v>
                </c:pt>
                <c:pt idx="154" formatCode="General">
                  <c:v>3545.15</c:v>
                </c:pt>
                <c:pt idx="155" formatCode="General">
                  <c:v>3558.17</c:v>
                </c:pt>
                <c:pt idx="156" formatCode="General">
                  <c:v>3571.09</c:v>
                </c:pt>
                <c:pt idx="157" formatCode="General">
                  <c:v>3583.92</c:v>
                </c:pt>
                <c:pt idx="158" formatCode="General">
                  <c:v>3596.65</c:v>
                </c:pt>
                <c:pt idx="159" formatCode="General">
                  <c:v>3609.29</c:v>
                </c:pt>
                <c:pt idx="160" formatCode="General">
                  <c:v>3621.84</c:v>
                </c:pt>
                <c:pt idx="161" formatCode="General">
                  <c:v>3634.31</c:v>
                </c:pt>
                <c:pt idx="162" formatCode="General">
                  <c:v>3646.69</c:v>
                </c:pt>
                <c:pt idx="163" formatCode="General">
                  <c:v>3658.98</c:v>
                </c:pt>
                <c:pt idx="164" formatCode="General">
                  <c:v>3671.19</c:v>
                </c:pt>
                <c:pt idx="165" formatCode="General">
                  <c:v>3683.32</c:v>
                </c:pt>
                <c:pt idx="166" formatCode="General">
                  <c:v>3695.38</c:v>
                </c:pt>
                <c:pt idx="167" formatCode="General">
                  <c:v>3707.36</c:v>
                </c:pt>
                <c:pt idx="168" formatCode="General">
                  <c:v>3719.26</c:v>
                </c:pt>
                <c:pt idx="169" formatCode="General">
                  <c:v>3731.09</c:v>
                </c:pt>
                <c:pt idx="170" formatCode="General">
                  <c:v>3742.85</c:v>
                </c:pt>
                <c:pt idx="171" formatCode="General">
                  <c:v>3754.53</c:v>
                </c:pt>
                <c:pt idx="172" formatCode="General">
                  <c:v>3766.15</c:v>
                </c:pt>
                <c:pt idx="173" formatCode="General">
                  <c:v>3777.71</c:v>
                </c:pt>
                <c:pt idx="174" formatCode="General">
                  <c:v>3789.19</c:v>
                </c:pt>
                <c:pt idx="175" formatCode="General">
                  <c:v>3800.61</c:v>
                </c:pt>
                <c:pt idx="176" formatCode="General">
                  <c:v>3811.96</c:v>
                </c:pt>
                <c:pt idx="177" formatCode="General">
                  <c:v>3823.26</c:v>
                </c:pt>
                <c:pt idx="178" formatCode="General">
                  <c:v>3834.49</c:v>
                </c:pt>
                <c:pt idx="179" formatCode="General">
                  <c:v>3845.66</c:v>
                </c:pt>
                <c:pt idx="180" formatCode="General">
                  <c:v>3856.77</c:v>
                </c:pt>
                <c:pt idx="181" formatCode="General">
                  <c:v>3867.82</c:v>
                </c:pt>
                <c:pt idx="182" formatCode="General">
                  <c:v>3878.81</c:v>
                </c:pt>
                <c:pt idx="183" formatCode="General">
                  <c:v>3889.75</c:v>
                </c:pt>
                <c:pt idx="184" formatCode="General">
                  <c:v>3900.63</c:v>
                </c:pt>
                <c:pt idx="185" formatCode="General">
                  <c:v>3911.45</c:v>
                </c:pt>
                <c:pt idx="186" formatCode="General">
                  <c:v>3922.22</c:v>
                </c:pt>
                <c:pt idx="187" formatCode="General">
                  <c:v>3948.72</c:v>
                </c:pt>
                <c:pt idx="188" formatCode="General">
                  <c:v>3979.22</c:v>
                </c:pt>
                <c:pt idx="189" formatCode="General">
                  <c:v>4011.98</c:v>
                </c:pt>
                <c:pt idx="190" formatCode="General">
                  <c:v>4046.38</c:v>
                </c:pt>
                <c:pt idx="191" formatCode="General">
                  <c:v>4082.1</c:v>
                </c:pt>
                <c:pt idx="192" formatCode="General">
                  <c:v>4116.24</c:v>
                </c:pt>
                <c:pt idx="193" formatCode="General">
                  <c:v>4149.93</c:v>
                </c:pt>
                <c:pt idx="194" formatCode="General">
                  <c:v>4183.8599999999997</c:v>
                </c:pt>
                <c:pt idx="195" formatCode="General">
                  <c:v>4218.01</c:v>
                </c:pt>
                <c:pt idx="196" formatCode="General">
                  <c:v>4252.37</c:v>
                </c:pt>
                <c:pt idx="197" formatCode="General">
                  <c:v>4286.88</c:v>
                </c:pt>
                <c:pt idx="198" formatCode="General">
                  <c:v>4321.6499999999996</c:v>
                </c:pt>
                <c:pt idx="199" formatCode="General">
                  <c:v>4356.6000000000004</c:v>
                </c:pt>
                <c:pt idx="200" formatCode="General">
                  <c:v>4391.71</c:v>
                </c:pt>
                <c:pt idx="201" formatCode="General">
                  <c:v>4426.91</c:v>
                </c:pt>
                <c:pt idx="202" formatCode="General">
                  <c:v>4461.68</c:v>
                </c:pt>
                <c:pt idx="203" formatCode="General">
                  <c:v>4496.18</c:v>
                </c:pt>
                <c:pt idx="204" formatCode="General">
                  <c:v>4530.6000000000004</c:v>
                </c:pt>
                <c:pt idx="205" formatCode="General">
                  <c:v>4564.95</c:v>
                </c:pt>
                <c:pt idx="206" formatCode="General">
                  <c:v>4599.1899999999996</c:v>
                </c:pt>
                <c:pt idx="207" formatCode="General">
                  <c:v>4633.3100000000004</c:v>
                </c:pt>
                <c:pt idx="208" formatCode="General">
                  <c:v>4667.3100000000004</c:v>
                </c:pt>
                <c:pt idx="209" formatCode="General">
                  <c:v>4701.17</c:v>
                </c:pt>
                <c:pt idx="210" formatCode="General">
                  <c:v>4734.8599999999997</c:v>
                </c:pt>
                <c:pt idx="211" formatCode="General">
                  <c:v>4768.38</c:v>
                </c:pt>
                <c:pt idx="212" formatCode="General">
                  <c:v>4801.87</c:v>
                </c:pt>
                <c:pt idx="213" formatCode="General">
                  <c:v>4835.3100000000004</c:v>
                </c:pt>
                <c:pt idx="214" formatCode="General">
                  <c:v>4868.68</c:v>
                </c:pt>
                <c:pt idx="215" formatCode="General">
                  <c:v>4901.96</c:v>
                </c:pt>
                <c:pt idx="216" formatCode="General">
                  <c:v>4935.1400000000003</c:v>
                </c:pt>
                <c:pt idx="217" formatCode="General">
                  <c:v>4967.33</c:v>
                </c:pt>
                <c:pt idx="218" formatCode="General">
                  <c:v>4998.79</c:v>
                </c:pt>
                <c:pt idx="219" formatCode="General">
                  <c:v>5029.97</c:v>
                </c:pt>
                <c:pt idx="220" formatCode="General">
                  <c:v>5060.8999999999996</c:v>
                </c:pt>
                <c:pt idx="221" formatCode="General">
                  <c:v>5091.5600000000004</c:v>
                </c:pt>
                <c:pt idx="222" formatCode="General">
                  <c:v>5122.4799999999996</c:v>
                </c:pt>
                <c:pt idx="223" formatCode="General">
                  <c:v>5153.57</c:v>
                </c:pt>
                <c:pt idx="224" formatCode="General">
                  <c:v>5184.58</c:v>
                </c:pt>
                <c:pt idx="225" formatCode="General">
                  <c:v>5215.51</c:v>
                </c:pt>
                <c:pt idx="226" formatCode="General">
                  <c:v>5246.34</c:v>
                </c:pt>
                <c:pt idx="227" formatCode="General">
                  <c:v>5276.82</c:v>
                </c:pt>
                <c:pt idx="228" formatCode="General">
                  <c:v>5306.99</c:v>
                </c:pt>
                <c:pt idx="229" formatCode="General">
                  <c:v>5337</c:v>
                </c:pt>
                <c:pt idx="230" formatCode="General">
                  <c:v>5366.88</c:v>
                </c:pt>
                <c:pt idx="231" formatCode="General">
                  <c:v>5396.62</c:v>
                </c:pt>
                <c:pt idx="232" formatCode="General">
                  <c:v>5426.2</c:v>
                </c:pt>
                <c:pt idx="233" formatCode="General">
                  <c:v>5455.65</c:v>
                </c:pt>
                <c:pt idx="234" formatCode="General">
                  <c:v>5484.97</c:v>
                </c:pt>
                <c:pt idx="235" formatCode="General">
                  <c:v>5514.14</c:v>
                </c:pt>
                <c:pt idx="236" formatCode="General">
                  <c:v>5543.19</c:v>
                </c:pt>
                <c:pt idx="237" formatCode="General">
                  <c:v>5572.1</c:v>
                </c:pt>
                <c:pt idx="238" formatCode="General">
                  <c:v>5600.87</c:v>
                </c:pt>
                <c:pt idx="239" formatCode="General">
                  <c:v>5629.5</c:v>
                </c:pt>
                <c:pt idx="240" formatCode="General">
                  <c:v>5658</c:v>
                </c:pt>
                <c:pt idx="241" formatCode="General">
                  <c:v>5686.37</c:v>
                </c:pt>
                <c:pt idx="242" formatCode="General">
                  <c:v>5714.71</c:v>
                </c:pt>
                <c:pt idx="243" formatCode="General">
                  <c:v>5743.03</c:v>
                </c:pt>
                <c:pt idx="244" formatCode="General">
                  <c:v>5771.4</c:v>
                </c:pt>
                <c:pt idx="245" formatCode="General">
                  <c:v>5799.83</c:v>
                </c:pt>
                <c:pt idx="246" formatCode="General">
                  <c:v>5828.32</c:v>
                </c:pt>
                <c:pt idx="247" formatCode="General">
                  <c:v>5856.67</c:v>
                </c:pt>
                <c:pt idx="248" formatCode="General">
                  <c:v>5884.74</c:v>
                </c:pt>
                <c:pt idx="249" formatCode="General">
                  <c:v>5912.55</c:v>
                </c:pt>
                <c:pt idx="250" formatCode="General">
                  <c:v>5940.08</c:v>
                </c:pt>
                <c:pt idx="251" formatCode="General">
                  <c:v>5967.35</c:v>
                </c:pt>
                <c:pt idx="252" formatCode="General">
                  <c:v>5994.6</c:v>
                </c:pt>
                <c:pt idx="253" formatCode="General">
                  <c:v>6022.02</c:v>
                </c:pt>
                <c:pt idx="254" formatCode="General">
                  <c:v>6049.59</c:v>
                </c:pt>
                <c:pt idx="255" formatCode="General">
                  <c:v>6077.32</c:v>
                </c:pt>
                <c:pt idx="256" formatCode="General">
                  <c:v>6105.21</c:v>
                </c:pt>
                <c:pt idx="257" formatCode="General">
                  <c:v>6132.69</c:v>
                </c:pt>
                <c:pt idx="258" formatCode="General">
                  <c:v>6159.4</c:v>
                </c:pt>
                <c:pt idx="259" formatCode="General">
                  <c:v>6185.78</c:v>
                </c:pt>
                <c:pt idx="260" formatCode="General">
                  <c:v>6211.89</c:v>
                </c:pt>
                <c:pt idx="261" formatCode="General">
                  <c:v>6237.74</c:v>
                </c:pt>
                <c:pt idx="262" formatCode="General">
                  <c:v>6263.66</c:v>
                </c:pt>
                <c:pt idx="263" formatCode="General">
                  <c:v>6289.93</c:v>
                </c:pt>
                <c:pt idx="264" formatCode="General">
                  <c:v>6316.32</c:v>
                </c:pt>
                <c:pt idx="265" formatCode="General">
                  <c:v>6342.81</c:v>
                </c:pt>
                <c:pt idx="266" formatCode="General">
                  <c:v>6369.41</c:v>
                </c:pt>
                <c:pt idx="267" formatCode="General">
                  <c:v>6430.37</c:v>
                </c:pt>
                <c:pt idx="268" formatCode="General">
                  <c:v>6583.97</c:v>
                </c:pt>
                <c:pt idx="269" formatCode="General">
                  <c:v>6835.79</c:v>
                </c:pt>
                <c:pt idx="270" formatCode="General">
                  <c:v>7166.2</c:v>
                </c:pt>
                <c:pt idx="271" formatCode="General">
                  <c:v>7435.77</c:v>
                </c:pt>
                <c:pt idx="272" formatCode="General">
                  <c:v>7660.16</c:v>
                </c:pt>
                <c:pt idx="273" formatCode="General">
                  <c:v>7850.02</c:v>
                </c:pt>
                <c:pt idx="274" formatCode="General">
                  <c:v>8012.94</c:v>
                </c:pt>
                <c:pt idx="275" formatCode="General">
                  <c:v>8154.38</c:v>
                </c:pt>
                <c:pt idx="276" formatCode="General">
                  <c:v>8278.35</c:v>
                </c:pt>
                <c:pt idx="277" formatCode="General">
                  <c:v>8387.81</c:v>
                </c:pt>
                <c:pt idx="278" formatCode="General">
                  <c:v>8485.0300000000007</c:v>
                </c:pt>
                <c:pt idx="279" formatCode="General">
                  <c:v>8571.7800000000007</c:v>
                </c:pt>
                <c:pt idx="280" formatCode="General">
                  <c:v>8649.58</c:v>
                </c:pt>
                <c:pt idx="281" formatCode="General">
                  <c:v>8719.67</c:v>
                </c:pt>
                <c:pt idx="282" formatCode="General">
                  <c:v>8783.1299999999992</c:v>
                </c:pt>
                <c:pt idx="283" formatCode="General">
                  <c:v>8840.9500000000007</c:v>
                </c:pt>
                <c:pt idx="284" formatCode="General">
                  <c:v>8893.9699999999993</c:v>
                </c:pt>
                <c:pt idx="285" formatCode="General">
                  <c:v>8942.91</c:v>
                </c:pt>
                <c:pt idx="286" formatCode="General">
                  <c:v>8988.3700000000008</c:v>
                </c:pt>
                <c:pt idx="287" formatCode="General">
                  <c:v>9030.83</c:v>
                </c:pt>
                <c:pt idx="288" formatCode="General">
                  <c:v>9070.69</c:v>
                </c:pt>
                <c:pt idx="289" formatCode="General">
                  <c:v>9108.27</c:v>
                </c:pt>
                <c:pt idx="290" formatCode="General">
                  <c:v>9143.83</c:v>
                </c:pt>
                <c:pt idx="291" formatCode="General">
                  <c:v>9177.59</c:v>
                </c:pt>
                <c:pt idx="292" formatCode="General">
                  <c:v>9209.74</c:v>
                </c:pt>
                <c:pt idx="293" formatCode="General">
                  <c:v>9240.43</c:v>
                </c:pt>
                <c:pt idx="294" formatCode="General">
                  <c:v>9269.7999999999993</c:v>
                </c:pt>
                <c:pt idx="295" formatCode="General">
                  <c:v>9297.9599999999991</c:v>
                </c:pt>
                <c:pt idx="296" formatCode="General">
                  <c:v>9325.02</c:v>
                </c:pt>
                <c:pt idx="297" formatCode="General">
                  <c:v>9351.06</c:v>
                </c:pt>
                <c:pt idx="298" formatCode="General">
                  <c:v>9376.1299999999992</c:v>
                </c:pt>
                <c:pt idx="299" formatCode="General">
                  <c:v>9400.32</c:v>
                </c:pt>
                <c:pt idx="300" formatCode="General">
                  <c:v>9423.67</c:v>
                </c:pt>
                <c:pt idx="301" formatCode="General">
                  <c:v>9446.25</c:v>
                </c:pt>
                <c:pt idx="302" formatCode="General">
                  <c:v>9468.09</c:v>
                </c:pt>
                <c:pt idx="303" formatCode="General">
                  <c:v>9489.24</c:v>
                </c:pt>
                <c:pt idx="304" formatCode="General">
                  <c:v>9509.75</c:v>
                </c:pt>
                <c:pt idx="305" formatCode="General">
                  <c:v>9529.67</c:v>
                </c:pt>
                <c:pt idx="306" formatCode="General">
                  <c:v>9549.0499999999993</c:v>
                </c:pt>
                <c:pt idx="307" formatCode="General">
                  <c:v>9567.92</c:v>
                </c:pt>
                <c:pt idx="308" formatCode="General">
                  <c:v>9586.34</c:v>
                </c:pt>
                <c:pt idx="309">
                  <c:v>9604.34</c:v>
                </c:pt>
                <c:pt idx="310" formatCode="General">
                  <c:v>9621.9500000000007</c:v>
                </c:pt>
                <c:pt idx="311" formatCode="General">
                  <c:v>9639.23</c:v>
                </c:pt>
                <c:pt idx="312" formatCode="General">
                  <c:v>9656.19</c:v>
                </c:pt>
                <c:pt idx="313" formatCode="General">
                  <c:v>9672.86</c:v>
                </c:pt>
                <c:pt idx="314" formatCode="General">
                  <c:v>9689.2800000000007</c:v>
                </c:pt>
                <c:pt idx="315" formatCode="General">
                  <c:v>9705.4599999999991</c:v>
                </c:pt>
                <c:pt idx="316" formatCode="General">
                  <c:v>9721.43</c:v>
                </c:pt>
                <c:pt idx="317" formatCode="General">
                  <c:v>9737.2199999999993</c:v>
                </c:pt>
                <c:pt idx="318" formatCode="General">
                  <c:v>9752.83</c:v>
                </c:pt>
                <c:pt idx="319" formatCode="General">
                  <c:v>9768.2800000000007</c:v>
                </c:pt>
                <c:pt idx="320" formatCode="General">
                  <c:v>9772.1299999999992</c:v>
                </c:pt>
              </c:numCache>
              <c:extLst xmlns:c15="http://schemas.microsoft.com/office/drawing/2012/chart"/>
            </c:numRef>
          </c:yVal>
          <c:smooth val="1"/>
        </c:ser>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OPTvsS1vsAl!$F$3:$F$85</c:f>
              <c:numCache>
                <c:formatCode>0.00E+00</c:formatCode>
                <c:ptCount val="8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873.35900000000004</c:v>
                </c:pt>
                <c:pt idx="18" formatCode="General">
                  <c:v>948.05499999999995</c:v>
                </c:pt>
                <c:pt idx="19" formatCode="General">
                  <c:v>1020.57</c:v>
                </c:pt>
                <c:pt idx="20" formatCode="General">
                  <c:v>1094.03</c:v>
                </c:pt>
                <c:pt idx="21" formatCode="General">
                  <c:v>1196.8699999999999</c:v>
                </c:pt>
                <c:pt idx="22" formatCode="General">
                  <c:v>1301.6400000000001</c:v>
                </c:pt>
                <c:pt idx="23" formatCode="General">
                  <c:v>1597.26</c:v>
                </c:pt>
                <c:pt idx="24" formatCode="General">
                  <c:v>1850.52</c:v>
                </c:pt>
                <c:pt idx="25" formatCode="General">
                  <c:v>2279.52</c:v>
                </c:pt>
                <c:pt idx="26" formatCode="General">
                  <c:v>2724.3</c:v>
                </c:pt>
                <c:pt idx="27" formatCode="General">
                  <c:v>3223.27</c:v>
                </c:pt>
                <c:pt idx="28" formatCode="General">
                  <c:v>3746.7</c:v>
                </c:pt>
                <c:pt idx="29" formatCode="General">
                  <c:v>4295.47</c:v>
                </c:pt>
                <c:pt idx="30" formatCode="General">
                  <c:v>4820.1099999999997</c:v>
                </c:pt>
                <c:pt idx="31" formatCode="General">
                  <c:v>5319.96</c:v>
                </c:pt>
                <c:pt idx="32" formatCode="General">
                  <c:v>5791.48</c:v>
                </c:pt>
                <c:pt idx="33" formatCode="General">
                  <c:v>6237.66</c:v>
                </c:pt>
                <c:pt idx="34" formatCode="General">
                  <c:v>6651.58</c:v>
                </c:pt>
                <c:pt idx="35" formatCode="General">
                  <c:v>7042.49</c:v>
                </c:pt>
                <c:pt idx="36" formatCode="General">
                  <c:v>7431.24</c:v>
                </c:pt>
                <c:pt idx="37" formatCode="General">
                  <c:v>7820.08</c:v>
                </c:pt>
                <c:pt idx="38" formatCode="General">
                  <c:v>8190.39</c:v>
                </c:pt>
                <c:pt idx="39" formatCode="General">
                  <c:v>8428.33</c:v>
                </c:pt>
                <c:pt idx="40" formatCode="General">
                  <c:v>8621.19</c:v>
                </c:pt>
                <c:pt idx="41" formatCode="General">
                  <c:v>8783.9</c:v>
                </c:pt>
                <c:pt idx="42" formatCode="General">
                  <c:v>8923.86</c:v>
                </c:pt>
                <c:pt idx="43" formatCode="General">
                  <c:v>9045.69</c:v>
                </c:pt>
                <c:pt idx="44" formatCode="General">
                  <c:v>9152.7099999999991</c:v>
                </c:pt>
                <c:pt idx="45" formatCode="General">
                  <c:v>9247.33</c:v>
                </c:pt>
                <c:pt idx="46" formatCode="General">
                  <c:v>9331.56</c:v>
                </c:pt>
                <c:pt idx="47" formatCode="General">
                  <c:v>9407</c:v>
                </c:pt>
                <c:pt idx="48" formatCode="General">
                  <c:v>9474.8799999999992</c:v>
                </c:pt>
                <c:pt idx="49" formatCode="General">
                  <c:v>9536.2900000000009</c:v>
                </c:pt>
                <c:pt idx="50" formatCode="General">
                  <c:v>9592.2000000000007</c:v>
                </c:pt>
                <c:pt idx="51" formatCode="General">
                  <c:v>9643.44</c:v>
                </c:pt>
                <c:pt idx="52" formatCode="General">
                  <c:v>9690.7099999999991</c:v>
                </c:pt>
                <c:pt idx="53" formatCode="General">
                  <c:v>9734.57</c:v>
                </c:pt>
                <c:pt idx="54" formatCode="General">
                  <c:v>9775.5</c:v>
                </c:pt>
                <c:pt idx="55" formatCode="General">
                  <c:v>9813.8799999999992</c:v>
                </c:pt>
                <c:pt idx="56" formatCode="General">
                  <c:v>9850.0400000000009</c:v>
                </c:pt>
                <c:pt idx="57" formatCode="General">
                  <c:v>9884.2199999999993</c:v>
                </c:pt>
                <c:pt idx="58" formatCode="General">
                  <c:v>9916.6299999999992</c:v>
                </c:pt>
                <c:pt idx="59" formatCode="General">
                  <c:v>9947.4599999999991</c:v>
                </c:pt>
                <c:pt idx="60" formatCode="General">
                  <c:v>9976.8700000000008</c:v>
                </c:pt>
                <c:pt idx="61" formatCode="General">
                  <c:v>10005</c:v>
                </c:pt>
                <c:pt idx="62" formatCode="General">
                  <c:v>10031.9</c:v>
                </c:pt>
                <c:pt idx="63" formatCode="General">
                  <c:v>10057.799999999999</c:v>
                </c:pt>
                <c:pt idx="64" formatCode="General">
                  <c:v>10082.6</c:v>
                </c:pt>
                <c:pt idx="65" formatCode="General">
                  <c:v>10106.5</c:v>
                </c:pt>
                <c:pt idx="66" formatCode="General">
                  <c:v>10129.6</c:v>
                </c:pt>
                <c:pt idx="67" formatCode="General">
                  <c:v>10151.6</c:v>
                </c:pt>
                <c:pt idx="68" formatCode="General">
                  <c:v>10173.200000000001</c:v>
                </c:pt>
                <c:pt idx="69" formatCode="General">
                  <c:v>10194</c:v>
                </c:pt>
                <c:pt idx="70" formatCode="General">
                  <c:v>10214.200000000001</c:v>
                </c:pt>
                <c:pt idx="71" formatCode="General">
                  <c:v>10233.700000000001</c:v>
                </c:pt>
                <c:pt idx="72" formatCode="General">
                  <c:v>10252.700000000001</c:v>
                </c:pt>
                <c:pt idx="73" formatCode="General">
                  <c:v>10271.200000000001</c:v>
                </c:pt>
                <c:pt idx="74" formatCode="General">
                  <c:v>10289.299999999999</c:v>
                </c:pt>
                <c:pt idx="75" formatCode="General">
                  <c:v>10306.9</c:v>
                </c:pt>
                <c:pt idx="76" formatCode="General">
                  <c:v>10324.1</c:v>
                </c:pt>
                <c:pt idx="77" formatCode="General">
                  <c:v>10341</c:v>
                </c:pt>
                <c:pt idx="78" formatCode="General">
                  <c:v>10357.6</c:v>
                </c:pt>
                <c:pt idx="79" formatCode="General">
                  <c:v>10373.9</c:v>
                </c:pt>
                <c:pt idx="80" formatCode="General">
                  <c:v>10390</c:v>
                </c:pt>
                <c:pt idx="81" formatCode="General">
                  <c:v>10405.799999999999</c:v>
                </c:pt>
                <c:pt idx="82" formatCode="General">
                  <c:v>10421.4</c:v>
                </c:pt>
              </c:numCache>
            </c:numRef>
          </c:yVal>
          <c:smooth val="1"/>
        </c:ser>
        <c:ser>
          <c:idx val="2"/>
          <c:order val="2"/>
          <c:tx>
            <c:v>Strategy 1</c:v>
          </c:tx>
          <c:spPr>
            <a:ln w="25400" cap="rnd">
              <a:solidFill>
                <a:srgbClr val="FFC000"/>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OPTvsS1vsAl!$I$3:$I$130</c:f>
              <c:numCache>
                <c:formatCode>0.00E+00</c:formatCode>
                <c:ptCount val="128"/>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c:v>482.82</c:v>
                </c:pt>
                <c:pt idx="13">
                  <c:v>556.12099999999998</c:v>
                </c:pt>
                <c:pt idx="14" formatCode="General">
                  <c:v>643.54600000000005</c:v>
                </c:pt>
                <c:pt idx="15" formatCode="General">
                  <c:v>739.40499999999997</c:v>
                </c:pt>
                <c:pt idx="16" formatCode="General">
                  <c:v>788.85799999999995</c:v>
                </c:pt>
                <c:pt idx="17" formatCode="General">
                  <c:v>873.35900000000004</c:v>
                </c:pt>
                <c:pt idx="18" formatCode="General">
                  <c:v>948.05499999999995</c:v>
                </c:pt>
                <c:pt idx="19" formatCode="General">
                  <c:v>1020.57</c:v>
                </c:pt>
                <c:pt idx="20" formatCode="General">
                  <c:v>1092.22</c:v>
                </c:pt>
                <c:pt idx="21" formatCode="General">
                  <c:v>1164.3</c:v>
                </c:pt>
                <c:pt idx="22" formatCode="General">
                  <c:v>1236.8399999999999</c:v>
                </c:pt>
                <c:pt idx="23" formatCode="General">
                  <c:v>1309.76</c:v>
                </c:pt>
                <c:pt idx="24" formatCode="General">
                  <c:v>1381.34</c:v>
                </c:pt>
                <c:pt idx="25">
                  <c:v>1448.32</c:v>
                </c:pt>
                <c:pt idx="26" formatCode="General">
                  <c:v>1514.66</c:v>
                </c:pt>
                <c:pt idx="27">
                  <c:v>1580.76</c:v>
                </c:pt>
                <c:pt idx="28" formatCode="General">
                  <c:v>1646.7</c:v>
                </c:pt>
                <c:pt idx="29" formatCode="General">
                  <c:v>1710.89</c:v>
                </c:pt>
                <c:pt idx="30" formatCode="General">
                  <c:v>1770.65</c:v>
                </c:pt>
                <c:pt idx="31" formatCode="General">
                  <c:v>1829.31</c:v>
                </c:pt>
                <c:pt idx="32" formatCode="General">
                  <c:v>1886.95</c:v>
                </c:pt>
                <c:pt idx="33" formatCode="General">
                  <c:v>1943.68</c:v>
                </c:pt>
                <c:pt idx="34" formatCode="General">
                  <c:v>1999.19</c:v>
                </c:pt>
                <c:pt idx="35" formatCode="General">
                  <c:v>2052.84</c:v>
                </c:pt>
                <c:pt idx="36" formatCode="General">
                  <c:v>2105.39</c:v>
                </c:pt>
                <c:pt idx="37" formatCode="General">
                  <c:v>2156.96</c:v>
                </c:pt>
                <c:pt idx="38" formatCode="General">
                  <c:v>2207.52</c:v>
                </c:pt>
                <c:pt idx="39" formatCode="General">
                  <c:v>2257.62</c:v>
                </c:pt>
                <c:pt idx="40" formatCode="General">
                  <c:v>2307.46</c:v>
                </c:pt>
                <c:pt idx="41" formatCode="General">
                  <c:v>2356.91</c:v>
                </c:pt>
                <c:pt idx="42" formatCode="General">
                  <c:v>2403.9299999999998</c:v>
                </c:pt>
                <c:pt idx="43" formatCode="General">
                  <c:v>2449.2800000000002</c:v>
                </c:pt>
                <c:pt idx="44" formatCode="General">
                  <c:v>2494.06</c:v>
                </c:pt>
                <c:pt idx="45" formatCode="General">
                  <c:v>2539.21</c:v>
                </c:pt>
                <c:pt idx="46" formatCode="General">
                  <c:v>2583.92</c:v>
                </c:pt>
                <c:pt idx="47" formatCode="General">
                  <c:v>2627.62</c:v>
                </c:pt>
                <c:pt idx="48" formatCode="General">
                  <c:v>2670.61</c:v>
                </c:pt>
                <c:pt idx="49" formatCode="General">
                  <c:v>2713.06</c:v>
                </c:pt>
                <c:pt idx="50" formatCode="General">
                  <c:v>2754.99</c:v>
                </c:pt>
                <c:pt idx="51" formatCode="General">
                  <c:v>2796.44</c:v>
                </c:pt>
                <c:pt idx="52" formatCode="General">
                  <c:v>2837.44</c:v>
                </c:pt>
                <c:pt idx="53" formatCode="General">
                  <c:v>2878.13</c:v>
                </c:pt>
                <c:pt idx="54" formatCode="General">
                  <c:v>2918.69</c:v>
                </c:pt>
                <c:pt idx="55" formatCode="General">
                  <c:v>2959.33</c:v>
                </c:pt>
                <c:pt idx="56" formatCode="General">
                  <c:v>3000.09</c:v>
                </c:pt>
                <c:pt idx="57" formatCode="General">
                  <c:v>3040.3</c:v>
                </c:pt>
                <c:pt idx="58" formatCode="General">
                  <c:v>3079.69</c:v>
                </c:pt>
                <c:pt idx="59" formatCode="General">
                  <c:v>3118.53</c:v>
                </c:pt>
                <c:pt idx="60" formatCode="General">
                  <c:v>3157.8</c:v>
                </c:pt>
                <c:pt idx="61" formatCode="General">
                  <c:v>3197.49</c:v>
                </c:pt>
                <c:pt idx="62" formatCode="General">
                  <c:v>3235.96</c:v>
                </c:pt>
                <c:pt idx="63" formatCode="General">
                  <c:v>3272.99</c:v>
                </c:pt>
                <c:pt idx="64" formatCode="General">
                  <c:v>3309.42</c:v>
                </c:pt>
                <c:pt idx="65" formatCode="General">
                  <c:v>3346.8</c:v>
                </c:pt>
                <c:pt idx="66" formatCode="General">
                  <c:v>3384.51</c:v>
                </c:pt>
                <c:pt idx="67" formatCode="General">
                  <c:v>3463.42</c:v>
                </c:pt>
                <c:pt idx="68" formatCode="General">
                  <c:v>3603.39</c:v>
                </c:pt>
                <c:pt idx="69" formatCode="General">
                  <c:v>3797.3</c:v>
                </c:pt>
                <c:pt idx="70">
                  <c:v>3970.4</c:v>
                </c:pt>
                <c:pt idx="71" formatCode="General">
                  <c:v>4371.75</c:v>
                </c:pt>
                <c:pt idx="72" formatCode="General">
                  <c:v>4698.05</c:v>
                </c:pt>
                <c:pt idx="73" formatCode="General">
                  <c:v>4966.0600000000004</c:v>
                </c:pt>
                <c:pt idx="74" formatCode="General">
                  <c:v>5191.17</c:v>
                </c:pt>
                <c:pt idx="75" formatCode="General">
                  <c:v>5382.49</c:v>
                </c:pt>
                <c:pt idx="76" formatCode="General">
                  <c:v>5547.06</c:v>
                </c:pt>
                <c:pt idx="77" formatCode="General">
                  <c:v>5690.25</c:v>
                </c:pt>
                <c:pt idx="78" formatCode="General">
                  <c:v>5816.05</c:v>
                </c:pt>
                <c:pt idx="79" formatCode="General">
                  <c:v>5927.45</c:v>
                </c:pt>
                <c:pt idx="80" formatCode="General">
                  <c:v>6026.69</c:v>
                </c:pt>
                <c:pt idx="81" formatCode="General">
                  <c:v>6115.5</c:v>
                </c:pt>
                <c:pt idx="82" formatCode="General">
                  <c:v>6195.25</c:v>
                </c:pt>
                <c:pt idx="83" formatCode="General">
                  <c:v>6267.15</c:v>
                </c:pt>
                <c:pt idx="84">
                  <c:v>6332.26</c:v>
                </c:pt>
                <c:pt idx="85" formatCode="General">
                  <c:v>6391.52</c:v>
                </c:pt>
                <c:pt idx="86" formatCode="General">
                  <c:v>6445.79</c:v>
                </c:pt>
                <c:pt idx="87" formatCode="General">
                  <c:v>6495.82</c:v>
                </c:pt>
                <c:pt idx="88" formatCode="General">
                  <c:v>6542.23</c:v>
                </c:pt>
                <c:pt idx="89" formatCode="General">
                  <c:v>6585.54</c:v>
                </c:pt>
                <c:pt idx="90" formatCode="General">
                  <c:v>6626.16</c:v>
                </c:pt>
                <c:pt idx="91" formatCode="General">
                  <c:v>6664.42</c:v>
                </c:pt>
                <c:pt idx="92" formatCode="General">
                  <c:v>6700.62</c:v>
                </c:pt>
                <c:pt idx="93" formatCode="General">
                  <c:v>6734.98</c:v>
                </c:pt>
                <c:pt idx="94" formatCode="General">
                  <c:v>6767.7</c:v>
                </c:pt>
                <c:pt idx="95" formatCode="General">
                  <c:v>6798.92</c:v>
                </c:pt>
                <c:pt idx="96" formatCode="General">
                  <c:v>6828.8</c:v>
                </c:pt>
                <c:pt idx="97" formatCode="General">
                  <c:v>6857.45</c:v>
                </c:pt>
                <c:pt idx="98" formatCode="General">
                  <c:v>6884.99</c:v>
                </c:pt>
                <c:pt idx="99">
                  <c:v>6911.48</c:v>
                </c:pt>
                <c:pt idx="100" formatCode="General">
                  <c:v>6937.01</c:v>
                </c:pt>
                <c:pt idx="101" formatCode="General">
                  <c:v>6961.64</c:v>
                </c:pt>
                <c:pt idx="102" formatCode="General">
                  <c:v>6985.43</c:v>
                </c:pt>
                <c:pt idx="103" formatCode="General">
                  <c:v>7008.42</c:v>
                </c:pt>
                <c:pt idx="104" formatCode="General">
                  <c:v>7030.67</c:v>
                </c:pt>
                <c:pt idx="105" formatCode="General">
                  <c:v>7052.21</c:v>
                </c:pt>
                <c:pt idx="106" formatCode="General">
                  <c:v>7073.1</c:v>
                </c:pt>
                <c:pt idx="107" formatCode="General">
                  <c:v>7093.37</c:v>
                </c:pt>
                <c:pt idx="108" formatCode="General">
                  <c:v>7113.06</c:v>
                </c:pt>
                <c:pt idx="109" formatCode="General">
                  <c:v>7132.22</c:v>
                </c:pt>
                <c:pt idx="110" formatCode="General">
                  <c:v>7150.9</c:v>
                </c:pt>
                <c:pt idx="111" formatCode="General">
                  <c:v>7169.12</c:v>
                </c:pt>
                <c:pt idx="112" formatCode="General">
                  <c:v>7186.94</c:v>
                </c:pt>
                <c:pt idx="113" formatCode="General">
                  <c:v>7204.39</c:v>
                </c:pt>
                <c:pt idx="114" formatCode="General">
                  <c:v>7221.49</c:v>
                </c:pt>
                <c:pt idx="115" formatCode="General">
                  <c:v>7238.29</c:v>
                </c:pt>
                <c:pt idx="116" formatCode="General">
                  <c:v>7254.81</c:v>
                </c:pt>
                <c:pt idx="117" formatCode="General">
                  <c:v>7271.08</c:v>
                </c:pt>
                <c:pt idx="118" formatCode="General">
                  <c:v>7287.11</c:v>
                </c:pt>
                <c:pt idx="119" formatCode="General">
                  <c:v>7302.94</c:v>
                </c:pt>
                <c:pt idx="120" formatCode="General">
                  <c:v>7318.59</c:v>
                </c:pt>
                <c:pt idx="121" formatCode="General">
                  <c:v>7334.06</c:v>
                </c:pt>
                <c:pt idx="122" formatCode="General">
                  <c:v>7349.38</c:v>
                </c:pt>
                <c:pt idx="123" formatCode="General">
                  <c:v>7364.55</c:v>
                </c:pt>
                <c:pt idx="124" formatCode="General">
                  <c:v>7379.6</c:v>
                </c:pt>
                <c:pt idx="125" formatCode="General">
                  <c:v>7394.53</c:v>
                </c:pt>
                <c:pt idx="126" formatCode="General">
                  <c:v>7409.36</c:v>
                </c:pt>
                <c:pt idx="127" formatCode="General">
                  <c:v>7422.86</c:v>
                </c:pt>
              </c:numCache>
            </c:numRef>
          </c:yVal>
          <c:smooth val="1"/>
        </c:ser>
        <c:dLbls>
          <c:showLegendKey val="0"/>
          <c:showVal val="0"/>
          <c:showCatName val="0"/>
          <c:showSerName val="0"/>
          <c:showPercent val="0"/>
          <c:showBubbleSize val="0"/>
        </c:dLbls>
        <c:axId val="153489024"/>
        <c:axId val="153489584"/>
        <c:extLst/>
      </c:scatterChart>
      <c:valAx>
        <c:axId val="15348902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489584"/>
        <c:crosses val="autoZero"/>
        <c:crossBetween val="midCat"/>
      </c:valAx>
      <c:valAx>
        <c:axId val="153489584"/>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FOPT(1,000 </a:t>
                </a:r>
                <a:r>
                  <a:rPr lang="en-US" sz="1400" dirty="0" err="1"/>
                  <a:t>stb</a:t>
                </a:r>
                <a:r>
                  <a:rPr lang="en-US" sz="1400" dirty="0"/>
                  <a:t>)</a:t>
                </a:r>
              </a:p>
            </c:rich>
          </c:tx>
          <c:layout>
            <c:manualLayout>
              <c:xMode val="edge"/>
              <c:yMode val="edge"/>
              <c:x val="2.7776097705333059E-3"/>
              <c:y val="0.2440572356504488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489024"/>
        <c:crosses val="autoZero"/>
        <c:crossBetween val="midCat"/>
        <c:dispUnits>
          <c:builtInUnit val="thousands"/>
        </c:dispUnits>
      </c:valAx>
      <c:spPr>
        <a:noFill/>
        <a:ln>
          <a:noFill/>
        </a:ln>
        <a:effectLst/>
      </c:spPr>
    </c:plotArea>
    <c:legend>
      <c:legendPos val="r"/>
      <c:layout>
        <c:manualLayout>
          <c:xMode val="edge"/>
          <c:yMode val="edge"/>
          <c:x val="0.45338127964267627"/>
          <c:y val="0.41671504588008146"/>
          <c:w val="0.3978758000644656"/>
          <c:h val="0.348020156715477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96851664243765"/>
          <c:y val="5.5670472821143104E-2"/>
          <c:w val="0.77760788045180507"/>
          <c:h val="0.78038808975643426"/>
        </c:manualLayout>
      </c:layout>
      <c:scatterChart>
        <c:scatterStyle val="smoothMarker"/>
        <c:varyColors val="0"/>
        <c:ser>
          <c:idx val="0"/>
          <c:order val="0"/>
          <c:tx>
            <c:strRef>
              <c:f>OPTvsS1vsAl!$B$2</c:f>
              <c:strCache>
                <c:ptCount val="1"/>
                <c:pt idx="0">
                  <c:v>data-driven</c:v>
                </c:pt>
              </c:strCache>
            </c:strRef>
          </c:tx>
          <c:spPr>
            <a:ln w="25400" cap="rnd">
              <a:solidFill>
                <a:schemeClr val="accent1"/>
              </a:solidFill>
              <a:round/>
            </a:ln>
            <a:effectLst/>
          </c:spPr>
          <c:marker>
            <c:symbol val="none"/>
          </c:marker>
          <c:xVal>
            <c:numRef>
              <c:f>OPTvsS1vsAl!$A$3:$A$324</c:f>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f>OPTvsS1vsAl!$C$3:$C$324</c:f>
              <c:numCache>
                <c:formatCode>0.00E+00</c:formatCode>
                <c:ptCount val="322"/>
                <c:pt idx="0" formatCode="General">
                  <c:v>0</c:v>
                </c:pt>
                <c:pt idx="1">
                  <c:v>0</c:v>
                </c:pt>
                <c:pt idx="2" formatCode="General">
                  <c:v>0</c:v>
                </c:pt>
                <c:pt idx="3" formatCode="General">
                  <c:v>0</c:v>
                </c:pt>
                <c:pt idx="4" formatCode="General">
                  <c:v>12.9811</c:v>
                </c:pt>
                <c:pt idx="5" formatCode="General">
                  <c:v>38.3352</c:v>
                </c:pt>
                <c:pt idx="6" formatCode="General">
                  <c:v>45.745800000000003</c:v>
                </c:pt>
                <c:pt idx="7" formatCode="General">
                  <c:v>51.0276</c:v>
                </c:pt>
                <c:pt idx="8" formatCode="General">
                  <c:v>55.540900000000001</c:v>
                </c:pt>
                <c:pt idx="9" formatCode="General">
                  <c:v>59.487099999999998</c:v>
                </c:pt>
                <c:pt idx="10" formatCode="General">
                  <c:v>63.219099999999997</c:v>
                </c:pt>
                <c:pt idx="11" formatCode="General">
                  <c:v>66.751000000000005</c:v>
                </c:pt>
                <c:pt idx="12" formatCode="General">
                  <c:v>70.101500000000001</c:v>
                </c:pt>
                <c:pt idx="13" formatCode="General">
                  <c:v>73.301000000000002</c:v>
                </c:pt>
                <c:pt idx="14" formatCode="General">
                  <c:v>87.424700000000001</c:v>
                </c:pt>
                <c:pt idx="15" formatCode="General">
                  <c:v>95.859700000000004</c:v>
                </c:pt>
                <c:pt idx="16" formatCode="General">
                  <c:v>98.905900000000003</c:v>
                </c:pt>
                <c:pt idx="17" formatCode="General">
                  <c:v>84.500200000000007</c:v>
                </c:pt>
                <c:pt idx="18" formatCode="General">
                  <c:v>74.696299999999994</c:v>
                </c:pt>
                <c:pt idx="19" formatCode="General">
                  <c:v>72.5167</c:v>
                </c:pt>
                <c:pt idx="20" formatCode="General">
                  <c:v>71.645899999999997</c:v>
                </c:pt>
                <c:pt idx="21" formatCode="General">
                  <c:v>72.086100000000002</c:v>
                </c:pt>
                <c:pt idx="22" formatCode="General">
                  <c:v>36.835900000000002</c:v>
                </c:pt>
                <c:pt idx="23" formatCode="General">
                  <c:v>29.145099999999999</c:v>
                </c:pt>
                <c:pt idx="24" formatCode="General">
                  <c:v>25.3721</c:v>
                </c:pt>
                <c:pt idx="25" formatCode="General">
                  <c:v>22.888300000000001</c:v>
                </c:pt>
                <c:pt idx="26" formatCode="General">
                  <c:v>21.0306</c:v>
                </c:pt>
                <c:pt idx="27" formatCode="General">
                  <c:v>19.493200000000002</c:v>
                </c:pt>
                <c:pt idx="28" formatCode="General">
                  <c:v>18.176200000000001</c:v>
                </c:pt>
                <c:pt idx="29" formatCode="General">
                  <c:v>17.0274</c:v>
                </c:pt>
                <c:pt idx="30" formatCode="General">
                  <c:v>16.0762</c:v>
                </c:pt>
                <c:pt idx="31" formatCode="General">
                  <c:v>15.2699</c:v>
                </c:pt>
                <c:pt idx="32" formatCode="General">
                  <c:v>14.554500000000001</c:v>
                </c:pt>
                <c:pt idx="33" formatCode="General">
                  <c:v>13.9186</c:v>
                </c:pt>
                <c:pt idx="34" formatCode="General">
                  <c:v>13.3269</c:v>
                </c:pt>
                <c:pt idx="35" formatCode="General">
                  <c:v>12.7959</c:v>
                </c:pt>
                <c:pt idx="36" formatCode="General">
                  <c:v>12.3169</c:v>
                </c:pt>
                <c:pt idx="37" formatCode="General">
                  <c:v>11.8643</c:v>
                </c:pt>
                <c:pt idx="38" formatCode="General">
                  <c:v>11.464600000000001</c:v>
                </c:pt>
                <c:pt idx="39" formatCode="General">
                  <c:v>11.1218</c:v>
                </c:pt>
                <c:pt idx="40" formatCode="General">
                  <c:v>10.8447</c:v>
                </c:pt>
                <c:pt idx="41" formatCode="General">
                  <c:v>10.6448</c:v>
                </c:pt>
                <c:pt idx="42" formatCode="General">
                  <c:v>10.5518</c:v>
                </c:pt>
                <c:pt idx="43" formatCode="General">
                  <c:v>10.549799999999999</c:v>
                </c:pt>
                <c:pt idx="44" formatCode="General">
                  <c:v>10.6394</c:v>
                </c:pt>
                <c:pt idx="45" formatCode="General">
                  <c:v>10.8042</c:v>
                </c:pt>
                <c:pt idx="46" formatCode="General">
                  <c:v>10.995900000000001</c:v>
                </c:pt>
                <c:pt idx="47" formatCode="General">
                  <c:v>11.1676</c:v>
                </c:pt>
                <c:pt idx="48" formatCode="General">
                  <c:v>11.2849</c:v>
                </c:pt>
                <c:pt idx="49" formatCode="General">
                  <c:v>11.3332</c:v>
                </c:pt>
                <c:pt idx="50" formatCode="General">
                  <c:v>11.3161</c:v>
                </c:pt>
                <c:pt idx="51" formatCode="General">
                  <c:v>11.2483</c:v>
                </c:pt>
                <c:pt idx="52" formatCode="General">
                  <c:v>11.149800000000001</c:v>
                </c:pt>
                <c:pt idx="53" formatCode="General">
                  <c:v>11.0426</c:v>
                </c:pt>
                <c:pt idx="54" formatCode="General">
                  <c:v>10.97</c:v>
                </c:pt>
                <c:pt idx="55" formatCode="General">
                  <c:v>10.945399999999999</c:v>
                </c:pt>
                <c:pt idx="56" formatCode="General">
                  <c:v>10.974399999999999</c:v>
                </c:pt>
                <c:pt idx="57" formatCode="General">
                  <c:v>11.0749</c:v>
                </c:pt>
                <c:pt idx="58" formatCode="General">
                  <c:v>11.2537</c:v>
                </c:pt>
                <c:pt idx="59" formatCode="General">
                  <c:v>11.506600000000001</c:v>
                </c:pt>
                <c:pt idx="60" formatCode="General">
                  <c:v>11.812099999999999</c:v>
                </c:pt>
                <c:pt idx="61">
                  <c:v>12.142899999999999</c:v>
                </c:pt>
                <c:pt idx="62" formatCode="General">
                  <c:v>12.4734</c:v>
                </c:pt>
                <c:pt idx="63" formatCode="General">
                  <c:v>12.786099999999999</c:v>
                </c:pt>
                <c:pt idx="64" formatCode="General">
                  <c:v>13.061199999999999</c:v>
                </c:pt>
                <c:pt idx="65" formatCode="General">
                  <c:v>13.2942</c:v>
                </c:pt>
                <c:pt idx="66" formatCode="General">
                  <c:v>13.481199999999999</c:v>
                </c:pt>
                <c:pt idx="67" formatCode="General">
                  <c:v>13.6218</c:v>
                </c:pt>
                <c:pt idx="68" formatCode="General">
                  <c:v>13.7173</c:v>
                </c:pt>
                <c:pt idx="69" formatCode="General">
                  <c:v>13.7859</c:v>
                </c:pt>
                <c:pt idx="70" formatCode="General">
                  <c:v>13.815899999999999</c:v>
                </c:pt>
                <c:pt idx="71" formatCode="General">
                  <c:v>14.010999999999999</c:v>
                </c:pt>
                <c:pt idx="72" formatCode="General">
                  <c:v>14.2316</c:v>
                </c:pt>
                <c:pt idx="73" formatCode="General">
                  <c:v>14.4536</c:v>
                </c:pt>
                <c:pt idx="74" formatCode="General">
                  <c:v>14.657999999999999</c:v>
                </c:pt>
                <c:pt idx="75" formatCode="General">
                  <c:v>14.839600000000001</c:v>
                </c:pt>
                <c:pt idx="76" formatCode="General">
                  <c:v>14.9907</c:v>
                </c:pt>
                <c:pt idx="77" formatCode="General">
                  <c:v>15.110200000000001</c:v>
                </c:pt>
                <c:pt idx="78" formatCode="General">
                  <c:v>15.205399999999999</c:v>
                </c:pt>
                <c:pt idx="79" formatCode="General">
                  <c:v>15.285500000000001</c:v>
                </c:pt>
                <c:pt idx="80" formatCode="General">
                  <c:v>15.3604</c:v>
                </c:pt>
                <c:pt idx="81" formatCode="General">
                  <c:v>15.4353</c:v>
                </c:pt>
                <c:pt idx="82" formatCode="General">
                  <c:v>15.5144</c:v>
                </c:pt>
                <c:pt idx="83" formatCode="General">
                  <c:v>15.598100000000001</c:v>
                </c:pt>
                <c:pt idx="84" formatCode="General">
                  <c:v>15.682700000000001</c:v>
                </c:pt>
                <c:pt idx="85" formatCode="General">
                  <c:v>15.7622</c:v>
                </c:pt>
                <c:pt idx="86" formatCode="General">
                  <c:v>15.828799999999999</c:v>
                </c:pt>
                <c:pt idx="87" formatCode="General">
                  <c:v>15.875400000000001</c:v>
                </c:pt>
                <c:pt idx="88" formatCode="General">
                  <c:v>15.8942</c:v>
                </c:pt>
                <c:pt idx="89" formatCode="General">
                  <c:v>15.887499999999999</c:v>
                </c:pt>
                <c:pt idx="90" formatCode="General">
                  <c:v>15.850300000000001</c:v>
                </c:pt>
                <c:pt idx="91" formatCode="General">
                  <c:v>15.7849</c:v>
                </c:pt>
                <c:pt idx="92" formatCode="General">
                  <c:v>15.693199999999999</c:v>
                </c:pt>
                <c:pt idx="93" formatCode="General">
                  <c:v>15.5847</c:v>
                </c:pt>
                <c:pt idx="94" formatCode="General">
                  <c:v>15.4617</c:v>
                </c:pt>
                <c:pt idx="95" formatCode="General">
                  <c:v>15.328900000000001</c:v>
                </c:pt>
                <c:pt idx="96" formatCode="General">
                  <c:v>15.186500000000001</c:v>
                </c:pt>
                <c:pt idx="97" formatCode="General">
                  <c:v>15.038600000000001</c:v>
                </c:pt>
                <c:pt idx="98" formatCode="General">
                  <c:v>14.888199999999999</c:v>
                </c:pt>
                <c:pt idx="99" formatCode="General">
                  <c:v>14.734299999999999</c:v>
                </c:pt>
                <c:pt idx="100" formatCode="General">
                  <c:v>14.578900000000001</c:v>
                </c:pt>
                <c:pt idx="101" formatCode="General">
                  <c:v>14.4221</c:v>
                </c:pt>
                <c:pt idx="102" formatCode="General">
                  <c:v>64.678200000000004</c:v>
                </c:pt>
                <c:pt idx="103" formatCode="General">
                  <c:v>72.319100000000006</c:v>
                </c:pt>
                <c:pt idx="104" formatCode="General">
                  <c:v>72.149699999999996</c:v>
                </c:pt>
                <c:pt idx="105" formatCode="General">
                  <c:v>66.926100000000005</c:v>
                </c:pt>
                <c:pt idx="106" formatCode="General">
                  <c:v>67.047499999999999</c:v>
                </c:pt>
                <c:pt idx="107" formatCode="General">
                  <c:v>38.620600000000003</c:v>
                </c:pt>
                <c:pt idx="108" formatCode="General">
                  <c:v>32.529400000000003</c:v>
                </c:pt>
                <c:pt idx="109" formatCode="General">
                  <c:v>29.545500000000001</c:v>
                </c:pt>
                <c:pt idx="110" formatCode="General">
                  <c:v>27.5015</c:v>
                </c:pt>
                <c:pt idx="111" formatCode="General">
                  <c:v>25.970300000000002</c:v>
                </c:pt>
                <c:pt idx="112" formatCode="General">
                  <c:v>24.768899999999999</c:v>
                </c:pt>
                <c:pt idx="113" formatCode="General">
                  <c:v>23.786999999999999</c:v>
                </c:pt>
                <c:pt idx="114" formatCode="General">
                  <c:v>22.947800000000001</c:v>
                </c:pt>
                <c:pt idx="115" formatCode="General">
                  <c:v>22.2105</c:v>
                </c:pt>
                <c:pt idx="116" formatCode="General">
                  <c:v>21.5669</c:v>
                </c:pt>
                <c:pt idx="117" formatCode="General">
                  <c:v>20.996700000000001</c:v>
                </c:pt>
                <c:pt idx="118" formatCode="General">
                  <c:v>20.485900000000001</c:v>
                </c:pt>
                <c:pt idx="119" formatCode="General">
                  <c:v>20.0245</c:v>
                </c:pt>
                <c:pt idx="120" formatCode="General">
                  <c:v>19.604299999999999</c:v>
                </c:pt>
                <c:pt idx="121" formatCode="General">
                  <c:v>19.218699999999998</c:v>
                </c:pt>
                <c:pt idx="122" formatCode="General">
                  <c:v>18.860600000000002</c:v>
                </c:pt>
                <c:pt idx="123" formatCode="General">
                  <c:v>18.518899999999999</c:v>
                </c:pt>
                <c:pt idx="124" formatCode="General">
                  <c:v>18.1982</c:v>
                </c:pt>
                <c:pt idx="125" formatCode="General">
                  <c:v>17.899000000000001</c:v>
                </c:pt>
                <c:pt idx="126" formatCode="General">
                  <c:v>17.6189</c:v>
                </c:pt>
                <c:pt idx="127" formatCode="General">
                  <c:v>17.3552</c:v>
                </c:pt>
                <c:pt idx="128" formatCode="General">
                  <c:v>17.1051</c:v>
                </c:pt>
                <c:pt idx="129" formatCode="General">
                  <c:v>16.866299999999999</c:v>
                </c:pt>
                <c:pt idx="130" formatCode="General">
                  <c:v>16.6387</c:v>
                </c:pt>
                <c:pt idx="131" formatCode="General">
                  <c:v>16.421900000000001</c:v>
                </c:pt>
                <c:pt idx="132" formatCode="General">
                  <c:v>16.2151</c:v>
                </c:pt>
                <c:pt idx="133" formatCode="General">
                  <c:v>16.017700000000001</c:v>
                </c:pt>
                <c:pt idx="134" formatCode="General">
                  <c:v>15.829000000000001</c:v>
                </c:pt>
                <c:pt idx="135" formatCode="General">
                  <c:v>15.648400000000001</c:v>
                </c:pt>
                <c:pt idx="136" formatCode="General">
                  <c:v>15.473000000000001</c:v>
                </c:pt>
                <c:pt idx="137" formatCode="General">
                  <c:v>15.3012</c:v>
                </c:pt>
                <c:pt idx="138" formatCode="General">
                  <c:v>15.1349</c:v>
                </c:pt>
                <c:pt idx="139" formatCode="General">
                  <c:v>14.975199999999999</c:v>
                </c:pt>
                <c:pt idx="140" formatCode="General">
                  <c:v>14.821899999999999</c:v>
                </c:pt>
                <c:pt idx="141" formatCode="General">
                  <c:v>14.6745</c:v>
                </c:pt>
                <c:pt idx="142" formatCode="General">
                  <c:v>14.5322</c:v>
                </c:pt>
                <c:pt idx="143" formatCode="General">
                  <c:v>14.394600000000001</c:v>
                </c:pt>
                <c:pt idx="144" formatCode="General">
                  <c:v>14.2613</c:v>
                </c:pt>
                <c:pt idx="145" formatCode="General">
                  <c:v>14.131600000000001</c:v>
                </c:pt>
                <c:pt idx="146" formatCode="General">
                  <c:v>14.0059</c:v>
                </c:pt>
                <c:pt idx="147" formatCode="General">
                  <c:v>13.882899999999999</c:v>
                </c:pt>
                <c:pt idx="148" formatCode="General">
                  <c:v>13.763299999999999</c:v>
                </c:pt>
                <c:pt idx="149" formatCode="General">
                  <c:v>13.6471</c:v>
                </c:pt>
                <c:pt idx="150" formatCode="General">
                  <c:v>13.5344</c:v>
                </c:pt>
                <c:pt idx="151" formatCode="General">
                  <c:v>13.4251</c:v>
                </c:pt>
                <c:pt idx="152" formatCode="General">
                  <c:v>13.318899999999999</c:v>
                </c:pt>
                <c:pt idx="153" formatCode="General">
                  <c:v>13.2156</c:v>
                </c:pt>
                <c:pt idx="154" formatCode="General">
                  <c:v>13.1152</c:v>
                </c:pt>
                <c:pt idx="155" formatCode="General">
                  <c:v>13.017300000000001</c:v>
                </c:pt>
                <c:pt idx="156" formatCode="General">
                  <c:v>12.9221</c:v>
                </c:pt>
                <c:pt idx="157" formatCode="General">
                  <c:v>12.8276</c:v>
                </c:pt>
                <c:pt idx="158" formatCode="General">
                  <c:v>12.7341</c:v>
                </c:pt>
                <c:pt idx="159" formatCode="General">
                  <c:v>12.6418</c:v>
                </c:pt>
                <c:pt idx="160" formatCode="General">
                  <c:v>12.551500000000001</c:v>
                </c:pt>
                <c:pt idx="161" formatCode="General">
                  <c:v>12.4634</c:v>
                </c:pt>
                <c:pt idx="162" formatCode="General">
                  <c:v>12.377700000000001</c:v>
                </c:pt>
                <c:pt idx="163" formatCode="General">
                  <c:v>12.294</c:v>
                </c:pt>
                <c:pt idx="164" formatCode="General">
                  <c:v>12.212300000000001</c:v>
                </c:pt>
                <c:pt idx="165" formatCode="General">
                  <c:v>12.1325</c:v>
                </c:pt>
                <c:pt idx="166" formatCode="General">
                  <c:v>12.054399999999999</c:v>
                </c:pt>
                <c:pt idx="167" formatCode="General">
                  <c:v>11.978</c:v>
                </c:pt>
                <c:pt idx="168" formatCode="General">
                  <c:v>11.9031</c:v>
                </c:pt>
                <c:pt idx="169" formatCode="General">
                  <c:v>11.829800000000001</c:v>
                </c:pt>
                <c:pt idx="170" formatCode="General">
                  <c:v>11.757999999999999</c:v>
                </c:pt>
                <c:pt idx="171" formatCode="General">
                  <c:v>11.6877</c:v>
                </c:pt>
                <c:pt idx="172" formatCode="General">
                  <c:v>11.6188</c:v>
                </c:pt>
                <c:pt idx="173" formatCode="General">
                  <c:v>11.551299999999999</c:v>
                </c:pt>
                <c:pt idx="174" formatCode="General">
                  <c:v>11.4847</c:v>
                </c:pt>
                <c:pt idx="175" formatCode="General">
                  <c:v>11.4193</c:v>
                </c:pt>
                <c:pt idx="176" formatCode="General">
                  <c:v>11.354900000000001</c:v>
                </c:pt>
                <c:pt idx="177" formatCode="General">
                  <c:v>11.292</c:v>
                </c:pt>
                <c:pt idx="178" formatCode="General">
                  <c:v>11.2301</c:v>
                </c:pt>
                <c:pt idx="179" formatCode="General">
                  <c:v>11.1694</c:v>
                </c:pt>
                <c:pt idx="180" formatCode="General">
                  <c:v>11.1098</c:v>
                </c:pt>
                <c:pt idx="181" formatCode="General">
                  <c:v>11.0512</c:v>
                </c:pt>
                <c:pt idx="182" formatCode="General">
                  <c:v>10.993499999999999</c:v>
                </c:pt>
                <c:pt idx="183" formatCode="General">
                  <c:v>10.9368</c:v>
                </c:pt>
                <c:pt idx="184" formatCode="General">
                  <c:v>10.881</c:v>
                </c:pt>
                <c:pt idx="185" formatCode="General">
                  <c:v>10.825699999999999</c:v>
                </c:pt>
                <c:pt idx="186" formatCode="General">
                  <c:v>10.7707</c:v>
                </c:pt>
                <c:pt idx="187" formatCode="General">
                  <c:v>26.495699999999999</c:v>
                </c:pt>
                <c:pt idx="188" formatCode="General">
                  <c:v>30.497399999999999</c:v>
                </c:pt>
                <c:pt idx="189" formatCode="General">
                  <c:v>32.765599999999999</c:v>
                </c:pt>
                <c:pt idx="190" formatCode="General">
                  <c:v>34.393700000000003</c:v>
                </c:pt>
                <c:pt idx="191" formatCode="General">
                  <c:v>35.721600000000002</c:v>
                </c:pt>
                <c:pt idx="192" formatCode="General">
                  <c:v>34.145699999999998</c:v>
                </c:pt>
                <c:pt idx="193" formatCode="General">
                  <c:v>33.686100000000003</c:v>
                </c:pt>
                <c:pt idx="194" formatCode="General">
                  <c:v>33.925899999999999</c:v>
                </c:pt>
                <c:pt idx="195" formatCode="General">
                  <c:v>34.152799999999999</c:v>
                </c:pt>
                <c:pt idx="196" formatCode="General">
                  <c:v>34.358199999999997</c:v>
                </c:pt>
                <c:pt idx="197" formatCode="General">
                  <c:v>34.517699999999998</c:v>
                </c:pt>
                <c:pt idx="198" formatCode="General">
                  <c:v>34.765099999999997</c:v>
                </c:pt>
                <c:pt idx="199" formatCode="General">
                  <c:v>34.950699999999998</c:v>
                </c:pt>
                <c:pt idx="200" formatCode="General">
                  <c:v>35.1083</c:v>
                </c:pt>
                <c:pt idx="201" formatCode="General">
                  <c:v>35.206200000000003</c:v>
                </c:pt>
                <c:pt idx="202" formatCode="General">
                  <c:v>34.766100000000002</c:v>
                </c:pt>
                <c:pt idx="203" formatCode="General">
                  <c:v>34.500100000000003</c:v>
                </c:pt>
                <c:pt idx="204" formatCode="General">
                  <c:v>34.423699999999997</c:v>
                </c:pt>
                <c:pt idx="205" formatCode="General">
                  <c:v>34.3461</c:v>
                </c:pt>
                <c:pt idx="206" formatCode="General">
                  <c:v>34.2393</c:v>
                </c:pt>
                <c:pt idx="207" formatCode="General">
                  <c:v>34.120800000000003</c:v>
                </c:pt>
                <c:pt idx="208" formatCode="General">
                  <c:v>34.003700000000002</c:v>
                </c:pt>
                <c:pt idx="209" formatCode="General">
                  <c:v>33.855499999999999</c:v>
                </c:pt>
                <c:pt idx="210" formatCode="General">
                  <c:v>33.694200000000002</c:v>
                </c:pt>
                <c:pt idx="211" formatCode="General">
                  <c:v>33.5139</c:v>
                </c:pt>
                <c:pt idx="212" formatCode="General">
                  <c:v>33.488999999999997</c:v>
                </c:pt>
                <c:pt idx="213" formatCode="General">
                  <c:v>33.446899999999999</c:v>
                </c:pt>
                <c:pt idx="214" formatCode="General">
                  <c:v>33.369799999999998</c:v>
                </c:pt>
                <c:pt idx="215" formatCode="General">
                  <c:v>33.273800000000001</c:v>
                </c:pt>
                <c:pt idx="216" formatCode="General">
                  <c:v>33.183999999999997</c:v>
                </c:pt>
                <c:pt idx="217" formatCode="General">
                  <c:v>32.183599999999998</c:v>
                </c:pt>
                <c:pt idx="218" formatCode="General">
                  <c:v>31.466100000000001</c:v>
                </c:pt>
                <c:pt idx="219" formatCode="General">
                  <c:v>31.181000000000001</c:v>
                </c:pt>
                <c:pt idx="220" formatCode="General">
                  <c:v>30.925999999999998</c:v>
                </c:pt>
                <c:pt idx="221" formatCode="General">
                  <c:v>30.664999999999999</c:v>
                </c:pt>
                <c:pt idx="222" formatCode="General">
                  <c:v>30.919</c:v>
                </c:pt>
                <c:pt idx="223" formatCode="General">
                  <c:v>31.088200000000001</c:v>
                </c:pt>
                <c:pt idx="224" formatCode="General">
                  <c:v>31.011399999999998</c:v>
                </c:pt>
                <c:pt idx="225" formatCode="General">
                  <c:v>30.932600000000001</c:v>
                </c:pt>
                <c:pt idx="226" formatCode="General">
                  <c:v>30.820799999999998</c:v>
                </c:pt>
                <c:pt idx="227" formatCode="General">
                  <c:v>30.4893</c:v>
                </c:pt>
                <c:pt idx="228" formatCode="General">
                  <c:v>30.163699999999999</c:v>
                </c:pt>
                <c:pt idx="229" formatCode="General">
                  <c:v>30.011299999999999</c:v>
                </c:pt>
                <c:pt idx="230" formatCode="General">
                  <c:v>29.880199999999999</c:v>
                </c:pt>
                <c:pt idx="231" formatCode="General">
                  <c:v>29.736599999999999</c:v>
                </c:pt>
                <c:pt idx="232" formatCode="General">
                  <c:v>29.585100000000001</c:v>
                </c:pt>
                <c:pt idx="233" formatCode="General">
                  <c:v>29.4451</c:v>
                </c:pt>
                <c:pt idx="234" formatCode="General">
                  <c:v>29.320599999999999</c:v>
                </c:pt>
                <c:pt idx="235" formatCode="General">
                  <c:v>29.177399999999999</c:v>
                </c:pt>
                <c:pt idx="236" formatCode="General">
                  <c:v>29.047799999999999</c:v>
                </c:pt>
                <c:pt idx="237" formatCode="General">
                  <c:v>28.9084</c:v>
                </c:pt>
                <c:pt idx="238" formatCode="General">
                  <c:v>28.770099999999999</c:v>
                </c:pt>
                <c:pt idx="239" formatCode="General">
                  <c:v>28.633099999999999</c:v>
                </c:pt>
                <c:pt idx="240" formatCode="General">
                  <c:v>28.496099999999998</c:v>
                </c:pt>
                <c:pt idx="241" formatCode="General">
                  <c:v>28.3733</c:v>
                </c:pt>
                <c:pt idx="242" formatCode="General">
                  <c:v>28.3385</c:v>
                </c:pt>
                <c:pt idx="243" formatCode="General">
                  <c:v>28.320599999999999</c:v>
                </c:pt>
                <c:pt idx="244" formatCode="General">
                  <c:v>28.365200000000002</c:v>
                </c:pt>
                <c:pt idx="245" formatCode="General">
                  <c:v>28.43</c:v>
                </c:pt>
                <c:pt idx="246" formatCode="General">
                  <c:v>28.495799999999999</c:v>
                </c:pt>
                <c:pt idx="247" formatCode="General">
                  <c:v>28.347000000000001</c:v>
                </c:pt>
                <c:pt idx="248" formatCode="General">
                  <c:v>28.072099999999999</c:v>
                </c:pt>
                <c:pt idx="249" formatCode="General">
                  <c:v>27.8048</c:v>
                </c:pt>
                <c:pt idx="250" formatCode="General">
                  <c:v>27.537099999999999</c:v>
                </c:pt>
                <c:pt idx="251" formatCode="General">
                  <c:v>27.264800000000001</c:v>
                </c:pt>
                <c:pt idx="252" formatCode="General">
                  <c:v>27.254200000000001</c:v>
                </c:pt>
                <c:pt idx="253" formatCode="General">
                  <c:v>27.413399999999999</c:v>
                </c:pt>
                <c:pt idx="254" formatCode="General">
                  <c:v>27.5731</c:v>
                </c:pt>
                <c:pt idx="255" formatCode="General">
                  <c:v>27.729199999999999</c:v>
                </c:pt>
                <c:pt idx="256" formatCode="General">
                  <c:v>27.8872</c:v>
                </c:pt>
                <c:pt idx="257" formatCode="General">
                  <c:v>27.480499999999999</c:v>
                </c:pt>
                <c:pt idx="258" formatCode="General">
                  <c:v>26.708400000000001</c:v>
                </c:pt>
                <c:pt idx="259" formatCode="General">
                  <c:v>26.384799999999998</c:v>
                </c:pt>
                <c:pt idx="260" formatCode="General">
                  <c:v>26.1112</c:v>
                </c:pt>
                <c:pt idx="261" formatCode="General">
                  <c:v>25.849399999999999</c:v>
                </c:pt>
                <c:pt idx="262" formatCode="General">
                  <c:v>25.915800000000001</c:v>
                </c:pt>
                <c:pt idx="263" formatCode="General">
                  <c:v>26.275500000000001</c:v>
                </c:pt>
                <c:pt idx="264" formatCode="General">
                  <c:v>26.384899999999998</c:v>
                </c:pt>
                <c:pt idx="265" formatCode="General">
                  <c:v>26.494399999999999</c:v>
                </c:pt>
                <c:pt idx="266" formatCode="General">
                  <c:v>26.600300000000001</c:v>
                </c:pt>
                <c:pt idx="267" formatCode="General">
                  <c:v>20.319199999999999</c:v>
                </c:pt>
                <c:pt idx="268" formatCode="General">
                  <c:v>17.066400000000002</c:v>
                </c:pt>
                <c:pt idx="269" formatCode="General">
                  <c:v>13.9902</c:v>
                </c:pt>
                <c:pt idx="270" formatCode="General">
                  <c:v>11.0138</c:v>
                </c:pt>
                <c:pt idx="271" formatCode="General">
                  <c:v>8.98569</c:v>
                </c:pt>
                <c:pt idx="272" formatCode="General">
                  <c:v>7.4797099999999999</c:v>
                </c:pt>
                <c:pt idx="273" formatCode="General">
                  <c:v>6.3285400000000003</c:v>
                </c:pt>
                <c:pt idx="274" formatCode="General">
                  <c:v>5.4305099999999999</c:v>
                </c:pt>
                <c:pt idx="275" formatCode="General">
                  <c:v>4.7147100000000002</c:v>
                </c:pt>
                <c:pt idx="276" formatCode="General">
                  <c:v>4.1323600000000003</c:v>
                </c:pt>
                <c:pt idx="277" formatCode="General">
                  <c:v>3.6486200000000002</c:v>
                </c:pt>
                <c:pt idx="278" formatCode="General">
                  <c:v>3.2407599999999999</c:v>
                </c:pt>
                <c:pt idx="279" formatCode="General">
                  <c:v>2.8917899999999999</c:v>
                </c:pt>
                <c:pt idx="280" formatCode="General">
                  <c:v>2.5931899999999999</c:v>
                </c:pt>
                <c:pt idx="281" formatCode="General">
                  <c:v>2.3362599999999998</c:v>
                </c:pt>
                <c:pt idx="282" formatCode="General">
                  <c:v>2.1155499999999998</c:v>
                </c:pt>
                <c:pt idx="283" formatCode="General">
                  <c:v>1.9271400000000001</c:v>
                </c:pt>
                <c:pt idx="284" formatCode="General">
                  <c:v>1.76729</c:v>
                </c:pt>
                <c:pt idx="285" formatCode="General">
                  <c:v>1.6315</c:v>
                </c:pt>
                <c:pt idx="286" formatCode="General">
                  <c:v>1.5153799999999999</c:v>
                </c:pt>
                <c:pt idx="287" formatCode="General">
                  <c:v>1.4153800000000001</c:v>
                </c:pt>
                <c:pt idx="288" formatCode="General">
                  <c:v>1.3286199999999999</c:v>
                </c:pt>
                <c:pt idx="289" formatCode="General">
                  <c:v>1.2525599999999999</c:v>
                </c:pt>
                <c:pt idx="290" formatCode="General">
                  <c:v>1.1854</c:v>
                </c:pt>
                <c:pt idx="291" formatCode="General">
                  <c:v>1.1254200000000001</c:v>
                </c:pt>
                <c:pt idx="292" formatCode="General">
                  <c:v>1.07145</c:v>
                </c:pt>
                <c:pt idx="293" formatCode="General">
                  <c:v>1.02298</c:v>
                </c:pt>
                <c:pt idx="294" formatCode="General">
                  <c:v>0.97906099999999996</c:v>
                </c:pt>
                <c:pt idx="295" formatCode="General">
                  <c:v>0.93888400000000005</c:v>
                </c:pt>
                <c:pt idx="296" formatCode="General">
                  <c:v>0.90198400000000001</c:v>
                </c:pt>
                <c:pt idx="297" formatCode="General">
                  <c:v>0.86769799999999997</c:v>
                </c:pt>
                <c:pt idx="298" formatCode="General">
                  <c:v>0.83591599999999999</c:v>
                </c:pt>
                <c:pt idx="299" formatCode="General">
                  <c:v>0.80623400000000001</c:v>
                </c:pt>
                <c:pt idx="300" formatCode="General">
                  <c:v>0.77846499999999996</c:v>
                </c:pt>
                <c:pt idx="301" formatCode="General">
                  <c:v>0.75252300000000005</c:v>
                </c:pt>
                <c:pt idx="302" formatCode="General">
                  <c:v>0.72801700000000003</c:v>
                </c:pt>
                <c:pt idx="303" formatCode="General">
                  <c:v>0.70504999999999995</c:v>
                </c:pt>
                <c:pt idx="304" formatCode="General">
                  <c:v>0.68371700000000002</c:v>
                </c:pt>
                <c:pt idx="305" formatCode="General">
                  <c:v>0.66401299999999996</c:v>
                </c:pt>
                <c:pt idx="306" formatCode="General">
                  <c:v>0.64585599999999999</c:v>
                </c:pt>
                <c:pt idx="307" formatCode="General">
                  <c:v>0.62910299999999997</c:v>
                </c:pt>
                <c:pt idx="308" formatCode="General">
                  <c:v>0.61383100000000002</c:v>
                </c:pt>
                <c:pt idx="309">
                  <c:v>0.59994199999999998</c:v>
                </c:pt>
                <c:pt idx="310" formatCode="General">
                  <c:v>0.58729500000000001</c:v>
                </c:pt>
                <c:pt idx="311" formatCode="General">
                  <c:v>0.57579199999999997</c:v>
                </c:pt>
                <c:pt idx="312" formatCode="General">
                  <c:v>0.56530199999999997</c:v>
                </c:pt>
                <c:pt idx="313" formatCode="General">
                  <c:v>0.55579000000000001</c:v>
                </c:pt>
                <c:pt idx="314" formatCode="General">
                  <c:v>0.54720299999999999</c:v>
                </c:pt>
                <c:pt idx="315" formatCode="General">
                  <c:v>0.53945500000000002</c:v>
                </c:pt>
                <c:pt idx="316" formatCode="General">
                  <c:v>0.53245600000000004</c:v>
                </c:pt>
                <c:pt idx="317" formatCode="General">
                  <c:v>0.52608299999999997</c:v>
                </c:pt>
                <c:pt idx="318" formatCode="General">
                  <c:v>0.52028600000000003</c:v>
                </c:pt>
                <c:pt idx="319" formatCode="General">
                  <c:v>0.51502499999999996</c:v>
                </c:pt>
                <c:pt idx="320" formatCode="General">
                  <c:v>0.51374200000000003</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OPTvsS1vsAl!$I$3:$I$130</c:f>
              <c:numCache>
                <c:formatCode>0.00E+00</c:formatCode>
                <c:ptCount val="128"/>
                <c:pt idx="0" formatCode="General">
                  <c:v>0</c:v>
                </c:pt>
                <c:pt idx="1">
                  <c:v>0</c:v>
                </c:pt>
                <c:pt idx="2" formatCode="General">
                  <c:v>0</c:v>
                </c:pt>
                <c:pt idx="3" formatCode="General">
                  <c:v>0</c:v>
                </c:pt>
                <c:pt idx="4" formatCode="General">
                  <c:v>12.9811</c:v>
                </c:pt>
                <c:pt idx="5" formatCode="General">
                  <c:v>38.3352</c:v>
                </c:pt>
                <c:pt idx="6" formatCode="General">
                  <c:v>45.745800000000003</c:v>
                </c:pt>
                <c:pt idx="7" formatCode="General">
                  <c:v>51.0276</c:v>
                </c:pt>
                <c:pt idx="8" formatCode="General">
                  <c:v>55.540900000000001</c:v>
                </c:pt>
                <c:pt idx="9" formatCode="General">
                  <c:v>59.487099999999998</c:v>
                </c:pt>
                <c:pt idx="10" formatCode="General">
                  <c:v>63.219099999999997</c:v>
                </c:pt>
                <c:pt idx="11" formatCode="General">
                  <c:v>66.751000000000005</c:v>
                </c:pt>
                <c:pt idx="12">
                  <c:v>70.101500000000001</c:v>
                </c:pt>
                <c:pt idx="13">
                  <c:v>73.301000000000002</c:v>
                </c:pt>
                <c:pt idx="14" formatCode="General">
                  <c:v>87.424700000000001</c:v>
                </c:pt>
                <c:pt idx="15" formatCode="General">
                  <c:v>95.859700000000004</c:v>
                </c:pt>
                <c:pt idx="16" formatCode="General">
                  <c:v>98.905900000000003</c:v>
                </c:pt>
                <c:pt idx="17" formatCode="General">
                  <c:v>84.500200000000007</c:v>
                </c:pt>
                <c:pt idx="18" formatCode="General">
                  <c:v>74.696299999999994</c:v>
                </c:pt>
                <c:pt idx="19" formatCode="General">
                  <c:v>72.5167</c:v>
                </c:pt>
                <c:pt idx="20" formatCode="General">
                  <c:v>71.645899999999997</c:v>
                </c:pt>
                <c:pt idx="21" formatCode="General">
                  <c:v>72.086100000000002</c:v>
                </c:pt>
                <c:pt idx="22" formatCode="General">
                  <c:v>72.536100000000005</c:v>
                </c:pt>
                <c:pt idx="23" formatCode="General">
                  <c:v>72.916200000000003</c:v>
                </c:pt>
                <c:pt idx="24" formatCode="General">
                  <c:v>71.584299999999999</c:v>
                </c:pt>
                <c:pt idx="25">
                  <c:v>66.977999999999994</c:v>
                </c:pt>
                <c:pt idx="26" formatCode="General">
                  <c:v>66.344399999999993</c:v>
                </c:pt>
                <c:pt idx="27">
                  <c:v>66.094999999999999</c:v>
                </c:pt>
                <c:pt idx="28" formatCode="General">
                  <c:v>65.9422</c:v>
                </c:pt>
                <c:pt idx="29" formatCode="General">
                  <c:v>64.1858</c:v>
                </c:pt>
                <c:pt idx="30" formatCode="General">
                  <c:v>59.764899999999997</c:v>
                </c:pt>
                <c:pt idx="31" formatCode="General">
                  <c:v>58.6569</c:v>
                </c:pt>
                <c:pt idx="32" formatCode="General">
                  <c:v>57.644599999999997</c:v>
                </c:pt>
                <c:pt idx="33" formatCode="General">
                  <c:v>56.732599999999998</c:v>
                </c:pt>
                <c:pt idx="34" formatCode="General">
                  <c:v>55.510199999999998</c:v>
                </c:pt>
                <c:pt idx="35" formatCode="General">
                  <c:v>53.643099999999997</c:v>
                </c:pt>
                <c:pt idx="36" formatCode="General">
                  <c:v>52.555500000000002</c:v>
                </c:pt>
                <c:pt idx="37" formatCode="General">
                  <c:v>51.562199999999997</c:v>
                </c:pt>
                <c:pt idx="38" formatCode="General">
                  <c:v>50.567599999999999</c:v>
                </c:pt>
                <c:pt idx="39" formatCode="General">
                  <c:v>50.096499999999999</c:v>
                </c:pt>
                <c:pt idx="40" formatCode="General">
                  <c:v>49.8352</c:v>
                </c:pt>
                <c:pt idx="41" formatCode="General">
                  <c:v>49.455399999999997</c:v>
                </c:pt>
                <c:pt idx="42" formatCode="General">
                  <c:v>47.017000000000003</c:v>
                </c:pt>
                <c:pt idx="43" formatCode="General">
                  <c:v>45.357100000000003</c:v>
                </c:pt>
                <c:pt idx="44" formatCode="General">
                  <c:v>44.775799999999997</c:v>
                </c:pt>
                <c:pt idx="45" formatCode="General">
                  <c:v>45.151600000000002</c:v>
                </c:pt>
                <c:pt idx="46" formatCode="General">
                  <c:v>44.709400000000002</c:v>
                </c:pt>
                <c:pt idx="47" formatCode="General">
                  <c:v>43.700600000000001</c:v>
                </c:pt>
                <c:pt idx="48" formatCode="General">
                  <c:v>42.988300000000002</c:v>
                </c:pt>
                <c:pt idx="49" formatCode="General">
                  <c:v>42.446599999999997</c:v>
                </c:pt>
                <c:pt idx="50" formatCode="General">
                  <c:v>41.932400000000001</c:v>
                </c:pt>
                <c:pt idx="51" formatCode="General">
                  <c:v>41.452100000000002</c:v>
                </c:pt>
                <c:pt idx="52" formatCode="General">
                  <c:v>40.999299999999998</c:v>
                </c:pt>
                <c:pt idx="53" formatCode="General">
                  <c:v>40.686500000000002</c:v>
                </c:pt>
                <c:pt idx="54" formatCode="General">
                  <c:v>40.558399999999999</c:v>
                </c:pt>
                <c:pt idx="55" formatCode="General">
                  <c:v>40.64</c:v>
                </c:pt>
                <c:pt idx="56" formatCode="General">
                  <c:v>40.768000000000001</c:v>
                </c:pt>
                <c:pt idx="57" formatCode="General">
                  <c:v>40.207500000000003</c:v>
                </c:pt>
                <c:pt idx="58" formatCode="General">
                  <c:v>39.392800000000001</c:v>
                </c:pt>
                <c:pt idx="59" formatCode="General">
                  <c:v>38.832299999999996</c:v>
                </c:pt>
                <c:pt idx="60" formatCode="General">
                  <c:v>39.269100000000002</c:v>
                </c:pt>
                <c:pt idx="61" formatCode="General">
                  <c:v>39.69</c:v>
                </c:pt>
                <c:pt idx="62" formatCode="General">
                  <c:v>38.477699999999999</c:v>
                </c:pt>
                <c:pt idx="63" formatCode="General">
                  <c:v>37.026600000000002</c:v>
                </c:pt>
                <c:pt idx="64" formatCode="General">
                  <c:v>36.430900000000001</c:v>
                </c:pt>
                <c:pt idx="65" formatCode="General">
                  <c:v>37.378500000000003</c:v>
                </c:pt>
                <c:pt idx="66" formatCode="General">
                  <c:v>37.7089</c:v>
                </c:pt>
                <c:pt idx="67" formatCode="General">
                  <c:v>26.303699999999999</c:v>
                </c:pt>
                <c:pt idx="68" formatCode="General">
                  <c:v>22.0092</c:v>
                </c:pt>
                <c:pt idx="69" formatCode="General">
                  <c:v>18.789300000000001</c:v>
                </c:pt>
                <c:pt idx="70">
                  <c:v>16.773599999999998</c:v>
                </c:pt>
                <c:pt idx="71" formatCode="General">
                  <c:v>13.378</c:v>
                </c:pt>
                <c:pt idx="72" formatCode="General">
                  <c:v>10.8767</c:v>
                </c:pt>
                <c:pt idx="73" formatCode="General">
                  <c:v>8.9338899999999999</c:v>
                </c:pt>
                <c:pt idx="74" formatCode="General">
                  <c:v>7.5036800000000001</c:v>
                </c:pt>
                <c:pt idx="75" formatCode="General">
                  <c:v>6.3771699999999996</c:v>
                </c:pt>
                <c:pt idx="76" formatCode="General">
                  <c:v>5.4859099999999996</c:v>
                </c:pt>
                <c:pt idx="77" formatCode="General">
                  <c:v>4.77278</c:v>
                </c:pt>
                <c:pt idx="78" formatCode="General">
                  <c:v>4.1933600000000002</c:v>
                </c:pt>
                <c:pt idx="79" formatCode="General">
                  <c:v>3.7134800000000001</c:v>
                </c:pt>
                <c:pt idx="80" formatCode="General">
                  <c:v>3.3078099999999999</c:v>
                </c:pt>
                <c:pt idx="81" formatCode="General">
                  <c:v>2.9602599999999999</c:v>
                </c:pt>
                <c:pt idx="82" formatCode="General">
                  <c:v>2.65849</c:v>
                </c:pt>
                <c:pt idx="83" formatCode="General">
                  <c:v>2.3967499999999999</c:v>
                </c:pt>
                <c:pt idx="84">
                  <c:v>2.1701899999999998</c:v>
                </c:pt>
                <c:pt idx="85" formatCode="General">
                  <c:v>1.97542</c:v>
                </c:pt>
                <c:pt idx="86" formatCode="General">
                  <c:v>1.80904</c:v>
                </c:pt>
                <c:pt idx="87" formatCode="General">
                  <c:v>1.66754</c:v>
                </c:pt>
                <c:pt idx="88" formatCode="General">
                  <c:v>1.5470999999999999</c:v>
                </c:pt>
                <c:pt idx="89" formatCode="General">
                  <c:v>1.44363</c:v>
                </c:pt>
                <c:pt idx="90" formatCode="General">
                  <c:v>1.3538600000000001</c:v>
                </c:pt>
                <c:pt idx="91" formatCode="General">
                  <c:v>1.2755700000000001</c:v>
                </c:pt>
                <c:pt idx="92" formatCode="General">
                  <c:v>1.2065600000000001</c:v>
                </c:pt>
                <c:pt idx="93" formatCode="General">
                  <c:v>1.1453500000000001</c:v>
                </c:pt>
                <c:pt idx="94" formatCode="General">
                  <c:v>1.09049</c:v>
                </c:pt>
                <c:pt idx="95" formatCode="General">
                  <c:v>1.0408500000000001</c:v>
                </c:pt>
                <c:pt idx="96" formatCode="General">
                  <c:v>0.99598799999999998</c:v>
                </c:pt>
                <c:pt idx="97" formatCode="General">
                  <c:v>0.95513300000000001</c:v>
                </c:pt>
                <c:pt idx="98" formatCode="General">
                  <c:v>0.91772600000000004</c:v>
                </c:pt>
                <c:pt idx="99">
                  <c:v>0.88314099999999995</c:v>
                </c:pt>
                <c:pt idx="100" formatCode="General">
                  <c:v>0.85105299999999995</c:v>
                </c:pt>
                <c:pt idx="101" formatCode="General">
                  <c:v>0.82098700000000002</c:v>
                </c:pt>
                <c:pt idx="102" formatCode="General">
                  <c:v>0.79283700000000001</c:v>
                </c:pt>
                <c:pt idx="103" formatCode="General">
                  <c:v>0.76640600000000003</c:v>
                </c:pt>
                <c:pt idx="104" formatCode="General">
                  <c:v>0.74158900000000005</c:v>
                </c:pt>
                <c:pt idx="105" formatCode="General">
                  <c:v>0.71826999999999996</c:v>
                </c:pt>
                <c:pt idx="106" formatCode="General">
                  <c:v>0.69615800000000005</c:v>
                </c:pt>
                <c:pt idx="107" formatCode="General">
                  <c:v>0.67552400000000001</c:v>
                </c:pt>
                <c:pt idx="108" formatCode="General">
                  <c:v>0.65640699999999996</c:v>
                </c:pt>
                <c:pt idx="109" formatCode="General">
                  <c:v>0.63878299999999999</c:v>
                </c:pt>
                <c:pt idx="110" formatCode="General">
                  <c:v>0.622529</c:v>
                </c:pt>
                <c:pt idx="111" formatCode="General">
                  <c:v>0.60755800000000004</c:v>
                </c:pt>
                <c:pt idx="112" formatCode="General">
                  <c:v>0.59391899999999997</c:v>
                </c:pt>
                <c:pt idx="113" formatCode="General">
                  <c:v>0.581511</c:v>
                </c:pt>
                <c:pt idx="114" formatCode="General">
                  <c:v>0.57023900000000005</c:v>
                </c:pt>
                <c:pt idx="115" formatCode="General">
                  <c:v>0.55999299999999996</c:v>
                </c:pt>
                <c:pt idx="116" formatCode="General">
                  <c:v>0.55064299999999999</c:v>
                </c:pt>
                <c:pt idx="117" formatCode="General">
                  <c:v>0.54217899999999997</c:v>
                </c:pt>
                <c:pt idx="118" formatCode="General">
                  <c:v>0.53454000000000002</c:v>
                </c:pt>
                <c:pt idx="119" formatCode="General">
                  <c:v>0.527644</c:v>
                </c:pt>
                <c:pt idx="120" formatCode="General">
                  <c:v>0.52141300000000002</c:v>
                </c:pt>
                <c:pt idx="121" formatCode="General">
                  <c:v>0.51575499999999996</c:v>
                </c:pt>
                <c:pt idx="122" formatCode="General">
                  <c:v>0.51059200000000005</c:v>
                </c:pt>
                <c:pt idx="123" formatCode="General">
                  <c:v>0.50588999999999995</c:v>
                </c:pt>
                <c:pt idx="124" formatCode="General">
                  <c:v>0.50160700000000003</c:v>
                </c:pt>
                <c:pt idx="125" formatCode="General">
                  <c:v>0.497699</c:v>
                </c:pt>
                <c:pt idx="126" formatCode="General">
                  <c:v>0.49412499999999998</c:v>
                </c:pt>
                <c:pt idx="127" formatCode="General">
                  <c:v>0.49105700000000002</c:v>
                </c:pt>
              </c:numCache>
            </c:numRef>
          </c:yVal>
          <c:smooth val="1"/>
        </c:ser>
        <c:dLbls>
          <c:showLegendKey val="0"/>
          <c:showVal val="0"/>
          <c:showCatName val="0"/>
          <c:showSerName val="0"/>
          <c:showPercent val="0"/>
          <c:showBubbleSize val="0"/>
        </c:dLbls>
        <c:axId val="153492944"/>
        <c:axId val="153493504"/>
        <c:extLst>
          <c:ext xmlns:c15="http://schemas.microsoft.com/office/drawing/2012/chart" uri="{02D57815-91ED-43cb-92C2-25804820EDAC}">
            <c15:filteredScatterSeries>
              <c15:ser>
                <c:idx val="1"/>
                <c:order val="1"/>
                <c:tx>
                  <c:v>optimization</c:v>
                </c:tx>
                <c:spPr>
                  <a:ln w="25400" cap="rnd">
                    <a:solidFill>
                      <a:srgbClr val="C00000"/>
                    </a:solidFill>
                    <a:round/>
                  </a:ln>
                  <a:effectLst/>
                </c:spPr>
                <c:marker>
                  <c:symbol val="none"/>
                </c:marker>
                <c:xVal>
                  <c:numRef>
                    <c:extLst>
                      <c:ext uri="{02D57815-91ED-43cb-92C2-25804820EDAC}">
                        <c15:formulaRef>
                          <c15:sqref>OPTvsS1vsAl!$D$3:$D$85</c15:sqref>
                        </c15:formulaRef>
                      </c:ext>
                    </c:extLst>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extLst>
                      <c:ext uri="{02D57815-91ED-43cb-92C2-25804820EDAC}">
                        <c15:formulaRef>
                          <c15:sqref>OPTvsS1vsAl!$F$3:$F$85</c15:sqref>
                        </c15:formulaRef>
                      </c:ext>
                    </c:extLst>
                    <c:numCache>
                      <c:formatCode>0.00E+00</c:formatCode>
                      <c:ptCount val="83"/>
                      <c:pt idx="0" formatCode="General">
                        <c:v>0</c:v>
                      </c:pt>
                      <c:pt idx="1">
                        <c:v>0</c:v>
                      </c:pt>
                      <c:pt idx="2" formatCode="General">
                        <c:v>0</c:v>
                      </c:pt>
                      <c:pt idx="3" formatCode="General">
                        <c:v>0</c:v>
                      </c:pt>
                      <c:pt idx="4" formatCode="General">
                        <c:v>12.9811</c:v>
                      </c:pt>
                      <c:pt idx="5" formatCode="General">
                        <c:v>38.3352</c:v>
                      </c:pt>
                      <c:pt idx="6" formatCode="General">
                        <c:v>45.745800000000003</c:v>
                      </c:pt>
                      <c:pt idx="7" formatCode="General">
                        <c:v>51.0276</c:v>
                      </c:pt>
                      <c:pt idx="8" formatCode="General">
                        <c:v>55.540900000000001</c:v>
                      </c:pt>
                      <c:pt idx="9" formatCode="General">
                        <c:v>59.487099999999998</c:v>
                      </c:pt>
                      <c:pt idx="10" formatCode="General">
                        <c:v>63.219099999999997</c:v>
                      </c:pt>
                      <c:pt idx="11" formatCode="General">
                        <c:v>66.751000000000005</c:v>
                      </c:pt>
                      <c:pt idx="12" formatCode="General">
                        <c:v>70.101500000000001</c:v>
                      </c:pt>
                      <c:pt idx="13" formatCode="General">
                        <c:v>73.301000000000002</c:v>
                      </c:pt>
                      <c:pt idx="14" formatCode="General">
                        <c:v>87.424700000000001</c:v>
                      </c:pt>
                      <c:pt idx="15" formatCode="General">
                        <c:v>95.859700000000004</c:v>
                      </c:pt>
                      <c:pt idx="16" formatCode="General">
                        <c:v>98.905900000000003</c:v>
                      </c:pt>
                      <c:pt idx="17" formatCode="General">
                        <c:v>84.500200000000007</c:v>
                      </c:pt>
                      <c:pt idx="18" formatCode="General">
                        <c:v>74.696299999999994</c:v>
                      </c:pt>
                      <c:pt idx="19" formatCode="General">
                        <c:v>72.5167</c:v>
                      </c:pt>
                      <c:pt idx="20" formatCode="General">
                        <c:v>24.487200000000001</c:v>
                      </c:pt>
                      <c:pt idx="21" formatCode="General">
                        <c:v>17.884599999999999</c:v>
                      </c:pt>
                      <c:pt idx="22" formatCode="General">
                        <c:v>18.221599999999999</c:v>
                      </c:pt>
                      <c:pt idx="23" formatCode="General">
                        <c:v>19.707899999999999</c:v>
                      </c:pt>
                      <c:pt idx="24" formatCode="General">
                        <c:v>16.883900000000001</c:v>
                      </c:pt>
                      <c:pt idx="25" formatCode="General">
                        <c:v>14.3002</c:v>
                      </c:pt>
                      <c:pt idx="26" formatCode="General">
                        <c:v>14.825799999999999</c:v>
                      </c:pt>
                      <c:pt idx="27" formatCode="General">
                        <c:v>16.6326</c:v>
                      </c:pt>
                      <c:pt idx="28" formatCode="General">
                        <c:v>17.447500000000002</c:v>
                      </c:pt>
                      <c:pt idx="29" formatCode="General">
                        <c:v>18.292400000000001</c:v>
                      </c:pt>
                      <c:pt idx="30" formatCode="General">
                        <c:v>17.488099999999999</c:v>
                      </c:pt>
                      <c:pt idx="31" formatCode="General">
                        <c:v>16.6615</c:v>
                      </c:pt>
                      <c:pt idx="32" formatCode="General">
                        <c:v>15.7174</c:v>
                      </c:pt>
                      <c:pt idx="33" formatCode="General">
                        <c:v>14.8725</c:v>
                      </c:pt>
                      <c:pt idx="34" formatCode="General">
                        <c:v>13.7974</c:v>
                      </c:pt>
                      <c:pt idx="35" formatCode="General">
                        <c:v>13.0303</c:v>
                      </c:pt>
                      <c:pt idx="36" formatCode="General">
                        <c:v>12.958299999999999</c:v>
                      </c:pt>
                      <c:pt idx="37" formatCode="General">
                        <c:v>12.9613</c:v>
                      </c:pt>
                      <c:pt idx="38" formatCode="General">
                        <c:v>12.3437</c:v>
                      </c:pt>
                      <c:pt idx="39" formatCode="General">
                        <c:v>7.9314600000000004</c:v>
                      </c:pt>
                      <c:pt idx="40" formatCode="General">
                        <c:v>6.4287599999999996</c:v>
                      </c:pt>
                      <c:pt idx="41" formatCode="General">
                        <c:v>5.4236300000000002</c:v>
                      </c:pt>
                      <c:pt idx="42" formatCode="General">
                        <c:v>4.6650900000000002</c:v>
                      </c:pt>
                      <c:pt idx="43" formatCode="General">
                        <c:v>4.06128</c:v>
                      </c:pt>
                      <c:pt idx="44" formatCode="General">
                        <c:v>3.5671300000000001</c:v>
                      </c:pt>
                      <c:pt idx="45" formatCode="General">
                        <c:v>3.1542400000000002</c:v>
                      </c:pt>
                      <c:pt idx="46" formatCode="General">
                        <c:v>2.8075700000000001</c:v>
                      </c:pt>
                      <c:pt idx="47" formatCode="General">
                        <c:v>2.5144099999999998</c:v>
                      </c:pt>
                      <c:pt idx="48" formatCode="General">
                        <c:v>2.2627999999999999</c:v>
                      </c:pt>
                      <c:pt idx="49" formatCode="General">
                        <c:v>2.0470600000000001</c:v>
                      </c:pt>
                      <c:pt idx="50" formatCode="General">
                        <c:v>1.8635999999999999</c:v>
                      </c:pt>
                      <c:pt idx="51" formatCode="General">
                        <c:v>1.708</c:v>
                      </c:pt>
                      <c:pt idx="52" formatCode="General">
                        <c:v>1.5755399999999999</c:v>
                      </c:pt>
                      <c:pt idx="53" formatCode="General">
                        <c:v>1.46204</c:v>
                      </c:pt>
                      <c:pt idx="54" formatCode="General">
                        <c:v>1.3643700000000001</c:v>
                      </c:pt>
                      <c:pt idx="55" formatCode="General">
                        <c:v>1.2795700000000001</c:v>
                      </c:pt>
                      <c:pt idx="56" formatCode="General">
                        <c:v>1.2051700000000001</c:v>
                      </c:pt>
                      <c:pt idx="57" formatCode="General">
                        <c:v>1.1392899999999999</c:v>
                      </c:pt>
                      <c:pt idx="58" formatCode="General">
                        <c:v>1.0804100000000001</c:v>
                      </c:pt>
                      <c:pt idx="59" formatCode="General">
                        <c:v>1.02772</c:v>
                      </c:pt>
                      <c:pt idx="60" formatCode="General">
                        <c:v>0.98032300000000006</c:v>
                      </c:pt>
                      <c:pt idx="61" formatCode="General">
                        <c:v>0.93727400000000005</c:v>
                      </c:pt>
                      <c:pt idx="62" formatCode="General">
                        <c:v>0.89797400000000005</c:v>
                      </c:pt>
                      <c:pt idx="63" formatCode="General">
                        <c:v>0.86173100000000002</c:v>
                      </c:pt>
                      <c:pt idx="64" formatCode="General">
                        <c:v>0.82831500000000002</c:v>
                      </c:pt>
                      <c:pt idx="65" formatCode="General">
                        <c:v>0.79730100000000004</c:v>
                      </c:pt>
                      <c:pt idx="66" formatCode="General">
                        <c:v>0.768451</c:v>
                      </c:pt>
                      <c:pt idx="67" formatCode="General">
                        <c:v>0.73178799999999999</c:v>
                      </c:pt>
                      <c:pt idx="68" formatCode="General">
                        <c:v>0.72042200000000001</c:v>
                      </c:pt>
                      <c:pt idx="69" formatCode="General">
                        <c:v>0.69464300000000001</c:v>
                      </c:pt>
                      <c:pt idx="70" formatCode="General">
                        <c:v>0.67222199999999999</c:v>
                      </c:pt>
                      <c:pt idx="71" formatCode="General">
                        <c:v>0.65186699999999997</c:v>
                      </c:pt>
                      <c:pt idx="72" formatCode="General">
                        <c:v>0.63346000000000002</c:v>
                      </c:pt>
                      <c:pt idx="73" formatCode="General">
                        <c:v>0.61657899999999999</c:v>
                      </c:pt>
                      <c:pt idx="74" formatCode="General">
                        <c:v>0.60126800000000002</c:v>
                      </c:pt>
                      <c:pt idx="75" formatCode="General">
                        <c:v>0.58737399999999995</c:v>
                      </c:pt>
                      <c:pt idx="76" formatCode="General">
                        <c:v>0.57477800000000001</c:v>
                      </c:pt>
                      <c:pt idx="77" formatCode="General">
                        <c:v>0.56333900000000003</c:v>
                      </c:pt>
                      <c:pt idx="78" formatCode="General">
                        <c:v>0.55291800000000002</c:v>
                      </c:pt>
                      <c:pt idx="79" formatCode="General">
                        <c:v>0.54348200000000002</c:v>
                      </c:pt>
                      <c:pt idx="80" formatCode="General">
                        <c:v>0.53496699999999997</c:v>
                      </c:pt>
                      <c:pt idx="81" formatCode="General">
                        <c:v>0.527285</c:v>
                      </c:pt>
                      <c:pt idx="82" formatCode="General">
                        <c:v>0.52034499999999995</c:v>
                      </c:pt>
                    </c:numCache>
                  </c:numRef>
                </c:yVal>
                <c:smooth val="1"/>
              </c15:ser>
            </c15:filteredScatterSeries>
          </c:ext>
        </c:extLst>
      </c:scatterChart>
      <c:valAx>
        <c:axId val="153492944"/>
        <c:scaling>
          <c:orientation val="minMax"/>
          <c:max val="500"/>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493504"/>
        <c:crosses val="autoZero"/>
        <c:crossBetween val="midCat"/>
      </c:valAx>
      <c:valAx>
        <c:axId val="153493504"/>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smtClean="0"/>
                  <a:t>FOPR (</a:t>
                </a:r>
                <a:r>
                  <a:rPr lang="en-US" sz="1400" dirty="0" err="1" smtClean="0"/>
                  <a:t>stb</a:t>
                </a:r>
                <a:r>
                  <a:rPr lang="en-US" sz="1400" dirty="0" smtClean="0"/>
                  <a:t>/day)</a:t>
                </a:r>
                <a:endParaRPr lang="en-US" sz="1400" dirty="0"/>
              </a:p>
            </c:rich>
          </c:tx>
          <c:layout>
            <c:manualLayout>
              <c:xMode val="edge"/>
              <c:yMode val="edge"/>
              <c:x val="0"/>
              <c:y val="0.27930576060804901"/>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492944"/>
        <c:crosses val="autoZero"/>
        <c:crossBetween val="midCat"/>
      </c:valAx>
      <c:spPr>
        <a:noFill/>
        <a:ln>
          <a:noFill/>
        </a:ln>
        <a:effectLst/>
      </c:spPr>
    </c:plotArea>
    <c:legend>
      <c:legendPos val="r"/>
      <c:layout>
        <c:manualLayout>
          <c:xMode val="edge"/>
          <c:yMode val="edge"/>
          <c:x val="0.49038272530311511"/>
          <c:y val="0.31665288634996991"/>
          <c:w val="0.40202411527985088"/>
          <c:h val="0.3796186943915498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Gas PVT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886482939632563E-2"/>
          <c:y val="0.12078703703703704"/>
          <c:w val="0.77860132615002076"/>
          <c:h val="0.73146267005206544"/>
        </c:manualLayout>
      </c:layout>
      <c:scatterChart>
        <c:scatterStyle val="smoothMarker"/>
        <c:varyColors val="0"/>
        <c:ser>
          <c:idx val="0"/>
          <c:order val="0"/>
          <c:tx>
            <c:strRef>
              <c:f>ECL_PVT_GAS!$I$27</c:f>
              <c:strCache>
                <c:ptCount val="1"/>
                <c:pt idx="0">
                  <c:v>Bg(rb/scf)</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xVal>
            <c:numRef>
              <c:f>ECL_PVT_GAS!$F$28:$F$50</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ECL_PVT_GAS!$I$28:$I$50</c:f>
              <c:numCache>
                <c:formatCode>General</c:formatCode>
                <c:ptCount val="23"/>
                <c:pt idx="0">
                  <c:v>4.5182637999999997</c:v>
                </c:pt>
                <c:pt idx="1">
                  <c:v>3.2874637999999998</c:v>
                </c:pt>
                <c:pt idx="2">
                  <c:v>2.9036700999999998</c:v>
                </c:pt>
                <c:pt idx="3">
                  <c:v>2.5870701</c:v>
                </c:pt>
                <c:pt idx="4">
                  <c:v>2.2704700999999998</c:v>
                </c:pt>
                <c:pt idx="5">
                  <c:v>1.9538701000000001</c:v>
                </c:pt>
                <c:pt idx="6">
                  <c:v>1.6372701000000001</c:v>
                </c:pt>
                <c:pt idx="7">
                  <c:v>1.4954080000000001</c:v>
                </c:pt>
                <c:pt idx="8">
                  <c:v>1.367408</c:v>
                </c:pt>
                <c:pt idx="9">
                  <c:v>1.2574916</c:v>
                </c:pt>
                <c:pt idx="10">
                  <c:v>1.1718915999999999</c:v>
                </c:pt>
                <c:pt idx="11">
                  <c:v>1.0862916</c:v>
                </c:pt>
                <c:pt idx="12">
                  <c:v>1.0301543</c:v>
                </c:pt>
                <c:pt idx="13">
                  <c:v>0.92255430000000005</c:v>
                </c:pt>
                <c:pt idx="14">
                  <c:v>0.81495430000000002</c:v>
                </c:pt>
                <c:pt idx="15">
                  <c:v>0.74858139999999995</c:v>
                </c:pt>
                <c:pt idx="16">
                  <c:v>0.68378139999999998</c:v>
                </c:pt>
                <c:pt idx="17">
                  <c:v>0.6513814</c:v>
                </c:pt>
                <c:pt idx="18">
                  <c:v>0.63681652499999997</c:v>
                </c:pt>
                <c:pt idx="19">
                  <c:v>0.61051652499999998</c:v>
                </c:pt>
                <c:pt idx="20">
                  <c:v>0.58421652499999999</c:v>
                </c:pt>
                <c:pt idx="21">
                  <c:v>0.557916525</c:v>
                </c:pt>
                <c:pt idx="22">
                  <c:v>0.53161652500000001</c:v>
                </c:pt>
              </c:numCache>
            </c:numRef>
          </c:yVal>
          <c:smooth val="1"/>
        </c:ser>
        <c:dLbls>
          <c:showLegendKey val="0"/>
          <c:showVal val="0"/>
          <c:showCatName val="0"/>
          <c:showSerName val="0"/>
          <c:showPercent val="0"/>
          <c:showBubbleSize val="0"/>
        </c:dLbls>
        <c:axId val="149957168"/>
        <c:axId val="149957728"/>
      </c:scatterChart>
      <c:scatterChart>
        <c:scatterStyle val="smoothMarker"/>
        <c:varyColors val="0"/>
        <c:ser>
          <c:idx val="1"/>
          <c:order val="1"/>
          <c:tx>
            <c:strRef>
              <c:f>ECL_PVT_GAS!$J$27</c:f>
              <c:strCache>
                <c:ptCount val="1"/>
                <c:pt idx="0">
                  <c:v>µg(cp)</c:v>
                </c:pt>
              </c:strCache>
            </c:strRef>
          </c:tx>
          <c:spPr>
            <a:ln w="19050" cap="rnd">
              <a:solidFill>
                <a:srgbClr val="C00000"/>
              </a:solidFill>
              <a:round/>
            </a:ln>
            <a:effectLst/>
          </c:spPr>
          <c:marker>
            <c:symbol val="diamond"/>
            <c:size val="7"/>
            <c:spPr>
              <a:solidFill>
                <a:srgbClr val="C00000"/>
              </a:solidFill>
              <a:ln w="9525">
                <a:solidFill>
                  <a:srgbClr val="C00000"/>
                </a:solidFill>
              </a:ln>
              <a:effectLst/>
            </c:spPr>
          </c:marker>
          <c:xVal>
            <c:numRef>
              <c:f>ECL_PVT_GAS!$F$28:$F$50</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ECL_PVT_GAS!$J$28:$J$50</c:f>
              <c:numCache>
                <c:formatCode>General</c:formatCode>
                <c:ptCount val="23"/>
                <c:pt idx="0">
                  <c:v>1.2797680000000001E-2</c:v>
                </c:pt>
                <c:pt idx="1">
                  <c:v>1.391768E-2</c:v>
                </c:pt>
                <c:pt idx="2">
                  <c:v>1.490797E-2</c:v>
                </c:pt>
                <c:pt idx="3">
                  <c:v>1.5887970000000001E-2</c:v>
                </c:pt>
                <c:pt idx="4">
                  <c:v>1.6867969999999999E-2</c:v>
                </c:pt>
                <c:pt idx="5">
                  <c:v>1.7847970000000001E-2</c:v>
                </c:pt>
                <c:pt idx="6">
                  <c:v>1.8827969999999999E-2</c:v>
                </c:pt>
                <c:pt idx="7">
                  <c:v>1.9604139999999999E-2</c:v>
                </c:pt>
                <c:pt idx="8">
                  <c:v>2.0364139999999999E-2</c:v>
                </c:pt>
                <c:pt idx="9">
                  <c:v>2.1141199999999999E-2</c:v>
                </c:pt>
                <c:pt idx="10">
                  <c:v>2.1941200000000001E-2</c:v>
                </c:pt>
                <c:pt idx="11">
                  <c:v>2.27412E-2</c:v>
                </c:pt>
                <c:pt idx="12">
                  <c:v>2.3541200000000002E-2</c:v>
                </c:pt>
                <c:pt idx="13">
                  <c:v>2.5141199999999999E-2</c:v>
                </c:pt>
                <c:pt idx="14">
                  <c:v>2.67412E-2</c:v>
                </c:pt>
                <c:pt idx="15">
                  <c:v>2.8379729999999999E-2</c:v>
                </c:pt>
                <c:pt idx="16">
                  <c:v>3.0019730000000001E-2</c:v>
                </c:pt>
                <c:pt idx="17">
                  <c:v>3.0839729999999999E-2</c:v>
                </c:pt>
                <c:pt idx="18">
                  <c:v>3.1645832499999998E-2</c:v>
                </c:pt>
                <c:pt idx="19">
                  <c:v>3.3255832499999999E-2</c:v>
                </c:pt>
                <c:pt idx="20">
                  <c:v>3.4865832499999999E-2</c:v>
                </c:pt>
                <c:pt idx="21">
                  <c:v>3.6475832499999999E-2</c:v>
                </c:pt>
                <c:pt idx="22">
                  <c:v>3.80858325E-2</c:v>
                </c:pt>
              </c:numCache>
            </c:numRef>
          </c:yVal>
          <c:smooth val="1"/>
        </c:ser>
        <c:dLbls>
          <c:showLegendKey val="0"/>
          <c:showVal val="0"/>
          <c:showCatName val="0"/>
          <c:showSerName val="0"/>
          <c:showPercent val="0"/>
          <c:showBubbleSize val="0"/>
        </c:dLbls>
        <c:axId val="149958848"/>
        <c:axId val="149958288"/>
      </c:scatterChart>
      <c:valAx>
        <c:axId val="149957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i="1"/>
                  <a:t>P(psi)</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57728"/>
        <c:crosses val="autoZero"/>
        <c:crossBetween val="midCat"/>
      </c:valAx>
      <c:valAx>
        <c:axId val="149957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Bg(rb/scf)</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49957168"/>
        <c:crosses val="autoZero"/>
        <c:crossBetween val="midCat"/>
      </c:valAx>
      <c:valAx>
        <c:axId val="149958288"/>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µg(cp)</a:t>
                </a:r>
              </a:p>
            </c:rich>
          </c:tx>
          <c:layout>
            <c:manualLayout>
              <c:xMode val="edge"/>
              <c:yMode val="edge"/>
              <c:x val="0.9543611111111111"/>
              <c:y val="0.390478273549139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49958848"/>
        <c:crosses val="max"/>
        <c:crossBetween val="midCat"/>
      </c:valAx>
      <c:valAx>
        <c:axId val="149958848"/>
        <c:scaling>
          <c:orientation val="minMax"/>
        </c:scaling>
        <c:delete val="1"/>
        <c:axPos val="b"/>
        <c:numFmt formatCode="General" sourceLinked="1"/>
        <c:majorTickMark val="out"/>
        <c:minorTickMark val="none"/>
        <c:tickLblPos val="nextTo"/>
        <c:crossAx val="149958288"/>
        <c:crosses val="autoZero"/>
        <c:crossBetween val="midCat"/>
      </c:valAx>
      <c:spPr>
        <a:noFill/>
        <a:ln>
          <a:noFill/>
        </a:ln>
        <a:effectLst/>
      </c:spPr>
    </c:plotArea>
    <c:legend>
      <c:legendPos val="b"/>
      <c:layout>
        <c:manualLayout>
          <c:xMode val="edge"/>
          <c:yMode val="edge"/>
          <c:x val="0.48246894138232732"/>
          <c:y val="0.48668926800816559"/>
          <c:w val="0.35728412073490806"/>
          <c:h val="7.812554680664918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95525394851958"/>
          <c:y val="5.0925925925925923E-2"/>
          <c:w val="0.75705351798130494"/>
          <c:h val="0.79306341590113738"/>
        </c:manualLayout>
      </c:layout>
      <c:scatterChart>
        <c:scatterStyle val="smoothMarker"/>
        <c:varyColors val="0"/>
        <c:ser>
          <c:idx val="0"/>
          <c:order val="0"/>
          <c:tx>
            <c:strRef>
              <c:f>OPTvsS1vsAl!$B$2</c:f>
              <c:strCache>
                <c:ptCount val="1"/>
                <c:pt idx="0">
                  <c:v>data-driven</c:v>
                </c:pt>
              </c:strCache>
            </c:strRef>
          </c:tx>
          <c:spPr>
            <a:ln w="25400" cap="rnd">
              <a:solidFill>
                <a:schemeClr val="accent1"/>
              </a:solidFill>
              <a:round/>
            </a:ln>
            <a:effectLst/>
          </c:spPr>
          <c:marker>
            <c:symbol val="none"/>
          </c:marker>
          <c:xVal>
            <c:numRef>
              <c:f>OPTvsS1vsAl!$A$3:$A$324</c:f>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f>OPTvsS1vsAl!$B$3:$B$324</c:f>
              <c:numCache>
                <c:formatCode>General</c:formatCode>
                <c:ptCount val="322"/>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4160</c:v>
                </c:pt>
                <c:pt idx="188">
                  <c:v>4120</c:v>
                </c:pt>
                <c:pt idx="189">
                  <c:v>4080</c:v>
                </c:pt>
                <c:pt idx="190">
                  <c:v>4040</c:v>
                </c:pt>
                <c:pt idx="191">
                  <c:v>4000</c:v>
                </c:pt>
                <c:pt idx="192">
                  <c:v>3960</c:v>
                </c:pt>
                <c:pt idx="193">
                  <c:v>3920</c:v>
                </c:pt>
                <c:pt idx="194">
                  <c:v>3880</c:v>
                </c:pt>
                <c:pt idx="195">
                  <c:v>3840</c:v>
                </c:pt>
                <c:pt idx="196">
                  <c:v>3800</c:v>
                </c:pt>
                <c:pt idx="197">
                  <c:v>3760</c:v>
                </c:pt>
                <c:pt idx="198">
                  <c:v>3720</c:v>
                </c:pt>
                <c:pt idx="199">
                  <c:v>3680</c:v>
                </c:pt>
                <c:pt idx="200">
                  <c:v>3640</c:v>
                </c:pt>
                <c:pt idx="201">
                  <c:v>3600</c:v>
                </c:pt>
                <c:pt idx="202">
                  <c:v>3560</c:v>
                </c:pt>
                <c:pt idx="203">
                  <c:v>3520</c:v>
                </c:pt>
                <c:pt idx="204">
                  <c:v>3480</c:v>
                </c:pt>
                <c:pt idx="205">
                  <c:v>3440</c:v>
                </c:pt>
                <c:pt idx="206">
                  <c:v>3400</c:v>
                </c:pt>
                <c:pt idx="207">
                  <c:v>3360</c:v>
                </c:pt>
                <c:pt idx="208">
                  <c:v>3320</c:v>
                </c:pt>
                <c:pt idx="209">
                  <c:v>3280</c:v>
                </c:pt>
                <c:pt idx="210">
                  <c:v>3240</c:v>
                </c:pt>
                <c:pt idx="211">
                  <c:v>3200</c:v>
                </c:pt>
                <c:pt idx="212">
                  <c:v>3160</c:v>
                </c:pt>
                <c:pt idx="213">
                  <c:v>3120</c:v>
                </c:pt>
                <c:pt idx="214">
                  <c:v>3080</c:v>
                </c:pt>
                <c:pt idx="215">
                  <c:v>3040</c:v>
                </c:pt>
                <c:pt idx="216">
                  <c:v>3000</c:v>
                </c:pt>
                <c:pt idx="217">
                  <c:v>2960</c:v>
                </c:pt>
                <c:pt idx="218">
                  <c:v>2920</c:v>
                </c:pt>
                <c:pt idx="219">
                  <c:v>2880</c:v>
                </c:pt>
                <c:pt idx="220">
                  <c:v>2840</c:v>
                </c:pt>
                <c:pt idx="221">
                  <c:v>2800</c:v>
                </c:pt>
                <c:pt idx="222">
                  <c:v>2760</c:v>
                </c:pt>
                <c:pt idx="223">
                  <c:v>2720</c:v>
                </c:pt>
                <c:pt idx="224">
                  <c:v>2680</c:v>
                </c:pt>
                <c:pt idx="225">
                  <c:v>2640</c:v>
                </c:pt>
                <c:pt idx="226">
                  <c:v>2600</c:v>
                </c:pt>
                <c:pt idx="227">
                  <c:v>2560</c:v>
                </c:pt>
                <c:pt idx="228">
                  <c:v>2520</c:v>
                </c:pt>
                <c:pt idx="229">
                  <c:v>2480</c:v>
                </c:pt>
                <c:pt idx="230">
                  <c:v>2440</c:v>
                </c:pt>
                <c:pt idx="231">
                  <c:v>2400</c:v>
                </c:pt>
                <c:pt idx="232">
                  <c:v>2360</c:v>
                </c:pt>
                <c:pt idx="233">
                  <c:v>2320</c:v>
                </c:pt>
                <c:pt idx="234">
                  <c:v>2280</c:v>
                </c:pt>
                <c:pt idx="235">
                  <c:v>2240</c:v>
                </c:pt>
                <c:pt idx="236">
                  <c:v>2200</c:v>
                </c:pt>
                <c:pt idx="237">
                  <c:v>2160</c:v>
                </c:pt>
                <c:pt idx="238">
                  <c:v>2120</c:v>
                </c:pt>
                <c:pt idx="239">
                  <c:v>2080</c:v>
                </c:pt>
                <c:pt idx="240">
                  <c:v>2040</c:v>
                </c:pt>
                <c:pt idx="241">
                  <c:v>2000</c:v>
                </c:pt>
                <c:pt idx="242">
                  <c:v>1960</c:v>
                </c:pt>
                <c:pt idx="243">
                  <c:v>1920</c:v>
                </c:pt>
                <c:pt idx="244">
                  <c:v>1880</c:v>
                </c:pt>
                <c:pt idx="245">
                  <c:v>1840</c:v>
                </c:pt>
                <c:pt idx="246">
                  <c:v>1800</c:v>
                </c:pt>
                <c:pt idx="247">
                  <c:v>1760</c:v>
                </c:pt>
                <c:pt idx="248">
                  <c:v>1720</c:v>
                </c:pt>
                <c:pt idx="249">
                  <c:v>1680</c:v>
                </c:pt>
                <c:pt idx="250">
                  <c:v>1640</c:v>
                </c:pt>
                <c:pt idx="251">
                  <c:v>1600</c:v>
                </c:pt>
                <c:pt idx="252">
                  <c:v>1560</c:v>
                </c:pt>
                <c:pt idx="253">
                  <c:v>1520</c:v>
                </c:pt>
                <c:pt idx="254">
                  <c:v>1480</c:v>
                </c:pt>
                <c:pt idx="255">
                  <c:v>1440</c:v>
                </c:pt>
                <c:pt idx="256">
                  <c:v>1400</c:v>
                </c:pt>
                <c:pt idx="257">
                  <c:v>1360</c:v>
                </c:pt>
                <c:pt idx="258">
                  <c:v>1320</c:v>
                </c:pt>
                <c:pt idx="259">
                  <c:v>1280</c:v>
                </c:pt>
                <c:pt idx="260">
                  <c:v>1240</c:v>
                </c:pt>
                <c:pt idx="261">
                  <c:v>1200</c:v>
                </c:pt>
                <c:pt idx="262">
                  <c:v>1160</c:v>
                </c:pt>
                <c:pt idx="263">
                  <c:v>1120</c:v>
                </c:pt>
                <c:pt idx="264">
                  <c:v>1080</c:v>
                </c:pt>
                <c:pt idx="265">
                  <c:v>1040</c:v>
                </c:pt>
                <c:pt idx="266">
                  <c:v>1000</c:v>
                </c:pt>
                <c:pt idx="267">
                  <c:v>1000</c:v>
                </c:pt>
                <c:pt idx="268">
                  <c:v>1000</c:v>
                </c:pt>
                <c:pt idx="269">
                  <c:v>1000</c:v>
                </c:pt>
                <c:pt idx="270">
                  <c:v>1000</c:v>
                </c:pt>
                <c:pt idx="271">
                  <c:v>1000</c:v>
                </c:pt>
                <c:pt idx="272">
                  <c:v>1000</c:v>
                </c:pt>
                <c:pt idx="273">
                  <c:v>1000</c:v>
                </c:pt>
                <c:pt idx="274">
                  <c:v>1000</c:v>
                </c:pt>
                <c:pt idx="275">
                  <c:v>1000</c:v>
                </c:pt>
                <c:pt idx="276">
                  <c:v>1000</c:v>
                </c:pt>
                <c:pt idx="277">
                  <c:v>1000</c:v>
                </c:pt>
                <c:pt idx="278">
                  <c:v>1000</c:v>
                </c:pt>
                <c:pt idx="279">
                  <c:v>1000</c:v>
                </c:pt>
                <c:pt idx="280">
                  <c:v>1000</c:v>
                </c:pt>
                <c:pt idx="281">
                  <c:v>1000</c:v>
                </c:pt>
                <c:pt idx="282">
                  <c:v>1000</c:v>
                </c:pt>
                <c:pt idx="283">
                  <c:v>1000</c:v>
                </c:pt>
                <c:pt idx="284">
                  <c:v>1000</c:v>
                </c:pt>
                <c:pt idx="285">
                  <c:v>1000</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OPTvsS1vsAl!$H$3:$H$130</c:f>
              <c:numCache>
                <c:formatCode>General</c:formatCode>
                <c:ptCount val="12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numCache>
            </c:numRef>
          </c:yVal>
          <c:smooth val="1"/>
        </c:ser>
        <c:dLbls>
          <c:showLegendKey val="0"/>
          <c:showVal val="0"/>
          <c:showCatName val="0"/>
          <c:showSerName val="0"/>
          <c:showPercent val="0"/>
          <c:showBubbleSize val="0"/>
        </c:dLbls>
        <c:axId val="153496864"/>
        <c:axId val="153497424"/>
        <c:extLst>
          <c:ext xmlns:c15="http://schemas.microsoft.com/office/drawing/2012/chart" uri="{02D57815-91ED-43cb-92C2-25804820EDAC}">
            <c15:filteredScatterSeries>
              <c15:ser>
                <c:idx val="1"/>
                <c:order val="1"/>
                <c:tx>
                  <c:v>optimization</c:v>
                </c:tx>
                <c:spPr>
                  <a:ln w="25400" cap="rnd">
                    <a:solidFill>
                      <a:srgbClr val="C00000"/>
                    </a:solidFill>
                    <a:round/>
                  </a:ln>
                  <a:effectLst/>
                </c:spPr>
                <c:marker>
                  <c:symbol val="none"/>
                </c:marker>
                <c:xVal>
                  <c:numRef>
                    <c:extLst>
                      <c:ext uri="{02D57815-91ED-43cb-92C2-25804820EDAC}">
                        <c15:formulaRef>
                          <c15:sqref>OPTvsS1vsAl!$D$3:$D$85</c15:sqref>
                        </c15:formulaRef>
                      </c:ext>
                    </c:extLst>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extLst>
                      <c:ext uri="{02D57815-91ED-43cb-92C2-25804820EDAC}">
                        <c15:formulaRef>
                          <c15:sqref>OPTvsS1vsAl!$E$3:$E$85</c15:sqref>
                        </c15:formulaRef>
                      </c:ext>
                    </c:extLst>
                    <c:numCache>
                      <c:formatCode>General</c:formatCode>
                      <c:ptCount val="8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4756.9399999999996</c:v>
                      </c:pt>
                      <c:pt idx="21">
                        <c:v>4756.9399999999996</c:v>
                      </c:pt>
                      <c:pt idx="22">
                        <c:v>4756.9399999999996</c:v>
                      </c:pt>
                      <c:pt idx="23">
                        <c:v>4727.21</c:v>
                      </c:pt>
                      <c:pt idx="24">
                        <c:v>4727.21</c:v>
                      </c:pt>
                      <c:pt idx="25">
                        <c:v>4693.24</c:v>
                      </c:pt>
                      <c:pt idx="26">
                        <c:v>4601.67</c:v>
                      </c:pt>
                      <c:pt idx="27">
                        <c:v>4450.04</c:v>
                      </c:pt>
                      <c:pt idx="28">
                        <c:v>4263.38</c:v>
                      </c:pt>
                      <c:pt idx="29">
                        <c:v>4034.04</c:v>
                      </c:pt>
                      <c:pt idx="30">
                        <c:v>3780.89</c:v>
                      </c:pt>
                      <c:pt idx="31">
                        <c:v>3507.61</c:v>
                      </c:pt>
                      <c:pt idx="32">
                        <c:v>3204.25</c:v>
                      </c:pt>
                      <c:pt idx="33">
                        <c:v>2889.21</c:v>
                      </c:pt>
                      <c:pt idx="34">
                        <c:v>2558.12</c:v>
                      </c:pt>
                      <c:pt idx="35">
                        <c:v>2205.77</c:v>
                      </c:pt>
                      <c:pt idx="36">
                        <c:v>1823</c:v>
                      </c:pt>
                      <c:pt idx="37">
                        <c:v>1413.6</c:v>
                      </c:pt>
                      <c:pt idx="38">
                        <c:v>1000.01</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1000.76</c:v>
                      </c:pt>
                      <c:pt idx="68">
                        <c:v>1000.14</c:v>
                      </c:pt>
                      <c:pt idx="69">
                        <c:v>1000.03</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numCache>
                  </c:numRef>
                </c:yVal>
                <c:smooth val="1"/>
              </c15:ser>
            </c15:filteredScatterSeries>
          </c:ext>
        </c:extLst>
      </c:scatterChart>
      <c:valAx>
        <c:axId val="153496864"/>
        <c:scaling>
          <c:orientation val="minMax"/>
          <c:max val="500"/>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497424"/>
        <c:crosses val="autoZero"/>
        <c:crossBetween val="midCat"/>
      </c:valAx>
      <c:valAx>
        <c:axId val="1534974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496864"/>
        <c:crosses val="autoZero"/>
        <c:crossBetween val="midCat"/>
      </c:valAx>
      <c:spPr>
        <a:noFill/>
        <a:ln>
          <a:noFill/>
        </a:ln>
        <a:effectLst/>
      </c:spPr>
    </c:plotArea>
    <c:legend>
      <c:legendPos val="r"/>
      <c:layout>
        <c:manualLayout>
          <c:xMode val="edge"/>
          <c:yMode val="edge"/>
          <c:x val="0.56269972832343329"/>
          <c:y val="0.18315903871391079"/>
          <c:w val="0.33644450098450529"/>
          <c:h val="0.4450656156384619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8123129345674"/>
          <c:y val="2.6486630577427821E-2"/>
          <c:w val="0.76319645899525712"/>
          <c:h val="0.83165532042869639"/>
        </c:manualLayout>
      </c:layout>
      <c:scatterChart>
        <c:scatterStyle val="smoothMarker"/>
        <c:varyColors val="0"/>
        <c:ser>
          <c:idx val="0"/>
          <c:order val="0"/>
          <c:tx>
            <c:strRef>
              <c:f>OPTvsS1vsAl!$K$2</c:f>
              <c:strCache>
                <c:ptCount val="1"/>
                <c:pt idx="0">
                  <c:v>data-driven</c:v>
                </c:pt>
              </c:strCache>
            </c:strRef>
          </c:tx>
          <c:spPr>
            <a:ln w="25400" cap="rnd">
              <a:solidFill>
                <a:schemeClr val="accent1"/>
              </a:solidFill>
              <a:round/>
            </a:ln>
            <a:effectLst/>
          </c:spPr>
          <c:marker>
            <c:symbol val="none"/>
          </c:marker>
          <c:xVal>
            <c:numRef>
              <c:f>OPTvsS1vsAl!$J$3:$J$526</c:f>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OPTvsS1vsAl!$K$3:$K$526</c:f>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ser>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OPTvsS1vsAl!$N$3:$N$90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4258.3500000000004</c:v>
                </c:pt>
                <c:pt idx="27">
                  <c:v>4258.3500000000004</c:v>
                </c:pt>
                <c:pt idx="28">
                  <c:v>4109.88</c:v>
                </c:pt>
                <c:pt idx="29">
                  <c:v>4109.88</c:v>
                </c:pt>
                <c:pt idx="30">
                  <c:v>3978.07</c:v>
                </c:pt>
                <c:pt idx="31">
                  <c:v>3864.72</c:v>
                </c:pt>
                <c:pt idx="32">
                  <c:v>3768.21</c:v>
                </c:pt>
                <c:pt idx="33">
                  <c:v>3684.71</c:v>
                </c:pt>
                <c:pt idx="34">
                  <c:v>3606.24</c:v>
                </c:pt>
                <c:pt idx="35">
                  <c:v>3532.29</c:v>
                </c:pt>
                <c:pt idx="36">
                  <c:v>3452.14</c:v>
                </c:pt>
                <c:pt idx="37">
                  <c:v>3364.3</c:v>
                </c:pt>
                <c:pt idx="38">
                  <c:v>3262.25</c:v>
                </c:pt>
                <c:pt idx="39">
                  <c:v>3134.52</c:v>
                </c:pt>
                <c:pt idx="40">
                  <c:v>2973.15</c:v>
                </c:pt>
                <c:pt idx="41">
                  <c:v>2787.01</c:v>
                </c:pt>
                <c:pt idx="42">
                  <c:v>2581.12</c:v>
                </c:pt>
                <c:pt idx="43">
                  <c:v>2362.73</c:v>
                </c:pt>
                <c:pt idx="44">
                  <c:v>2128.7399999999998</c:v>
                </c:pt>
                <c:pt idx="45">
                  <c:v>1894.12</c:v>
                </c:pt>
                <c:pt idx="46">
                  <c:v>1668.54</c:v>
                </c:pt>
                <c:pt idx="47">
                  <c:v>1440.57</c:v>
                </c:pt>
                <c:pt idx="48">
                  <c:v>1208.42</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OPTvsS1vsAl!$Q$3:$Q$131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pt idx="128">
                  <c:v>1000</c:v>
                </c:pt>
              </c:numCache>
            </c:numRef>
          </c:yVal>
          <c:smooth val="1"/>
        </c:ser>
        <c:dLbls>
          <c:showLegendKey val="0"/>
          <c:showVal val="0"/>
          <c:showCatName val="0"/>
          <c:showSerName val="0"/>
          <c:showPercent val="0"/>
          <c:showBubbleSize val="0"/>
        </c:dLbls>
        <c:axId val="153500784"/>
        <c:axId val="153501344"/>
      </c:scatterChart>
      <c:valAx>
        <c:axId val="15350078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501344"/>
        <c:crosses val="autoZero"/>
        <c:crossBetween val="midCat"/>
      </c:valAx>
      <c:valAx>
        <c:axId val="1535013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3500784"/>
        <c:crosses val="autoZero"/>
        <c:crossBetween val="midCat"/>
      </c:valAx>
      <c:spPr>
        <a:noFill/>
        <a:ln>
          <a:noFill/>
        </a:ln>
        <a:effectLst/>
      </c:spPr>
    </c:plotArea>
    <c:legend>
      <c:legendPos val="r"/>
      <c:layout>
        <c:manualLayout>
          <c:xMode val="edge"/>
          <c:yMode val="edge"/>
          <c:x val="0.40849133858267717"/>
          <c:y val="0.13564317253520283"/>
          <c:w val="0.41146452088225816"/>
          <c:h val="0.4109511701662292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1029327855757"/>
          <c:y val="5.0925925925925923E-2"/>
          <c:w val="0.79693164441401343"/>
          <c:h val="0.77220281686688874"/>
        </c:manualLayout>
      </c:layout>
      <c:scatterChart>
        <c:scatterStyle val="smoothMarker"/>
        <c:varyColors val="0"/>
        <c:ser>
          <c:idx val="0"/>
          <c:order val="0"/>
          <c:tx>
            <c:strRef>
              <c:f>OPTvsS1vsAl!$K$2</c:f>
              <c:strCache>
                <c:ptCount val="1"/>
                <c:pt idx="0">
                  <c:v>data-driven</c:v>
                </c:pt>
              </c:strCache>
              <c:extLst xmlns:c15="http://schemas.microsoft.com/office/drawing/2012/chart"/>
            </c:strRef>
          </c:tx>
          <c:spPr>
            <a:ln w="25400" cap="rnd">
              <a:solidFill>
                <a:schemeClr val="accent1"/>
              </a:solidFill>
              <a:round/>
            </a:ln>
            <a:effectLst/>
          </c:spPr>
          <c:marker>
            <c:symbol val="none"/>
          </c:marker>
          <c:xVal>
            <c:numRef>
              <c:f>OPTvsS1vsAl!$J$3:$J$526</c:f>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extLst xmlns:c15="http://schemas.microsoft.com/office/drawing/2012/chart"/>
            </c:numRef>
          </c:xVal>
          <c:yVal>
            <c:numRef>
              <c:f>OPTvsS1vsAl!$L$3:$L$526</c:f>
              <c:numCache>
                <c:formatCode>0.00E+00</c:formatCode>
                <c:ptCount val="524"/>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1516.33</c:v>
                </c:pt>
                <c:pt idx="23" formatCode="General">
                  <c:v>1566.99</c:v>
                </c:pt>
                <c:pt idx="24" formatCode="General">
                  <c:v>1611.13</c:v>
                </c:pt>
                <c:pt idx="25" formatCode="General">
                  <c:v>1651.43</c:v>
                </c:pt>
                <c:pt idx="26" formatCode="General">
                  <c:v>1689.03</c:v>
                </c:pt>
                <c:pt idx="27" formatCode="General">
                  <c:v>1724.54</c:v>
                </c:pt>
                <c:pt idx="28" formatCode="General">
                  <c:v>1758.33</c:v>
                </c:pt>
                <c:pt idx="29" formatCode="General">
                  <c:v>1790.7</c:v>
                </c:pt>
                <c:pt idx="30" formatCode="General">
                  <c:v>1821.86</c:v>
                </c:pt>
                <c:pt idx="31" formatCode="General">
                  <c:v>1852</c:v>
                </c:pt>
                <c:pt idx="32" formatCode="General">
                  <c:v>1881.23</c:v>
                </c:pt>
                <c:pt idx="33" formatCode="General">
                  <c:v>1909.64</c:v>
                </c:pt>
                <c:pt idx="34" formatCode="General">
                  <c:v>1937.31</c:v>
                </c:pt>
                <c:pt idx="35" formatCode="General">
                  <c:v>1964.31</c:v>
                </c:pt>
                <c:pt idx="36" formatCode="General">
                  <c:v>1990.7</c:v>
                </c:pt>
                <c:pt idx="37" formatCode="General">
                  <c:v>2016.54</c:v>
                </c:pt>
                <c:pt idx="38" formatCode="General">
                  <c:v>2041.9</c:v>
                </c:pt>
                <c:pt idx="39" formatCode="General">
                  <c:v>2066.79</c:v>
                </c:pt>
                <c:pt idx="40" formatCode="General">
                  <c:v>2091.2600000000002</c:v>
                </c:pt>
                <c:pt idx="41" formatCode="General">
                  <c:v>2115.33</c:v>
                </c:pt>
                <c:pt idx="42" formatCode="General">
                  <c:v>2139.0300000000002</c:v>
                </c:pt>
                <c:pt idx="43" formatCode="General">
                  <c:v>2162.36</c:v>
                </c:pt>
                <c:pt idx="44" formatCode="General">
                  <c:v>2185.34</c:v>
                </c:pt>
                <c:pt idx="45" formatCode="General">
                  <c:v>2208.0100000000002</c:v>
                </c:pt>
                <c:pt idx="46" formatCode="General">
                  <c:v>2230.38</c:v>
                </c:pt>
                <c:pt idx="47" formatCode="General">
                  <c:v>2252.4699999999998</c:v>
                </c:pt>
                <c:pt idx="48">
                  <c:v>2274.29</c:v>
                </c:pt>
                <c:pt idx="49" formatCode="General">
                  <c:v>2295.87</c:v>
                </c:pt>
                <c:pt idx="50" formatCode="General">
                  <c:v>2317.21</c:v>
                </c:pt>
                <c:pt idx="51" formatCode="General">
                  <c:v>2338.33</c:v>
                </c:pt>
                <c:pt idx="52" formatCode="General">
                  <c:v>2359.23</c:v>
                </c:pt>
                <c:pt idx="53" formatCode="General">
                  <c:v>2379.92</c:v>
                </c:pt>
                <c:pt idx="54" formatCode="General">
                  <c:v>2400.41</c:v>
                </c:pt>
                <c:pt idx="55" formatCode="General">
                  <c:v>2420.71</c:v>
                </c:pt>
                <c:pt idx="56" formatCode="General">
                  <c:v>2440.81</c:v>
                </c:pt>
                <c:pt idx="57" formatCode="General">
                  <c:v>2460.73</c:v>
                </c:pt>
                <c:pt idx="58" formatCode="General">
                  <c:v>2480.4699999999998</c:v>
                </c:pt>
                <c:pt idx="59" formatCode="General">
                  <c:v>2500.0300000000002</c:v>
                </c:pt>
                <c:pt idx="60" formatCode="General">
                  <c:v>2519.42</c:v>
                </c:pt>
                <c:pt idx="61" formatCode="General">
                  <c:v>2538.66</c:v>
                </c:pt>
                <c:pt idx="62" formatCode="General">
                  <c:v>2557.7399999999998</c:v>
                </c:pt>
                <c:pt idx="63" formatCode="General">
                  <c:v>2576.67</c:v>
                </c:pt>
                <c:pt idx="64" formatCode="General">
                  <c:v>2595.46</c:v>
                </c:pt>
                <c:pt idx="65" formatCode="General">
                  <c:v>2614.11</c:v>
                </c:pt>
                <c:pt idx="66" formatCode="General">
                  <c:v>2632.62</c:v>
                </c:pt>
                <c:pt idx="67" formatCode="General">
                  <c:v>2651.01</c:v>
                </c:pt>
                <c:pt idx="68" formatCode="General">
                  <c:v>2669.27</c:v>
                </c:pt>
                <c:pt idx="69" formatCode="General">
                  <c:v>2687.41</c:v>
                </c:pt>
                <c:pt idx="70" formatCode="General">
                  <c:v>2705.43</c:v>
                </c:pt>
                <c:pt idx="71" formatCode="General">
                  <c:v>2723.32</c:v>
                </c:pt>
                <c:pt idx="72" formatCode="General">
                  <c:v>2741.1</c:v>
                </c:pt>
                <c:pt idx="73" formatCode="General">
                  <c:v>2758.76</c:v>
                </c:pt>
                <c:pt idx="74" formatCode="General">
                  <c:v>2776.31</c:v>
                </c:pt>
                <c:pt idx="75" formatCode="General">
                  <c:v>2793.74</c:v>
                </c:pt>
                <c:pt idx="76" formatCode="General">
                  <c:v>2811.07</c:v>
                </c:pt>
                <c:pt idx="77" formatCode="General">
                  <c:v>2828.28</c:v>
                </c:pt>
                <c:pt idx="78" formatCode="General">
                  <c:v>2845.39</c:v>
                </c:pt>
                <c:pt idx="79" formatCode="General">
                  <c:v>2862.39</c:v>
                </c:pt>
                <c:pt idx="80" formatCode="General">
                  <c:v>2879.29</c:v>
                </c:pt>
                <c:pt idx="81" formatCode="General">
                  <c:v>2896.08</c:v>
                </c:pt>
                <c:pt idx="82" formatCode="General">
                  <c:v>2912.78</c:v>
                </c:pt>
                <c:pt idx="83" formatCode="General">
                  <c:v>2929.38</c:v>
                </c:pt>
                <c:pt idx="84" formatCode="General">
                  <c:v>2945.89</c:v>
                </c:pt>
                <c:pt idx="85" formatCode="General">
                  <c:v>2962.31</c:v>
                </c:pt>
                <c:pt idx="86" formatCode="General">
                  <c:v>2978.63</c:v>
                </c:pt>
                <c:pt idx="87" formatCode="General">
                  <c:v>2994.87</c:v>
                </c:pt>
                <c:pt idx="88" formatCode="General">
                  <c:v>3011.02</c:v>
                </c:pt>
                <c:pt idx="89" formatCode="General">
                  <c:v>3027.08</c:v>
                </c:pt>
                <c:pt idx="90" formatCode="General">
                  <c:v>3043.06</c:v>
                </c:pt>
                <c:pt idx="91" formatCode="General">
                  <c:v>3058.96</c:v>
                </c:pt>
                <c:pt idx="92" formatCode="General">
                  <c:v>3074.77</c:v>
                </c:pt>
                <c:pt idx="93" formatCode="General">
                  <c:v>3090.5</c:v>
                </c:pt>
                <c:pt idx="94" formatCode="General">
                  <c:v>3106.15</c:v>
                </c:pt>
                <c:pt idx="95" formatCode="General">
                  <c:v>3121.72</c:v>
                </c:pt>
                <c:pt idx="96" formatCode="General">
                  <c:v>3137.21</c:v>
                </c:pt>
                <c:pt idx="97" formatCode="General">
                  <c:v>3152.62</c:v>
                </c:pt>
                <c:pt idx="98" formatCode="General">
                  <c:v>3167.95</c:v>
                </c:pt>
                <c:pt idx="99" formatCode="General">
                  <c:v>3183.2</c:v>
                </c:pt>
                <c:pt idx="100" formatCode="General">
                  <c:v>3198.37</c:v>
                </c:pt>
                <c:pt idx="101" formatCode="General">
                  <c:v>3213.46</c:v>
                </c:pt>
                <c:pt idx="102" formatCode="General">
                  <c:v>3301.27</c:v>
                </c:pt>
                <c:pt idx="103" formatCode="General">
                  <c:v>3406.23</c:v>
                </c:pt>
                <c:pt idx="104" formatCode="General">
                  <c:v>3514.29</c:v>
                </c:pt>
                <c:pt idx="105" formatCode="General">
                  <c:v>3612.78</c:v>
                </c:pt>
                <c:pt idx="106" formatCode="General">
                  <c:v>3710.29</c:v>
                </c:pt>
                <c:pt idx="107" formatCode="General">
                  <c:v>3763.13</c:v>
                </c:pt>
                <c:pt idx="108" formatCode="General">
                  <c:v>3805.53</c:v>
                </c:pt>
                <c:pt idx="109" formatCode="General">
                  <c:v>3843.41</c:v>
                </c:pt>
                <c:pt idx="110" formatCode="General">
                  <c:v>3878.49</c:v>
                </c:pt>
                <c:pt idx="111" formatCode="General">
                  <c:v>3911.58</c:v>
                </c:pt>
                <c:pt idx="112" formatCode="General">
                  <c:v>3943.07</c:v>
                </c:pt>
                <c:pt idx="113" formatCode="General">
                  <c:v>3973.26</c:v>
                </c:pt>
                <c:pt idx="114" formatCode="General">
                  <c:v>4002.36</c:v>
                </c:pt>
                <c:pt idx="115" formatCode="General">
                  <c:v>4030.54</c:v>
                </c:pt>
                <c:pt idx="116" formatCode="General">
                  <c:v>4057.92</c:v>
                </c:pt>
                <c:pt idx="117" formatCode="General">
                  <c:v>4084.6</c:v>
                </c:pt>
                <c:pt idx="118" formatCode="General">
                  <c:v>4110.6499999999996</c:v>
                </c:pt>
                <c:pt idx="119" formatCode="General">
                  <c:v>4136.13</c:v>
                </c:pt>
                <c:pt idx="120" formatCode="General">
                  <c:v>4161.08</c:v>
                </c:pt>
                <c:pt idx="121" formatCode="General">
                  <c:v>4185.55</c:v>
                </c:pt>
                <c:pt idx="122" formatCode="General">
                  <c:v>4209.57</c:v>
                </c:pt>
                <c:pt idx="123" formatCode="General">
                  <c:v>4233.1899999999996</c:v>
                </c:pt>
                <c:pt idx="124" formatCode="General">
                  <c:v>4256.43</c:v>
                </c:pt>
                <c:pt idx="125" formatCode="General">
                  <c:v>4279.32</c:v>
                </c:pt>
                <c:pt idx="126" formatCode="General">
                  <c:v>4301.88</c:v>
                </c:pt>
                <c:pt idx="127" formatCode="General">
                  <c:v>4324.13</c:v>
                </c:pt>
                <c:pt idx="128" formatCode="General">
                  <c:v>4346.09</c:v>
                </c:pt>
                <c:pt idx="129" formatCode="General">
                  <c:v>4367.78</c:v>
                </c:pt>
                <c:pt idx="130" formatCode="General">
                  <c:v>4389.21</c:v>
                </c:pt>
                <c:pt idx="131" formatCode="General">
                  <c:v>4410.3900000000003</c:v>
                </c:pt>
                <c:pt idx="132" formatCode="General">
                  <c:v>4431.33</c:v>
                </c:pt>
                <c:pt idx="133" formatCode="General">
                  <c:v>4452.04</c:v>
                </c:pt>
                <c:pt idx="134" formatCode="General">
                  <c:v>4472.53</c:v>
                </c:pt>
                <c:pt idx="135" formatCode="General">
                  <c:v>4492.8</c:v>
                </c:pt>
                <c:pt idx="136" formatCode="General">
                  <c:v>4512.8599999999997</c:v>
                </c:pt>
                <c:pt idx="137" formatCode="General">
                  <c:v>4532.74</c:v>
                </c:pt>
                <c:pt idx="138" formatCode="General">
                  <c:v>4552.42</c:v>
                </c:pt>
                <c:pt idx="139" formatCode="General">
                  <c:v>4571.92</c:v>
                </c:pt>
                <c:pt idx="140" formatCode="General">
                  <c:v>4591.26</c:v>
                </c:pt>
                <c:pt idx="141" formatCode="General">
                  <c:v>4610.42</c:v>
                </c:pt>
                <c:pt idx="142" formatCode="General">
                  <c:v>4629.42</c:v>
                </c:pt>
                <c:pt idx="143" formatCode="General">
                  <c:v>4648.2700000000004</c:v>
                </c:pt>
                <c:pt idx="144" formatCode="General">
                  <c:v>4666.97</c:v>
                </c:pt>
                <c:pt idx="145" formatCode="General">
                  <c:v>4685.51</c:v>
                </c:pt>
                <c:pt idx="146" formatCode="General">
                  <c:v>4703.92</c:v>
                </c:pt>
                <c:pt idx="147" formatCode="General">
                  <c:v>4722.18</c:v>
                </c:pt>
                <c:pt idx="148" formatCode="General">
                  <c:v>4740.3100000000004</c:v>
                </c:pt>
                <c:pt idx="149" formatCode="General">
                  <c:v>4758.3100000000004</c:v>
                </c:pt>
                <c:pt idx="150" formatCode="General">
                  <c:v>4776.1899999999996</c:v>
                </c:pt>
                <c:pt idx="151" formatCode="General">
                  <c:v>4793.93</c:v>
                </c:pt>
                <c:pt idx="152" formatCode="General">
                  <c:v>4811.5600000000004</c:v>
                </c:pt>
                <c:pt idx="153" formatCode="General">
                  <c:v>4829.07</c:v>
                </c:pt>
                <c:pt idx="154" formatCode="General">
                  <c:v>4846.47</c:v>
                </c:pt>
                <c:pt idx="155" formatCode="General">
                  <c:v>4863.74</c:v>
                </c:pt>
                <c:pt idx="156" formatCode="General">
                  <c:v>4880.91</c:v>
                </c:pt>
                <c:pt idx="157" formatCode="General">
                  <c:v>4897.96</c:v>
                </c:pt>
                <c:pt idx="158" formatCode="General">
                  <c:v>4914.8999999999996</c:v>
                </c:pt>
                <c:pt idx="159" formatCode="General">
                  <c:v>4931.74</c:v>
                </c:pt>
                <c:pt idx="160" formatCode="General">
                  <c:v>4948.47</c:v>
                </c:pt>
                <c:pt idx="161" formatCode="General">
                  <c:v>4965.1000000000004</c:v>
                </c:pt>
                <c:pt idx="162" formatCode="General">
                  <c:v>4981.6400000000003</c:v>
                </c:pt>
                <c:pt idx="163" formatCode="General">
                  <c:v>4998.07</c:v>
                </c:pt>
                <c:pt idx="164" formatCode="General">
                  <c:v>5014.42</c:v>
                </c:pt>
                <c:pt idx="165" formatCode="General">
                  <c:v>5030.67</c:v>
                </c:pt>
                <c:pt idx="166" formatCode="General">
                  <c:v>5046.83</c:v>
                </c:pt>
                <c:pt idx="167" formatCode="General">
                  <c:v>5062.8999999999996</c:v>
                </c:pt>
                <c:pt idx="168" formatCode="General">
                  <c:v>5078.8900000000003</c:v>
                </c:pt>
                <c:pt idx="169" formatCode="General">
                  <c:v>5094.79</c:v>
                </c:pt>
                <c:pt idx="170" formatCode="General">
                  <c:v>5110.6000000000004</c:v>
                </c:pt>
                <c:pt idx="171" formatCode="General">
                  <c:v>5126.34</c:v>
                </c:pt>
                <c:pt idx="172" formatCode="General">
                  <c:v>5142</c:v>
                </c:pt>
                <c:pt idx="173" formatCode="General">
                  <c:v>5157.57</c:v>
                </c:pt>
                <c:pt idx="174" formatCode="General">
                  <c:v>5173.07</c:v>
                </c:pt>
                <c:pt idx="175" formatCode="General">
                  <c:v>5188.49</c:v>
                </c:pt>
                <c:pt idx="176" formatCode="General">
                  <c:v>5203.84</c:v>
                </c:pt>
                <c:pt idx="177" formatCode="General">
                  <c:v>5219.1099999999997</c:v>
                </c:pt>
                <c:pt idx="178" formatCode="General">
                  <c:v>5234.3100000000004</c:v>
                </c:pt>
                <c:pt idx="179" formatCode="General">
                  <c:v>5249.44</c:v>
                </c:pt>
                <c:pt idx="180" formatCode="General">
                  <c:v>5264.49</c:v>
                </c:pt>
                <c:pt idx="181" formatCode="General">
                  <c:v>5279.48</c:v>
                </c:pt>
                <c:pt idx="182" formatCode="General">
                  <c:v>5294.39</c:v>
                </c:pt>
                <c:pt idx="183" formatCode="General">
                  <c:v>5309.24</c:v>
                </c:pt>
                <c:pt idx="184" formatCode="General">
                  <c:v>5324.03</c:v>
                </c:pt>
                <c:pt idx="185" formatCode="General">
                  <c:v>5338.74</c:v>
                </c:pt>
                <c:pt idx="186" formatCode="General">
                  <c:v>5353.4</c:v>
                </c:pt>
                <c:pt idx="187" formatCode="General">
                  <c:v>5418.2</c:v>
                </c:pt>
                <c:pt idx="188" formatCode="General">
                  <c:v>5494.88</c:v>
                </c:pt>
                <c:pt idx="189" formatCode="General">
                  <c:v>5573.6</c:v>
                </c:pt>
                <c:pt idx="190" formatCode="General">
                  <c:v>5645.3</c:v>
                </c:pt>
                <c:pt idx="191" formatCode="General">
                  <c:v>5716.59</c:v>
                </c:pt>
                <c:pt idx="192" formatCode="General">
                  <c:v>5757.27</c:v>
                </c:pt>
                <c:pt idx="193" formatCode="General">
                  <c:v>5791.11</c:v>
                </c:pt>
                <c:pt idx="194" formatCode="General">
                  <c:v>5821.86</c:v>
                </c:pt>
                <c:pt idx="195" formatCode="General">
                  <c:v>5850.62</c:v>
                </c:pt>
                <c:pt idx="196" formatCode="General">
                  <c:v>5877.88</c:v>
                </c:pt>
                <c:pt idx="197" formatCode="General">
                  <c:v>5903.96</c:v>
                </c:pt>
                <c:pt idx="198" formatCode="General">
                  <c:v>5929.08</c:v>
                </c:pt>
                <c:pt idx="199" formatCode="General">
                  <c:v>5953.4</c:v>
                </c:pt>
                <c:pt idx="200" formatCode="General">
                  <c:v>5977.05</c:v>
                </c:pt>
                <c:pt idx="201" formatCode="General">
                  <c:v>6000.09</c:v>
                </c:pt>
                <c:pt idx="202" formatCode="General">
                  <c:v>6022.61</c:v>
                </c:pt>
                <c:pt idx="203" formatCode="General">
                  <c:v>6044.64</c:v>
                </c:pt>
                <c:pt idx="204" formatCode="General">
                  <c:v>6066.23</c:v>
                </c:pt>
                <c:pt idx="205" formatCode="General">
                  <c:v>6087.42</c:v>
                </c:pt>
                <c:pt idx="206" formatCode="General">
                  <c:v>6108.25</c:v>
                </c:pt>
                <c:pt idx="207" formatCode="General">
                  <c:v>6128.76</c:v>
                </c:pt>
                <c:pt idx="208" formatCode="General">
                  <c:v>6148.96</c:v>
                </c:pt>
                <c:pt idx="209" formatCode="General">
                  <c:v>6168.89</c:v>
                </c:pt>
                <c:pt idx="210" formatCode="General">
                  <c:v>6188.55</c:v>
                </c:pt>
                <c:pt idx="211" formatCode="General">
                  <c:v>6207.96</c:v>
                </c:pt>
                <c:pt idx="212" formatCode="General">
                  <c:v>6227.14</c:v>
                </c:pt>
                <c:pt idx="213" formatCode="General">
                  <c:v>6246.1</c:v>
                </c:pt>
                <c:pt idx="214" formatCode="General">
                  <c:v>6264.85</c:v>
                </c:pt>
                <c:pt idx="215" formatCode="General">
                  <c:v>6283.4</c:v>
                </c:pt>
                <c:pt idx="216" formatCode="General">
                  <c:v>6301.76</c:v>
                </c:pt>
                <c:pt idx="217" formatCode="General">
                  <c:v>6319.94</c:v>
                </c:pt>
                <c:pt idx="218" formatCode="General">
                  <c:v>6337.95</c:v>
                </c:pt>
                <c:pt idx="219" formatCode="General">
                  <c:v>6355.79</c:v>
                </c:pt>
                <c:pt idx="220" formatCode="General">
                  <c:v>6373.46</c:v>
                </c:pt>
                <c:pt idx="221" formatCode="General">
                  <c:v>6390.98</c:v>
                </c:pt>
                <c:pt idx="222" formatCode="General">
                  <c:v>6408.35</c:v>
                </c:pt>
                <c:pt idx="223" formatCode="General">
                  <c:v>6425.58</c:v>
                </c:pt>
                <c:pt idx="224" formatCode="General">
                  <c:v>6442.67</c:v>
                </c:pt>
                <c:pt idx="225" formatCode="General">
                  <c:v>6459.64</c:v>
                </c:pt>
                <c:pt idx="226" formatCode="General">
                  <c:v>6476.48</c:v>
                </c:pt>
                <c:pt idx="227" formatCode="General">
                  <c:v>6493.2</c:v>
                </c:pt>
                <c:pt idx="228" formatCode="General">
                  <c:v>6509.8</c:v>
                </c:pt>
                <c:pt idx="229" formatCode="General">
                  <c:v>6526.29</c:v>
                </c:pt>
                <c:pt idx="230" formatCode="General">
                  <c:v>6542.67</c:v>
                </c:pt>
                <c:pt idx="231" formatCode="General">
                  <c:v>6558.95</c:v>
                </c:pt>
                <c:pt idx="232" formatCode="General">
                  <c:v>6575.12</c:v>
                </c:pt>
                <c:pt idx="233" formatCode="General">
                  <c:v>6591.19</c:v>
                </c:pt>
                <c:pt idx="234" formatCode="General">
                  <c:v>6607.16</c:v>
                </c:pt>
                <c:pt idx="235" formatCode="General">
                  <c:v>6623.03</c:v>
                </c:pt>
                <c:pt idx="236" formatCode="General">
                  <c:v>6638.81</c:v>
                </c:pt>
                <c:pt idx="237" formatCode="General">
                  <c:v>6654.5</c:v>
                </c:pt>
                <c:pt idx="238" formatCode="General">
                  <c:v>6670.09</c:v>
                </c:pt>
                <c:pt idx="239" formatCode="General">
                  <c:v>6685.6</c:v>
                </c:pt>
                <c:pt idx="240" formatCode="General">
                  <c:v>6701.02</c:v>
                </c:pt>
                <c:pt idx="241" formatCode="General">
                  <c:v>6716.36</c:v>
                </c:pt>
                <c:pt idx="242" formatCode="General">
                  <c:v>6731.61</c:v>
                </c:pt>
                <c:pt idx="243" formatCode="General">
                  <c:v>6746.79</c:v>
                </c:pt>
                <c:pt idx="244" formatCode="General">
                  <c:v>6761.89</c:v>
                </c:pt>
                <c:pt idx="245" formatCode="General">
                  <c:v>6776.91</c:v>
                </c:pt>
                <c:pt idx="246" formatCode="General">
                  <c:v>6791.85</c:v>
                </c:pt>
                <c:pt idx="247" formatCode="General">
                  <c:v>6806.72</c:v>
                </c:pt>
                <c:pt idx="248" formatCode="General">
                  <c:v>6821.52</c:v>
                </c:pt>
                <c:pt idx="249" formatCode="General">
                  <c:v>6836.24</c:v>
                </c:pt>
                <c:pt idx="250" formatCode="General">
                  <c:v>6850.89</c:v>
                </c:pt>
                <c:pt idx="251" formatCode="General">
                  <c:v>6865.47</c:v>
                </c:pt>
                <c:pt idx="252" formatCode="General">
                  <c:v>6879.99</c:v>
                </c:pt>
                <c:pt idx="253" formatCode="General">
                  <c:v>6894.44</c:v>
                </c:pt>
                <c:pt idx="254" formatCode="General">
                  <c:v>6908.82</c:v>
                </c:pt>
                <c:pt idx="255" formatCode="General">
                  <c:v>6923.15</c:v>
                </c:pt>
                <c:pt idx="256" formatCode="General">
                  <c:v>6937.41</c:v>
                </c:pt>
                <c:pt idx="257" formatCode="General">
                  <c:v>6951.6</c:v>
                </c:pt>
                <c:pt idx="258" formatCode="General">
                  <c:v>6965.75</c:v>
                </c:pt>
                <c:pt idx="259" formatCode="General">
                  <c:v>6979.83</c:v>
                </c:pt>
                <c:pt idx="260" formatCode="General">
                  <c:v>6993.85</c:v>
                </c:pt>
                <c:pt idx="261" formatCode="General">
                  <c:v>7007.82</c:v>
                </c:pt>
                <c:pt idx="262" formatCode="General">
                  <c:v>7021.73</c:v>
                </c:pt>
                <c:pt idx="263" formatCode="General">
                  <c:v>7035.59</c:v>
                </c:pt>
                <c:pt idx="264" formatCode="General">
                  <c:v>7049.4</c:v>
                </c:pt>
                <c:pt idx="265" formatCode="General">
                  <c:v>7063.15</c:v>
                </c:pt>
                <c:pt idx="266" formatCode="General">
                  <c:v>7076.85</c:v>
                </c:pt>
                <c:pt idx="267" formatCode="General">
                  <c:v>7090.49</c:v>
                </c:pt>
                <c:pt idx="268" formatCode="General">
                  <c:v>7104.09</c:v>
                </c:pt>
                <c:pt idx="269" formatCode="General">
                  <c:v>7117.63</c:v>
                </c:pt>
                <c:pt idx="270" formatCode="General">
                  <c:v>7131.13</c:v>
                </c:pt>
                <c:pt idx="271" formatCode="General">
                  <c:v>7144.57</c:v>
                </c:pt>
                <c:pt idx="272" formatCode="General">
                  <c:v>7191.81</c:v>
                </c:pt>
                <c:pt idx="273" formatCode="General">
                  <c:v>7246.74</c:v>
                </c:pt>
                <c:pt idx="274" formatCode="General">
                  <c:v>7304.34</c:v>
                </c:pt>
                <c:pt idx="275" formatCode="General">
                  <c:v>7361.83</c:v>
                </c:pt>
                <c:pt idx="276" formatCode="General">
                  <c:v>7420.05</c:v>
                </c:pt>
                <c:pt idx="277" formatCode="General">
                  <c:v>7453</c:v>
                </c:pt>
                <c:pt idx="278" formatCode="General">
                  <c:v>7480.49</c:v>
                </c:pt>
                <c:pt idx="279" formatCode="General">
                  <c:v>7505.55</c:v>
                </c:pt>
                <c:pt idx="280" formatCode="General">
                  <c:v>7529.06</c:v>
                </c:pt>
                <c:pt idx="281" formatCode="General">
                  <c:v>7551.42</c:v>
                </c:pt>
                <c:pt idx="282" formatCode="General">
                  <c:v>7572.89</c:v>
                </c:pt>
                <c:pt idx="283" formatCode="General">
                  <c:v>7593.63</c:v>
                </c:pt>
                <c:pt idx="284" formatCode="General">
                  <c:v>7613.75</c:v>
                </c:pt>
                <c:pt idx="285" formatCode="General">
                  <c:v>7633.34</c:v>
                </c:pt>
                <c:pt idx="286" formatCode="General">
                  <c:v>7652.47</c:v>
                </c:pt>
                <c:pt idx="287" formatCode="General">
                  <c:v>7671.18</c:v>
                </c:pt>
                <c:pt idx="288" formatCode="General">
                  <c:v>7689.53</c:v>
                </c:pt>
                <c:pt idx="289" formatCode="General">
                  <c:v>7707.54</c:v>
                </c:pt>
                <c:pt idx="290" formatCode="General">
                  <c:v>7725.25</c:v>
                </c:pt>
                <c:pt idx="291" formatCode="General">
                  <c:v>7742.69</c:v>
                </c:pt>
                <c:pt idx="292" formatCode="General">
                  <c:v>7759.87</c:v>
                </c:pt>
                <c:pt idx="293" formatCode="General">
                  <c:v>7776.81</c:v>
                </c:pt>
                <c:pt idx="294" formatCode="General">
                  <c:v>7793.55</c:v>
                </c:pt>
                <c:pt idx="295" formatCode="General">
                  <c:v>7810.07</c:v>
                </c:pt>
                <c:pt idx="296" formatCode="General">
                  <c:v>7826.41</c:v>
                </c:pt>
                <c:pt idx="297" formatCode="General">
                  <c:v>7842.57</c:v>
                </c:pt>
                <c:pt idx="298" formatCode="General">
                  <c:v>7858.56</c:v>
                </c:pt>
                <c:pt idx="299" formatCode="General">
                  <c:v>7874.38</c:v>
                </c:pt>
                <c:pt idx="300" formatCode="General">
                  <c:v>7890.05</c:v>
                </c:pt>
                <c:pt idx="301" formatCode="General">
                  <c:v>7905.57</c:v>
                </c:pt>
                <c:pt idx="302" formatCode="General">
                  <c:v>7920.95</c:v>
                </c:pt>
                <c:pt idx="303" formatCode="General">
                  <c:v>7936.2</c:v>
                </c:pt>
                <c:pt idx="304" formatCode="General">
                  <c:v>7951.31</c:v>
                </c:pt>
                <c:pt idx="305" formatCode="General">
                  <c:v>7966.3</c:v>
                </c:pt>
                <c:pt idx="306" formatCode="General">
                  <c:v>7981.17</c:v>
                </c:pt>
                <c:pt idx="307" formatCode="General">
                  <c:v>7995.93</c:v>
                </c:pt>
                <c:pt idx="308" formatCode="General">
                  <c:v>8010.58</c:v>
                </c:pt>
                <c:pt idx="309" formatCode="General">
                  <c:v>8025.12</c:v>
                </c:pt>
                <c:pt idx="310" formatCode="General">
                  <c:v>8039.56</c:v>
                </c:pt>
                <c:pt idx="311" formatCode="General">
                  <c:v>8053.91</c:v>
                </c:pt>
                <c:pt idx="312" formatCode="General">
                  <c:v>8068.16</c:v>
                </c:pt>
                <c:pt idx="313" formatCode="General">
                  <c:v>8082.31</c:v>
                </c:pt>
                <c:pt idx="314" formatCode="General">
                  <c:v>8096.38</c:v>
                </c:pt>
                <c:pt idx="315" formatCode="General">
                  <c:v>8110.37</c:v>
                </c:pt>
                <c:pt idx="316" formatCode="General">
                  <c:v>8124.27</c:v>
                </c:pt>
                <c:pt idx="317" formatCode="General">
                  <c:v>8138.09</c:v>
                </c:pt>
                <c:pt idx="318" formatCode="General">
                  <c:v>8151.83</c:v>
                </c:pt>
                <c:pt idx="319" formatCode="General">
                  <c:v>8165.5</c:v>
                </c:pt>
                <c:pt idx="320" formatCode="General">
                  <c:v>8179.09</c:v>
                </c:pt>
                <c:pt idx="321" formatCode="General">
                  <c:v>8192.61</c:v>
                </c:pt>
                <c:pt idx="322" formatCode="General">
                  <c:v>8206.06</c:v>
                </c:pt>
                <c:pt idx="323" formatCode="General">
                  <c:v>8219.44</c:v>
                </c:pt>
                <c:pt idx="324" formatCode="General">
                  <c:v>8232.75</c:v>
                </c:pt>
                <c:pt idx="325" formatCode="General">
                  <c:v>8246</c:v>
                </c:pt>
                <c:pt idx="326" formatCode="General">
                  <c:v>8259.18</c:v>
                </c:pt>
                <c:pt idx="327" formatCode="General">
                  <c:v>8272.2900000000009</c:v>
                </c:pt>
                <c:pt idx="328" formatCode="General">
                  <c:v>8285.34</c:v>
                </c:pt>
                <c:pt idx="329" formatCode="General">
                  <c:v>8298.33</c:v>
                </c:pt>
                <c:pt idx="330" formatCode="General">
                  <c:v>8311.26</c:v>
                </c:pt>
                <c:pt idx="331" formatCode="General">
                  <c:v>8324.1299999999992</c:v>
                </c:pt>
                <c:pt idx="332" formatCode="General">
                  <c:v>8336.94</c:v>
                </c:pt>
                <c:pt idx="333" formatCode="General">
                  <c:v>8349.69</c:v>
                </c:pt>
                <c:pt idx="334" formatCode="General">
                  <c:v>8362.3799999999992</c:v>
                </c:pt>
                <c:pt idx="335" formatCode="General">
                  <c:v>8375.0300000000007</c:v>
                </c:pt>
                <c:pt idx="336" formatCode="General">
                  <c:v>8387.61</c:v>
                </c:pt>
                <c:pt idx="337" formatCode="General">
                  <c:v>8400.15</c:v>
                </c:pt>
                <c:pt idx="338" formatCode="General">
                  <c:v>8412.6299999999992</c:v>
                </c:pt>
                <c:pt idx="339" formatCode="General">
                  <c:v>8425.06</c:v>
                </c:pt>
                <c:pt idx="340" formatCode="General">
                  <c:v>8437.44</c:v>
                </c:pt>
                <c:pt idx="341" formatCode="General">
                  <c:v>8449.77</c:v>
                </c:pt>
                <c:pt idx="342" formatCode="General">
                  <c:v>8462.0499999999993</c:v>
                </c:pt>
                <c:pt idx="343" formatCode="General">
                  <c:v>8474.2800000000007</c:v>
                </c:pt>
                <c:pt idx="344" formatCode="General">
                  <c:v>8486.4599999999991</c:v>
                </c:pt>
                <c:pt idx="345" formatCode="General">
                  <c:v>8498.6</c:v>
                </c:pt>
                <c:pt idx="346" formatCode="General">
                  <c:v>8510.7000000000007</c:v>
                </c:pt>
                <c:pt idx="347" formatCode="General">
                  <c:v>8522.74</c:v>
                </c:pt>
                <c:pt idx="348" formatCode="General">
                  <c:v>8534.75</c:v>
                </c:pt>
                <c:pt idx="349" formatCode="General">
                  <c:v>8546.7099999999991</c:v>
                </c:pt>
                <c:pt idx="350" formatCode="General">
                  <c:v>8558.6299999999992</c:v>
                </c:pt>
                <c:pt idx="351" formatCode="General">
                  <c:v>8570.5</c:v>
                </c:pt>
                <c:pt idx="352" formatCode="General">
                  <c:v>8582.34</c:v>
                </c:pt>
                <c:pt idx="353" formatCode="General">
                  <c:v>8594.1299999999992</c:v>
                </c:pt>
                <c:pt idx="354" formatCode="General">
                  <c:v>8605.8799999999992</c:v>
                </c:pt>
                <c:pt idx="355" formatCode="General">
                  <c:v>8617.59</c:v>
                </c:pt>
                <c:pt idx="356" formatCode="General">
                  <c:v>8629.27</c:v>
                </c:pt>
                <c:pt idx="357" formatCode="General">
                  <c:v>8648.1299999999992</c:v>
                </c:pt>
                <c:pt idx="358" formatCode="General">
                  <c:v>8668.8799999999992</c:v>
                </c:pt>
                <c:pt idx="359" formatCode="General">
                  <c:v>8690.6299999999992</c:v>
                </c:pt>
                <c:pt idx="360" formatCode="General">
                  <c:v>8713.08</c:v>
                </c:pt>
                <c:pt idx="361" formatCode="General">
                  <c:v>8736.09</c:v>
                </c:pt>
                <c:pt idx="362" formatCode="General">
                  <c:v>8759.56</c:v>
                </c:pt>
                <c:pt idx="363" formatCode="General">
                  <c:v>8783.39</c:v>
                </c:pt>
                <c:pt idx="364" formatCode="General">
                  <c:v>8807.5400000000009</c:v>
                </c:pt>
                <c:pt idx="365" formatCode="General">
                  <c:v>8831.94</c:v>
                </c:pt>
                <c:pt idx="366" formatCode="General">
                  <c:v>8856.57</c:v>
                </c:pt>
                <c:pt idx="367" formatCode="General">
                  <c:v>8881.4500000000007</c:v>
                </c:pt>
                <c:pt idx="368" formatCode="General">
                  <c:v>8906.57</c:v>
                </c:pt>
                <c:pt idx="369">
                  <c:v>8931.89</c:v>
                </c:pt>
                <c:pt idx="370" formatCode="General">
                  <c:v>8957.3799999999992</c:v>
                </c:pt>
                <c:pt idx="371" formatCode="General">
                  <c:v>8983.01</c:v>
                </c:pt>
                <c:pt idx="372" formatCode="General">
                  <c:v>9008.77</c:v>
                </c:pt>
                <c:pt idx="373" formatCode="General">
                  <c:v>9034.65</c:v>
                </c:pt>
                <c:pt idx="374" formatCode="General">
                  <c:v>9060.6200000000008</c:v>
                </c:pt>
                <c:pt idx="375" formatCode="General">
                  <c:v>9086.68</c:v>
                </c:pt>
                <c:pt idx="376" formatCode="General">
                  <c:v>9112.82</c:v>
                </c:pt>
                <c:pt idx="377" formatCode="General">
                  <c:v>9138.5</c:v>
                </c:pt>
                <c:pt idx="378" formatCode="General">
                  <c:v>9163.43</c:v>
                </c:pt>
                <c:pt idx="379" formatCode="General">
                  <c:v>9188.24</c:v>
                </c:pt>
                <c:pt idx="380" formatCode="General">
                  <c:v>9212.9699999999993</c:v>
                </c:pt>
                <c:pt idx="381" formatCode="General">
                  <c:v>9237.6299999999992</c:v>
                </c:pt>
                <c:pt idx="382" formatCode="General">
                  <c:v>9262.2099999999991</c:v>
                </c:pt>
                <c:pt idx="383" formatCode="General">
                  <c:v>9286.7099999999991</c:v>
                </c:pt>
                <c:pt idx="384" formatCode="General">
                  <c:v>9311.14</c:v>
                </c:pt>
                <c:pt idx="385" formatCode="General">
                  <c:v>9335.5</c:v>
                </c:pt>
                <c:pt idx="386" formatCode="General">
                  <c:v>9359.76</c:v>
                </c:pt>
                <c:pt idx="387" formatCode="General">
                  <c:v>9384.2099999999991</c:v>
                </c:pt>
                <c:pt idx="388" formatCode="General">
                  <c:v>9408.9599999999991</c:v>
                </c:pt>
                <c:pt idx="389">
                  <c:v>9433.75</c:v>
                </c:pt>
                <c:pt idx="390" formatCode="General">
                  <c:v>9458.56</c:v>
                </c:pt>
                <c:pt idx="391" formatCode="General">
                  <c:v>9483.36</c:v>
                </c:pt>
                <c:pt idx="392" formatCode="General">
                  <c:v>9508.16</c:v>
                </c:pt>
                <c:pt idx="393" formatCode="General">
                  <c:v>9532.9500000000007</c:v>
                </c:pt>
                <c:pt idx="394" formatCode="General">
                  <c:v>9557.73</c:v>
                </c:pt>
                <c:pt idx="395" formatCode="General">
                  <c:v>9582.49</c:v>
                </c:pt>
                <c:pt idx="396" formatCode="General">
                  <c:v>9607.2199999999993</c:v>
                </c:pt>
                <c:pt idx="397" formatCode="General">
                  <c:v>9631.82</c:v>
                </c:pt>
                <c:pt idx="398" formatCode="General">
                  <c:v>9656.17</c:v>
                </c:pt>
                <c:pt idx="399" formatCode="General">
                  <c:v>9680.4500000000007</c:v>
                </c:pt>
                <c:pt idx="400" formatCode="General">
                  <c:v>9704.66</c:v>
                </c:pt>
                <c:pt idx="401" formatCode="General">
                  <c:v>9728.7900000000009</c:v>
                </c:pt>
                <c:pt idx="402" formatCode="General">
                  <c:v>9752.8700000000008</c:v>
                </c:pt>
                <c:pt idx="403" formatCode="General">
                  <c:v>9776.89</c:v>
                </c:pt>
                <c:pt idx="404" formatCode="General">
                  <c:v>9800.8700000000008</c:v>
                </c:pt>
                <c:pt idx="405" formatCode="General">
                  <c:v>9824.7900000000009</c:v>
                </c:pt>
                <c:pt idx="406" formatCode="General">
                  <c:v>9848.65</c:v>
                </c:pt>
                <c:pt idx="407" formatCode="General">
                  <c:v>9872.44</c:v>
                </c:pt>
                <c:pt idx="408" formatCode="General">
                  <c:v>9896.16</c:v>
                </c:pt>
                <c:pt idx="409" formatCode="General">
                  <c:v>9919.81</c:v>
                </c:pt>
                <c:pt idx="410" formatCode="General">
                  <c:v>9943.41</c:v>
                </c:pt>
                <c:pt idx="411" formatCode="General">
                  <c:v>9966.9500000000007</c:v>
                </c:pt>
                <c:pt idx="412" formatCode="General">
                  <c:v>9990.43</c:v>
                </c:pt>
                <c:pt idx="413" formatCode="General">
                  <c:v>10013.9</c:v>
                </c:pt>
                <c:pt idx="414" formatCode="General">
                  <c:v>10037.299999999999</c:v>
                </c:pt>
                <c:pt idx="415" formatCode="General">
                  <c:v>10060.6</c:v>
                </c:pt>
                <c:pt idx="416" formatCode="General">
                  <c:v>10083.799999999999</c:v>
                </c:pt>
                <c:pt idx="417" formatCode="General">
                  <c:v>10107</c:v>
                </c:pt>
                <c:pt idx="418" formatCode="General">
                  <c:v>10130.200000000001</c:v>
                </c:pt>
                <c:pt idx="419" formatCode="General">
                  <c:v>10153.200000000001</c:v>
                </c:pt>
                <c:pt idx="420" formatCode="General">
                  <c:v>10176.299999999999</c:v>
                </c:pt>
                <c:pt idx="421" formatCode="General">
                  <c:v>10199.200000000001</c:v>
                </c:pt>
                <c:pt idx="422" formatCode="General">
                  <c:v>10222.1</c:v>
                </c:pt>
                <c:pt idx="423" formatCode="General">
                  <c:v>10245</c:v>
                </c:pt>
                <c:pt idx="424" formatCode="General">
                  <c:v>10267.799999999999</c:v>
                </c:pt>
                <c:pt idx="425" formatCode="General">
                  <c:v>10290.5</c:v>
                </c:pt>
                <c:pt idx="426" formatCode="General">
                  <c:v>10313.200000000001</c:v>
                </c:pt>
                <c:pt idx="427" formatCode="General">
                  <c:v>10335.9</c:v>
                </c:pt>
                <c:pt idx="428" formatCode="General">
                  <c:v>10358.5</c:v>
                </c:pt>
                <c:pt idx="429" formatCode="General">
                  <c:v>10381.1</c:v>
                </c:pt>
                <c:pt idx="430" formatCode="General">
                  <c:v>10403.700000000001</c:v>
                </c:pt>
                <c:pt idx="431" formatCode="General">
                  <c:v>10426.299999999999</c:v>
                </c:pt>
                <c:pt idx="432" formatCode="General">
                  <c:v>10448.9</c:v>
                </c:pt>
                <c:pt idx="433" formatCode="General">
                  <c:v>10471.5</c:v>
                </c:pt>
                <c:pt idx="434" formatCode="General">
                  <c:v>10494.1</c:v>
                </c:pt>
                <c:pt idx="435" formatCode="General">
                  <c:v>10516.7</c:v>
                </c:pt>
                <c:pt idx="436" formatCode="General">
                  <c:v>10539.3</c:v>
                </c:pt>
                <c:pt idx="437" formatCode="General">
                  <c:v>10561.8</c:v>
                </c:pt>
                <c:pt idx="438" formatCode="General">
                  <c:v>10584.2</c:v>
                </c:pt>
                <c:pt idx="439" formatCode="General">
                  <c:v>10606.5</c:v>
                </c:pt>
                <c:pt idx="440" formatCode="General">
                  <c:v>10628.6</c:v>
                </c:pt>
                <c:pt idx="441" formatCode="General">
                  <c:v>10650.6</c:v>
                </c:pt>
                <c:pt idx="442" formatCode="General">
                  <c:v>10672.5</c:v>
                </c:pt>
                <c:pt idx="443" formatCode="General">
                  <c:v>10694.2</c:v>
                </c:pt>
                <c:pt idx="444" formatCode="General">
                  <c:v>10715.8</c:v>
                </c:pt>
                <c:pt idx="445" formatCode="General">
                  <c:v>10737.3</c:v>
                </c:pt>
                <c:pt idx="446" formatCode="General">
                  <c:v>10758.6</c:v>
                </c:pt>
                <c:pt idx="447" formatCode="General">
                  <c:v>10779.9</c:v>
                </c:pt>
                <c:pt idx="448" formatCode="General">
                  <c:v>10801.3</c:v>
                </c:pt>
                <c:pt idx="449" formatCode="General">
                  <c:v>10822.7</c:v>
                </c:pt>
                <c:pt idx="450" formatCode="General">
                  <c:v>10844.2</c:v>
                </c:pt>
                <c:pt idx="451" formatCode="General">
                  <c:v>10865.8</c:v>
                </c:pt>
                <c:pt idx="452" formatCode="General">
                  <c:v>10887.4</c:v>
                </c:pt>
                <c:pt idx="453" formatCode="General">
                  <c:v>10909.1</c:v>
                </c:pt>
                <c:pt idx="454" formatCode="General">
                  <c:v>10930.9</c:v>
                </c:pt>
                <c:pt idx="455" formatCode="General">
                  <c:v>10952.8</c:v>
                </c:pt>
                <c:pt idx="456" formatCode="General">
                  <c:v>10974.7</c:v>
                </c:pt>
                <c:pt idx="457" formatCode="General">
                  <c:v>10996.6</c:v>
                </c:pt>
                <c:pt idx="458" formatCode="General">
                  <c:v>11017.9</c:v>
                </c:pt>
                <c:pt idx="459" formatCode="General">
                  <c:v>11038.9</c:v>
                </c:pt>
                <c:pt idx="460" formatCode="General">
                  <c:v>11059.7</c:v>
                </c:pt>
                <c:pt idx="461" formatCode="General">
                  <c:v>11080.3</c:v>
                </c:pt>
                <c:pt idx="462" formatCode="General">
                  <c:v>11100.8</c:v>
                </c:pt>
                <c:pt idx="463" formatCode="General">
                  <c:v>11121.1</c:v>
                </c:pt>
                <c:pt idx="464" formatCode="General">
                  <c:v>11141.3</c:v>
                </c:pt>
                <c:pt idx="465" formatCode="General">
                  <c:v>11161.3</c:v>
                </c:pt>
                <c:pt idx="466" formatCode="General">
                  <c:v>11181.2</c:v>
                </c:pt>
                <c:pt idx="467" formatCode="General">
                  <c:v>11201</c:v>
                </c:pt>
                <c:pt idx="468" formatCode="General">
                  <c:v>11221.1</c:v>
                </c:pt>
                <c:pt idx="469" formatCode="General">
                  <c:v>11241.3</c:v>
                </c:pt>
                <c:pt idx="470" formatCode="General">
                  <c:v>11261.5</c:v>
                </c:pt>
                <c:pt idx="471" formatCode="General">
                  <c:v>11281.8</c:v>
                </c:pt>
                <c:pt idx="472" formatCode="General">
                  <c:v>11302.1</c:v>
                </c:pt>
                <c:pt idx="473" formatCode="General">
                  <c:v>11322.4</c:v>
                </c:pt>
                <c:pt idx="474" formatCode="General">
                  <c:v>11342.8</c:v>
                </c:pt>
                <c:pt idx="475" formatCode="General">
                  <c:v>11363.2</c:v>
                </c:pt>
                <c:pt idx="476" formatCode="General">
                  <c:v>11383.6</c:v>
                </c:pt>
                <c:pt idx="477" formatCode="General">
                  <c:v>11432.7</c:v>
                </c:pt>
                <c:pt idx="478" formatCode="General">
                  <c:v>11561.5</c:v>
                </c:pt>
                <c:pt idx="479" formatCode="General">
                  <c:v>11785.9</c:v>
                </c:pt>
                <c:pt idx="480" formatCode="General">
                  <c:v>12106.7</c:v>
                </c:pt>
                <c:pt idx="481" formatCode="General">
                  <c:v>12388.9</c:v>
                </c:pt>
                <c:pt idx="482" formatCode="General">
                  <c:v>12640.1</c:v>
                </c:pt>
                <c:pt idx="483" formatCode="General">
                  <c:v>12865.3</c:v>
                </c:pt>
                <c:pt idx="484" formatCode="General">
                  <c:v>13068</c:v>
                </c:pt>
                <c:pt idx="485" formatCode="General">
                  <c:v>13251.2</c:v>
                </c:pt>
                <c:pt idx="486" formatCode="General">
                  <c:v>13417.5</c:v>
                </c:pt>
                <c:pt idx="487" formatCode="General">
                  <c:v>13568.9</c:v>
                </c:pt>
                <c:pt idx="488" formatCode="General">
                  <c:v>13707.3</c:v>
                </c:pt>
                <c:pt idx="489" formatCode="General">
                  <c:v>13834.3</c:v>
                </c:pt>
                <c:pt idx="490" formatCode="General">
                  <c:v>13951.1</c:v>
                </c:pt>
                <c:pt idx="491" formatCode="General">
                  <c:v>14059</c:v>
                </c:pt>
                <c:pt idx="492" formatCode="General">
                  <c:v>14158.9</c:v>
                </c:pt>
                <c:pt idx="493" formatCode="General">
                  <c:v>14251.7</c:v>
                </c:pt>
                <c:pt idx="494" formatCode="General">
                  <c:v>14338.2</c:v>
                </c:pt>
                <c:pt idx="495" formatCode="General">
                  <c:v>14419</c:v>
                </c:pt>
                <c:pt idx="496" formatCode="General">
                  <c:v>14494.7</c:v>
                </c:pt>
                <c:pt idx="497" formatCode="General">
                  <c:v>14565.6</c:v>
                </c:pt>
                <c:pt idx="498" formatCode="General">
                  <c:v>14632.3</c:v>
                </c:pt>
                <c:pt idx="499" formatCode="General">
                  <c:v>14694.9</c:v>
                </c:pt>
                <c:pt idx="500" formatCode="General">
                  <c:v>14754</c:v>
                </c:pt>
                <c:pt idx="501" formatCode="General">
                  <c:v>14809.7</c:v>
                </c:pt>
                <c:pt idx="502" formatCode="General">
                  <c:v>14862.4</c:v>
                </c:pt>
                <c:pt idx="503" formatCode="General">
                  <c:v>14912.4</c:v>
                </c:pt>
                <c:pt idx="504" formatCode="General">
                  <c:v>14960</c:v>
                </c:pt>
                <c:pt idx="505" formatCode="General">
                  <c:v>15005.2</c:v>
                </c:pt>
                <c:pt idx="506" formatCode="General">
                  <c:v>15048.5</c:v>
                </c:pt>
                <c:pt idx="507" formatCode="General">
                  <c:v>15089.8</c:v>
                </c:pt>
                <c:pt idx="508" formatCode="General">
                  <c:v>15129.5</c:v>
                </c:pt>
                <c:pt idx="509" formatCode="General">
                  <c:v>15167.6</c:v>
                </c:pt>
                <c:pt idx="510" formatCode="General">
                  <c:v>15204.2</c:v>
                </c:pt>
                <c:pt idx="511" formatCode="General">
                  <c:v>15239.5</c:v>
                </c:pt>
                <c:pt idx="512" formatCode="General">
                  <c:v>15273.6</c:v>
                </c:pt>
                <c:pt idx="513" formatCode="General">
                  <c:v>15306.6</c:v>
                </c:pt>
                <c:pt idx="514" formatCode="General">
                  <c:v>15338.6</c:v>
                </c:pt>
                <c:pt idx="515" formatCode="General">
                  <c:v>15369.5</c:v>
                </c:pt>
                <c:pt idx="516" formatCode="General">
                  <c:v>15399.6</c:v>
                </c:pt>
                <c:pt idx="517" formatCode="General">
                  <c:v>15428.8</c:v>
                </c:pt>
                <c:pt idx="518" formatCode="General">
                  <c:v>15457.3</c:v>
                </c:pt>
                <c:pt idx="519" formatCode="General">
                  <c:v>15485.1</c:v>
                </c:pt>
                <c:pt idx="520" formatCode="General">
                  <c:v>15512.2</c:v>
                </c:pt>
                <c:pt idx="521" formatCode="General">
                  <c:v>15538.7</c:v>
                </c:pt>
                <c:pt idx="522" formatCode="General">
                  <c:v>15564.7</c:v>
                </c:pt>
                <c:pt idx="523" formatCode="General">
                  <c:v>15571.1</c:v>
                </c:pt>
              </c:numCache>
              <c:extLst xmlns:c15="http://schemas.microsoft.com/office/drawing/2012/chart"/>
            </c:numRef>
          </c:yVal>
          <c:smooth val="1"/>
        </c:ser>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OPTvsS1vsAl!$O$3:$O$90</c:f>
              <c:numCache>
                <c:formatCode>0.00E+00</c:formatCode>
                <c:ptCount val="88"/>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c:v>1054.6300000000001</c:v>
                </c:pt>
                <c:pt idx="19" formatCode="General">
                  <c:v>1191.17</c:v>
                </c:pt>
                <c:pt idx="20" formatCode="General">
                  <c:v>1322.19</c:v>
                </c:pt>
                <c:pt idx="21" formatCode="General">
                  <c:v>1450.01</c:v>
                </c:pt>
                <c:pt idx="22" formatCode="General">
                  <c:v>1575.28</c:v>
                </c:pt>
                <c:pt idx="23" formatCode="General">
                  <c:v>1698.27</c:v>
                </c:pt>
                <c:pt idx="24" formatCode="General">
                  <c:v>1817.84</c:v>
                </c:pt>
                <c:pt idx="25" formatCode="General">
                  <c:v>1925.27</c:v>
                </c:pt>
                <c:pt idx="26">
                  <c:v>2094.09</c:v>
                </c:pt>
                <c:pt idx="27" formatCode="General">
                  <c:v>2303.81</c:v>
                </c:pt>
                <c:pt idx="28" formatCode="General">
                  <c:v>2866.19</c:v>
                </c:pt>
                <c:pt idx="29" formatCode="General">
                  <c:v>3246.52</c:v>
                </c:pt>
                <c:pt idx="30" formatCode="General">
                  <c:v>4010.89</c:v>
                </c:pt>
                <c:pt idx="31" formatCode="General">
                  <c:v>4678.99</c:v>
                </c:pt>
                <c:pt idx="32" formatCode="General">
                  <c:v>5282.4</c:v>
                </c:pt>
                <c:pt idx="33" formatCode="General">
                  <c:v>5835.62</c:v>
                </c:pt>
                <c:pt idx="34" formatCode="General">
                  <c:v>6353</c:v>
                </c:pt>
                <c:pt idx="35" formatCode="General">
                  <c:v>6838.04</c:v>
                </c:pt>
                <c:pt idx="36" formatCode="General">
                  <c:v>7304.72</c:v>
                </c:pt>
                <c:pt idx="37" formatCode="General">
                  <c:v>7758.14</c:v>
                </c:pt>
                <c:pt idx="38" formatCode="General">
                  <c:v>8205.31</c:v>
                </c:pt>
                <c:pt idx="39" formatCode="General">
                  <c:v>8659.67</c:v>
                </c:pt>
                <c:pt idx="40" formatCode="General">
                  <c:v>9129.15</c:v>
                </c:pt>
                <c:pt idx="41" formatCode="General">
                  <c:v>9581.94</c:v>
                </c:pt>
                <c:pt idx="42" formatCode="General">
                  <c:v>10041.6</c:v>
                </c:pt>
                <c:pt idx="43" formatCode="General">
                  <c:v>10487.8</c:v>
                </c:pt>
                <c:pt idx="44" formatCode="General">
                  <c:v>10924.1</c:v>
                </c:pt>
                <c:pt idx="45" formatCode="General">
                  <c:v>11349.2</c:v>
                </c:pt>
                <c:pt idx="46" formatCode="General">
                  <c:v>11749.6</c:v>
                </c:pt>
                <c:pt idx="47" formatCode="General">
                  <c:v>12148.7</c:v>
                </c:pt>
                <c:pt idx="48" formatCode="General">
                  <c:v>12513.1</c:v>
                </c:pt>
                <c:pt idx="49" formatCode="General">
                  <c:v>12869.5</c:v>
                </c:pt>
                <c:pt idx="50" formatCode="General">
                  <c:v>13127.6</c:v>
                </c:pt>
                <c:pt idx="51" formatCode="General">
                  <c:v>13350.6</c:v>
                </c:pt>
                <c:pt idx="52" formatCode="General">
                  <c:v>13548.5</c:v>
                </c:pt>
                <c:pt idx="53" formatCode="General">
                  <c:v>13726.3</c:v>
                </c:pt>
                <c:pt idx="54">
                  <c:v>13887.4</c:v>
                </c:pt>
                <c:pt idx="55" formatCode="General">
                  <c:v>14034</c:v>
                </c:pt>
                <c:pt idx="56" formatCode="General">
                  <c:v>14168.1</c:v>
                </c:pt>
                <c:pt idx="57" formatCode="General">
                  <c:v>14291.3</c:v>
                </c:pt>
                <c:pt idx="58" formatCode="General">
                  <c:v>14404.9</c:v>
                </c:pt>
                <c:pt idx="59" formatCode="General">
                  <c:v>14509.9</c:v>
                </c:pt>
                <c:pt idx="60" formatCode="General">
                  <c:v>14607.3</c:v>
                </c:pt>
                <c:pt idx="61" formatCode="General">
                  <c:v>14698</c:v>
                </c:pt>
                <c:pt idx="62" formatCode="General">
                  <c:v>14782.5</c:v>
                </c:pt>
                <c:pt idx="63" formatCode="General">
                  <c:v>14861.5</c:v>
                </c:pt>
                <c:pt idx="64" formatCode="General">
                  <c:v>14935.5</c:v>
                </c:pt>
                <c:pt idx="65" formatCode="General">
                  <c:v>15004.9</c:v>
                </c:pt>
                <c:pt idx="66" formatCode="General">
                  <c:v>15070.1</c:v>
                </c:pt>
                <c:pt idx="67" formatCode="General">
                  <c:v>15131.4</c:v>
                </c:pt>
                <c:pt idx="68" formatCode="General">
                  <c:v>15189.2</c:v>
                </c:pt>
                <c:pt idx="69" formatCode="General">
                  <c:v>15243.9</c:v>
                </c:pt>
                <c:pt idx="70" formatCode="General">
                  <c:v>15295.7</c:v>
                </c:pt>
                <c:pt idx="71" formatCode="General">
                  <c:v>15344.8</c:v>
                </c:pt>
                <c:pt idx="72" formatCode="General">
                  <c:v>15391.6</c:v>
                </c:pt>
                <c:pt idx="73" formatCode="General">
                  <c:v>15436.2</c:v>
                </c:pt>
                <c:pt idx="74" formatCode="General">
                  <c:v>15478.9</c:v>
                </c:pt>
                <c:pt idx="75" formatCode="General">
                  <c:v>15519.8</c:v>
                </c:pt>
                <c:pt idx="76" formatCode="General">
                  <c:v>15559.1</c:v>
                </c:pt>
                <c:pt idx="77" formatCode="General">
                  <c:v>15596.8</c:v>
                </c:pt>
                <c:pt idx="78" formatCode="General">
                  <c:v>15633.2</c:v>
                </c:pt>
                <c:pt idx="79" formatCode="General">
                  <c:v>15668.4</c:v>
                </c:pt>
                <c:pt idx="80" formatCode="General">
                  <c:v>15702.3</c:v>
                </c:pt>
                <c:pt idx="81" formatCode="General">
                  <c:v>15735.2</c:v>
                </c:pt>
                <c:pt idx="82" formatCode="General">
                  <c:v>15767.1</c:v>
                </c:pt>
                <c:pt idx="83" formatCode="General">
                  <c:v>15798.1</c:v>
                </c:pt>
                <c:pt idx="84" formatCode="General">
                  <c:v>15828.2</c:v>
                </c:pt>
                <c:pt idx="85" formatCode="General">
                  <c:v>15857.5</c:v>
                </c:pt>
                <c:pt idx="86" formatCode="General">
                  <c:v>15886.1</c:v>
                </c:pt>
                <c:pt idx="87" formatCode="General">
                  <c:v>15914</c:v>
                </c:pt>
              </c:numCache>
            </c:numRef>
          </c:yVal>
          <c:smooth val="1"/>
        </c:ser>
        <c:ser>
          <c:idx val="2"/>
          <c:order val="2"/>
          <c:tx>
            <c:v>Strategy1</c:v>
          </c:tx>
          <c:spPr>
            <a:ln w="25400" cap="rnd">
              <a:solidFill>
                <a:srgbClr val="FFC000"/>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OPTvsS1vsAl!$R$3:$R$131</c:f>
              <c:numCache>
                <c:formatCode>0.00E+00</c:formatCode>
                <c:ptCount val="129"/>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1575.28</c:v>
                </c:pt>
                <c:pt idx="23" formatCode="General">
                  <c:v>1698.27</c:v>
                </c:pt>
                <c:pt idx="24" formatCode="General">
                  <c:v>1817.84</c:v>
                </c:pt>
                <c:pt idx="25" formatCode="General">
                  <c:v>1925.27</c:v>
                </c:pt>
                <c:pt idx="26" formatCode="General">
                  <c:v>2029.57</c:v>
                </c:pt>
                <c:pt idx="27" formatCode="General">
                  <c:v>2131.84</c:v>
                </c:pt>
                <c:pt idx="28" formatCode="General">
                  <c:v>2232.35</c:v>
                </c:pt>
                <c:pt idx="29">
                  <c:v>2329.73</c:v>
                </c:pt>
                <c:pt idx="30" formatCode="General">
                  <c:v>2416.9899999999998</c:v>
                </c:pt>
                <c:pt idx="31" formatCode="General">
                  <c:v>2501.09</c:v>
                </c:pt>
                <c:pt idx="32" formatCode="General">
                  <c:v>2582.75</c:v>
                </c:pt>
                <c:pt idx="33" formatCode="General">
                  <c:v>2662.29</c:v>
                </c:pt>
                <c:pt idx="34" formatCode="General">
                  <c:v>2739.55</c:v>
                </c:pt>
                <c:pt idx="35" formatCode="General">
                  <c:v>2813.25</c:v>
                </c:pt>
                <c:pt idx="36" formatCode="General">
                  <c:v>2884.91</c:v>
                </c:pt>
                <c:pt idx="37" formatCode="General">
                  <c:v>2954.8</c:v>
                </c:pt>
                <c:pt idx="38" formatCode="General">
                  <c:v>3023.02</c:v>
                </c:pt>
                <c:pt idx="39" formatCode="General">
                  <c:v>3089.83</c:v>
                </c:pt>
                <c:pt idx="40" formatCode="General">
                  <c:v>3155.77</c:v>
                </c:pt>
                <c:pt idx="41" formatCode="General">
                  <c:v>3220.68</c:v>
                </c:pt>
                <c:pt idx="42" formatCode="General">
                  <c:v>3281.81</c:v>
                </c:pt>
                <c:pt idx="43" formatCode="General">
                  <c:v>3339.81</c:v>
                </c:pt>
                <c:pt idx="44" formatCode="General">
                  <c:v>3396.53</c:v>
                </c:pt>
                <c:pt idx="45" formatCode="General">
                  <c:v>3453.86</c:v>
                </c:pt>
                <c:pt idx="46" formatCode="General">
                  <c:v>3510.5</c:v>
                </c:pt>
                <c:pt idx="47">
                  <c:v>3565.63</c:v>
                </c:pt>
                <c:pt idx="48" formatCode="General">
                  <c:v>3619.45</c:v>
                </c:pt>
                <c:pt idx="49" formatCode="General">
                  <c:v>3672.43</c:v>
                </c:pt>
                <c:pt idx="50" formatCode="General">
                  <c:v>3724.54</c:v>
                </c:pt>
                <c:pt idx="51" formatCode="General">
                  <c:v>3775.9</c:v>
                </c:pt>
                <c:pt idx="52" formatCode="General">
                  <c:v>3826.5</c:v>
                </c:pt>
                <c:pt idx="53" formatCode="General">
                  <c:v>3876.39</c:v>
                </c:pt>
                <c:pt idx="54" formatCode="General">
                  <c:v>3925.77</c:v>
                </c:pt>
                <c:pt idx="55" formatCode="General">
                  <c:v>3974.9</c:v>
                </c:pt>
                <c:pt idx="56" formatCode="General">
                  <c:v>4023.91</c:v>
                </c:pt>
                <c:pt idx="57" formatCode="General">
                  <c:v>4072.06</c:v>
                </c:pt>
                <c:pt idx="58" formatCode="General">
                  <c:v>4118.97</c:v>
                </c:pt>
                <c:pt idx="59" formatCode="General">
                  <c:v>4164.8900000000003</c:v>
                </c:pt>
                <c:pt idx="60" formatCode="General">
                  <c:v>4211.3599999999997</c:v>
                </c:pt>
                <c:pt idx="61" formatCode="General">
                  <c:v>4258.3599999999997</c:v>
                </c:pt>
                <c:pt idx="62" formatCode="General">
                  <c:v>4303.8999999999996</c:v>
                </c:pt>
                <c:pt idx="63" formatCode="General">
                  <c:v>4347.0200000000004</c:v>
                </c:pt>
                <c:pt idx="64" formatCode="General">
                  <c:v>4388.99</c:v>
                </c:pt>
                <c:pt idx="65" formatCode="General">
                  <c:v>4432.1099999999997</c:v>
                </c:pt>
                <c:pt idx="66" formatCode="General">
                  <c:v>4475.71</c:v>
                </c:pt>
                <c:pt idx="67" formatCode="General">
                  <c:v>4563.05</c:v>
                </c:pt>
                <c:pt idx="68" formatCode="General">
                  <c:v>4725.76</c:v>
                </c:pt>
                <c:pt idx="69" formatCode="General">
                  <c:v>4934.17</c:v>
                </c:pt>
                <c:pt idx="70" formatCode="General">
                  <c:v>5121.24</c:v>
                </c:pt>
                <c:pt idx="71" formatCode="General">
                  <c:v>5368.95</c:v>
                </c:pt>
                <c:pt idx="72" formatCode="General">
                  <c:v>5595.58</c:v>
                </c:pt>
                <c:pt idx="73" formatCode="General">
                  <c:v>5996.02</c:v>
                </c:pt>
                <c:pt idx="74" formatCode="General">
                  <c:v>6358.84</c:v>
                </c:pt>
                <c:pt idx="75" formatCode="General">
                  <c:v>6691.23</c:v>
                </c:pt>
                <c:pt idx="76" formatCode="General">
                  <c:v>6996.79</c:v>
                </c:pt>
                <c:pt idx="77" formatCode="General">
                  <c:v>7277.71</c:v>
                </c:pt>
                <c:pt idx="78" formatCode="General">
                  <c:v>7535.49</c:v>
                </c:pt>
                <c:pt idx="79" formatCode="General">
                  <c:v>7772.02</c:v>
                </c:pt>
                <c:pt idx="80" formatCode="General">
                  <c:v>7988.97</c:v>
                </c:pt>
                <c:pt idx="81" formatCode="General">
                  <c:v>8188.21</c:v>
                </c:pt>
                <c:pt idx="82" formatCode="General">
                  <c:v>8371.41</c:v>
                </c:pt>
                <c:pt idx="83" formatCode="General">
                  <c:v>8540.25</c:v>
                </c:pt>
                <c:pt idx="84" formatCode="General">
                  <c:v>8696.16</c:v>
                </c:pt>
                <c:pt idx="85" formatCode="General">
                  <c:v>8840.5300000000007</c:v>
                </c:pt>
                <c:pt idx="86" formatCode="General">
                  <c:v>8974.56</c:v>
                </c:pt>
                <c:pt idx="87" formatCode="General">
                  <c:v>9099.31</c:v>
                </c:pt>
                <c:pt idx="88" formatCode="General">
                  <c:v>9215.74</c:v>
                </c:pt>
                <c:pt idx="89" formatCode="General">
                  <c:v>9324.64</c:v>
                </c:pt>
                <c:pt idx="90" formatCode="General">
                  <c:v>9426.75</c:v>
                </c:pt>
                <c:pt idx="91" formatCode="General">
                  <c:v>9522.77</c:v>
                </c:pt>
                <c:pt idx="92" formatCode="General">
                  <c:v>9613.23</c:v>
                </c:pt>
                <c:pt idx="93" formatCode="General">
                  <c:v>9698.6</c:v>
                </c:pt>
                <c:pt idx="94" formatCode="General">
                  <c:v>9779.2900000000009</c:v>
                </c:pt>
                <c:pt idx="95" formatCode="General">
                  <c:v>9855.6299999999992</c:v>
                </c:pt>
                <c:pt idx="96" formatCode="General">
                  <c:v>9927.9500000000007</c:v>
                </c:pt>
                <c:pt idx="97" formatCode="General">
                  <c:v>9996.5499999999993</c:v>
                </c:pt>
                <c:pt idx="98" formatCode="General">
                  <c:v>10061.700000000001</c:v>
                </c:pt>
                <c:pt idx="99" formatCode="General">
                  <c:v>10123.799999999999</c:v>
                </c:pt>
                <c:pt idx="100">
                  <c:v>10183</c:v>
                </c:pt>
                <c:pt idx="101" formatCode="General">
                  <c:v>10239.6</c:v>
                </c:pt>
                <c:pt idx="102" formatCode="General">
                  <c:v>10293.799999999999</c:v>
                </c:pt>
                <c:pt idx="103" formatCode="General">
                  <c:v>10345.799999999999</c:v>
                </c:pt>
                <c:pt idx="104" formatCode="General">
                  <c:v>10395.799999999999</c:v>
                </c:pt>
                <c:pt idx="105" formatCode="General">
                  <c:v>10443.9</c:v>
                </c:pt>
                <c:pt idx="106" formatCode="General">
                  <c:v>10490.4</c:v>
                </c:pt>
                <c:pt idx="107" formatCode="General">
                  <c:v>10535.3</c:v>
                </c:pt>
                <c:pt idx="108" formatCode="General">
                  <c:v>10578.8</c:v>
                </c:pt>
                <c:pt idx="109" formatCode="General">
                  <c:v>10621</c:v>
                </c:pt>
                <c:pt idx="110" formatCode="General">
                  <c:v>10661.9</c:v>
                </c:pt>
                <c:pt idx="111" formatCode="General">
                  <c:v>10701.7</c:v>
                </c:pt>
                <c:pt idx="112" formatCode="General">
                  <c:v>10740.5</c:v>
                </c:pt>
                <c:pt idx="113" formatCode="General">
                  <c:v>10778.3</c:v>
                </c:pt>
                <c:pt idx="114" formatCode="General">
                  <c:v>10815.2</c:v>
                </c:pt>
                <c:pt idx="115">
                  <c:v>10851.3</c:v>
                </c:pt>
                <c:pt idx="116" formatCode="General">
                  <c:v>10886.6</c:v>
                </c:pt>
                <c:pt idx="117" formatCode="General">
                  <c:v>10921.2</c:v>
                </c:pt>
                <c:pt idx="118" formatCode="General">
                  <c:v>10955.1</c:v>
                </c:pt>
                <c:pt idx="119" formatCode="General">
                  <c:v>10988.5</c:v>
                </c:pt>
                <c:pt idx="120" formatCode="General">
                  <c:v>11021.3</c:v>
                </c:pt>
                <c:pt idx="121" formatCode="General">
                  <c:v>11053.6</c:v>
                </c:pt>
                <c:pt idx="122" formatCode="General">
                  <c:v>11085.4</c:v>
                </c:pt>
                <c:pt idx="123" formatCode="General">
                  <c:v>11116.7</c:v>
                </c:pt>
                <c:pt idx="124" formatCode="General">
                  <c:v>11147.7</c:v>
                </c:pt>
                <c:pt idx="125" formatCode="General">
                  <c:v>11178.3</c:v>
                </c:pt>
                <c:pt idx="126" formatCode="General">
                  <c:v>11208.5</c:v>
                </c:pt>
                <c:pt idx="127" formatCode="General">
                  <c:v>11238.3</c:v>
                </c:pt>
                <c:pt idx="128" formatCode="General">
                  <c:v>11265.4</c:v>
                </c:pt>
              </c:numCache>
            </c:numRef>
          </c:yVal>
          <c:smooth val="1"/>
        </c:ser>
        <c:dLbls>
          <c:showLegendKey val="0"/>
          <c:showVal val="0"/>
          <c:showCatName val="0"/>
          <c:showSerName val="0"/>
          <c:showPercent val="0"/>
          <c:showBubbleSize val="0"/>
        </c:dLbls>
        <c:axId val="154518416"/>
        <c:axId val="154518976"/>
        <c:extLst/>
      </c:scatterChart>
      <c:valAx>
        <c:axId val="15451841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518976"/>
        <c:crosses val="autoZero"/>
        <c:crossBetween val="midCat"/>
      </c:valAx>
      <c:valAx>
        <c:axId val="154518976"/>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0" i="0" u="none" strike="noStrike" baseline="0">
                    <a:effectLst/>
                  </a:rPr>
                  <a:t>FOPT(1,000 stb)</a:t>
                </a:r>
                <a:endParaRPr lang="en-US" sz="1400"/>
              </a:p>
            </c:rich>
          </c:tx>
          <c:layout>
            <c:manualLayout>
              <c:xMode val="edge"/>
              <c:yMode val="edge"/>
              <c:x val="0"/>
              <c:y val="0.264265160214348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518416"/>
        <c:crosses val="autoZero"/>
        <c:crossBetween val="midCat"/>
        <c:dispUnits>
          <c:builtInUnit val="thousands"/>
        </c:dispUnits>
      </c:valAx>
      <c:spPr>
        <a:noFill/>
        <a:ln>
          <a:noFill/>
        </a:ln>
        <a:effectLst/>
      </c:spPr>
    </c:plotArea>
    <c:legend>
      <c:legendPos val="r"/>
      <c:layout>
        <c:manualLayout>
          <c:xMode val="edge"/>
          <c:yMode val="edge"/>
          <c:x val="0.34172498002967022"/>
          <c:y val="0.45146285645760675"/>
          <c:w val="0.51206542660428311"/>
          <c:h val="0.2883373692873889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2.6292132713926292E-2"/>
          <c:w val="0.75159646567605887"/>
          <c:h val="0.81995533484729999"/>
        </c:manualLayout>
      </c:layout>
      <c:scatterChart>
        <c:scatterStyle val="smoothMarker"/>
        <c:varyColors val="0"/>
        <c:ser>
          <c:idx val="0"/>
          <c:order val="0"/>
          <c:tx>
            <c:v>r=4</c:v>
          </c:tx>
          <c:spPr>
            <a:ln w="25400" cap="rnd">
              <a:solidFill>
                <a:schemeClr val="accent1"/>
              </a:solidFill>
              <a:round/>
            </a:ln>
            <a:effectLst/>
          </c:spPr>
          <c:marker>
            <c:symbol val="none"/>
          </c:marker>
          <c:xVal>
            <c:numRef>
              <c:f>Alg_dropRtio!$J$3:$J$665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formatCode="0.00E+00">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285.5</c:v>
                </c:pt>
                <c:pt idx="288">
                  <c:v>294.5</c:v>
                </c:pt>
                <c:pt idx="289">
                  <c:v>312.5</c:v>
                </c:pt>
                <c:pt idx="290">
                  <c:v>342.5</c:v>
                </c:pt>
                <c:pt idx="291">
                  <c:v>372.5</c:v>
                </c:pt>
                <c:pt idx="292">
                  <c:v>402.5</c:v>
                </c:pt>
                <c:pt idx="293">
                  <c:v>432.5</c:v>
                </c:pt>
                <c:pt idx="294">
                  <c:v>462.5</c:v>
                </c:pt>
                <c:pt idx="295">
                  <c:v>492.5</c:v>
                </c:pt>
                <c:pt idx="296">
                  <c:v>522.5</c:v>
                </c:pt>
                <c:pt idx="297">
                  <c:v>552.5</c:v>
                </c:pt>
                <c:pt idx="298">
                  <c:v>582.5</c:v>
                </c:pt>
                <c:pt idx="299">
                  <c:v>612.5</c:v>
                </c:pt>
                <c:pt idx="300">
                  <c:v>642.5</c:v>
                </c:pt>
                <c:pt idx="301">
                  <c:v>672.5</c:v>
                </c:pt>
                <c:pt idx="302">
                  <c:v>702.5</c:v>
                </c:pt>
                <c:pt idx="303">
                  <c:v>732.5</c:v>
                </c:pt>
                <c:pt idx="304">
                  <c:v>762.5</c:v>
                </c:pt>
                <c:pt idx="305">
                  <c:v>792.5</c:v>
                </c:pt>
                <c:pt idx="306">
                  <c:v>822.5</c:v>
                </c:pt>
                <c:pt idx="307">
                  <c:v>852.5</c:v>
                </c:pt>
                <c:pt idx="308">
                  <c:v>882.5</c:v>
                </c:pt>
                <c:pt idx="309">
                  <c:v>912.5</c:v>
                </c:pt>
                <c:pt idx="310">
                  <c:v>942.5</c:v>
                </c:pt>
                <c:pt idx="311">
                  <c:v>972.5</c:v>
                </c:pt>
                <c:pt idx="312">
                  <c:v>1002.5</c:v>
                </c:pt>
                <c:pt idx="313">
                  <c:v>1032.5</c:v>
                </c:pt>
                <c:pt idx="314">
                  <c:v>1062.5</c:v>
                </c:pt>
                <c:pt idx="315">
                  <c:v>1092.5</c:v>
                </c:pt>
                <c:pt idx="316">
                  <c:v>1122.5</c:v>
                </c:pt>
                <c:pt idx="317">
                  <c:v>1152.5</c:v>
                </c:pt>
                <c:pt idx="318">
                  <c:v>1182.5</c:v>
                </c:pt>
                <c:pt idx="319">
                  <c:v>1212.5</c:v>
                </c:pt>
                <c:pt idx="320">
                  <c:v>1242.5</c:v>
                </c:pt>
                <c:pt idx="321">
                  <c:v>1272.5</c:v>
                </c:pt>
                <c:pt idx="322">
                  <c:v>1302.5</c:v>
                </c:pt>
                <c:pt idx="323">
                  <c:v>1332.5</c:v>
                </c:pt>
                <c:pt idx="324">
                  <c:v>1362.5</c:v>
                </c:pt>
                <c:pt idx="325">
                  <c:v>1392.5</c:v>
                </c:pt>
                <c:pt idx="326">
                  <c:v>1422.5</c:v>
                </c:pt>
                <c:pt idx="327">
                  <c:v>1452.5</c:v>
                </c:pt>
                <c:pt idx="328">
                  <c:v>1482.5</c:v>
                </c:pt>
                <c:pt idx="329">
                  <c:v>1512.5</c:v>
                </c:pt>
                <c:pt idx="330">
                  <c:v>1542.5</c:v>
                </c:pt>
                <c:pt idx="331">
                  <c:v>1572.5</c:v>
                </c:pt>
                <c:pt idx="332">
                  <c:v>1602.5</c:v>
                </c:pt>
                <c:pt idx="333">
                  <c:v>1632.5</c:v>
                </c:pt>
                <c:pt idx="334">
                  <c:v>1662.5</c:v>
                </c:pt>
                <c:pt idx="335">
                  <c:v>1692.5</c:v>
                </c:pt>
                <c:pt idx="336">
                  <c:v>1722.5</c:v>
                </c:pt>
                <c:pt idx="337">
                  <c:v>1752.5</c:v>
                </c:pt>
                <c:pt idx="338">
                  <c:v>1782.5</c:v>
                </c:pt>
                <c:pt idx="339">
                  <c:v>1800</c:v>
                </c:pt>
              </c:numCache>
            </c:numRef>
          </c:xVal>
          <c:yVal>
            <c:numRef>
              <c:f>Alg_dropRtio!$K$3:$K$665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4520</c:v>
                </c:pt>
                <c:pt idx="43">
                  <c:v>4440</c:v>
                </c:pt>
                <c:pt idx="44">
                  <c:v>4360</c:v>
                </c:pt>
                <c:pt idx="45">
                  <c:v>4280</c:v>
                </c:pt>
                <c:pt idx="46">
                  <c:v>4200</c:v>
                </c:pt>
                <c:pt idx="47">
                  <c:v>4200</c:v>
                </c:pt>
                <c:pt idx="48">
                  <c:v>4200</c:v>
                </c:pt>
                <c:pt idx="49">
                  <c:v>4200</c:v>
                </c:pt>
                <c:pt idx="50">
                  <c:v>4200</c:v>
                </c:pt>
                <c:pt idx="51">
                  <c:v>4200</c:v>
                </c:pt>
                <c:pt idx="52">
                  <c:v>4200</c:v>
                </c:pt>
                <c:pt idx="53">
                  <c:v>4200</c:v>
                </c:pt>
                <c:pt idx="54">
                  <c:v>4200</c:v>
                </c:pt>
                <c:pt idx="55">
                  <c:v>4200</c:v>
                </c:pt>
                <c:pt idx="56">
                  <c:v>4200</c:v>
                </c:pt>
                <c:pt idx="57">
                  <c:v>4200</c:v>
                </c:pt>
                <c:pt idx="58">
                  <c:v>4200</c:v>
                </c:pt>
                <c:pt idx="59">
                  <c:v>4200</c:v>
                </c:pt>
                <c:pt idx="60">
                  <c:v>4200</c:v>
                </c:pt>
                <c:pt idx="61">
                  <c:v>4200</c:v>
                </c:pt>
                <c:pt idx="62">
                  <c:v>4200</c:v>
                </c:pt>
                <c:pt idx="63">
                  <c:v>4200</c:v>
                </c:pt>
                <c:pt idx="64">
                  <c:v>4200</c:v>
                </c:pt>
                <c:pt idx="65">
                  <c:v>4200</c:v>
                </c:pt>
                <c:pt idx="66">
                  <c:v>4200</c:v>
                </c:pt>
                <c:pt idx="67">
                  <c:v>4120</c:v>
                </c:pt>
                <c:pt idx="68">
                  <c:v>4040</c:v>
                </c:pt>
                <c:pt idx="69">
                  <c:v>3960</c:v>
                </c:pt>
                <c:pt idx="70">
                  <c:v>3880</c:v>
                </c:pt>
                <c:pt idx="71">
                  <c:v>3800</c:v>
                </c:pt>
                <c:pt idx="72">
                  <c:v>3800</c:v>
                </c:pt>
                <c:pt idx="73">
                  <c:v>3800</c:v>
                </c:pt>
                <c:pt idx="74">
                  <c:v>3800</c:v>
                </c:pt>
                <c:pt idx="75">
                  <c:v>3800</c:v>
                </c:pt>
                <c:pt idx="76">
                  <c:v>3800</c:v>
                </c:pt>
                <c:pt idx="77">
                  <c:v>3800</c:v>
                </c:pt>
                <c:pt idx="78">
                  <c:v>3800</c:v>
                </c:pt>
                <c:pt idx="79">
                  <c:v>3800</c:v>
                </c:pt>
                <c:pt idx="80">
                  <c:v>3800</c:v>
                </c:pt>
                <c:pt idx="81">
                  <c:v>3800</c:v>
                </c:pt>
                <c:pt idx="82">
                  <c:v>3800</c:v>
                </c:pt>
                <c:pt idx="83">
                  <c:v>3800</c:v>
                </c:pt>
                <c:pt idx="84">
                  <c:v>3800</c:v>
                </c:pt>
                <c:pt idx="85">
                  <c:v>3800</c:v>
                </c:pt>
                <c:pt idx="86">
                  <c:v>3800</c:v>
                </c:pt>
                <c:pt idx="87">
                  <c:v>3800</c:v>
                </c:pt>
                <c:pt idx="88">
                  <c:v>3800</c:v>
                </c:pt>
                <c:pt idx="89">
                  <c:v>3800</c:v>
                </c:pt>
                <c:pt idx="90">
                  <c:v>3800</c:v>
                </c:pt>
                <c:pt idx="91">
                  <c:v>3800</c:v>
                </c:pt>
                <c:pt idx="92">
                  <c:v>3720</c:v>
                </c:pt>
                <c:pt idx="93">
                  <c:v>3640</c:v>
                </c:pt>
                <c:pt idx="94">
                  <c:v>3560</c:v>
                </c:pt>
                <c:pt idx="95">
                  <c:v>3480</c:v>
                </c:pt>
                <c:pt idx="96">
                  <c:v>3400</c:v>
                </c:pt>
                <c:pt idx="97">
                  <c:v>3400</c:v>
                </c:pt>
                <c:pt idx="98">
                  <c:v>3400</c:v>
                </c:pt>
                <c:pt idx="99">
                  <c:v>3400</c:v>
                </c:pt>
                <c:pt idx="100">
                  <c:v>3400</c:v>
                </c:pt>
                <c:pt idx="101">
                  <c:v>3400</c:v>
                </c:pt>
                <c:pt idx="102">
                  <c:v>3400</c:v>
                </c:pt>
                <c:pt idx="103">
                  <c:v>3400</c:v>
                </c:pt>
                <c:pt idx="104">
                  <c:v>3400</c:v>
                </c:pt>
                <c:pt idx="105">
                  <c:v>3400</c:v>
                </c:pt>
                <c:pt idx="106">
                  <c:v>3400</c:v>
                </c:pt>
                <c:pt idx="107">
                  <c:v>3400</c:v>
                </c:pt>
                <c:pt idx="108">
                  <c:v>3400</c:v>
                </c:pt>
                <c:pt idx="109">
                  <c:v>3400</c:v>
                </c:pt>
                <c:pt idx="110">
                  <c:v>3400</c:v>
                </c:pt>
                <c:pt idx="111">
                  <c:v>3400</c:v>
                </c:pt>
                <c:pt idx="112">
                  <c:v>3400</c:v>
                </c:pt>
                <c:pt idx="113">
                  <c:v>3400</c:v>
                </c:pt>
                <c:pt idx="114">
                  <c:v>3400</c:v>
                </c:pt>
                <c:pt idx="115">
                  <c:v>3400</c:v>
                </c:pt>
                <c:pt idx="116">
                  <c:v>3400</c:v>
                </c:pt>
                <c:pt idx="117">
                  <c:v>3320</c:v>
                </c:pt>
                <c:pt idx="118">
                  <c:v>3240</c:v>
                </c:pt>
                <c:pt idx="119">
                  <c:v>3160</c:v>
                </c:pt>
                <c:pt idx="120">
                  <c:v>3080</c:v>
                </c:pt>
                <c:pt idx="121">
                  <c:v>3000</c:v>
                </c:pt>
                <c:pt idx="122">
                  <c:v>3000</c:v>
                </c:pt>
                <c:pt idx="123">
                  <c:v>3000</c:v>
                </c:pt>
                <c:pt idx="124">
                  <c:v>3000</c:v>
                </c:pt>
                <c:pt idx="125">
                  <c:v>3000</c:v>
                </c:pt>
                <c:pt idx="126">
                  <c:v>3000</c:v>
                </c:pt>
                <c:pt idx="127">
                  <c:v>3000</c:v>
                </c:pt>
                <c:pt idx="128">
                  <c:v>3000</c:v>
                </c:pt>
                <c:pt idx="129">
                  <c:v>3000</c:v>
                </c:pt>
                <c:pt idx="130">
                  <c:v>3000</c:v>
                </c:pt>
                <c:pt idx="131">
                  <c:v>3000</c:v>
                </c:pt>
                <c:pt idx="132">
                  <c:v>3000</c:v>
                </c:pt>
                <c:pt idx="133">
                  <c:v>3000</c:v>
                </c:pt>
                <c:pt idx="134">
                  <c:v>3000</c:v>
                </c:pt>
                <c:pt idx="135">
                  <c:v>3000</c:v>
                </c:pt>
                <c:pt idx="136">
                  <c:v>3000</c:v>
                </c:pt>
                <c:pt idx="137">
                  <c:v>3000</c:v>
                </c:pt>
                <c:pt idx="138">
                  <c:v>3000</c:v>
                </c:pt>
                <c:pt idx="139">
                  <c:v>3000</c:v>
                </c:pt>
                <c:pt idx="140">
                  <c:v>3000</c:v>
                </c:pt>
                <c:pt idx="141">
                  <c:v>3000</c:v>
                </c:pt>
                <c:pt idx="142">
                  <c:v>2920</c:v>
                </c:pt>
                <c:pt idx="143">
                  <c:v>2840</c:v>
                </c:pt>
                <c:pt idx="144">
                  <c:v>2760</c:v>
                </c:pt>
                <c:pt idx="145">
                  <c:v>2680</c:v>
                </c:pt>
                <c:pt idx="146">
                  <c:v>2600</c:v>
                </c:pt>
                <c:pt idx="147">
                  <c:v>2600</c:v>
                </c:pt>
                <c:pt idx="148">
                  <c:v>2600</c:v>
                </c:pt>
                <c:pt idx="149">
                  <c:v>2600</c:v>
                </c:pt>
                <c:pt idx="150">
                  <c:v>2600</c:v>
                </c:pt>
                <c:pt idx="151">
                  <c:v>2600</c:v>
                </c:pt>
                <c:pt idx="152">
                  <c:v>2600</c:v>
                </c:pt>
                <c:pt idx="153">
                  <c:v>2600</c:v>
                </c:pt>
                <c:pt idx="154">
                  <c:v>2600</c:v>
                </c:pt>
                <c:pt idx="155">
                  <c:v>2600</c:v>
                </c:pt>
                <c:pt idx="156">
                  <c:v>2600</c:v>
                </c:pt>
                <c:pt idx="157">
                  <c:v>2600</c:v>
                </c:pt>
                <c:pt idx="158">
                  <c:v>2600</c:v>
                </c:pt>
                <c:pt idx="159">
                  <c:v>2600</c:v>
                </c:pt>
                <c:pt idx="160">
                  <c:v>2600</c:v>
                </c:pt>
                <c:pt idx="161">
                  <c:v>2600</c:v>
                </c:pt>
                <c:pt idx="162">
                  <c:v>2600</c:v>
                </c:pt>
                <c:pt idx="163">
                  <c:v>2600</c:v>
                </c:pt>
                <c:pt idx="164">
                  <c:v>2600</c:v>
                </c:pt>
                <c:pt idx="165">
                  <c:v>2600</c:v>
                </c:pt>
                <c:pt idx="166">
                  <c:v>2600</c:v>
                </c:pt>
                <c:pt idx="167">
                  <c:v>2586.67</c:v>
                </c:pt>
                <c:pt idx="168">
                  <c:v>2573.33</c:v>
                </c:pt>
                <c:pt idx="169">
                  <c:v>2560</c:v>
                </c:pt>
                <c:pt idx="170">
                  <c:v>2546.67</c:v>
                </c:pt>
                <c:pt idx="171">
                  <c:v>2533.33</c:v>
                </c:pt>
                <c:pt idx="172">
                  <c:v>2520</c:v>
                </c:pt>
                <c:pt idx="173">
                  <c:v>2506.67</c:v>
                </c:pt>
                <c:pt idx="174">
                  <c:v>2493.33</c:v>
                </c:pt>
                <c:pt idx="175">
                  <c:v>2480</c:v>
                </c:pt>
                <c:pt idx="176">
                  <c:v>2466.67</c:v>
                </c:pt>
                <c:pt idx="177">
                  <c:v>2453.33</c:v>
                </c:pt>
                <c:pt idx="178">
                  <c:v>2440</c:v>
                </c:pt>
                <c:pt idx="179">
                  <c:v>2426.67</c:v>
                </c:pt>
                <c:pt idx="180">
                  <c:v>2413.33</c:v>
                </c:pt>
                <c:pt idx="181">
                  <c:v>2400</c:v>
                </c:pt>
                <c:pt idx="182">
                  <c:v>2386.67</c:v>
                </c:pt>
                <c:pt idx="183">
                  <c:v>2373.33</c:v>
                </c:pt>
                <c:pt idx="184">
                  <c:v>2360</c:v>
                </c:pt>
                <c:pt idx="185">
                  <c:v>2346.67</c:v>
                </c:pt>
                <c:pt idx="186">
                  <c:v>2333.33</c:v>
                </c:pt>
                <c:pt idx="187">
                  <c:v>2320</c:v>
                </c:pt>
                <c:pt idx="188">
                  <c:v>2306.67</c:v>
                </c:pt>
                <c:pt idx="189">
                  <c:v>2293.33</c:v>
                </c:pt>
                <c:pt idx="190">
                  <c:v>2280</c:v>
                </c:pt>
                <c:pt idx="191">
                  <c:v>2266.67</c:v>
                </c:pt>
                <c:pt idx="192">
                  <c:v>2253.33</c:v>
                </c:pt>
                <c:pt idx="193">
                  <c:v>2240</c:v>
                </c:pt>
                <c:pt idx="194">
                  <c:v>2226.67</c:v>
                </c:pt>
                <c:pt idx="195">
                  <c:v>2213.33</c:v>
                </c:pt>
                <c:pt idx="196">
                  <c:v>2200</c:v>
                </c:pt>
                <c:pt idx="197">
                  <c:v>2186.67</c:v>
                </c:pt>
                <c:pt idx="198">
                  <c:v>2173.33</c:v>
                </c:pt>
                <c:pt idx="199">
                  <c:v>2160</c:v>
                </c:pt>
                <c:pt idx="200">
                  <c:v>2146.67</c:v>
                </c:pt>
                <c:pt idx="201">
                  <c:v>2133.33</c:v>
                </c:pt>
                <c:pt idx="202">
                  <c:v>2120</c:v>
                </c:pt>
                <c:pt idx="203">
                  <c:v>2106.67</c:v>
                </c:pt>
                <c:pt idx="204">
                  <c:v>2093.33</c:v>
                </c:pt>
                <c:pt idx="205">
                  <c:v>2080</c:v>
                </c:pt>
                <c:pt idx="206">
                  <c:v>2066.67</c:v>
                </c:pt>
                <c:pt idx="207">
                  <c:v>2053.33</c:v>
                </c:pt>
                <c:pt idx="208">
                  <c:v>2040</c:v>
                </c:pt>
                <c:pt idx="209">
                  <c:v>2026.67</c:v>
                </c:pt>
                <c:pt idx="210">
                  <c:v>2013.33</c:v>
                </c:pt>
                <c:pt idx="211">
                  <c:v>2000</c:v>
                </c:pt>
                <c:pt idx="212">
                  <c:v>1986.67</c:v>
                </c:pt>
                <c:pt idx="213">
                  <c:v>1973.33</c:v>
                </c:pt>
                <c:pt idx="214">
                  <c:v>1960</c:v>
                </c:pt>
                <c:pt idx="215">
                  <c:v>1946.67</c:v>
                </c:pt>
                <c:pt idx="216">
                  <c:v>1933.33</c:v>
                </c:pt>
                <c:pt idx="217">
                  <c:v>1920</c:v>
                </c:pt>
                <c:pt idx="218">
                  <c:v>1906.67</c:v>
                </c:pt>
                <c:pt idx="219">
                  <c:v>1893.33</c:v>
                </c:pt>
                <c:pt idx="220">
                  <c:v>1880</c:v>
                </c:pt>
                <c:pt idx="221">
                  <c:v>1866.67</c:v>
                </c:pt>
                <c:pt idx="222">
                  <c:v>1853.33</c:v>
                </c:pt>
                <c:pt idx="223">
                  <c:v>1840</c:v>
                </c:pt>
                <c:pt idx="224">
                  <c:v>1826.67</c:v>
                </c:pt>
                <c:pt idx="225">
                  <c:v>1813.33</c:v>
                </c:pt>
                <c:pt idx="226">
                  <c:v>1800</c:v>
                </c:pt>
                <c:pt idx="227">
                  <c:v>1786.67</c:v>
                </c:pt>
                <c:pt idx="228">
                  <c:v>1773.33</c:v>
                </c:pt>
                <c:pt idx="229">
                  <c:v>1760</c:v>
                </c:pt>
                <c:pt idx="230">
                  <c:v>1746.67</c:v>
                </c:pt>
                <c:pt idx="231">
                  <c:v>1733.33</c:v>
                </c:pt>
                <c:pt idx="232">
                  <c:v>1720</c:v>
                </c:pt>
                <c:pt idx="233">
                  <c:v>1706.67</c:v>
                </c:pt>
                <c:pt idx="234">
                  <c:v>1693.33</c:v>
                </c:pt>
                <c:pt idx="235">
                  <c:v>1680</c:v>
                </c:pt>
                <c:pt idx="236">
                  <c:v>1666.67</c:v>
                </c:pt>
                <c:pt idx="237">
                  <c:v>1653.33</c:v>
                </c:pt>
                <c:pt idx="238">
                  <c:v>1640</c:v>
                </c:pt>
                <c:pt idx="239">
                  <c:v>1626.67</c:v>
                </c:pt>
                <c:pt idx="240">
                  <c:v>1613.33</c:v>
                </c:pt>
                <c:pt idx="241">
                  <c:v>1600</c:v>
                </c:pt>
                <c:pt idx="242">
                  <c:v>1586.67</c:v>
                </c:pt>
                <c:pt idx="243">
                  <c:v>1573.33</c:v>
                </c:pt>
                <c:pt idx="244">
                  <c:v>1560</c:v>
                </c:pt>
                <c:pt idx="245">
                  <c:v>1546.67</c:v>
                </c:pt>
                <c:pt idx="246">
                  <c:v>1533.33</c:v>
                </c:pt>
                <c:pt idx="247">
                  <c:v>1520</c:v>
                </c:pt>
                <c:pt idx="248">
                  <c:v>1506.67</c:v>
                </c:pt>
                <c:pt idx="249">
                  <c:v>1493.33</c:v>
                </c:pt>
                <c:pt idx="250">
                  <c:v>1480</c:v>
                </c:pt>
                <c:pt idx="251">
                  <c:v>1466.67</c:v>
                </c:pt>
                <c:pt idx="252">
                  <c:v>1453.33</c:v>
                </c:pt>
                <c:pt idx="253">
                  <c:v>1440</c:v>
                </c:pt>
                <c:pt idx="254">
                  <c:v>1426.67</c:v>
                </c:pt>
                <c:pt idx="255">
                  <c:v>1413.33</c:v>
                </c:pt>
                <c:pt idx="256">
                  <c:v>1400</c:v>
                </c:pt>
                <c:pt idx="257">
                  <c:v>1386.67</c:v>
                </c:pt>
                <c:pt idx="258">
                  <c:v>1373.33</c:v>
                </c:pt>
                <c:pt idx="259">
                  <c:v>1360</c:v>
                </c:pt>
                <c:pt idx="260">
                  <c:v>1346.67</c:v>
                </c:pt>
                <c:pt idx="261">
                  <c:v>1333.33</c:v>
                </c:pt>
                <c:pt idx="262">
                  <c:v>1320</c:v>
                </c:pt>
                <c:pt idx="263">
                  <c:v>1306.67</c:v>
                </c:pt>
                <c:pt idx="264">
                  <c:v>1293.33</c:v>
                </c:pt>
                <c:pt idx="265">
                  <c:v>1280</c:v>
                </c:pt>
                <c:pt idx="266">
                  <c:v>1266.67</c:v>
                </c:pt>
                <c:pt idx="267">
                  <c:v>1253.33</c:v>
                </c:pt>
                <c:pt idx="268">
                  <c:v>1240</c:v>
                </c:pt>
                <c:pt idx="269">
                  <c:v>1226.67</c:v>
                </c:pt>
                <c:pt idx="270">
                  <c:v>1213.33</c:v>
                </c:pt>
                <c:pt idx="271">
                  <c:v>1200</c:v>
                </c:pt>
                <c:pt idx="272">
                  <c:v>1186.67</c:v>
                </c:pt>
                <c:pt idx="273">
                  <c:v>1173.33</c:v>
                </c:pt>
                <c:pt idx="274">
                  <c:v>1160</c:v>
                </c:pt>
                <c:pt idx="275">
                  <c:v>1146.67</c:v>
                </c:pt>
                <c:pt idx="276">
                  <c:v>1133.33</c:v>
                </c:pt>
                <c:pt idx="277">
                  <c:v>1120</c:v>
                </c:pt>
                <c:pt idx="278">
                  <c:v>1106.67</c:v>
                </c:pt>
                <c:pt idx="279">
                  <c:v>1093.33</c:v>
                </c:pt>
                <c:pt idx="280">
                  <c:v>1080</c:v>
                </c:pt>
                <c:pt idx="281">
                  <c:v>1066.67</c:v>
                </c:pt>
                <c:pt idx="282">
                  <c:v>1053.33</c:v>
                </c:pt>
                <c:pt idx="283">
                  <c:v>1040</c:v>
                </c:pt>
                <c:pt idx="284">
                  <c:v>1026.67</c:v>
                </c:pt>
                <c:pt idx="285">
                  <c:v>1013.33</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pt idx="321">
                  <c:v>1000</c:v>
                </c:pt>
                <c:pt idx="322">
                  <c:v>1000</c:v>
                </c:pt>
                <c:pt idx="323">
                  <c:v>1000</c:v>
                </c:pt>
                <c:pt idx="324">
                  <c:v>1000</c:v>
                </c:pt>
                <c:pt idx="325">
                  <c:v>1000</c:v>
                </c:pt>
                <c:pt idx="326">
                  <c:v>1000</c:v>
                </c:pt>
                <c:pt idx="327">
                  <c:v>1000</c:v>
                </c:pt>
                <c:pt idx="328">
                  <c:v>1000</c:v>
                </c:pt>
                <c:pt idx="329">
                  <c:v>1000</c:v>
                </c:pt>
                <c:pt idx="330">
                  <c:v>1000</c:v>
                </c:pt>
                <c:pt idx="331">
                  <c:v>1000</c:v>
                </c:pt>
                <c:pt idx="332">
                  <c:v>1000</c:v>
                </c:pt>
                <c:pt idx="333">
                  <c:v>1000</c:v>
                </c:pt>
                <c:pt idx="334">
                  <c:v>1000</c:v>
                </c:pt>
                <c:pt idx="335">
                  <c:v>1000</c:v>
                </c:pt>
                <c:pt idx="336">
                  <c:v>1000</c:v>
                </c:pt>
                <c:pt idx="337">
                  <c:v>1000</c:v>
                </c:pt>
                <c:pt idx="338">
                  <c:v>1000</c:v>
                </c:pt>
                <c:pt idx="339">
                  <c:v>1000</c:v>
                </c:pt>
              </c:numCache>
            </c:numRef>
          </c:yVal>
          <c:smooth val="1"/>
        </c:ser>
        <c:ser>
          <c:idx val="1"/>
          <c:order val="1"/>
          <c:tx>
            <c:v>r=16</c:v>
          </c:tx>
          <c:spPr>
            <a:ln w="25400" cap="rnd">
              <a:solidFill>
                <a:srgbClr val="C00000"/>
              </a:solidFill>
              <a:round/>
            </a:ln>
            <a:effectLst/>
          </c:spPr>
          <c:marker>
            <c:symbol val="none"/>
          </c:marker>
          <c:xVal>
            <c:numRef>
              <c:f>Alg_dropRtio!$M$3:$M$665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Alg_dropRtio!$N$3:$N$665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ser>
        <c:ser>
          <c:idx val="2"/>
          <c:order val="2"/>
          <c:tx>
            <c:v>r=32</c:v>
          </c:tx>
          <c:spPr>
            <a:ln w="25400" cap="rnd">
              <a:solidFill>
                <a:schemeClr val="accent4"/>
              </a:solidFill>
              <a:round/>
            </a:ln>
            <a:effectLst/>
          </c:spPr>
          <c:marker>
            <c:symbol val="none"/>
          </c:marker>
          <c:xVal>
            <c:numRef>
              <c:f>Alg_dropRtio!$P$3:$P$665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formatCode="0.00E+00">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formatCode="0.00E+00">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c:v>503.5</c:v>
                </c:pt>
                <c:pt idx="508">
                  <c:v>504.5</c:v>
                </c:pt>
                <c:pt idx="509">
                  <c:v>505.5</c:v>
                </c:pt>
                <c:pt idx="510">
                  <c:v>506.5</c:v>
                </c:pt>
                <c:pt idx="511">
                  <c:v>507.5</c:v>
                </c:pt>
                <c:pt idx="512">
                  <c:v>508.5</c:v>
                </c:pt>
                <c:pt idx="513">
                  <c:v>509.5</c:v>
                </c:pt>
                <c:pt idx="514">
                  <c:v>510.5</c:v>
                </c:pt>
                <c:pt idx="515">
                  <c:v>511.5</c:v>
                </c:pt>
                <c:pt idx="516">
                  <c:v>512.5</c:v>
                </c:pt>
                <c:pt idx="517">
                  <c:v>513.5</c:v>
                </c:pt>
                <c:pt idx="518">
                  <c:v>514.5</c:v>
                </c:pt>
                <c:pt idx="519">
                  <c:v>515.5</c:v>
                </c:pt>
                <c:pt idx="520">
                  <c:v>516.5</c:v>
                </c:pt>
                <c:pt idx="521">
                  <c:v>517.5</c:v>
                </c:pt>
                <c:pt idx="522">
                  <c:v>518.5</c:v>
                </c:pt>
                <c:pt idx="523">
                  <c:v>519.5</c:v>
                </c:pt>
                <c:pt idx="524">
                  <c:v>520.5</c:v>
                </c:pt>
                <c:pt idx="525">
                  <c:v>521.5</c:v>
                </c:pt>
                <c:pt idx="526">
                  <c:v>522.5</c:v>
                </c:pt>
                <c:pt idx="527">
                  <c:v>523.5</c:v>
                </c:pt>
                <c:pt idx="528">
                  <c:v>524.5</c:v>
                </c:pt>
                <c:pt idx="529">
                  <c:v>525.5</c:v>
                </c:pt>
                <c:pt idx="530">
                  <c:v>526.5</c:v>
                </c:pt>
                <c:pt idx="531">
                  <c:v>527.5</c:v>
                </c:pt>
                <c:pt idx="532">
                  <c:v>528.5</c:v>
                </c:pt>
                <c:pt idx="533">
                  <c:v>529.5</c:v>
                </c:pt>
                <c:pt idx="534">
                  <c:v>530.5</c:v>
                </c:pt>
                <c:pt idx="535">
                  <c:v>531.5</c:v>
                </c:pt>
                <c:pt idx="536">
                  <c:v>532.5</c:v>
                </c:pt>
                <c:pt idx="537">
                  <c:v>533.5</c:v>
                </c:pt>
                <c:pt idx="538">
                  <c:v>534.5</c:v>
                </c:pt>
                <c:pt idx="539">
                  <c:v>535.5</c:v>
                </c:pt>
                <c:pt idx="540">
                  <c:v>536.5</c:v>
                </c:pt>
                <c:pt idx="541">
                  <c:v>537.5</c:v>
                </c:pt>
                <c:pt idx="542">
                  <c:v>538.5</c:v>
                </c:pt>
                <c:pt idx="543">
                  <c:v>539.5</c:v>
                </c:pt>
                <c:pt idx="544">
                  <c:v>540.5</c:v>
                </c:pt>
                <c:pt idx="545">
                  <c:v>541.5</c:v>
                </c:pt>
                <c:pt idx="546">
                  <c:v>542.5</c:v>
                </c:pt>
                <c:pt idx="547">
                  <c:v>543.5</c:v>
                </c:pt>
                <c:pt idx="548">
                  <c:v>544.5</c:v>
                </c:pt>
                <c:pt idx="549">
                  <c:v>545.5</c:v>
                </c:pt>
                <c:pt idx="550">
                  <c:v>546.5</c:v>
                </c:pt>
                <c:pt idx="551">
                  <c:v>547.5</c:v>
                </c:pt>
                <c:pt idx="552">
                  <c:v>548.5</c:v>
                </c:pt>
                <c:pt idx="553">
                  <c:v>549.5</c:v>
                </c:pt>
                <c:pt idx="554">
                  <c:v>550.5</c:v>
                </c:pt>
                <c:pt idx="555">
                  <c:v>551.5</c:v>
                </c:pt>
                <c:pt idx="556">
                  <c:v>552.5</c:v>
                </c:pt>
                <c:pt idx="557">
                  <c:v>553.5</c:v>
                </c:pt>
                <c:pt idx="558">
                  <c:v>554.5</c:v>
                </c:pt>
                <c:pt idx="559">
                  <c:v>555.5</c:v>
                </c:pt>
                <c:pt idx="560">
                  <c:v>556.5</c:v>
                </c:pt>
                <c:pt idx="561">
                  <c:v>557.5</c:v>
                </c:pt>
                <c:pt idx="562">
                  <c:v>558.5</c:v>
                </c:pt>
                <c:pt idx="563">
                  <c:v>559.5</c:v>
                </c:pt>
                <c:pt idx="564">
                  <c:v>560.5</c:v>
                </c:pt>
                <c:pt idx="565">
                  <c:v>561.5</c:v>
                </c:pt>
                <c:pt idx="566">
                  <c:v>562.5</c:v>
                </c:pt>
                <c:pt idx="567">
                  <c:v>563.5</c:v>
                </c:pt>
                <c:pt idx="568">
                  <c:v>564.5</c:v>
                </c:pt>
                <c:pt idx="569">
                  <c:v>565.5</c:v>
                </c:pt>
                <c:pt idx="570">
                  <c:v>566.5</c:v>
                </c:pt>
                <c:pt idx="571">
                  <c:v>567.5</c:v>
                </c:pt>
                <c:pt idx="572">
                  <c:v>568.5</c:v>
                </c:pt>
                <c:pt idx="573">
                  <c:v>569.5</c:v>
                </c:pt>
                <c:pt idx="574">
                  <c:v>570.5</c:v>
                </c:pt>
                <c:pt idx="575">
                  <c:v>571.5</c:v>
                </c:pt>
                <c:pt idx="576">
                  <c:v>572.5</c:v>
                </c:pt>
                <c:pt idx="577">
                  <c:v>573.5</c:v>
                </c:pt>
                <c:pt idx="578">
                  <c:v>574.5</c:v>
                </c:pt>
                <c:pt idx="579">
                  <c:v>575.5</c:v>
                </c:pt>
                <c:pt idx="580">
                  <c:v>576.5</c:v>
                </c:pt>
                <c:pt idx="581">
                  <c:v>577.5</c:v>
                </c:pt>
                <c:pt idx="582">
                  <c:v>578.5</c:v>
                </c:pt>
                <c:pt idx="583">
                  <c:v>579.5</c:v>
                </c:pt>
                <c:pt idx="584">
                  <c:v>580.5</c:v>
                </c:pt>
                <c:pt idx="585">
                  <c:v>581.5</c:v>
                </c:pt>
                <c:pt idx="586">
                  <c:v>582.5</c:v>
                </c:pt>
                <c:pt idx="587">
                  <c:v>583.5</c:v>
                </c:pt>
                <c:pt idx="588">
                  <c:v>584.5</c:v>
                </c:pt>
                <c:pt idx="589">
                  <c:v>585.5</c:v>
                </c:pt>
                <c:pt idx="590">
                  <c:v>586.5</c:v>
                </c:pt>
                <c:pt idx="591">
                  <c:v>587.5</c:v>
                </c:pt>
                <c:pt idx="592">
                  <c:v>588.5</c:v>
                </c:pt>
                <c:pt idx="593">
                  <c:v>589.5</c:v>
                </c:pt>
                <c:pt idx="594">
                  <c:v>590.5</c:v>
                </c:pt>
                <c:pt idx="595">
                  <c:v>591.5</c:v>
                </c:pt>
                <c:pt idx="596">
                  <c:v>592.5</c:v>
                </c:pt>
                <c:pt idx="597">
                  <c:v>593.5</c:v>
                </c:pt>
                <c:pt idx="598">
                  <c:v>594.5</c:v>
                </c:pt>
                <c:pt idx="599">
                  <c:v>595.5</c:v>
                </c:pt>
                <c:pt idx="600">
                  <c:v>596.5</c:v>
                </c:pt>
                <c:pt idx="601">
                  <c:v>597.5</c:v>
                </c:pt>
                <c:pt idx="602">
                  <c:v>598.5</c:v>
                </c:pt>
                <c:pt idx="603">
                  <c:v>599.5</c:v>
                </c:pt>
                <c:pt idx="604">
                  <c:v>600.5</c:v>
                </c:pt>
                <c:pt idx="605">
                  <c:v>601.5</c:v>
                </c:pt>
                <c:pt idx="606">
                  <c:v>602.5</c:v>
                </c:pt>
                <c:pt idx="607">
                  <c:v>603.5</c:v>
                </c:pt>
                <c:pt idx="608">
                  <c:v>604.5</c:v>
                </c:pt>
                <c:pt idx="609">
                  <c:v>605.5</c:v>
                </c:pt>
                <c:pt idx="610">
                  <c:v>606.5</c:v>
                </c:pt>
                <c:pt idx="611">
                  <c:v>607.5</c:v>
                </c:pt>
                <c:pt idx="612">
                  <c:v>608.5</c:v>
                </c:pt>
                <c:pt idx="613">
                  <c:v>609.5</c:v>
                </c:pt>
                <c:pt idx="614">
                  <c:v>610.5</c:v>
                </c:pt>
                <c:pt idx="615">
                  <c:v>611.5</c:v>
                </c:pt>
                <c:pt idx="616">
                  <c:v>612.5</c:v>
                </c:pt>
                <c:pt idx="617">
                  <c:v>612.5</c:v>
                </c:pt>
                <c:pt idx="618">
                  <c:v>612.6</c:v>
                </c:pt>
                <c:pt idx="619">
                  <c:v>612.9</c:v>
                </c:pt>
                <c:pt idx="620">
                  <c:v>613.79999999999995</c:v>
                </c:pt>
                <c:pt idx="621">
                  <c:v>616.5</c:v>
                </c:pt>
                <c:pt idx="622">
                  <c:v>624.6</c:v>
                </c:pt>
                <c:pt idx="623">
                  <c:v>642.5</c:v>
                </c:pt>
                <c:pt idx="624">
                  <c:v>672.5</c:v>
                </c:pt>
                <c:pt idx="625">
                  <c:v>702.5</c:v>
                </c:pt>
                <c:pt idx="626">
                  <c:v>732.5</c:v>
                </c:pt>
                <c:pt idx="627">
                  <c:v>762.5</c:v>
                </c:pt>
                <c:pt idx="628">
                  <c:v>792.5</c:v>
                </c:pt>
                <c:pt idx="629">
                  <c:v>822.5</c:v>
                </c:pt>
                <c:pt idx="630">
                  <c:v>852.5</c:v>
                </c:pt>
                <c:pt idx="631">
                  <c:v>882.5</c:v>
                </c:pt>
                <c:pt idx="632">
                  <c:v>912.5</c:v>
                </c:pt>
                <c:pt idx="633">
                  <c:v>942.5</c:v>
                </c:pt>
                <c:pt idx="634">
                  <c:v>972.5</c:v>
                </c:pt>
                <c:pt idx="635">
                  <c:v>1002.5</c:v>
                </c:pt>
                <c:pt idx="636">
                  <c:v>1032.5</c:v>
                </c:pt>
                <c:pt idx="637">
                  <c:v>1062.5</c:v>
                </c:pt>
                <c:pt idx="638">
                  <c:v>1092.5</c:v>
                </c:pt>
                <c:pt idx="639">
                  <c:v>1122.5</c:v>
                </c:pt>
                <c:pt idx="640">
                  <c:v>1152.5</c:v>
                </c:pt>
                <c:pt idx="641">
                  <c:v>1182.5</c:v>
                </c:pt>
                <c:pt idx="642">
                  <c:v>1212.5</c:v>
                </c:pt>
                <c:pt idx="643">
                  <c:v>1242.5</c:v>
                </c:pt>
                <c:pt idx="644">
                  <c:v>1272.5</c:v>
                </c:pt>
                <c:pt idx="645">
                  <c:v>1302.5</c:v>
                </c:pt>
                <c:pt idx="646">
                  <c:v>1332.5</c:v>
                </c:pt>
                <c:pt idx="647">
                  <c:v>1362.5</c:v>
                </c:pt>
                <c:pt idx="648">
                  <c:v>1392.5</c:v>
                </c:pt>
                <c:pt idx="649">
                  <c:v>1422.5</c:v>
                </c:pt>
                <c:pt idx="650">
                  <c:v>1452.5</c:v>
                </c:pt>
                <c:pt idx="651">
                  <c:v>1482.5</c:v>
                </c:pt>
                <c:pt idx="652">
                  <c:v>1512.5</c:v>
                </c:pt>
                <c:pt idx="653">
                  <c:v>1542.5</c:v>
                </c:pt>
                <c:pt idx="654">
                  <c:v>1572.5</c:v>
                </c:pt>
                <c:pt idx="655">
                  <c:v>1602.5</c:v>
                </c:pt>
                <c:pt idx="656">
                  <c:v>1632.5</c:v>
                </c:pt>
                <c:pt idx="657">
                  <c:v>1662.5</c:v>
                </c:pt>
                <c:pt idx="658">
                  <c:v>1692.5</c:v>
                </c:pt>
                <c:pt idx="659">
                  <c:v>1722.5</c:v>
                </c:pt>
                <c:pt idx="660">
                  <c:v>1752.5</c:v>
                </c:pt>
                <c:pt idx="661">
                  <c:v>1782.5</c:v>
                </c:pt>
                <c:pt idx="662">
                  <c:v>1800</c:v>
                </c:pt>
              </c:numCache>
            </c:numRef>
          </c:xVal>
          <c:yVal>
            <c:numRef>
              <c:f>Alg_dropRtio!$Q$3:$Q$665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4600</c:v>
                </c:pt>
                <c:pt idx="103">
                  <c:v>4600</c:v>
                </c:pt>
                <c:pt idx="104">
                  <c:v>4600</c:v>
                </c:pt>
                <c:pt idx="105">
                  <c:v>4600</c:v>
                </c:pt>
                <c:pt idx="106">
                  <c:v>4600</c:v>
                </c:pt>
                <c:pt idx="107">
                  <c:v>4600</c:v>
                </c:pt>
                <c:pt idx="108">
                  <c:v>4600</c:v>
                </c:pt>
                <c:pt idx="109">
                  <c:v>4600</c:v>
                </c:pt>
                <c:pt idx="110">
                  <c:v>4600</c:v>
                </c:pt>
                <c:pt idx="111">
                  <c:v>4600</c:v>
                </c:pt>
                <c:pt idx="112">
                  <c:v>4600</c:v>
                </c:pt>
                <c:pt idx="113">
                  <c:v>4600</c:v>
                </c:pt>
                <c:pt idx="114">
                  <c:v>4600</c:v>
                </c:pt>
                <c:pt idx="115">
                  <c:v>4600</c:v>
                </c:pt>
                <c:pt idx="116">
                  <c:v>4600</c:v>
                </c:pt>
                <c:pt idx="117">
                  <c:v>4600</c:v>
                </c:pt>
                <c:pt idx="118">
                  <c:v>4600</c:v>
                </c:pt>
                <c:pt idx="119">
                  <c:v>4600</c:v>
                </c:pt>
                <c:pt idx="120">
                  <c:v>4600</c:v>
                </c:pt>
                <c:pt idx="121">
                  <c:v>4600</c:v>
                </c:pt>
                <c:pt idx="122">
                  <c:v>4600</c:v>
                </c:pt>
                <c:pt idx="123">
                  <c:v>4600</c:v>
                </c:pt>
                <c:pt idx="124">
                  <c:v>4600</c:v>
                </c:pt>
                <c:pt idx="125">
                  <c:v>4600</c:v>
                </c:pt>
                <c:pt idx="126">
                  <c:v>4600</c:v>
                </c:pt>
                <c:pt idx="127">
                  <c:v>4600</c:v>
                </c:pt>
                <c:pt idx="128">
                  <c:v>4600</c:v>
                </c:pt>
                <c:pt idx="129">
                  <c:v>4600</c:v>
                </c:pt>
                <c:pt idx="130">
                  <c:v>4600</c:v>
                </c:pt>
                <c:pt idx="131">
                  <c:v>4600</c:v>
                </c:pt>
                <c:pt idx="132">
                  <c:v>4600</c:v>
                </c:pt>
                <c:pt idx="133">
                  <c:v>4600</c:v>
                </c:pt>
                <c:pt idx="134">
                  <c:v>4600</c:v>
                </c:pt>
                <c:pt idx="135">
                  <c:v>4600</c:v>
                </c:pt>
                <c:pt idx="136">
                  <c:v>4600</c:v>
                </c:pt>
                <c:pt idx="137">
                  <c:v>4600</c:v>
                </c:pt>
                <c:pt idx="138">
                  <c:v>4600</c:v>
                </c:pt>
                <c:pt idx="139">
                  <c:v>4600</c:v>
                </c:pt>
                <c:pt idx="140">
                  <c:v>4600</c:v>
                </c:pt>
                <c:pt idx="141">
                  <c:v>4600</c:v>
                </c:pt>
                <c:pt idx="142">
                  <c:v>4600</c:v>
                </c:pt>
                <c:pt idx="143">
                  <c:v>4600</c:v>
                </c:pt>
                <c:pt idx="144">
                  <c:v>4600</c:v>
                </c:pt>
                <c:pt idx="145">
                  <c:v>4600</c:v>
                </c:pt>
                <c:pt idx="146">
                  <c:v>4600</c:v>
                </c:pt>
                <c:pt idx="147">
                  <c:v>4600</c:v>
                </c:pt>
                <c:pt idx="148">
                  <c:v>4600</c:v>
                </c:pt>
                <c:pt idx="149">
                  <c:v>4600</c:v>
                </c:pt>
                <c:pt idx="150">
                  <c:v>4600</c:v>
                </c:pt>
                <c:pt idx="151">
                  <c:v>4600</c:v>
                </c:pt>
                <c:pt idx="152">
                  <c:v>4600</c:v>
                </c:pt>
                <c:pt idx="153">
                  <c:v>4600</c:v>
                </c:pt>
                <c:pt idx="154">
                  <c:v>4600</c:v>
                </c:pt>
                <c:pt idx="155">
                  <c:v>4600</c:v>
                </c:pt>
                <c:pt idx="156">
                  <c:v>4600</c:v>
                </c:pt>
                <c:pt idx="157">
                  <c:v>4600</c:v>
                </c:pt>
                <c:pt idx="158">
                  <c:v>4600</c:v>
                </c:pt>
                <c:pt idx="159">
                  <c:v>4600</c:v>
                </c:pt>
                <c:pt idx="160">
                  <c:v>4600</c:v>
                </c:pt>
                <c:pt idx="161">
                  <c:v>4600</c:v>
                </c:pt>
                <c:pt idx="162">
                  <c:v>4600</c:v>
                </c:pt>
                <c:pt idx="163">
                  <c:v>4600</c:v>
                </c:pt>
                <c:pt idx="164">
                  <c:v>4600</c:v>
                </c:pt>
                <c:pt idx="165">
                  <c:v>4600</c:v>
                </c:pt>
                <c:pt idx="166">
                  <c:v>4600</c:v>
                </c:pt>
                <c:pt idx="167">
                  <c:v>4600</c:v>
                </c:pt>
                <c:pt idx="168">
                  <c:v>4600</c:v>
                </c:pt>
                <c:pt idx="169">
                  <c:v>4600</c:v>
                </c:pt>
                <c:pt idx="170">
                  <c:v>4600</c:v>
                </c:pt>
                <c:pt idx="171">
                  <c:v>4600</c:v>
                </c:pt>
                <c:pt idx="172">
                  <c:v>4600</c:v>
                </c:pt>
                <c:pt idx="173">
                  <c:v>4600</c:v>
                </c:pt>
                <c:pt idx="174">
                  <c:v>4600</c:v>
                </c:pt>
                <c:pt idx="175">
                  <c:v>4600</c:v>
                </c:pt>
                <c:pt idx="176">
                  <c:v>4600</c:v>
                </c:pt>
                <c:pt idx="177">
                  <c:v>4600</c:v>
                </c:pt>
                <c:pt idx="178">
                  <c:v>4600</c:v>
                </c:pt>
                <c:pt idx="179">
                  <c:v>4600</c:v>
                </c:pt>
                <c:pt idx="180">
                  <c:v>4600</c:v>
                </c:pt>
                <c:pt idx="181">
                  <c:v>4600</c:v>
                </c:pt>
                <c:pt idx="182">
                  <c:v>4520</c:v>
                </c:pt>
                <c:pt idx="183">
                  <c:v>4440</c:v>
                </c:pt>
                <c:pt idx="184">
                  <c:v>4360</c:v>
                </c:pt>
                <c:pt idx="185">
                  <c:v>4280</c:v>
                </c:pt>
                <c:pt idx="186">
                  <c:v>4200</c:v>
                </c:pt>
                <c:pt idx="187">
                  <c:v>4200</c:v>
                </c:pt>
                <c:pt idx="188">
                  <c:v>4200</c:v>
                </c:pt>
                <c:pt idx="189">
                  <c:v>4200</c:v>
                </c:pt>
                <c:pt idx="190">
                  <c:v>4200</c:v>
                </c:pt>
                <c:pt idx="191">
                  <c:v>4200</c:v>
                </c:pt>
                <c:pt idx="192">
                  <c:v>4200</c:v>
                </c:pt>
                <c:pt idx="193">
                  <c:v>4200</c:v>
                </c:pt>
                <c:pt idx="194">
                  <c:v>4200</c:v>
                </c:pt>
                <c:pt idx="195">
                  <c:v>4200</c:v>
                </c:pt>
                <c:pt idx="196">
                  <c:v>4200</c:v>
                </c:pt>
                <c:pt idx="197">
                  <c:v>4200</c:v>
                </c:pt>
                <c:pt idx="198">
                  <c:v>4200</c:v>
                </c:pt>
                <c:pt idx="199">
                  <c:v>4200</c:v>
                </c:pt>
                <c:pt idx="200">
                  <c:v>4200</c:v>
                </c:pt>
                <c:pt idx="201">
                  <c:v>4200</c:v>
                </c:pt>
                <c:pt idx="202">
                  <c:v>4200</c:v>
                </c:pt>
                <c:pt idx="203">
                  <c:v>4200</c:v>
                </c:pt>
                <c:pt idx="204">
                  <c:v>4200</c:v>
                </c:pt>
                <c:pt idx="205">
                  <c:v>4200</c:v>
                </c:pt>
                <c:pt idx="206">
                  <c:v>4200</c:v>
                </c:pt>
                <c:pt idx="207">
                  <c:v>4200</c:v>
                </c:pt>
                <c:pt idx="208">
                  <c:v>4200</c:v>
                </c:pt>
                <c:pt idx="209">
                  <c:v>4200</c:v>
                </c:pt>
                <c:pt idx="210">
                  <c:v>4200</c:v>
                </c:pt>
                <c:pt idx="211">
                  <c:v>4200</c:v>
                </c:pt>
                <c:pt idx="212">
                  <c:v>4200</c:v>
                </c:pt>
                <c:pt idx="213">
                  <c:v>4200</c:v>
                </c:pt>
                <c:pt idx="214">
                  <c:v>4200</c:v>
                </c:pt>
                <c:pt idx="215">
                  <c:v>4200</c:v>
                </c:pt>
                <c:pt idx="216">
                  <c:v>4200</c:v>
                </c:pt>
                <c:pt idx="217">
                  <c:v>4200</c:v>
                </c:pt>
                <c:pt idx="218">
                  <c:v>4200</c:v>
                </c:pt>
                <c:pt idx="219">
                  <c:v>4200</c:v>
                </c:pt>
                <c:pt idx="220">
                  <c:v>4200</c:v>
                </c:pt>
                <c:pt idx="221">
                  <c:v>4200</c:v>
                </c:pt>
                <c:pt idx="222">
                  <c:v>4200</c:v>
                </c:pt>
                <c:pt idx="223">
                  <c:v>4200</c:v>
                </c:pt>
                <c:pt idx="224">
                  <c:v>4200</c:v>
                </c:pt>
                <c:pt idx="225">
                  <c:v>4200</c:v>
                </c:pt>
                <c:pt idx="226">
                  <c:v>4200</c:v>
                </c:pt>
                <c:pt idx="227">
                  <c:v>4200</c:v>
                </c:pt>
                <c:pt idx="228">
                  <c:v>4200</c:v>
                </c:pt>
                <c:pt idx="229">
                  <c:v>4200</c:v>
                </c:pt>
                <c:pt idx="230">
                  <c:v>4200</c:v>
                </c:pt>
                <c:pt idx="231">
                  <c:v>4200</c:v>
                </c:pt>
                <c:pt idx="232">
                  <c:v>4200</c:v>
                </c:pt>
                <c:pt idx="233">
                  <c:v>4200</c:v>
                </c:pt>
                <c:pt idx="234">
                  <c:v>4200</c:v>
                </c:pt>
                <c:pt idx="235">
                  <c:v>4200</c:v>
                </c:pt>
                <c:pt idx="236">
                  <c:v>4200</c:v>
                </c:pt>
                <c:pt idx="237">
                  <c:v>4200</c:v>
                </c:pt>
                <c:pt idx="238">
                  <c:v>4200</c:v>
                </c:pt>
                <c:pt idx="239">
                  <c:v>4200</c:v>
                </c:pt>
                <c:pt idx="240">
                  <c:v>4200</c:v>
                </c:pt>
                <c:pt idx="241">
                  <c:v>4200</c:v>
                </c:pt>
                <c:pt idx="242">
                  <c:v>4200</c:v>
                </c:pt>
                <c:pt idx="243">
                  <c:v>4200</c:v>
                </c:pt>
                <c:pt idx="244">
                  <c:v>4200</c:v>
                </c:pt>
                <c:pt idx="245">
                  <c:v>4200</c:v>
                </c:pt>
                <c:pt idx="246">
                  <c:v>4200</c:v>
                </c:pt>
                <c:pt idx="247">
                  <c:v>4200</c:v>
                </c:pt>
                <c:pt idx="248">
                  <c:v>4200</c:v>
                </c:pt>
                <c:pt idx="249">
                  <c:v>4200</c:v>
                </c:pt>
                <c:pt idx="250">
                  <c:v>4200</c:v>
                </c:pt>
                <c:pt idx="251">
                  <c:v>4200</c:v>
                </c:pt>
                <c:pt idx="252">
                  <c:v>4200</c:v>
                </c:pt>
                <c:pt idx="253">
                  <c:v>4200</c:v>
                </c:pt>
                <c:pt idx="254">
                  <c:v>4200</c:v>
                </c:pt>
                <c:pt idx="255">
                  <c:v>4200</c:v>
                </c:pt>
                <c:pt idx="256">
                  <c:v>4200</c:v>
                </c:pt>
                <c:pt idx="257">
                  <c:v>4200</c:v>
                </c:pt>
                <c:pt idx="258">
                  <c:v>4200</c:v>
                </c:pt>
                <c:pt idx="259">
                  <c:v>4200</c:v>
                </c:pt>
                <c:pt idx="260">
                  <c:v>4200</c:v>
                </c:pt>
                <c:pt idx="261">
                  <c:v>4200</c:v>
                </c:pt>
                <c:pt idx="262">
                  <c:v>4200</c:v>
                </c:pt>
                <c:pt idx="263">
                  <c:v>4200</c:v>
                </c:pt>
                <c:pt idx="264">
                  <c:v>4200</c:v>
                </c:pt>
                <c:pt idx="265">
                  <c:v>4200</c:v>
                </c:pt>
                <c:pt idx="266">
                  <c:v>4200</c:v>
                </c:pt>
                <c:pt idx="267">
                  <c:v>4200</c:v>
                </c:pt>
                <c:pt idx="268">
                  <c:v>4200</c:v>
                </c:pt>
                <c:pt idx="269">
                  <c:v>4200</c:v>
                </c:pt>
                <c:pt idx="270">
                  <c:v>4200</c:v>
                </c:pt>
                <c:pt idx="271">
                  <c:v>4200</c:v>
                </c:pt>
                <c:pt idx="272">
                  <c:v>4200</c:v>
                </c:pt>
                <c:pt idx="273">
                  <c:v>4200</c:v>
                </c:pt>
                <c:pt idx="274">
                  <c:v>4200</c:v>
                </c:pt>
                <c:pt idx="275">
                  <c:v>4200</c:v>
                </c:pt>
                <c:pt idx="276">
                  <c:v>4200</c:v>
                </c:pt>
                <c:pt idx="277">
                  <c:v>4200</c:v>
                </c:pt>
                <c:pt idx="278">
                  <c:v>4200</c:v>
                </c:pt>
                <c:pt idx="279">
                  <c:v>4200</c:v>
                </c:pt>
                <c:pt idx="280">
                  <c:v>4200</c:v>
                </c:pt>
                <c:pt idx="281">
                  <c:v>4200</c:v>
                </c:pt>
                <c:pt idx="282">
                  <c:v>4200</c:v>
                </c:pt>
                <c:pt idx="283">
                  <c:v>4200</c:v>
                </c:pt>
                <c:pt idx="284">
                  <c:v>4200</c:v>
                </c:pt>
                <c:pt idx="285">
                  <c:v>4200</c:v>
                </c:pt>
                <c:pt idx="286">
                  <c:v>4200</c:v>
                </c:pt>
                <c:pt idx="287">
                  <c:v>4200</c:v>
                </c:pt>
                <c:pt idx="288">
                  <c:v>4200</c:v>
                </c:pt>
                <c:pt idx="289">
                  <c:v>4200</c:v>
                </c:pt>
                <c:pt idx="290">
                  <c:v>4200</c:v>
                </c:pt>
                <c:pt idx="291">
                  <c:v>4200</c:v>
                </c:pt>
                <c:pt idx="292">
                  <c:v>4200</c:v>
                </c:pt>
                <c:pt idx="293">
                  <c:v>4200</c:v>
                </c:pt>
                <c:pt idx="294">
                  <c:v>4200</c:v>
                </c:pt>
                <c:pt idx="295">
                  <c:v>4200</c:v>
                </c:pt>
                <c:pt idx="296">
                  <c:v>4200</c:v>
                </c:pt>
                <c:pt idx="297">
                  <c:v>4200</c:v>
                </c:pt>
                <c:pt idx="298">
                  <c:v>4200</c:v>
                </c:pt>
                <c:pt idx="299">
                  <c:v>4200</c:v>
                </c:pt>
                <c:pt idx="300">
                  <c:v>4200</c:v>
                </c:pt>
                <c:pt idx="301">
                  <c:v>4200</c:v>
                </c:pt>
                <c:pt idx="302">
                  <c:v>4200</c:v>
                </c:pt>
                <c:pt idx="303">
                  <c:v>4200</c:v>
                </c:pt>
                <c:pt idx="304">
                  <c:v>4200</c:v>
                </c:pt>
                <c:pt idx="305">
                  <c:v>4200</c:v>
                </c:pt>
                <c:pt idx="306">
                  <c:v>4200</c:v>
                </c:pt>
                <c:pt idx="307">
                  <c:v>4200</c:v>
                </c:pt>
                <c:pt idx="308">
                  <c:v>4200</c:v>
                </c:pt>
                <c:pt idx="309">
                  <c:v>4200</c:v>
                </c:pt>
                <c:pt idx="310">
                  <c:v>4200</c:v>
                </c:pt>
                <c:pt idx="311">
                  <c:v>4200</c:v>
                </c:pt>
                <c:pt idx="312">
                  <c:v>4200</c:v>
                </c:pt>
                <c:pt idx="313">
                  <c:v>4200</c:v>
                </c:pt>
                <c:pt idx="314">
                  <c:v>4200</c:v>
                </c:pt>
                <c:pt idx="315">
                  <c:v>4200</c:v>
                </c:pt>
                <c:pt idx="316">
                  <c:v>4200</c:v>
                </c:pt>
                <c:pt idx="317">
                  <c:v>4200</c:v>
                </c:pt>
                <c:pt idx="318">
                  <c:v>4200</c:v>
                </c:pt>
                <c:pt idx="319">
                  <c:v>4200</c:v>
                </c:pt>
                <c:pt idx="320">
                  <c:v>4200</c:v>
                </c:pt>
                <c:pt idx="321">
                  <c:v>4200</c:v>
                </c:pt>
                <c:pt idx="322">
                  <c:v>4200</c:v>
                </c:pt>
                <c:pt idx="323">
                  <c:v>4200</c:v>
                </c:pt>
                <c:pt idx="324">
                  <c:v>4200</c:v>
                </c:pt>
                <c:pt idx="325">
                  <c:v>4200</c:v>
                </c:pt>
                <c:pt idx="326">
                  <c:v>4200</c:v>
                </c:pt>
                <c:pt idx="327">
                  <c:v>4200</c:v>
                </c:pt>
                <c:pt idx="328">
                  <c:v>4200</c:v>
                </c:pt>
                <c:pt idx="329">
                  <c:v>4200</c:v>
                </c:pt>
                <c:pt idx="330">
                  <c:v>4200</c:v>
                </c:pt>
                <c:pt idx="331">
                  <c:v>4200</c:v>
                </c:pt>
                <c:pt idx="332">
                  <c:v>4200</c:v>
                </c:pt>
                <c:pt idx="333">
                  <c:v>4200</c:v>
                </c:pt>
                <c:pt idx="334">
                  <c:v>4200</c:v>
                </c:pt>
                <c:pt idx="335">
                  <c:v>4200</c:v>
                </c:pt>
                <c:pt idx="336">
                  <c:v>4200</c:v>
                </c:pt>
                <c:pt idx="337">
                  <c:v>4200</c:v>
                </c:pt>
                <c:pt idx="338">
                  <c:v>4200</c:v>
                </c:pt>
                <c:pt idx="339">
                  <c:v>4200</c:v>
                </c:pt>
                <c:pt idx="340">
                  <c:v>4200</c:v>
                </c:pt>
                <c:pt idx="341">
                  <c:v>4200</c:v>
                </c:pt>
                <c:pt idx="342">
                  <c:v>4200</c:v>
                </c:pt>
                <c:pt idx="343">
                  <c:v>4200</c:v>
                </c:pt>
                <c:pt idx="344">
                  <c:v>4200</c:v>
                </c:pt>
                <c:pt idx="345">
                  <c:v>4200</c:v>
                </c:pt>
                <c:pt idx="346">
                  <c:v>4200</c:v>
                </c:pt>
                <c:pt idx="347">
                  <c:v>4120</c:v>
                </c:pt>
                <c:pt idx="348">
                  <c:v>4040</c:v>
                </c:pt>
                <c:pt idx="349">
                  <c:v>3960</c:v>
                </c:pt>
                <c:pt idx="350">
                  <c:v>3880</c:v>
                </c:pt>
                <c:pt idx="351">
                  <c:v>3800</c:v>
                </c:pt>
                <c:pt idx="352">
                  <c:v>3800</c:v>
                </c:pt>
                <c:pt idx="353">
                  <c:v>3800</c:v>
                </c:pt>
                <c:pt idx="354">
                  <c:v>3800</c:v>
                </c:pt>
                <c:pt idx="355">
                  <c:v>3800</c:v>
                </c:pt>
                <c:pt idx="356">
                  <c:v>3800</c:v>
                </c:pt>
                <c:pt idx="357">
                  <c:v>3800</c:v>
                </c:pt>
                <c:pt idx="358">
                  <c:v>3800</c:v>
                </c:pt>
                <c:pt idx="359">
                  <c:v>3800</c:v>
                </c:pt>
                <c:pt idx="360">
                  <c:v>3800</c:v>
                </c:pt>
                <c:pt idx="361">
                  <c:v>3800</c:v>
                </c:pt>
                <c:pt idx="362">
                  <c:v>3800</c:v>
                </c:pt>
                <c:pt idx="363">
                  <c:v>3800</c:v>
                </c:pt>
                <c:pt idx="364">
                  <c:v>3800</c:v>
                </c:pt>
                <c:pt idx="365">
                  <c:v>3800</c:v>
                </c:pt>
                <c:pt idx="366">
                  <c:v>3800</c:v>
                </c:pt>
                <c:pt idx="367">
                  <c:v>3800</c:v>
                </c:pt>
                <c:pt idx="368">
                  <c:v>3800</c:v>
                </c:pt>
                <c:pt idx="369">
                  <c:v>3800</c:v>
                </c:pt>
                <c:pt idx="370">
                  <c:v>3800</c:v>
                </c:pt>
                <c:pt idx="371">
                  <c:v>3800</c:v>
                </c:pt>
                <c:pt idx="372">
                  <c:v>3800</c:v>
                </c:pt>
                <c:pt idx="373">
                  <c:v>3800</c:v>
                </c:pt>
                <c:pt idx="374">
                  <c:v>3800</c:v>
                </c:pt>
                <c:pt idx="375">
                  <c:v>3800</c:v>
                </c:pt>
                <c:pt idx="376">
                  <c:v>3800</c:v>
                </c:pt>
                <c:pt idx="377">
                  <c:v>3800</c:v>
                </c:pt>
                <c:pt idx="378">
                  <c:v>3800</c:v>
                </c:pt>
                <c:pt idx="379">
                  <c:v>3800</c:v>
                </c:pt>
                <c:pt idx="380">
                  <c:v>3800</c:v>
                </c:pt>
                <c:pt idx="381">
                  <c:v>3800</c:v>
                </c:pt>
                <c:pt idx="382">
                  <c:v>3800</c:v>
                </c:pt>
                <c:pt idx="383">
                  <c:v>3800</c:v>
                </c:pt>
                <c:pt idx="384">
                  <c:v>3800</c:v>
                </c:pt>
                <c:pt idx="385">
                  <c:v>3800</c:v>
                </c:pt>
                <c:pt idx="386">
                  <c:v>3800</c:v>
                </c:pt>
                <c:pt idx="387">
                  <c:v>3800</c:v>
                </c:pt>
                <c:pt idx="388">
                  <c:v>3800</c:v>
                </c:pt>
                <c:pt idx="389">
                  <c:v>3800</c:v>
                </c:pt>
                <c:pt idx="390">
                  <c:v>3800</c:v>
                </c:pt>
                <c:pt idx="391">
                  <c:v>3800</c:v>
                </c:pt>
                <c:pt idx="392">
                  <c:v>3800</c:v>
                </c:pt>
                <c:pt idx="393">
                  <c:v>3800</c:v>
                </c:pt>
                <c:pt idx="394">
                  <c:v>3800</c:v>
                </c:pt>
                <c:pt idx="395">
                  <c:v>3800</c:v>
                </c:pt>
                <c:pt idx="396">
                  <c:v>3800</c:v>
                </c:pt>
                <c:pt idx="397">
                  <c:v>3800</c:v>
                </c:pt>
                <c:pt idx="398">
                  <c:v>3800</c:v>
                </c:pt>
                <c:pt idx="399">
                  <c:v>3800</c:v>
                </c:pt>
                <c:pt idx="400">
                  <c:v>3800</c:v>
                </c:pt>
                <c:pt idx="401">
                  <c:v>3800</c:v>
                </c:pt>
                <c:pt idx="402">
                  <c:v>3800</c:v>
                </c:pt>
                <c:pt idx="403">
                  <c:v>3800</c:v>
                </c:pt>
                <c:pt idx="404">
                  <c:v>3800</c:v>
                </c:pt>
                <c:pt idx="405">
                  <c:v>3800</c:v>
                </c:pt>
                <c:pt idx="406">
                  <c:v>3800</c:v>
                </c:pt>
                <c:pt idx="407">
                  <c:v>3800</c:v>
                </c:pt>
                <c:pt idx="408">
                  <c:v>3800</c:v>
                </c:pt>
                <c:pt idx="409">
                  <c:v>3800</c:v>
                </c:pt>
                <c:pt idx="410">
                  <c:v>3800</c:v>
                </c:pt>
                <c:pt idx="411">
                  <c:v>3800</c:v>
                </c:pt>
                <c:pt idx="412">
                  <c:v>3800</c:v>
                </c:pt>
                <c:pt idx="413">
                  <c:v>3800</c:v>
                </c:pt>
                <c:pt idx="414">
                  <c:v>3800</c:v>
                </c:pt>
                <c:pt idx="415">
                  <c:v>3800</c:v>
                </c:pt>
                <c:pt idx="416">
                  <c:v>3800</c:v>
                </c:pt>
                <c:pt idx="417">
                  <c:v>3800</c:v>
                </c:pt>
                <c:pt idx="418">
                  <c:v>3800</c:v>
                </c:pt>
                <c:pt idx="419">
                  <c:v>3800</c:v>
                </c:pt>
                <c:pt idx="420">
                  <c:v>3800</c:v>
                </c:pt>
                <c:pt idx="421">
                  <c:v>3800</c:v>
                </c:pt>
                <c:pt idx="422">
                  <c:v>3800</c:v>
                </c:pt>
                <c:pt idx="423">
                  <c:v>3800</c:v>
                </c:pt>
                <c:pt idx="424">
                  <c:v>3800</c:v>
                </c:pt>
                <c:pt idx="425">
                  <c:v>3800</c:v>
                </c:pt>
                <c:pt idx="426">
                  <c:v>3800</c:v>
                </c:pt>
                <c:pt idx="427">
                  <c:v>3800</c:v>
                </c:pt>
                <c:pt idx="428">
                  <c:v>3800</c:v>
                </c:pt>
                <c:pt idx="429">
                  <c:v>3800</c:v>
                </c:pt>
                <c:pt idx="430">
                  <c:v>3800</c:v>
                </c:pt>
                <c:pt idx="431">
                  <c:v>3800</c:v>
                </c:pt>
                <c:pt idx="432">
                  <c:v>3800</c:v>
                </c:pt>
                <c:pt idx="433">
                  <c:v>3800</c:v>
                </c:pt>
                <c:pt idx="434">
                  <c:v>3800</c:v>
                </c:pt>
                <c:pt idx="435">
                  <c:v>3800</c:v>
                </c:pt>
                <c:pt idx="436">
                  <c:v>3800</c:v>
                </c:pt>
                <c:pt idx="437">
                  <c:v>3800</c:v>
                </c:pt>
                <c:pt idx="438">
                  <c:v>3800</c:v>
                </c:pt>
                <c:pt idx="439">
                  <c:v>3800</c:v>
                </c:pt>
                <c:pt idx="440">
                  <c:v>3800</c:v>
                </c:pt>
                <c:pt idx="441">
                  <c:v>3800</c:v>
                </c:pt>
                <c:pt idx="442">
                  <c:v>3800</c:v>
                </c:pt>
                <c:pt idx="443">
                  <c:v>3800</c:v>
                </c:pt>
                <c:pt idx="444">
                  <c:v>3800</c:v>
                </c:pt>
                <c:pt idx="445">
                  <c:v>3800</c:v>
                </c:pt>
                <c:pt idx="446">
                  <c:v>3800</c:v>
                </c:pt>
                <c:pt idx="447">
                  <c:v>3800</c:v>
                </c:pt>
                <c:pt idx="448">
                  <c:v>3800</c:v>
                </c:pt>
                <c:pt idx="449">
                  <c:v>3800</c:v>
                </c:pt>
                <c:pt idx="450">
                  <c:v>3800</c:v>
                </c:pt>
                <c:pt idx="451">
                  <c:v>3800</c:v>
                </c:pt>
                <c:pt idx="452">
                  <c:v>3800</c:v>
                </c:pt>
                <c:pt idx="453">
                  <c:v>3800</c:v>
                </c:pt>
                <c:pt idx="454">
                  <c:v>3800</c:v>
                </c:pt>
                <c:pt idx="455">
                  <c:v>3800</c:v>
                </c:pt>
                <c:pt idx="456">
                  <c:v>3800</c:v>
                </c:pt>
                <c:pt idx="457">
                  <c:v>3800</c:v>
                </c:pt>
                <c:pt idx="458">
                  <c:v>3800</c:v>
                </c:pt>
                <c:pt idx="459">
                  <c:v>3800</c:v>
                </c:pt>
                <c:pt idx="460">
                  <c:v>3800</c:v>
                </c:pt>
                <c:pt idx="461">
                  <c:v>3800</c:v>
                </c:pt>
                <c:pt idx="462">
                  <c:v>3800</c:v>
                </c:pt>
                <c:pt idx="463">
                  <c:v>3800</c:v>
                </c:pt>
                <c:pt idx="464">
                  <c:v>3800</c:v>
                </c:pt>
                <c:pt idx="465">
                  <c:v>3800</c:v>
                </c:pt>
                <c:pt idx="466">
                  <c:v>3800</c:v>
                </c:pt>
                <c:pt idx="467">
                  <c:v>3800</c:v>
                </c:pt>
                <c:pt idx="468">
                  <c:v>3800</c:v>
                </c:pt>
                <c:pt idx="469">
                  <c:v>3800</c:v>
                </c:pt>
                <c:pt idx="470">
                  <c:v>3800</c:v>
                </c:pt>
                <c:pt idx="471">
                  <c:v>3800</c:v>
                </c:pt>
                <c:pt idx="472">
                  <c:v>3800</c:v>
                </c:pt>
                <c:pt idx="473">
                  <c:v>3800</c:v>
                </c:pt>
                <c:pt idx="474">
                  <c:v>3800</c:v>
                </c:pt>
                <c:pt idx="475">
                  <c:v>3800</c:v>
                </c:pt>
                <c:pt idx="476">
                  <c:v>3800</c:v>
                </c:pt>
                <c:pt idx="477">
                  <c:v>3800</c:v>
                </c:pt>
                <c:pt idx="478">
                  <c:v>3800</c:v>
                </c:pt>
                <c:pt idx="479">
                  <c:v>3800</c:v>
                </c:pt>
                <c:pt idx="480">
                  <c:v>3800</c:v>
                </c:pt>
                <c:pt idx="481">
                  <c:v>3800</c:v>
                </c:pt>
                <c:pt idx="482">
                  <c:v>3800</c:v>
                </c:pt>
                <c:pt idx="483">
                  <c:v>3800</c:v>
                </c:pt>
                <c:pt idx="484">
                  <c:v>3800</c:v>
                </c:pt>
                <c:pt idx="485">
                  <c:v>3800</c:v>
                </c:pt>
                <c:pt idx="486">
                  <c:v>3800</c:v>
                </c:pt>
                <c:pt idx="487">
                  <c:v>3800</c:v>
                </c:pt>
                <c:pt idx="488">
                  <c:v>3800</c:v>
                </c:pt>
                <c:pt idx="489">
                  <c:v>3800</c:v>
                </c:pt>
                <c:pt idx="490">
                  <c:v>3800</c:v>
                </c:pt>
                <c:pt idx="491">
                  <c:v>3800</c:v>
                </c:pt>
                <c:pt idx="492">
                  <c:v>3800</c:v>
                </c:pt>
                <c:pt idx="493">
                  <c:v>3800</c:v>
                </c:pt>
                <c:pt idx="494">
                  <c:v>3800</c:v>
                </c:pt>
                <c:pt idx="495">
                  <c:v>3800</c:v>
                </c:pt>
                <c:pt idx="496">
                  <c:v>3800</c:v>
                </c:pt>
                <c:pt idx="497">
                  <c:v>3800</c:v>
                </c:pt>
                <c:pt idx="498">
                  <c:v>3800</c:v>
                </c:pt>
                <c:pt idx="499">
                  <c:v>3800</c:v>
                </c:pt>
                <c:pt idx="500">
                  <c:v>3800</c:v>
                </c:pt>
                <c:pt idx="501">
                  <c:v>3800</c:v>
                </c:pt>
                <c:pt idx="502">
                  <c:v>3800</c:v>
                </c:pt>
                <c:pt idx="503">
                  <c:v>3800</c:v>
                </c:pt>
                <c:pt idx="504">
                  <c:v>3800</c:v>
                </c:pt>
                <c:pt idx="505">
                  <c:v>3800</c:v>
                </c:pt>
                <c:pt idx="506">
                  <c:v>3800</c:v>
                </c:pt>
                <c:pt idx="507">
                  <c:v>3800</c:v>
                </c:pt>
                <c:pt idx="508">
                  <c:v>3800</c:v>
                </c:pt>
                <c:pt idx="509">
                  <c:v>3800</c:v>
                </c:pt>
                <c:pt idx="510">
                  <c:v>3800</c:v>
                </c:pt>
                <c:pt idx="511">
                  <c:v>3800</c:v>
                </c:pt>
                <c:pt idx="512">
                  <c:v>3773.33</c:v>
                </c:pt>
                <c:pt idx="513">
                  <c:v>3746.67</c:v>
                </c:pt>
                <c:pt idx="514">
                  <c:v>3720</c:v>
                </c:pt>
                <c:pt idx="515">
                  <c:v>3693.33</c:v>
                </c:pt>
                <c:pt idx="516">
                  <c:v>3666.67</c:v>
                </c:pt>
                <c:pt idx="517">
                  <c:v>3640</c:v>
                </c:pt>
                <c:pt idx="518">
                  <c:v>3613.33</c:v>
                </c:pt>
                <c:pt idx="519">
                  <c:v>3586.67</c:v>
                </c:pt>
                <c:pt idx="520">
                  <c:v>3560</c:v>
                </c:pt>
                <c:pt idx="521">
                  <c:v>3533.33</c:v>
                </c:pt>
                <c:pt idx="522">
                  <c:v>3506.67</c:v>
                </c:pt>
                <c:pt idx="523">
                  <c:v>3480</c:v>
                </c:pt>
                <c:pt idx="524">
                  <c:v>3453.33</c:v>
                </c:pt>
                <c:pt idx="525">
                  <c:v>3426.67</c:v>
                </c:pt>
                <c:pt idx="526">
                  <c:v>3400</c:v>
                </c:pt>
                <c:pt idx="527">
                  <c:v>3373.33</c:v>
                </c:pt>
                <c:pt idx="528">
                  <c:v>3346.67</c:v>
                </c:pt>
                <c:pt idx="529">
                  <c:v>3320</c:v>
                </c:pt>
                <c:pt idx="530">
                  <c:v>3293.33</c:v>
                </c:pt>
                <c:pt idx="531">
                  <c:v>3266.67</c:v>
                </c:pt>
                <c:pt idx="532">
                  <c:v>3240</c:v>
                </c:pt>
                <c:pt idx="533">
                  <c:v>3213.33</c:v>
                </c:pt>
                <c:pt idx="534">
                  <c:v>3186.67</c:v>
                </c:pt>
                <c:pt idx="535">
                  <c:v>3160</c:v>
                </c:pt>
                <c:pt idx="536">
                  <c:v>3133.33</c:v>
                </c:pt>
                <c:pt idx="537">
                  <c:v>3106.67</c:v>
                </c:pt>
                <c:pt idx="538">
                  <c:v>3080</c:v>
                </c:pt>
                <c:pt idx="539">
                  <c:v>3053.33</c:v>
                </c:pt>
                <c:pt idx="540">
                  <c:v>3026.67</c:v>
                </c:pt>
                <c:pt idx="541">
                  <c:v>3000</c:v>
                </c:pt>
                <c:pt idx="542">
                  <c:v>2973.33</c:v>
                </c:pt>
                <c:pt idx="543">
                  <c:v>2946.67</c:v>
                </c:pt>
                <c:pt idx="544">
                  <c:v>2920</c:v>
                </c:pt>
                <c:pt idx="545">
                  <c:v>2893.33</c:v>
                </c:pt>
                <c:pt idx="546">
                  <c:v>2866.67</c:v>
                </c:pt>
                <c:pt idx="547">
                  <c:v>2840</c:v>
                </c:pt>
                <c:pt idx="548">
                  <c:v>2813.33</c:v>
                </c:pt>
                <c:pt idx="549">
                  <c:v>2786.67</c:v>
                </c:pt>
                <c:pt idx="550">
                  <c:v>2760</c:v>
                </c:pt>
                <c:pt idx="551">
                  <c:v>2733.33</c:v>
                </c:pt>
                <c:pt idx="552">
                  <c:v>2706.67</c:v>
                </c:pt>
                <c:pt idx="553">
                  <c:v>2680</c:v>
                </c:pt>
                <c:pt idx="554">
                  <c:v>2653.33</c:v>
                </c:pt>
                <c:pt idx="555">
                  <c:v>2626.67</c:v>
                </c:pt>
                <c:pt idx="556">
                  <c:v>2600</c:v>
                </c:pt>
                <c:pt idx="557">
                  <c:v>2573.33</c:v>
                </c:pt>
                <c:pt idx="558">
                  <c:v>2546.67</c:v>
                </c:pt>
                <c:pt idx="559">
                  <c:v>2520</c:v>
                </c:pt>
                <c:pt idx="560">
                  <c:v>2493.33</c:v>
                </c:pt>
                <c:pt idx="561">
                  <c:v>2466.67</c:v>
                </c:pt>
                <c:pt idx="562">
                  <c:v>2440</c:v>
                </c:pt>
                <c:pt idx="563">
                  <c:v>2413.33</c:v>
                </c:pt>
                <c:pt idx="564">
                  <c:v>2386.67</c:v>
                </c:pt>
                <c:pt idx="565">
                  <c:v>2360</c:v>
                </c:pt>
                <c:pt idx="566">
                  <c:v>2333.33</c:v>
                </c:pt>
                <c:pt idx="567">
                  <c:v>2306.67</c:v>
                </c:pt>
                <c:pt idx="568">
                  <c:v>2280</c:v>
                </c:pt>
                <c:pt idx="569">
                  <c:v>2253.33</c:v>
                </c:pt>
                <c:pt idx="570">
                  <c:v>2226.67</c:v>
                </c:pt>
                <c:pt idx="571">
                  <c:v>2200</c:v>
                </c:pt>
                <c:pt idx="572">
                  <c:v>2173.33</c:v>
                </c:pt>
                <c:pt idx="573">
                  <c:v>2146.67</c:v>
                </c:pt>
                <c:pt idx="574">
                  <c:v>2120</c:v>
                </c:pt>
                <c:pt idx="575">
                  <c:v>2093.33</c:v>
                </c:pt>
                <c:pt idx="576">
                  <c:v>2066.67</c:v>
                </c:pt>
                <c:pt idx="577">
                  <c:v>2040</c:v>
                </c:pt>
                <c:pt idx="578">
                  <c:v>2013.33</c:v>
                </c:pt>
                <c:pt idx="579">
                  <c:v>1986.67</c:v>
                </c:pt>
                <c:pt idx="580">
                  <c:v>1960</c:v>
                </c:pt>
                <c:pt idx="581">
                  <c:v>1933.33</c:v>
                </c:pt>
                <c:pt idx="582">
                  <c:v>1906.67</c:v>
                </c:pt>
                <c:pt idx="583">
                  <c:v>1880</c:v>
                </c:pt>
                <c:pt idx="584">
                  <c:v>1853.33</c:v>
                </c:pt>
                <c:pt idx="585">
                  <c:v>1826.67</c:v>
                </c:pt>
                <c:pt idx="586">
                  <c:v>1800</c:v>
                </c:pt>
                <c:pt idx="587">
                  <c:v>1773.33</c:v>
                </c:pt>
                <c:pt idx="588">
                  <c:v>1746.67</c:v>
                </c:pt>
                <c:pt idx="589">
                  <c:v>1720</c:v>
                </c:pt>
                <c:pt idx="590">
                  <c:v>1693.33</c:v>
                </c:pt>
                <c:pt idx="591">
                  <c:v>1666.67</c:v>
                </c:pt>
                <c:pt idx="592">
                  <c:v>1640</c:v>
                </c:pt>
                <c:pt idx="593">
                  <c:v>1613.33</c:v>
                </c:pt>
                <c:pt idx="594">
                  <c:v>1586.67</c:v>
                </c:pt>
                <c:pt idx="595">
                  <c:v>1560</c:v>
                </c:pt>
                <c:pt idx="596">
                  <c:v>1533.33</c:v>
                </c:pt>
                <c:pt idx="597">
                  <c:v>1506.67</c:v>
                </c:pt>
                <c:pt idx="598">
                  <c:v>1480</c:v>
                </c:pt>
                <c:pt idx="599">
                  <c:v>1453.33</c:v>
                </c:pt>
                <c:pt idx="600">
                  <c:v>1426.67</c:v>
                </c:pt>
                <c:pt idx="601">
                  <c:v>1400</c:v>
                </c:pt>
                <c:pt idx="602">
                  <c:v>1373.33</c:v>
                </c:pt>
                <c:pt idx="603">
                  <c:v>1346.67</c:v>
                </c:pt>
                <c:pt idx="604">
                  <c:v>1320</c:v>
                </c:pt>
                <c:pt idx="605">
                  <c:v>1293.33</c:v>
                </c:pt>
                <c:pt idx="606">
                  <c:v>1266.67</c:v>
                </c:pt>
                <c:pt idx="607">
                  <c:v>1240</c:v>
                </c:pt>
                <c:pt idx="608">
                  <c:v>1213.33</c:v>
                </c:pt>
                <c:pt idx="609">
                  <c:v>1186.67</c:v>
                </c:pt>
                <c:pt idx="610">
                  <c:v>1160</c:v>
                </c:pt>
                <c:pt idx="611">
                  <c:v>1133.33</c:v>
                </c:pt>
                <c:pt idx="612">
                  <c:v>1106.67</c:v>
                </c:pt>
                <c:pt idx="613">
                  <c:v>1080</c:v>
                </c:pt>
                <c:pt idx="614">
                  <c:v>1053.33</c:v>
                </c:pt>
                <c:pt idx="615">
                  <c:v>1026.67</c:v>
                </c:pt>
                <c:pt idx="616">
                  <c:v>1000</c:v>
                </c:pt>
                <c:pt idx="617">
                  <c:v>1000</c:v>
                </c:pt>
                <c:pt idx="618">
                  <c:v>1000</c:v>
                </c:pt>
                <c:pt idx="619">
                  <c:v>1000</c:v>
                </c:pt>
                <c:pt idx="620">
                  <c:v>1000</c:v>
                </c:pt>
                <c:pt idx="621">
                  <c:v>1000</c:v>
                </c:pt>
                <c:pt idx="622">
                  <c:v>1000</c:v>
                </c:pt>
                <c:pt idx="623">
                  <c:v>1000</c:v>
                </c:pt>
                <c:pt idx="624">
                  <c:v>1000</c:v>
                </c:pt>
                <c:pt idx="625">
                  <c:v>1000</c:v>
                </c:pt>
                <c:pt idx="626">
                  <c:v>1000</c:v>
                </c:pt>
                <c:pt idx="627">
                  <c:v>1000</c:v>
                </c:pt>
                <c:pt idx="628">
                  <c:v>1000</c:v>
                </c:pt>
                <c:pt idx="629">
                  <c:v>1000</c:v>
                </c:pt>
                <c:pt idx="630">
                  <c:v>1000</c:v>
                </c:pt>
                <c:pt idx="631">
                  <c:v>1000</c:v>
                </c:pt>
                <c:pt idx="632">
                  <c:v>1000</c:v>
                </c:pt>
                <c:pt idx="633">
                  <c:v>1000</c:v>
                </c:pt>
                <c:pt idx="634">
                  <c:v>1000</c:v>
                </c:pt>
                <c:pt idx="635">
                  <c:v>1000</c:v>
                </c:pt>
                <c:pt idx="636">
                  <c:v>1000</c:v>
                </c:pt>
                <c:pt idx="637">
                  <c:v>1000</c:v>
                </c:pt>
                <c:pt idx="638">
                  <c:v>1000</c:v>
                </c:pt>
                <c:pt idx="639">
                  <c:v>1000</c:v>
                </c:pt>
                <c:pt idx="640">
                  <c:v>1000</c:v>
                </c:pt>
                <c:pt idx="641">
                  <c:v>1000</c:v>
                </c:pt>
                <c:pt idx="642">
                  <c:v>1000</c:v>
                </c:pt>
                <c:pt idx="643">
                  <c:v>1000</c:v>
                </c:pt>
                <c:pt idx="644">
                  <c:v>1000</c:v>
                </c:pt>
                <c:pt idx="645">
                  <c:v>1000</c:v>
                </c:pt>
                <c:pt idx="646">
                  <c:v>1000</c:v>
                </c:pt>
                <c:pt idx="647">
                  <c:v>1000</c:v>
                </c:pt>
                <c:pt idx="648">
                  <c:v>1000</c:v>
                </c:pt>
                <c:pt idx="649">
                  <c:v>1000</c:v>
                </c:pt>
                <c:pt idx="650">
                  <c:v>1000</c:v>
                </c:pt>
                <c:pt idx="651">
                  <c:v>1000</c:v>
                </c:pt>
                <c:pt idx="652">
                  <c:v>1000</c:v>
                </c:pt>
                <c:pt idx="653">
                  <c:v>1000</c:v>
                </c:pt>
                <c:pt idx="654">
                  <c:v>1000</c:v>
                </c:pt>
                <c:pt idx="655">
                  <c:v>1000</c:v>
                </c:pt>
                <c:pt idx="656">
                  <c:v>1000</c:v>
                </c:pt>
                <c:pt idx="657">
                  <c:v>1000</c:v>
                </c:pt>
                <c:pt idx="658">
                  <c:v>1000</c:v>
                </c:pt>
                <c:pt idx="659">
                  <c:v>1000</c:v>
                </c:pt>
                <c:pt idx="660">
                  <c:v>1000</c:v>
                </c:pt>
                <c:pt idx="661">
                  <c:v>1000</c:v>
                </c:pt>
                <c:pt idx="662">
                  <c:v>1000</c:v>
                </c:pt>
              </c:numCache>
            </c:numRef>
          </c:yVal>
          <c:smooth val="1"/>
        </c:ser>
        <c:dLbls>
          <c:showLegendKey val="0"/>
          <c:showVal val="0"/>
          <c:showCatName val="0"/>
          <c:showSerName val="0"/>
          <c:showPercent val="0"/>
          <c:showBubbleSize val="0"/>
        </c:dLbls>
        <c:axId val="154522336"/>
        <c:axId val="154522896"/>
      </c:scatterChart>
      <c:valAx>
        <c:axId val="15452233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40144210992761931"/>
              <c:y val="0.903831214722538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22896"/>
        <c:crosses val="autoZero"/>
        <c:crossBetween val="midCat"/>
      </c:valAx>
      <c:valAx>
        <c:axId val="15452289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22336"/>
        <c:crosses val="autoZero"/>
        <c:crossBetween val="midCat"/>
      </c:valAx>
      <c:spPr>
        <a:noFill/>
        <a:ln>
          <a:noFill/>
        </a:ln>
        <a:effectLst/>
      </c:spPr>
    </c:plotArea>
    <c:legend>
      <c:legendPos val="r"/>
      <c:layout>
        <c:manualLayout>
          <c:xMode val="edge"/>
          <c:yMode val="edge"/>
          <c:x val="0.4697399186490453"/>
          <c:y val="0.13564335723641435"/>
          <c:w val="0.36812583582176778"/>
          <c:h val="0.4399932154198429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71464186753817"/>
          <c:y val="4.4766216665171242E-2"/>
          <c:w val="0.74109037206003847"/>
          <c:h val="0.78466907066244063"/>
        </c:manualLayout>
      </c:layout>
      <c:scatterChart>
        <c:scatterStyle val="smoothMarker"/>
        <c:varyColors val="0"/>
        <c:ser>
          <c:idx val="0"/>
          <c:order val="0"/>
          <c:tx>
            <c:v>r=4</c:v>
          </c:tx>
          <c:spPr>
            <a:ln w="25400" cap="rnd">
              <a:solidFill>
                <a:schemeClr val="accent1"/>
              </a:solidFill>
              <a:round/>
            </a:ln>
            <a:effectLst/>
          </c:spPr>
          <c:marker>
            <c:symbol val="none"/>
          </c:marker>
          <c:xVal>
            <c:numRef>
              <c:f>Alg_dropRtio!$J$3:$J$665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formatCode="0.00E+00">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285.5</c:v>
                </c:pt>
                <c:pt idx="288">
                  <c:v>294.5</c:v>
                </c:pt>
                <c:pt idx="289">
                  <c:v>312.5</c:v>
                </c:pt>
                <c:pt idx="290">
                  <c:v>342.5</c:v>
                </c:pt>
                <c:pt idx="291">
                  <c:v>372.5</c:v>
                </c:pt>
                <c:pt idx="292">
                  <c:v>402.5</c:v>
                </c:pt>
                <c:pt idx="293">
                  <c:v>432.5</c:v>
                </c:pt>
                <c:pt idx="294">
                  <c:v>462.5</c:v>
                </c:pt>
                <c:pt idx="295">
                  <c:v>492.5</c:v>
                </c:pt>
                <c:pt idx="296">
                  <c:v>522.5</c:v>
                </c:pt>
                <c:pt idx="297">
                  <c:v>552.5</c:v>
                </c:pt>
                <c:pt idx="298">
                  <c:v>582.5</c:v>
                </c:pt>
                <c:pt idx="299">
                  <c:v>612.5</c:v>
                </c:pt>
                <c:pt idx="300">
                  <c:v>642.5</c:v>
                </c:pt>
                <c:pt idx="301">
                  <c:v>672.5</c:v>
                </c:pt>
                <c:pt idx="302">
                  <c:v>702.5</c:v>
                </c:pt>
                <c:pt idx="303">
                  <c:v>732.5</c:v>
                </c:pt>
                <c:pt idx="304">
                  <c:v>762.5</c:v>
                </c:pt>
                <c:pt idx="305">
                  <c:v>792.5</c:v>
                </c:pt>
                <c:pt idx="306">
                  <c:v>822.5</c:v>
                </c:pt>
                <c:pt idx="307">
                  <c:v>852.5</c:v>
                </c:pt>
                <c:pt idx="308">
                  <c:v>882.5</c:v>
                </c:pt>
                <c:pt idx="309">
                  <c:v>912.5</c:v>
                </c:pt>
                <c:pt idx="310">
                  <c:v>942.5</c:v>
                </c:pt>
                <c:pt idx="311">
                  <c:v>972.5</c:v>
                </c:pt>
                <c:pt idx="312">
                  <c:v>1002.5</c:v>
                </c:pt>
                <c:pt idx="313">
                  <c:v>1032.5</c:v>
                </c:pt>
                <c:pt idx="314">
                  <c:v>1062.5</c:v>
                </c:pt>
                <c:pt idx="315">
                  <c:v>1092.5</c:v>
                </c:pt>
                <c:pt idx="316">
                  <c:v>1122.5</c:v>
                </c:pt>
                <c:pt idx="317">
                  <c:v>1152.5</c:v>
                </c:pt>
                <c:pt idx="318">
                  <c:v>1182.5</c:v>
                </c:pt>
                <c:pt idx="319">
                  <c:v>1212.5</c:v>
                </c:pt>
                <c:pt idx="320">
                  <c:v>1242.5</c:v>
                </c:pt>
                <c:pt idx="321">
                  <c:v>1272.5</c:v>
                </c:pt>
                <c:pt idx="322">
                  <c:v>1302.5</c:v>
                </c:pt>
                <c:pt idx="323">
                  <c:v>1332.5</c:v>
                </c:pt>
                <c:pt idx="324">
                  <c:v>1362.5</c:v>
                </c:pt>
                <c:pt idx="325">
                  <c:v>1392.5</c:v>
                </c:pt>
                <c:pt idx="326">
                  <c:v>1422.5</c:v>
                </c:pt>
                <c:pt idx="327">
                  <c:v>1452.5</c:v>
                </c:pt>
                <c:pt idx="328">
                  <c:v>1482.5</c:v>
                </c:pt>
                <c:pt idx="329">
                  <c:v>1512.5</c:v>
                </c:pt>
                <c:pt idx="330">
                  <c:v>1542.5</c:v>
                </c:pt>
                <c:pt idx="331">
                  <c:v>1572.5</c:v>
                </c:pt>
                <c:pt idx="332">
                  <c:v>1602.5</c:v>
                </c:pt>
                <c:pt idx="333">
                  <c:v>1632.5</c:v>
                </c:pt>
                <c:pt idx="334">
                  <c:v>1662.5</c:v>
                </c:pt>
                <c:pt idx="335">
                  <c:v>1692.5</c:v>
                </c:pt>
                <c:pt idx="336">
                  <c:v>1722.5</c:v>
                </c:pt>
                <c:pt idx="337">
                  <c:v>1752.5</c:v>
                </c:pt>
                <c:pt idx="338">
                  <c:v>1782.5</c:v>
                </c:pt>
                <c:pt idx="339">
                  <c:v>1800</c:v>
                </c:pt>
              </c:numCache>
            </c:numRef>
          </c:xVal>
          <c:yVal>
            <c:numRef>
              <c:f>Alg_dropRtio!$L$3:$L$665</c:f>
              <c:numCache>
                <c:formatCode>0.00E+00</c:formatCode>
                <c:ptCount val="66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1516.33</c:v>
                </c:pt>
                <c:pt idx="23" formatCode="General">
                  <c:v>1566.99</c:v>
                </c:pt>
                <c:pt idx="24" formatCode="General">
                  <c:v>1611.13</c:v>
                </c:pt>
                <c:pt idx="25" formatCode="General">
                  <c:v>1651.43</c:v>
                </c:pt>
                <c:pt idx="26" formatCode="General">
                  <c:v>1689.03</c:v>
                </c:pt>
                <c:pt idx="27" formatCode="General">
                  <c:v>1724.54</c:v>
                </c:pt>
                <c:pt idx="28" formatCode="General">
                  <c:v>1758.33</c:v>
                </c:pt>
                <c:pt idx="29" formatCode="General">
                  <c:v>1790.7</c:v>
                </c:pt>
                <c:pt idx="30" formatCode="General">
                  <c:v>1821.86</c:v>
                </c:pt>
                <c:pt idx="31" formatCode="General">
                  <c:v>1852</c:v>
                </c:pt>
                <c:pt idx="32" formatCode="General">
                  <c:v>1881.23</c:v>
                </c:pt>
                <c:pt idx="33" formatCode="General">
                  <c:v>1909.64</c:v>
                </c:pt>
                <c:pt idx="34" formatCode="General">
                  <c:v>1937.31</c:v>
                </c:pt>
                <c:pt idx="35" formatCode="General">
                  <c:v>1964.31</c:v>
                </c:pt>
                <c:pt idx="36" formatCode="General">
                  <c:v>1990.7</c:v>
                </c:pt>
                <c:pt idx="37" formatCode="General">
                  <c:v>2016.54</c:v>
                </c:pt>
                <c:pt idx="38" formatCode="General">
                  <c:v>2041.9</c:v>
                </c:pt>
                <c:pt idx="39" formatCode="General">
                  <c:v>2066.79</c:v>
                </c:pt>
                <c:pt idx="40" formatCode="General">
                  <c:v>2091.2600000000002</c:v>
                </c:pt>
                <c:pt idx="41" formatCode="General">
                  <c:v>2115.33</c:v>
                </c:pt>
                <c:pt idx="42" formatCode="General">
                  <c:v>2204.65</c:v>
                </c:pt>
                <c:pt idx="43" formatCode="General">
                  <c:v>2308.9299999999998</c:v>
                </c:pt>
                <c:pt idx="44" formatCode="General">
                  <c:v>2415.9499999999998</c:v>
                </c:pt>
                <c:pt idx="45" formatCode="General">
                  <c:v>2514.31</c:v>
                </c:pt>
                <c:pt idx="46" formatCode="General">
                  <c:v>2611.7800000000002</c:v>
                </c:pt>
                <c:pt idx="47" formatCode="General">
                  <c:v>2667.21</c:v>
                </c:pt>
                <c:pt idx="48" formatCode="General">
                  <c:v>2712.81</c:v>
                </c:pt>
                <c:pt idx="49" formatCode="General">
                  <c:v>2754.15</c:v>
                </c:pt>
                <c:pt idx="50" formatCode="General">
                  <c:v>2792.79</c:v>
                </c:pt>
                <c:pt idx="51" formatCode="General">
                  <c:v>2829.39</c:v>
                </c:pt>
                <c:pt idx="52" formatCode="General">
                  <c:v>2864.36</c:v>
                </c:pt>
                <c:pt idx="53" formatCode="General">
                  <c:v>2898.02</c:v>
                </c:pt>
                <c:pt idx="54" formatCode="General">
                  <c:v>2930.56</c:v>
                </c:pt>
                <c:pt idx="55" formatCode="General">
                  <c:v>2962.14</c:v>
                </c:pt>
                <c:pt idx="56" formatCode="General">
                  <c:v>2992.87</c:v>
                </c:pt>
                <c:pt idx="57" formatCode="General">
                  <c:v>3022.83</c:v>
                </c:pt>
                <c:pt idx="58" formatCode="General">
                  <c:v>3052.09</c:v>
                </c:pt>
                <c:pt idx="59" formatCode="General">
                  <c:v>3080.7</c:v>
                </c:pt>
                <c:pt idx="60" formatCode="General">
                  <c:v>3108.73</c:v>
                </c:pt>
                <c:pt idx="61" formatCode="General">
                  <c:v>3136.23</c:v>
                </c:pt>
                <c:pt idx="62" formatCode="General">
                  <c:v>3163.24</c:v>
                </c:pt>
                <c:pt idx="63" formatCode="General">
                  <c:v>3189.8</c:v>
                </c:pt>
                <c:pt idx="64" formatCode="General">
                  <c:v>3215.94</c:v>
                </c:pt>
                <c:pt idx="65" formatCode="General">
                  <c:v>3241.68</c:v>
                </c:pt>
                <c:pt idx="66" formatCode="General">
                  <c:v>3267.06</c:v>
                </c:pt>
                <c:pt idx="67">
                  <c:v>3337.94</c:v>
                </c:pt>
                <c:pt idx="68" formatCode="General">
                  <c:v>3419.02</c:v>
                </c:pt>
                <c:pt idx="69" formatCode="General">
                  <c:v>3501.74</c:v>
                </c:pt>
                <c:pt idx="70" formatCode="General">
                  <c:v>3577.48</c:v>
                </c:pt>
                <c:pt idx="71" formatCode="General">
                  <c:v>3652.48</c:v>
                </c:pt>
                <c:pt idx="72" formatCode="General">
                  <c:v>3698.31</c:v>
                </c:pt>
                <c:pt idx="73" formatCode="General">
                  <c:v>3737.62</c:v>
                </c:pt>
                <c:pt idx="74" formatCode="General">
                  <c:v>3773.91</c:v>
                </c:pt>
                <c:pt idx="75" formatCode="General">
                  <c:v>3808.22</c:v>
                </c:pt>
                <c:pt idx="76" formatCode="General">
                  <c:v>3840.99</c:v>
                </c:pt>
                <c:pt idx="77" formatCode="General">
                  <c:v>3872.54</c:v>
                </c:pt>
                <c:pt idx="78" formatCode="General">
                  <c:v>3903.06</c:v>
                </c:pt>
                <c:pt idx="79" formatCode="General">
                  <c:v>3932.7</c:v>
                </c:pt>
                <c:pt idx="80" formatCode="General">
                  <c:v>3961.59</c:v>
                </c:pt>
                <c:pt idx="81" formatCode="General">
                  <c:v>3989.8</c:v>
                </c:pt>
                <c:pt idx="82" formatCode="General">
                  <c:v>4017.41</c:v>
                </c:pt>
                <c:pt idx="83" formatCode="General">
                  <c:v>4044.49</c:v>
                </c:pt>
                <c:pt idx="84" formatCode="General">
                  <c:v>4071.07</c:v>
                </c:pt>
                <c:pt idx="85" formatCode="General">
                  <c:v>4097.1899999999996</c:v>
                </c:pt>
                <c:pt idx="86" formatCode="General">
                  <c:v>4122.87</c:v>
                </c:pt>
                <c:pt idx="87" formatCode="General">
                  <c:v>4148.16</c:v>
                </c:pt>
                <c:pt idx="88" formatCode="General">
                  <c:v>4173.07</c:v>
                </c:pt>
                <c:pt idx="89" formatCode="General">
                  <c:v>4197.62</c:v>
                </c:pt>
                <c:pt idx="90" formatCode="General">
                  <c:v>4221.8500000000004</c:v>
                </c:pt>
                <c:pt idx="91" formatCode="General">
                  <c:v>4245.76</c:v>
                </c:pt>
                <c:pt idx="92" formatCode="General">
                  <c:v>4300.71</c:v>
                </c:pt>
                <c:pt idx="93" formatCode="General">
                  <c:v>4362.07</c:v>
                </c:pt>
                <c:pt idx="94" formatCode="General">
                  <c:v>4425.37</c:v>
                </c:pt>
                <c:pt idx="95" formatCode="General">
                  <c:v>4488.0200000000004</c:v>
                </c:pt>
                <c:pt idx="96" formatCode="General">
                  <c:v>4550.88</c:v>
                </c:pt>
                <c:pt idx="97" formatCode="General">
                  <c:v>4589.41</c:v>
                </c:pt>
                <c:pt idx="98" formatCode="General">
                  <c:v>4622.67</c:v>
                </c:pt>
                <c:pt idx="99" formatCode="General">
                  <c:v>4653.5200000000004</c:v>
                </c:pt>
                <c:pt idx="100" formatCode="General">
                  <c:v>4682.8</c:v>
                </c:pt>
                <c:pt idx="101" formatCode="General">
                  <c:v>4710.88</c:v>
                </c:pt>
                <c:pt idx="102" formatCode="General">
                  <c:v>4738.0200000000004</c:v>
                </c:pt>
                <c:pt idx="103" formatCode="General">
                  <c:v>4764.3500000000004</c:v>
                </c:pt>
                <c:pt idx="104" formatCode="General">
                  <c:v>4790</c:v>
                </c:pt>
                <c:pt idx="105" formatCode="General">
                  <c:v>4815.04</c:v>
                </c:pt>
                <c:pt idx="106" formatCode="General">
                  <c:v>4839.55</c:v>
                </c:pt>
                <c:pt idx="107" formatCode="General">
                  <c:v>4863.58</c:v>
                </c:pt>
                <c:pt idx="108" formatCode="General">
                  <c:v>4887.17</c:v>
                </c:pt>
                <c:pt idx="109" formatCode="General">
                  <c:v>4910.37</c:v>
                </c:pt>
                <c:pt idx="110" formatCode="General">
                  <c:v>4933.2</c:v>
                </c:pt>
                <c:pt idx="111" formatCode="General">
                  <c:v>4955.7</c:v>
                </c:pt>
                <c:pt idx="112" formatCode="General">
                  <c:v>4977.87</c:v>
                </c:pt>
                <c:pt idx="113" formatCode="General">
                  <c:v>4999.76</c:v>
                </c:pt>
                <c:pt idx="114" formatCode="General">
                  <c:v>5021.3500000000004</c:v>
                </c:pt>
                <c:pt idx="115" formatCode="General">
                  <c:v>5042.6899999999996</c:v>
                </c:pt>
                <c:pt idx="116" formatCode="General">
                  <c:v>5063.76</c:v>
                </c:pt>
                <c:pt idx="117" formatCode="General">
                  <c:v>5110.7299999999996</c:v>
                </c:pt>
                <c:pt idx="118" formatCode="General">
                  <c:v>5163.0200000000004</c:v>
                </c:pt>
                <c:pt idx="119" formatCode="General">
                  <c:v>5217.5200000000004</c:v>
                </c:pt>
                <c:pt idx="120" formatCode="General">
                  <c:v>5273.57</c:v>
                </c:pt>
                <c:pt idx="121" formatCode="General">
                  <c:v>5330.42</c:v>
                </c:pt>
                <c:pt idx="122" formatCode="General">
                  <c:v>5365.03</c:v>
                </c:pt>
                <c:pt idx="123" formatCode="General">
                  <c:v>5394.78</c:v>
                </c:pt>
                <c:pt idx="124" formatCode="General">
                  <c:v>5422.36</c:v>
                </c:pt>
                <c:pt idx="125" formatCode="General">
                  <c:v>5448.54</c:v>
                </c:pt>
                <c:pt idx="126" formatCode="General">
                  <c:v>5473.68</c:v>
                </c:pt>
                <c:pt idx="127" formatCode="General">
                  <c:v>5497.99</c:v>
                </c:pt>
                <c:pt idx="128" formatCode="General">
                  <c:v>5521.6</c:v>
                </c:pt>
                <c:pt idx="129" formatCode="General">
                  <c:v>5544.62</c:v>
                </c:pt>
                <c:pt idx="130" formatCode="General">
                  <c:v>5567.12</c:v>
                </c:pt>
                <c:pt idx="131" formatCode="General">
                  <c:v>5589.16</c:v>
                </c:pt>
                <c:pt idx="132" formatCode="General">
                  <c:v>5610.8</c:v>
                </c:pt>
                <c:pt idx="133" formatCode="General">
                  <c:v>5632.06</c:v>
                </c:pt>
                <c:pt idx="134" formatCode="General">
                  <c:v>5652.99</c:v>
                </c:pt>
                <c:pt idx="135" formatCode="General">
                  <c:v>5673.6</c:v>
                </c:pt>
                <c:pt idx="136" formatCode="General">
                  <c:v>5693.92</c:v>
                </c:pt>
                <c:pt idx="137" formatCode="General">
                  <c:v>5713.98</c:v>
                </c:pt>
                <c:pt idx="138" formatCode="General">
                  <c:v>5733.77</c:v>
                </c:pt>
                <c:pt idx="139" formatCode="General">
                  <c:v>5753.33</c:v>
                </c:pt>
                <c:pt idx="140" formatCode="General">
                  <c:v>5772.67</c:v>
                </c:pt>
                <c:pt idx="141" formatCode="General">
                  <c:v>5791.79</c:v>
                </c:pt>
                <c:pt idx="142" formatCode="General">
                  <c:v>5830.78</c:v>
                </c:pt>
                <c:pt idx="143" formatCode="General">
                  <c:v>5873.23</c:v>
                </c:pt>
                <c:pt idx="144" formatCode="General">
                  <c:v>5917.77</c:v>
                </c:pt>
                <c:pt idx="145" formatCode="General">
                  <c:v>5965.08</c:v>
                </c:pt>
                <c:pt idx="146" formatCode="General">
                  <c:v>6013.38</c:v>
                </c:pt>
                <c:pt idx="147" formatCode="General">
                  <c:v>6043.73</c:v>
                </c:pt>
                <c:pt idx="148" formatCode="General">
                  <c:v>6070.19</c:v>
                </c:pt>
                <c:pt idx="149" formatCode="General">
                  <c:v>6094.9</c:v>
                </c:pt>
                <c:pt idx="150" formatCode="General">
                  <c:v>6118.45</c:v>
                </c:pt>
                <c:pt idx="151">
                  <c:v>6141.13</c:v>
                </c:pt>
                <c:pt idx="152" formatCode="General">
                  <c:v>6163.1</c:v>
                </c:pt>
                <c:pt idx="153" formatCode="General">
                  <c:v>6184.48</c:v>
                </c:pt>
                <c:pt idx="154" formatCode="General">
                  <c:v>6205.37</c:v>
                </c:pt>
                <c:pt idx="155" formatCode="General">
                  <c:v>6225.82</c:v>
                </c:pt>
                <c:pt idx="156" formatCode="General">
                  <c:v>6245.88</c:v>
                </c:pt>
                <c:pt idx="157" formatCode="General">
                  <c:v>6265.58</c:v>
                </c:pt>
                <c:pt idx="158" formatCode="General">
                  <c:v>6284.96</c:v>
                </c:pt>
                <c:pt idx="159" formatCode="General">
                  <c:v>6304.03</c:v>
                </c:pt>
                <c:pt idx="160" formatCode="General">
                  <c:v>6322.84</c:v>
                </c:pt>
                <c:pt idx="161" formatCode="General">
                  <c:v>6341.4</c:v>
                </c:pt>
                <c:pt idx="162" formatCode="General">
                  <c:v>6359.72</c:v>
                </c:pt>
                <c:pt idx="163" formatCode="General">
                  <c:v>6377.83</c:v>
                </c:pt>
                <c:pt idx="164" formatCode="General">
                  <c:v>6395.72</c:v>
                </c:pt>
                <c:pt idx="165" formatCode="General">
                  <c:v>6413.43</c:v>
                </c:pt>
                <c:pt idx="166" formatCode="General">
                  <c:v>6430.95</c:v>
                </c:pt>
                <c:pt idx="167" formatCode="General">
                  <c:v>6451.57</c:v>
                </c:pt>
                <c:pt idx="168" formatCode="General">
                  <c:v>6472.72</c:v>
                </c:pt>
                <c:pt idx="169" formatCode="General">
                  <c:v>6494.13</c:v>
                </c:pt>
                <c:pt idx="170" formatCode="General">
                  <c:v>6515.7</c:v>
                </c:pt>
                <c:pt idx="171" formatCode="General">
                  <c:v>6537.37</c:v>
                </c:pt>
                <c:pt idx="172" formatCode="General">
                  <c:v>6559.09</c:v>
                </c:pt>
                <c:pt idx="173" formatCode="General">
                  <c:v>6580.84</c:v>
                </c:pt>
                <c:pt idx="174" formatCode="General">
                  <c:v>6602.62</c:v>
                </c:pt>
                <c:pt idx="175" formatCode="General">
                  <c:v>6624.41</c:v>
                </c:pt>
                <c:pt idx="176" formatCode="General">
                  <c:v>6646.22</c:v>
                </c:pt>
                <c:pt idx="177" formatCode="General">
                  <c:v>6668.03</c:v>
                </c:pt>
                <c:pt idx="178" formatCode="General">
                  <c:v>6689.84</c:v>
                </c:pt>
                <c:pt idx="179" formatCode="General">
                  <c:v>6711.63</c:v>
                </c:pt>
                <c:pt idx="180" formatCode="General">
                  <c:v>6733.41</c:v>
                </c:pt>
                <c:pt idx="181" formatCode="General">
                  <c:v>6755.17</c:v>
                </c:pt>
                <c:pt idx="182" formatCode="General">
                  <c:v>6776.9</c:v>
                </c:pt>
                <c:pt idx="183" formatCode="General">
                  <c:v>6798.58</c:v>
                </c:pt>
                <c:pt idx="184" formatCode="General">
                  <c:v>6820.23</c:v>
                </c:pt>
                <c:pt idx="185" formatCode="General">
                  <c:v>6841.84</c:v>
                </c:pt>
                <c:pt idx="186" formatCode="General">
                  <c:v>6863.43</c:v>
                </c:pt>
                <c:pt idx="187" formatCode="General">
                  <c:v>6884.97</c:v>
                </c:pt>
                <c:pt idx="188" formatCode="General">
                  <c:v>6906.48</c:v>
                </c:pt>
                <c:pt idx="189" formatCode="General">
                  <c:v>6927.96</c:v>
                </c:pt>
                <c:pt idx="190" formatCode="General">
                  <c:v>6949.4</c:v>
                </c:pt>
                <c:pt idx="191" formatCode="General">
                  <c:v>6970.81</c:v>
                </c:pt>
                <c:pt idx="192" formatCode="General">
                  <c:v>6992.18</c:v>
                </c:pt>
                <c:pt idx="193" formatCode="General">
                  <c:v>7013.51</c:v>
                </c:pt>
                <c:pt idx="194" formatCode="General">
                  <c:v>7034.79</c:v>
                </c:pt>
                <c:pt idx="195" formatCode="General">
                  <c:v>7056.02</c:v>
                </c:pt>
                <c:pt idx="196" formatCode="General">
                  <c:v>7077.21</c:v>
                </c:pt>
                <c:pt idx="197" formatCode="General">
                  <c:v>7098.36</c:v>
                </c:pt>
                <c:pt idx="198" formatCode="General">
                  <c:v>7119.45</c:v>
                </c:pt>
                <c:pt idx="199" formatCode="General">
                  <c:v>7140.49</c:v>
                </c:pt>
                <c:pt idx="200" formatCode="General">
                  <c:v>7161.5</c:v>
                </c:pt>
                <c:pt idx="201" formatCode="General">
                  <c:v>7182.47</c:v>
                </c:pt>
                <c:pt idx="202" formatCode="General">
                  <c:v>7203.4</c:v>
                </c:pt>
                <c:pt idx="203" formatCode="General">
                  <c:v>7224.29</c:v>
                </c:pt>
                <c:pt idx="204" formatCode="General">
                  <c:v>7245.14</c:v>
                </c:pt>
                <c:pt idx="205" formatCode="General">
                  <c:v>7265.96</c:v>
                </c:pt>
                <c:pt idx="206" formatCode="General">
                  <c:v>7286.74</c:v>
                </c:pt>
                <c:pt idx="207" formatCode="General">
                  <c:v>7307.48</c:v>
                </c:pt>
                <c:pt idx="208" formatCode="General">
                  <c:v>7328.17</c:v>
                </c:pt>
                <c:pt idx="209" formatCode="General">
                  <c:v>7348.81</c:v>
                </c:pt>
                <c:pt idx="210" formatCode="General">
                  <c:v>7369.41</c:v>
                </c:pt>
                <c:pt idx="211" formatCode="General">
                  <c:v>7389.98</c:v>
                </c:pt>
                <c:pt idx="212" formatCode="General">
                  <c:v>7410.52</c:v>
                </c:pt>
                <c:pt idx="213" formatCode="General">
                  <c:v>7431.03</c:v>
                </c:pt>
                <c:pt idx="214" formatCode="General">
                  <c:v>7451.54</c:v>
                </c:pt>
                <c:pt idx="215" formatCode="General">
                  <c:v>7472.03</c:v>
                </c:pt>
                <c:pt idx="216" formatCode="General">
                  <c:v>7492.51</c:v>
                </c:pt>
                <c:pt idx="217" formatCode="General">
                  <c:v>7512.99</c:v>
                </c:pt>
                <c:pt idx="218" formatCode="General">
                  <c:v>7533.45</c:v>
                </c:pt>
                <c:pt idx="219" formatCode="General">
                  <c:v>7553.9</c:v>
                </c:pt>
                <c:pt idx="220" formatCode="General">
                  <c:v>7574.35</c:v>
                </c:pt>
                <c:pt idx="221" formatCode="General">
                  <c:v>7594.78</c:v>
                </c:pt>
                <c:pt idx="222" formatCode="General">
                  <c:v>7615.21</c:v>
                </c:pt>
                <c:pt idx="223" formatCode="General">
                  <c:v>7635.62</c:v>
                </c:pt>
                <c:pt idx="224" formatCode="General">
                  <c:v>7656.03</c:v>
                </c:pt>
                <c:pt idx="225" formatCode="General">
                  <c:v>7676.43</c:v>
                </c:pt>
                <c:pt idx="226" formatCode="General">
                  <c:v>7696.81</c:v>
                </c:pt>
                <c:pt idx="227" formatCode="General">
                  <c:v>7717.17</c:v>
                </c:pt>
                <c:pt idx="228" formatCode="General">
                  <c:v>7737.44</c:v>
                </c:pt>
                <c:pt idx="229" formatCode="General">
                  <c:v>7757.61</c:v>
                </c:pt>
                <c:pt idx="230" formatCode="General">
                  <c:v>7777.7</c:v>
                </c:pt>
                <c:pt idx="231" formatCode="General">
                  <c:v>7797.7</c:v>
                </c:pt>
                <c:pt idx="232" formatCode="General">
                  <c:v>7817.62</c:v>
                </c:pt>
                <c:pt idx="233" formatCode="General">
                  <c:v>7837.46</c:v>
                </c:pt>
                <c:pt idx="234" formatCode="General">
                  <c:v>7857.21</c:v>
                </c:pt>
                <c:pt idx="235" formatCode="General">
                  <c:v>7876.88</c:v>
                </c:pt>
                <c:pt idx="236" formatCode="General">
                  <c:v>7896.46</c:v>
                </c:pt>
                <c:pt idx="237" formatCode="General">
                  <c:v>7915.97</c:v>
                </c:pt>
                <c:pt idx="238" formatCode="General">
                  <c:v>7935.39</c:v>
                </c:pt>
                <c:pt idx="239" formatCode="General">
                  <c:v>7954.73</c:v>
                </c:pt>
                <c:pt idx="240" formatCode="General">
                  <c:v>7973.98</c:v>
                </c:pt>
                <c:pt idx="241" formatCode="General">
                  <c:v>7993.16</c:v>
                </c:pt>
                <c:pt idx="242" formatCode="General">
                  <c:v>8012.27</c:v>
                </c:pt>
                <c:pt idx="243" formatCode="General">
                  <c:v>8031.41</c:v>
                </c:pt>
                <c:pt idx="244" formatCode="General">
                  <c:v>8050.6</c:v>
                </c:pt>
                <c:pt idx="245" formatCode="General">
                  <c:v>8069.84</c:v>
                </c:pt>
                <c:pt idx="246" formatCode="General">
                  <c:v>8089.12</c:v>
                </c:pt>
                <c:pt idx="247" formatCode="General">
                  <c:v>8108.44</c:v>
                </c:pt>
                <c:pt idx="248" formatCode="General">
                  <c:v>8127.81</c:v>
                </c:pt>
                <c:pt idx="249" formatCode="General">
                  <c:v>8147.22</c:v>
                </c:pt>
                <c:pt idx="250" formatCode="General">
                  <c:v>8166.67</c:v>
                </c:pt>
                <c:pt idx="251" formatCode="General">
                  <c:v>8186.17</c:v>
                </c:pt>
                <c:pt idx="252" formatCode="General">
                  <c:v>8205.7099999999991</c:v>
                </c:pt>
                <c:pt idx="253" formatCode="General">
                  <c:v>8225.2800000000007</c:v>
                </c:pt>
                <c:pt idx="254" formatCode="General">
                  <c:v>8244.9</c:v>
                </c:pt>
                <c:pt idx="255" formatCode="General">
                  <c:v>8264.56</c:v>
                </c:pt>
                <c:pt idx="256" formatCode="General">
                  <c:v>8284.26</c:v>
                </c:pt>
                <c:pt idx="257" formatCode="General">
                  <c:v>8304</c:v>
                </c:pt>
                <c:pt idx="258" formatCode="General">
                  <c:v>8323.35</c:v>
                </c:pt>
                <c:pt idx="259" formatCode="General">
                  <c:v>8342.44</c:v>
                </c:pt>
                <c:pt idx="260" formatCode="General">
                  <c:v>8361.4</c:v>
                </c:pt>
                <c:pt idx="261" formatCode="General">
                  <c:v>8380.25</c:v>
                </c:pt>
                <c:pt idx="262" formatCode="General">
                  <c:v>8398.99</c:v>
                </c:pt>
                <c:pt idx="263" formatCode="General">
                  <c:v>8417.6200000000008</c:v>
                </c:pt>
                <c:pt idx="264" formatCode="General">
                  <c:v>8436.15</c:v>
                </c:pt>
                <c:pt idx="265" formatCode="General">
                  <c:v>8454.58</c:v>
                </c:pt>
                <c:pt idx="266" formatCode="General">
                  <c:v>8472.91</c:v>
                </c:pt>
                <c:pt idx="267" formatCode="General">
                  <c:v>8491.15</c:v>
                </c:pt>
                <c:pt idx="268" formatCode="General">
                  <c:v>8509.2900000000009</c:v>
                </c:pt>
                <c:pt idx="269" formatCode="General">
                  <c:v>8527.34</c:v>
                </c:pt>
                <c:pt idx="270" formatCode="General">
                  <c:v>8545.2999999999993</c:v>
                </c:pt>
                <c:pt idx="271" formatCode="General">
                  <c:v>8563.17</c:v>
                </c:pt>
                <c:pt idx="272" formatCode="General">
                  <c:v>8580.9699999999993</c:v>
                </c:pt>
                <c:pt idx="273" formatCode="General">
                  <c:v>8598.91</c:v>
                </c:pt>
                <c:pt idx="274" formatCode="General">
                  <c:v>8616.94</c:v>
                </c:pt>
                <c:pt idx="275" formatCode="General">
                  <c:v>8635.01</c:v>
                </c:pt>
                <c:pt idx="276" formatCode="General">
                  <c:v>8653.11</c:v>
                </c:pt>
                <c:pt idx="277" formatCode="General">
                  <c:v>8671.23</c:v>
                </c:pt>
                <c:pt idx="278" formatCode="General">
                  <c:v>8689.36</c:v>
                </c:pt>
                <c:pt idx="279" formatCode="General">
                  <c:v>8707.51</c:v>
                </c:pt>
                <c:pt idx="280" formatCode="General">
                  <c:v>8725.68</c:v>
                </c:pt>
                <c:pt idx="281" formatCode="General">
                  <c:v>8743.8700000000008</c:v>
                </c:pt>
                <c:pt idx="282" formatCode="General">
                  <c:v>8762.08</c:v>
                </c:pt>
                <c:pt idx="283" formatCode="General">
                  <c:v>8780.31</c:v>
                </c:pt>
                <c:pt idx="284" formatCode="General">
                  <c:v>8798.57</c:v>
                </c:pt>
                <c:pt idx="285" formatCode="General">
                  <c:v>8816.84</c:v>
                </c:pt>
                <c:pt idx="286" formatCode="General">
                  <c:v>8835.1299999999992</c:v>
                </c:pt>
                <c:pt idx="287" formatCode="General">
                  <c:v>8881.26</c:v>
                </c:pt>
                <c:pt idx="288" formatCode="General">
                  <c:v>9006.27</c:v>
                </c:pt>
                <c:pt idx="289" formatCode="General">
                  <c:v>9230.31</c:v>
                </c:pt>
                <c:pt idx="290" formatCode="General">
                  <c:v>9558.7199999999993</c:v>
                </c:pt>
                <c:pt idx="291" formatCode="General">
                  <c:v>9852.58</c:v>
                </c:pt>
                <c:pt idx="292" formatCode="General">
                  <c:v>10117.299999999999</c:v>
                </c:pt>
                <c:pt idx="293" formatCode="General">
                  <c:v>10356.799999999999</c:v>
                </c:pt>
                <c:pt idx="294" formatCode="General">
                  <c:v>10574</c:v>
                </c:pt>
                <c:pt idx="295" formatCode="General">
                  <c:v>10771.6</c:v>
                </c:pt>
                <c:pt idx="296" formatCode="General">
                  <c:v>10951.8</c:v>
                </c:pt>
                <c:pt idx="297" formatCode="General">
                  <c:v>11116.7</c:v>
                </c:pt>
                <c:pt idx="298" formatCode="General">
                  <c:v>11268</c:v>
                </c:pt>
                <c:pt idx="299" formatCode="General">
                  <c:v>11407.3</c:v>
                </c:pt>
                <c:pt idx="300" formatCode="General">
                  <c:v>11536</c:v>
                </c:pt>
                <c:pt idx="301" formatCode="General">
                  <c:v>11655.2</c:v>
                </c:pt>
                <c:pt idx="302" formatCode="General">
                  <c:v>11766</c:v>
                </c:pt>
                <c:pt idx="303" formatCode="General">
                  <c:v>11869.2</c:v>
                </c:pt>
                <c:pt idx="304" formatCode="General">
                  <c:v>11965.6</c:v>
                </c:pt>
                <c:pt idx="305" formatCode="General">
                  <c:v>12055.9</c:v>
                </c:pt>
                <c:pt idx="306" formatCode="General">
                  <c:v>12140.6</c:v>
                </c:pt>
                <c:pt idx="307" formatCode="General">
                  <c:v>12220.4</c:v>
                </c:pt>
                <c:pt idx="308" formatCode="General">
                  <c:v>12295.5</c:v>
                </c:pt>
                <c:pt idx="309" formatCode="General">
                  <c:v>12366.3</c:v>
                </c:pt>
                <c:pt idx="310" formatCode="General">
                  <c:v>12433.1</c:v>
                </c:pt>
                <c:pt idx="311" formatCode="General">
                  <c:v>12496.4</c:v>
                </c:pt>
                <c:pt idx="312" formatCode="General">
                  <c:v>12556.3</c:v>
                </c:pt>
                <c:pt idx="313" formatCode="General">
                  <c:v>12613.2</c:v>
                </c:pt>
                <c:pt idx="314" formatCode="General">
                  <c:v>12667.4</c:v>
                </c:pt>
                <c:pt idx="315" formatCode="General">
                  <c:v>12719.1</c:v>
                </c:pt>
                <c:pt idx="316" formatCode="General">
                  <c:v>12768.5</c:v>
                </c:pt>
                <c:pt idx="317" formatCode="General">
                  <c:v>12815.8</c:v>
                </c:pt>
                <c:pt idx="318" formatCode="General">
                  <c:v>12861.2</c:v>
                </c:pt>
                <c:pt idx="319" formatCode="General">
                  <c:v>12904.9</c:v>
                </c:pt>
                <c:pt idx="320" formatCode="General">
                  <c:v>12946.9</c:v>
                </c:pt>
                <c:pt idx="321">
                  <c:v>12987.5</c:v>
                </c:pt>
                <c:pt idx="322" formatCode="General">
                  <c:v>13026.7</c:v>
                </c:pt>
                <c:pt idx="323" formatCode="General">
                  <c:v>13064.7</c:v>
                </c:pt>
                <c:pt idx="324" formatCode="General">
                  <c:v>13101.5</c:v>
                </c:pt>
                <c:pt idx="325" formatCode="General">
                  <c:v>13137.2</c:v>
                </c:pt>
                <c:pt idx="326" formatCode="General">
                  <c:v>13171.9</c:v>
                </c:pt>
                <c:pt idx="327" formatCode="General">
                  <c:v>13205.6</c:v>
                </c:pt>
                <c:pt idx="328" formatCode="General">
                  <c:v>13238.6</c:v>
                </c:pt>
                <c:pt idx="329" formatCode="General">
                  <c:v>13270.7</c:v>
                </c:pt>
                <c:pt idx="330" formatCode="General">
                  <c:v>13302</c:v>
                </c:pt>
                <c:pt idx="331" formatCode="General">
                  <c:v>13332.7</c:v>
                </c:pt>
                <c:pt idx="332" formatCode="General">
                  <c:v>13362.8</c:v>
                </c:pt>
                <c:pt idx="333" formatCode="General">
                  <c:v>13392.3</c:v>
                </c:pt>
                <c:pt idx="334" formatCode="General">
                  <c:v>13421.2</c:v>
                </c:pt>
                <c:pt idx="335" formatCode="General">
                  <c:v>13449.6</c:v>
                </c:pt>
                <c:pt idx="336" formatCode="General">
                  <c:v>13477.6</c:v>
                </c:pt>
                <c:pt idx="337" formatCode="General">
                  <c:v>13505.1</c:v>
                </c:pt>
                <c:pt idx="338" formatCode="General">
                  <c:v>13532.2</c:v>
                </c:pt>
                <c:pt idx="339" formatCode="General">
                  <c:v>13547.9</c:v>
                </c:pt>
              </c:numCache>
            </c:numRef>
          </c:yVal>
          <c:smooth val="1"/>
        </c:ser>
        <c:ser>
          <c:idx val="1"/>
          <c:order val="1"/>
          <c:tx>
            <c:v>r=16</c:v>
          </c:tx>
          <c:spPr>
            <a:ln w="25400" cap="rnd">
              <a:solidFill>
                <a:srgbClr val="C00000"/>
              </a:solidFill>
              <a:round/>
            </a:ln>
            <a:effectLst/>
          </c:spPr>
          <c:marker>
            <c:symbol val="none"/>
          </c:marker>
          <c:xVal>
            <c:numRef>
              <c:f>Alg_dropRtio!$M$3:$M$665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Alg_dropRtio!$O$3:$O$665</c:f>
              <c:numCache>
                <c:formatCode>0.00E+00</c:formatCode>
                <c:ptCount val="66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1516.33</c:v>
                </c:pt>
                <c:pt idx="23" formatCode="General">
                  <c:v>1566.99</c:v>
                </c:pt>
                <c:pt idx="24" formatCode="General">
                  <c:v>1611.13</c:v>
                </c:pt>
                <c:pt idx="25" formatCode="General">
                  <c:v>1651.43</c:v>
                </c:pt>
                <c:pt idx="26" formatCode="General">
                  <c:v>1689.03</c:v>
                </c:pt>
                <c:pt idx="27" formatCode="General">
                  <c:v>1724.54</c:v>
                </c:pt>
                <c:pt idx="28" formatCode="General">
                  <c:v>1758.33</c:v>
                </c:pt>
                <c:pt idx="29" formatCode="General">
                  <c:v>1790.7</c:v>
                </c:pt>
                <c:pt idx="30" formatCode="General">
                  <c:v>1821.86</c:v>
                </c:pt>
                <c:pt idx="31" formatCode="General">
                  <c:v>1852</c:v>
                </c:pt>
                <c:pt idx="32" formatCode="General">
                  <c:v>1881.23</c:v>
                </c:pt>
                <c:pt idx="33" formatCode="General">
                  <c:v>1909.64</c:v>
                </c:pt>
                <c:pt idx="34" formatCode="General">
                  <c:v>1937.31</c:v>
                </c:pt>
                <c:pt idx="35" formatCode="General">
                  <c:v>1964.31</c:v>
                </c:pt>
                <c:pt idx="36" formatCode="General">
                  <c:v>1990.7</c:v>
                </c:pt>
                <c:pt idx="37" formatCode="General">
                  <c:v>2016.54</c:v>
                </c:pt>
                <c:pt idx="38" formatCode="General">
                  <c:v>2041.9</c:v>
                </c:pt>
                <c:pt idx="39" formatCode="General">
                  <c:v>2066.79</c:v>
                </c:pt>
                <c:pt idx="40" formatCode="General">
                  <c:v>2091.2600000000002</c:v>
                </c:pt>
                <c:pt idx="41" formatCode="General">
                  <c:v>2115.33</c:v>
                </c:pt>
                <c:pt idx="42" formatCode="General">
                  <c:v>2139.0300000000002</c:v>
                </c:pt>
                <c:pt idx="43" formatCode="General">
                  <c:v>2162.36</c:v>
                </c:pt>
                <c:pt idx="44" formatCode="General">
                  <c:v>2185.34</c:v>
                </c:pt>
                <c:pt idx="45" formatCode="General">
                  <c:v>2208.0100000000002</c:v>
                </c:pt>
                <c:pt idx="46" formatCode="General">
                  <c:v>2230.38</c:v>
                </c:pt>
                <c:pt idx="47" formatCode="General">
                  <c:v>2252.4699999999998</c:v>
                </c:pt>
                <c:pt idx="48">
                  <c:v>2274.29</c:v>
                </c:pt>
                <c:pt idx="49" formatCode="General">
                  <c:v>2295.87</c:v>
                </c:pt>
                <c:pt idx="50" formatCode="General">
                  <c:v>2317.21</c:v>
                </c:pt>
                <c:pt idx="51" formatCode="General">
                  <c:v>2338.33</c:v>
                </c:pt>
                <c:pt idx="52" formatCode="General">
                  <c:v>2359.23</c:v>
                </c:pt>
                <c:pt idx="53" formatCode="General">
                  <c:v>2379.92</c:v>
                </c:pt>
                <c:pt idx="54" formatCode="General">
                  <c:v>2400.41</c:v>
                </c:pt>
                <c:pt idx="55" formatCode="General">
                  <c:v>2420.71</c:v>
                </c:pt>
                <c:pt idx="56" formatCode="General">
                  <c:v>2440.81</c:v>
                </c:pt>
                <c:pt idx="57" formatCode="General">
                  <c:v>2460.73</c:v>
                </c:pt>
                <c:pt idx="58" formatCode="General">
                  <c:v>2480.4699999999998</c:v>
                </c:pt>
                <c:pt idx="59" formatCode="General">
                  <c:v>2500.0300000000002</c:v>
                </c:pt>
                <c:pt idx="60" formatCode="General">
                  <c:v>2519.42</c:v>
                </c:pt>
                <c:pt idx="61" formatCode="General">
                  <c:v>2538.66</c:v>
                </c:pt>
                <c:pt idx="62" formatCode="General">
                  <c:v>2557.7399999999998</c:v>
                </c:pt>
                <c:pt idx="63" formatCode="General">
                  <c:v>2576.67</c:v>
                </c:pt>
                <c:pt idx="64" formatCode="General">
                  <c:v>2595.46</c:v>
                </c:pt>
                <c:pt idx="65" formatCode="General">
                  <c:v>2614.11</c:v>
                </c:pt>
                <c:pt idx="66" formatCode="General">
                  <c:v>2632.62</c:v>
                </c:pt>
                <c:pt idx="67" formatCode="General">
                  <c:v>2651.01</c:v>
                </c:pt>
                <c:pt idx="68" formatCode="General">
                  <c:v>2669.27</c:v>
                </c:pt>
                <c:pt idx="69" formatCode="General">
                  <c:v>2687.41</c:v>
                </c:pt>
                <c:pt idx="70" formatCode="General">
                  <c:v>2705.43</c:v>
                </c:pt>
                <c:pt idx="71" formatCode="General">
                  <c:v>2723.32</c:v>
                </c:pt>
                <c:pt idx="72" formatCode="General">
                  <c:v>2741.1</c:v>
                </c:pt>
                <c:pt idx="73" formatCode="General">
                  <c:v>2758.76</c:v>
                </c:pt>
                <c:pt idx="74" formatCode="General">
                  <c:v>2776.31</c:v>
                </c:pt>
                <c:pt idx="75" formatCode="General">
                  <c:v>2793.74</c:v>
                </c:pt>
                <c:pt idx="76" formatCode="General">
                  <c:v>2811.07</c:v>
                </c:pt>
                <c:pt idx="77" formatCode="General">
                  <c:v>2828.28</c:v>
                </c:pt>
                <c:pt idx="78" formatCode="General">
                  <c:v>2845.39</c:v>
                </c:pt>
                <c:pt idx="79" formatCode="General">
                  <c:v>2862.39</c:v>
                </c:pt>
                <c:pt idx="80" formatCode="General">
                  <c:v>2879.29</c:v>
                </c:pt>
                <c:pt idx="81" formatCode="General">
                  <c:v>2896.08</c:v>
                </c:pt>
                <c:pt idx="82" formatCode="General">
                  <c:v>2912.78</c:v>
                </c:pt>
                <c:pt idx="83" formatCode="General">
                  <c:v>2929.38</c:v>
                </c:pt>
                <c:pt idx="84" formatCode="General">
                  <c:v>2945.89</c:v>
                </c:pt>
                <c:pt idx="85" formatCode="General">
                  <c:v>2962.31</c:v>
                </c:pt>
                <c:pt idx="86" formatCode="General">
                  <c:v>2978.63</c:v>
                </c:pt>
                <c:pt idx="87" formatCode="General">
                  <c:v>2994.87</c:v>
                </c:pt>
                <c:pt idx="88" formatCode="General">
                  <c:v>3011.02</c:v>
                </c:pt>
                <c:pt idx="89" formatCode="General">
                  <c:v>3027.08</c:v>
                </c:pt>
                <c:pt idx="90" formatCode="General">
                  <c:v>3043.06</c:v>
                </c:pt>
                <c:pt idx="91" formatCode="General">
                  <c:v>3058.96</c:v>
                </c:pt>
                <c:pt idx="92" formatCode="General">
                  <c:v>3074.77</c:v>
                </c:pt>
                <c:pt idx="93" formatCode="General">
                  <c:v>3090.5</c:v>
                </c:pt>
                <c:pt idx="94" formatCode="General">
                  <c:v>3106.15</c:v>
                </c:pt>
                <c:pt idx="95" formatCode="General">
                  <c:v>3121.72</c:v>
                </c:pt>
                <c:pt idx="96" formatCode="General">
                  <c:v>3137.21</c:v>
                </c:pt>
                <c:pt idx="97" formatCode="General">
                  <c:v>3152.62</c:v>
                </c:pt>
                <c:pt idx="98" formatCode="General">
                  <c:v>3167.95</c:v>
                </c:pt>
                <c:pt idx="99" formatCode="General">
                  <c:v>3183.2</c:v>
                </c:pt>
                <c:pt idx="100" formatCode="General">
                  <c:v>3198.37</c:v>
                </c:pt>
                <c:pt idx="101" formatCode="General">
                  <c:v>3213.46</c:v>
                </c:pt>
                <c:pt idx="102" formatCode="General">
                  <c:v>3301.27</c:v>
                </c:pt>
                <c:pt idx="103" formatCode="General">
                  <c:v>3406.23</c:v>
                </c:pt>
                <c:pt idx="104" formatCode="General">
                  <c:v>3514.29</c:v>
                </c:pt>
                <c:pt idx="105" formatCode="General">
                  <c:v>3612.78</c:v>
                </c:pt>
                <c:pt idx="106" formatCode="General">
                  <c:v>3710.29</c:v>
                </c:pt>
                <c:pt idx="107" formatCode="General">
                  <c:v>3763.13</c:v>
                </c:pt>
                <c:pt idx="108" formatCode="General">
                  <c:v>3805.53</c:v>
                </c:pt>
                <c:pt idx="109" formatCode="General">
                  <c:v>3843.41</c:v>
                </c:pt>
                <c:pt idx="110" formatCode="General">
                  <c:v>3878.49</c:v>
                </c:pt>
                <c:pt idx="111" formatCode="General">
                  <c:v>3911.58</c:v>
                </c:pt>
                <c:pt idx="112" formatCode="General">
                  <c:v>3943.07</c:v>
                </c:pt>
                <c:pt idx="113" formatCode="General">
                  <c:v>3973.26</c:v>
                </c:pt>
                <c:pt idx="114" formatCode="General">
                  <c:v>4002.36</c:v>
                </c:pt>
                <c:pt idx="115" formatCode="General">
                  <c:v>4030.54</c:v>
                </c:pt>
                <c:pt idx="116" formatCode="General">
                  <c:v>4057.92</c:v>
                </c:pt>
                <c:pt idx="117" formatCode="General">
                  <c:v>4084.6</c:v>
                </c:pt>
                <c:pt idx="118" formatCode="General">
                  <c:v>4110.6499999999996</c:v>
                </c:pt>
                <c:pt idx="119" formatCode="General">
                  <c:v>4136.13</c:v>
                </c:pt>
                <c:pt idx="120" formatCode="General">
                  <c:v>4161.08</c:v>
                </c:pt>
                <c:pt idx="121" formatCode="General">
                  <c:v>4185.55</c:v>
                </c:pt>
                <c:pt idx="122" formatCode="General">
                  <c:v>4209.57</c:v>
                </c:pt>
                <c:pt idx="123" formatCode="General">
                  <c:v>4233.1899999999996</c:v>
                </c:pt>
                <c:pt idx="124" formatCode="General">
                  <c:v>4256.43</c:v>
                </c:pt>
                <c:pt idx="125" formatCode="General">
                  <c:v>4279.32</c:v>
                </c:pt>
                <c:pt idx="126" formatCode="General">
                  <c:v>4301.88</c:v>
                </c:pt>
                <c:pt idx="127" formatCode="General">
                  <c:v>4324.13</c:v>
                </c:pt>
                <c:pt idx="128" formatCode="General">
                  <c:v>4346.09</c:v>
                </c:pt>
                <c:pt idx="129" formatCode="General">
                  <c:v>4367.78</c:v>
                </c:pt>
                <c:pt idx="130" formatCode="General">
                  <c:v>4389.21</c:v>
                </c:pt>
                <c:pt idx="131" formatCode="General">
                  <c:v>4410.3900000000003</c:v>
                </c:pt>
                <c:pt idx="132" formatCode="General">
                  <c:v>4431.33</c:v>
                </c:pt>
                <c:pt idx="133" formatCode="General">
                  <c:v>4452.04</c:v>
                </c:pt>
                <c:pt idx="134" formatCode="General">
                  <c:v>4472.53</c:v>
                </c:pt>
                <c:pt idx="135" formatCode="General">
                  <c:v>4492.8</c:v>
                </c:pt>
                <c:pt idx="136" formatCode="General">
                  <c:v>4512.8599999999997</c:v>
                </c:pt>
                <c:pt idx="137" formatCode="General">
                  <c:v>4532.74</c:v>
                </c:pt>
                <c:pt idx="138" formatCode="General">
                  <c:v>4552.42</c:v>
                </c:pt>
                <c:pt idx="139" formatCode="General">
                  <c:v>4571.92</c:v>
                </c:pt>
                <c:pt idx="140" formatCode="General">
                  <c:v>4591.26</c:v>
                </c:pt>
                <c:pt idx="141" formatCode="General">
                  <c:v>4610.42</c:v>
                </c:pt>
                <c:pt idx="142" formatCode="General">
                  <c:v>4629.42</c:v>
                </c:pt>
                <c:pt idx="143" formatCode="General">
                  <c:v>4648.2700000000004</c:v>
                </c:pt>
                <c:pt idx="144" formatCode="General">
                  <c:v>4666.97</c:v>
                </c:pt>
                <c:pt idx="145" formatCode="General">
                  <c:v>4685.51</c:v>
                </c:pt>
                <c:pt idx="146" formatCode="General">
                  <c:v>4703.92</c:v>
                </c:pt>
                <c:pt idx="147" formatCode="General">
                  <c:v>4722.18</c:v>
                </c:pt>
                <c:pt idx="148" formatCode="General">
                  <c:v>4740.3100000000004</c:v>
                </c:pt>
                <c:pt idx="149" formatCode="General">
                  <c:v>4758.3100000000004</c:v>
                </c:pt>
                <c:pt idx="150" formatCode="General">
                  <c:v>4776.1899999999996</c:v>
                </c:pt>
                <c:pt idx="151" formatCode="General">
                  <c:v>4793.93</c:v>
                </c:pt>
                <c:pt idx="152" formatCode="General">
                  <c:v>4811.5600000000004</c:v>
                </c:pt>
                <c:pt idx="153" formatCode="General">
                  <c:v>4829.07</c:v>
                </c:pt>
                <c:pt idx="154" formatCode="General">
                  <c:v>4846.47</c:v>
                </c:pt>
                <c:pt idx="155" formatCode="General">
                  <c:v>4863.74</c:v>
                </c:pt>
                <c:pt idx="156" formatCode="General">
                  <c:v>4880.91</c:v>
                </c:pt>
                <c:pt idx="157" formatCode="General">
                  <c:v>4897.96</c:v>
                </c:pt>
                <c:pt idx="158" formatCode="General">
                  <c:v>4914.8999999999996</c:v>
                </c:pt>
                <c:pt idx="159" formatCode="General">
                  <c:v>4931.74</c:v>
                </c:pt>
                <c:pt idx="160" formatCode="General">
                  <c:v>4948.47</c:v>
                </c:pt>
                <c:pt idx="161" formatCode="General">
                  <c:v>4965.1000000000004</c:v>
                </c:pt>
                <c:pt idx="162" formatCode="General">
                  <c:v>4981.6400000000003</c:v>
                </c:pt>
                <c:pt idx="163" formatCode="General">
                  <c:v>4998.07</c:v>
                </c:pt>
                <c:pt idx="164" formatCode="General">
                  <c:v>5014.42</c:v>
                </c:pt>
                <c:pt idx="165" formatCode="General">
                  <c:v>5030.67</c:v>
                </c:pt>
                <c:pt idx="166" formatCode="General">
                  <c:v>5046.83</c:v>
                </c:pt>
                <c:pt idx="167" formatCode="General">
                  <c:v>5062.8999999999996</c:v>
                </c:pt>
                <c:pt idx="168" formatCode="General">
                  <c:v>5078.8900000000003</c:v>
                </c:pt>
                <c:pt idx="169" formatCode="General">
                  <c:v>5094.79</c:v>
                </c:pt>
                <c:pt idx="170" formatCode="General">
                  <c:v>5110.6000000000004</c:v>
                </c:pt>
                <c:pt idx="171" formatCode="General">
                  <c:v>5126.34</c:v>
                </c:pt>
                <c:pt idx="172" formatCode="General">
                  <c:v>5142</c:v>
                </c:pt>
                <c:pt idx="173" formatCode="General">
                  <c:v>5157.57</c:v>
                </c:pt>
                <c:pt idx="174" formatCode="General">
                  <c:v>5173.07</c:v>
                </c:pt>
                <c:pt idx="175" formatCode="General">
                  <c:v>5188.49</c:v>
                </c:pt>
                <c:pt idx="176" formatCode="General">
                  <c:v>5203.84</c:v>
                </c:pt>
                <c:pt idx="177" formatCode="General">
                  <c:v>5219.1099999999997</c:v>
                </c:pt>
                <c:pt idx="178" formatCode="General">
                  <c:v>5234.3100000000004</c:v>
                </c:pt>
                <c:pt idx="179" formatCode="General">
                  <c:v>5249.44</c:v>
                </c:pt>
                <c:pt idx="180" formatCode="General">
                  <c:v>5264.49</c:v>
                </c:pt>
                <c:pt idx="181" formatCode="General">
                  <c:v>5279.48</c:v>
                </c:pt>
                <c:pt idx="182" formatCode="General">
                  <c:v>5294.39</c:v>
                </c:pt>
                <c:pt idx="183" formatCode="General">
                  <c:v>5309.24</c:v>
                </c:pt>
                <c:pt idx="184" formatCode="General">
                  <c:v>5324.03</c:v>
                </c:pt>
                <c:pt idx="185" formatCode="General">
                  <c:v>5338.74</c:v>
                </c:pt>
                <c:pt idx="186" formatCode="General">
                  <c:v>5353.4</c:v>
                </c:pt>
                <c:pt idx="187" formatCode="General">
                  <c:v>5418.2</c:v>
                </c:pt>
                <c:pt idx="188" formatCode="General">
                  <c:v>5494.88</c:v>
                </c:pt>
                <c:pt idx="189" formatCode="General">
                  <c:v>5573.6</c:v>
                </c:pt>
                <c:pt idx="190" formatCode="General">
                  <c:v>5645.3</c:v>
                </c:pt>
                <c:pt idx="191" formatCode="General">
                  <c:v>5716.59</c:v>
                </c:pt>
                <c:pt idx="192" formatCode="General">
                  <c:v>5757.27</c:v>
                </c:pt>
                <c:pt idx="193" formatCode="General">
                  <c:v>5791.11</c:v>
                </c:pt>
                <c:pt idx="194" formatCode="General">
                  <c:v>5821.86</c:v>
                </c:pt>
                <c:pt idx="195" formatCode="General">
                  <c:v>5850.62</c:v>
                </c:pt>
                <c:pt idx="196" formatCode="General">
                  <c:v>5877.88</c:v>
                </c:pt>
                <c:pt idx="197" formatCode="General">
                  <c:v>5903.96</c:v>
                </c:pt>
                <c:pt idx="198" formatCode="General">
                  <c:v>5929.08</c:v>
                </c:pt>
                <c:pt idx="199" formatCode="General">
                  <c:v>5953.4</c:v>
                </c:pt>
                <c:pt idx="200" formatCode="General">
                  <c:v>5977.05</c:v>
                </c:pt>
                <c:pt idx="201" formatCode="General">
                  <c:v>6000.09</c:v>
                </c:pt>
                <c:pt idx="202" formatCode="General">
                  <c:v>6022.61</c:v>
                </c:pt>
                <c:pt idx="203" formatCode="General">
                  <c:v>6044.64</c:v>
                </c:pt>
                <c:pt idx="204" formatCode="General">
                  <c:v>6066.23</c:v>
                </c:pt>
                <c:pt idx="205" formatCode="General">
                  <c:v>6087.42</c:v>
                </c:pt>
                <c:pt idx="206" formatCode="General">
                  <c:v>6108.25</c:v>
                </c:pt>
                <c:pt idx="207" formatCode="General">
                  <c:v>6128.76</c:v>
                </c:pt>
                <c:pt idx="208" formatCode="General">
                  <c:v>6148.96</c:v>
                </c:pt>
                <c:pt idx="209" formatCode="General">
                  <c:v>6168.89</c:v>
                </c:pt>
                <c:pt idx="210" formatCode="General">
                  <c:v>6188.55</c:v>
                </c:pt>
                <c:pt idx="211" formatCode="General">
                  <c:v>6207.96</c:v>
                </c:pt>
                <c:pt idx="212" formatCode="General">
                  <c:v>6227.14</c:v>
                </c:pt>
                <c:pt idx="213" formatCode="General">
                  <c:v>6246.1</c:v>
                </c:pt>
                <c:pt idx="214" formatCode="General">
                  <c:v>6264.85</c:v>
                </c:pt>
                <c:pt idx="215" formatCode="General">
                  <c:v>6283.4</c:v>
                </c:pt>
                <c:pt idx="216" formatCode="General">
                  <c:v>6301.76</c:v>
                </c:pt>
                <c:pt idx="217" formatCode="General">
                  <c:v>6319.94</c:v>
                </c:pt>
                <c:pt idx="218" formatCode="General">
                  <c:v>6337.95</c:v>
                </c:pt>
                <c:pt idx="219" formatCode="General">
                  <c:v>6355.79</c:v>
                </c:pt>
                <c:pt idx="220" formatCode="General">
                  <c:v>6373.46</c:v>
                </c:pt>
                <c:pt idx="221" formatCode="General">
                  <c:v>6390.98</c:v>
                </c:pt>
                <c:pt idx="222" formatCode="General">
                  <c:v>6408.35</c:v>
                </c:pt>
                <c:pt idx="223" formatCode="General">
                  <c:v>6425.58</c:v>
                </c:pt>
                <c:pt idx="224" formatCode="General">
                  <c:v>6442.67</c:v>
                </c:pt>
                <c:pt idx="225" formatCode="General">
                  <c:v>6459.64</c:v>
                </c:pt>
                <c:pt idx="226" formatCode="General">
                  <c:v>6476.48</c:v>
                </c:pt>
                <c:pt idx="227" formatCode="General">
                  <c:v>6493.2</c:v>
                </c:pt>
                <c:pt idx="228" formatCode="General">
                  <c:v>6509.8</c:v>
                </c:pt>
                <c:pt idx="229" formatCode="General">
                  <c:v>6526.29</c:v>
                </c:pt>
                <c:pt idx="230" formatCode="General">
                  <c:v>6542.67</c:v>
                </c:pt>
                <c:pt idx="231" formatCode="General">
                  <c:v>6558.95</c:v>
                </c:pt>
                <c:pt idx="232" formatCode="General">
                  <c:v>6575.12</c:v>
                </c:pt>
                <c:pt idx="233" formatCode="General">
                  <c:v>6591.19</c:v>
                </c:pt>
                <c:pt idx="234" formatCode="General">
                  <c:v>6607.16</c:v>
                </c:pt>
                <c:pt idx="235" formatCode="General">
                  <c:v>6623.03</c:v>
                </c:pt>
                <c:pt idx="236" formatCode="General">
                  <c:v>6638.81</c:v>
                </c:pt>
                <c:pt idx="237" formatCode="General">
                  <c:v>6654.5</c:v>
                </c:pt>
                <c:pt idx="238" formatCode="General">
                  <c:v>6670.09</c:v>
                </c:pt>
                <c:pt idx="239" formatCode="General">
                  <c:v>6685.6</c:v>
                </c:pt>
                <c:pt idx="240" formatCode="General">
                  <c:v>6701.02</c:v>
                </c:pt>
                <c:pt idx="241" formatCode="General">
                  <c:v>6716.36</c:v>
                </c:pt>
                <c:pt idx="242" formatCode="General">
                  <c:v>6731.61</c:v>
                </c:pt>
                <c:pt idx="243" formatCode="General">
                  <c:v>6746.79</c:v>
                </c:pt>
                <c:pt idx="244" formatCode="General">
                  <c:v>6761.89</c:v>
                </c:pt>
                <c:pt idx="245" formatCode="General">
                  <c:v>6776.91</c:v>
                </c:pt>
                <c:pt idx="246" formatCode="General">
                  <c:v>6791.85</c:v>
                </c:pt>
                <c:pt idx="247" formatCode="General">
                  <c:v>6806.72</c:v>
                </c:pt>
                <c:pt idx="248" formatCode="General">
                  <c:v>6821.52</c:v>
                </c:pt>
                <c:pt idx="249" formatCode="General">
                  <c:v>6836.24</c:v>
                </c:pt>
                <c:pt idx="250" formatCode="General">
                  <c:v>6850.89</c:v>
                </c:pt>
                <c:pt idx="251" formatCode="General">
                  <c:v>6865.47</c:v>
                </c:pt>
                <c:pt idx="252" formatCode="General">
                  <c:v>6879.99</c:v>
                </c:pt>
                <c:pt idx="253" formatCode="General">
                  <c:v>6894.44</c:v>
                </c:pt>
                <c:pt idx="254" formatCode="General">
                  <c:v>6908.82</c:v>
                </c:pt>
                <c:pt idx="255" formatCode="General">
                  <c:v>6923.15</c:v>
                </c:pt>
                <c:pt idx="256" formatCode="General">
                  <c:v>6937.41</c:v>
                </c:pt>
                <c:pt idx="257" formatCode="General">
                  <c:v>6951.6</c:v>
                </c:pt>
                <c:pt idx="258" formatCode="General">
                  <c:v>6965.75</c:v>
                </c:pt>
                <c:pt idx="259" formatCode="General">
                  <c:v>6979.83</c:v>
                </c:pt>
                <c:pt idx="260" formatCode="General">
                  <c:v>6993.85</c:v>
                </c:pt>
                <c:pt idx="261" formatCode="General">
                  <c:v>7007.82</c:v>
                </c:pt>
                <c:pt idx="262" formatCode="General">
                  <c:v>7021.73</c:v>
                </c:pt>
                <c:pt idx="263" formatCode="General">
                  <c:v>7035.59</c:v>
                </c:pt>
                <c:pt idx="264" formatCode="General">
                  <c:v>7049.4</c:v>
                </c:pt>
                <c:pt idx="265" formatCode="General">
                  <c:v>7063.15</c:v>
                </c:pt>
                <c:pt idx="266" formatCode="General">
                  <c:v>7076.85</c:v>
                </c:pt>
                <c:pt idx="267" formatCode="General">
                  <c:v>7090.49</c:v>
                </c:pt>
                <c:pt idx="268" formatCode="General">
                  <c:v>7104.09</c:v>
                </c:pt>
                <c:pt idx="269" formatCode="General">
                  <c:v>7117.63</c:v>
                </c:pt>
                <c:pt idx="270" formatCode="General">
                  <c:v>7131.13</c:v>
                </c:pt>
                <c:pt idx="271" formatCode="General">
                  <c:v>7144.57</c:v>
                </c:pt>
                <c:pt idx="272" formatCode="General">
                  <c:v>7191.81</c:v>
                </c:pt>
                <c:pt idx="273" formatCode="General">
                  <c:v>7246.74</c:v>
                </c:pt>
                <c:pt idx="274" formatCode="General">
                  <c:v>7304.34</c:v>
                </c:pt>
                <c:pt idx="275" formatCode="General">
                  <c:v>7361.83</c:v>
                </c:pt>
                <c:pt idx="276" formatCode="General">
                  <c:v>7420.05</c:v>
                </c:pt>
                <c:pt idx="277" formatCode="General">
                  <c:v>7453</c:v>
                </c:pt>
                <c:pt idx="278" formatCode="General">
                  <c:v>7480.49</c:v>
                </c:pt>
                <c:pt idx="279" formatCode="General">
                  <c:v>7505.55</c:v>
                </c:pt>
                <c:pt idx="280" formatCode="General">
                  <c:v>7529.06</c:v>
                </c:pt>
                <c:pt idx="281" formatCode="General">
                  <c:v>7551.42</c:v>
                </c:pt>
                <c:pt idx="282" formatCode="General">
                  <c:v>7572.89</c:v>
                </c:pt>
                <c:pt idx="283" formatCode="General">
                  <c:v>7593.63</c:v>
                </c:pt>
                <c:pt idx="284" formatCode="General">
                  <c:v>7613.75</c:v>
                </c:pt>
                <c:pt idx="285" formatCode="General">
                  <c:v>7633.34</c:v>
                </c:pt>
                <c:pt idx="286" formatCode="General">
                  <c:v>7652.47</c:v>
                </c:pt>
                <c:pt idx="287" formatCode="General">
                  <c:v>7671.18</c:v>
                </c:pt>
                <c:pt idx="288" formatCode="General">
                  <c:v>7689.53</c:v>
                </c:pt>
                <c:pt idx="289" formatCode="General">
                  <c:v>7707.54</c:v>
                </c:pt>
                <c:pt idx="290" formatCode="General">
                  <c:v>7725.25</c:v>
                </c:pt>
                <c:pt idx="291" formatCode="General">
                  <c:v>7742.69</c:v>
                </c:pt>
                <c:pt idx="292" formatCode="General">
                  <c:v>7759.87</c:v>
                </c:pt>
                <c:pt idx="293" formatCode="General">
                  <c:v>7776.81</c:v>
                </c:pt>
                <c:pt idx="294" formatCode="General">
                  <c:v>7793.55</c:v>
                </c:pt>
                <c:pt idx="295" formatCode="General">
                  <c:v>7810.07</c:v>
                </c:pt>
                <c:pt idx="296" formatCode="General">
                  <c:v>7826.41</c:v>
                </c:pt>
                <c:pt idx="297" formatCode="General">
                  <c:v>7842.57</c:v>
                </c:pt>
                <c:pt idx="298" formatCode="General">
                  <c:v>7858.56</c:v>
                </c:pt>
                <c:pt idx="299" formatCode="General">
                  <c:v>7874.38</c:v>
                </c:pt>
                <c:pt idx="300" formatCode="General">
                  <c:v>7890.05</c:v>
                </c:pt>
                <c:pt idx="301" formatCode="General">
                  <c:v>7905.57</c:v>
                </c:pt>
                <c:pt idx="302" formatCode="General">
                  <c:v>7920.95</c:v>
                </c:pt>
                <c:pt idx="303" formatCode="General">
                  <c:v>7936.2</c:v>
                </c:pt>
                <c:pt idx="304" formatCode="General">
                  <c:v>7951.31</c:v>
                </c:pt>
                <c:pt idx="305" formatCode="General">
                  <c:v>7966.3</c:v>
                </c:pt>
                <c:pt idx="306" formatCode="General">
                  <c:v>7981.17</c:v>
                </c:pt>
                <c:pt idx="307" formatCode="General">
                  <c:v>7995.93</c:v>
                </c:pt>
                <c:pt idx="308" formatCode="General">
                  <c:v>8010.58</c:v>
                </c:pt>
                <c:pt idx="309" formatCode="General">
                  <c:v>8025.12</c:v>
                </c:pt>
                <c:pt idx="310" formatCode="General">
                  <c:v>8039.56</c:v>
                </c:pt>
                <c:pt idx="311" formatCode="General">
                  <c:v>8053.91</c:v>
                </c:pt>
                <c:pt idx="312" formatCode="General">
                  <c:v>8068.16</c:v>
                </c:pt>
                <c:pt idx="313" formatCode="General">
                  <c:v>8082.31</c:v>
                </c:pt>
                <c:pt idx="314" formatCode="General">
                  <c:v>8096.38</c:v>
                </c:pt>
                <c:pt idx="315" formatCode="General">
                  <c:v>8110.37</c:v>
                </c:pt>
                <c:pt idx="316" formatCode="General">
                  <c:v>8124.27</c:v>
                </c:pt>
                <c:pt idx="317" formatCode="General">
                  <c:v>8138.09</c:v>
                </c:pt>
                <c:pt idx="318" formatCode="General">
                  <c:v>8151.83</c:v>
                </c:pt>
                <c:pt idx="319" formatCode="General">
                  <c:v>8165.5</c:v>
                </c:pt>
                <c:pt idx="320" formatCode="General">
                  <c:v>8179.09</c:v>
                </c:pt>
                <c:pt idx="321" formatCode="General">
                  <c:v>8192.61</c:v>
                </c:pt>
                <c:pt idx="322" formatCode="General">
                  <c:v>8206.06</c:v>
                </c:pt>
                <c:pt idx="323" formatCode="General">
                  <c:v>8219.44</c:v>
                </c:pt>
                <c:pt idx="324" formatCode="General">
                  <c:v>8232.75</c:v>
                </c:pt>
                <c:pt idx="325" formatCode="General">
                  <c:v>8246</c:v>
                </c:pt>
                <c:pt idx="326" formatCode="General">
                  <c:v>8259.18</c:v>
                </c:pt>
                <c:pt idx="327" formatCode="General">
                  <c:v>8272.2900000000009</c:v>
                </c:pt>
                <c:pt idx="328" formatCode="General">
                  <c:v>8285.34</c:v>
                </c:pt>
                <c:pt idx="329" formatCode="General">
                  <c:v>8298.33</c:v>
                </c:pt>
                <c:pt idx="330" formatCode="General">
                  <c:v>8311.26</c:v>
                </c:pt>
                <c:pt idx="331" formatCode="General">
                  <c:v>8324.1299999999992</c:v>
                </c:pt>
                <c:pt idx="332" formatCode="General">
                  <c:v>8336.94</c:v>
                </c:pt>
                <c:pt idx="333" formatCode="General">
                  <c:v>8349.69</c:v>
                </c:pt>
                <c:pt idx="334" formatCode="General">
                  <c:v>8362.3799999999992</c:v>
                </c:pt>
                <c:pt idx="335" formatCode="General">
                  <c:v>8375.0300000000007</c:v>
                </c:pt>
                <c:pt idx="336" formatCode="General">
                  <c:v>8387.61</c:v>
                </c:pt>
                <c:pt idx="337" formatCode="General">
                  <c:v>8400.15</c:v>
                </c:pt>
                <c:pt idx="338" formatCode="General">
                  <c:v>8412.6299999999992</c:v>
                </c:pt>
                <c:pt idx="339" formatCode="General">
                  <c:v>8425.06</c:v>
                </c:pt>
                <c:pt idx="340" formatCode="General">
                  <c:v>8437.44</c:v>
                </c:pt>
                <c:pt idx="341" formatCode="General">
                  <c:v>8449.77</c:v>
                </c:pt>
                <c:pt idx="342" formatCode="General">
                  <c:v>8462.0499999999993</c:v>
                </c:pt>
                <c:pt idx="343" formatCode="General">
                  <c:v>8474.2800000000007</c:v>
                </c:pt>
                <c:pt idx="344" formatCode="General">
                  <c:v>8486.4599999999991</c:v>
                </c:pt>
                <c:pt idx="345" formatCode="General">
                  <c:v>8498.6</c:v>
                </c:pt>
                <c:pt idx="346" formatCode="General">
                  <c:v>8510.7000000000007</c:v>
                </c:pt>
                <c:pt idx="347" formatCode="General">
                  <c:v>8522.74</c:v>
                </c:pt>
                <c:pt idx="348" formatCode="General">
                  <c:v>8534.75</c:v>
                </c:pt>
                <c:pt idx="349" formatCode="General">
                  <c:v>8546.7099999999991</c:v>
                </c:pt>
                <c:pt idx="350" formatCode="General">
                  <c:v>8558.6299999999992</c:v>
                </c:pt>
                <c:pt idx="351" formatCode="General">
                  <c:v>8570.5</c:v>
                </c:pt>
                <c:pt idx="352" formatCode="General">
                  <c:v>8582.34</c:v>
                </c:pt>
                <c:pt idx="353" formatCode="General">
                  <c:v>8594.1299999999992</c:v>
                </c:pt>
                <c:pt idx="354" formatCode="General">
                  <c:v>8605.8799999999992</c:v>
                </c:pt>
                <c:pt idx="355" formatCode="General">
                  <c:v>8617.59</c:v>
                </c:pt>
                <c:pt idx="356" formatCode="General">
                  <c:v>8629.27</c:v>
                </c:pt>
                <c:pt idx="357" formatCode="General">
                  <c:v>8648.1299999999992</c:v>
                </c:pt>
                <c:pt idx="358" formatCode="General">
                  <c:v>8668.8799999999992</c:v>
                </c:pt>
                <c:pt idx="359" formatCode="General">
                  <c:v>8690.6299999999992</c:v>
                </c:pt>
                <c:pt idx="360" formatCode="General">
                  <c:v>8713.08</c:v>
                </c:pt>
                <c:pt idx="361" formatCode="General">
                  <c:v>8736.09</c:v>
                </c:pt>
                <c:pt idx="362" formatCode="General">
                  <c:v>8759.56</c:v>
                </c:pt>
                <c:pt idx="363" formatCode="General">
                  <c:v>8783.39</c:v>
                </c:pt>
                <c:pt idx="364" formatCode="General">
                  <c:v>8807.5400000000009</c:v>
                </c:pt>
                <c:pt idx="365" formatCode="General">
                  <c:v>8831.94</c:v>
                </c:pt>
                <c:pt idx="366" formatCode="General">
                  <c:v>8856.57</c:v>
                </c:pt>
                <c:pt idx="367" formatCode="General">
                  <c:v>8881.4500000000007</c:v>
                </c:pt>
                <c:pt idx="368" formatCode="General">
                  <c:v>8906.57</c:v>
                </c:pt>
                <c:pt idx="369">
                  <c:v>8931.89</c:v>
                </c:pt>
                <c:pt idx="370" formatCode="General">
                  <c:v>8957.3799999999992</c:v>
                </c:pt>
                <c:pt idx="371" formatCode="General">
                  <c:v>8983.01</c:v>
                </c:pt>
                <c:pt idx="372" formatCode="General">
                  <c:v>9008.77</c:v>
                </c:pt>
                <c:pt idx="373" formatCode="General">
                  <c:v>9034.65</c:v>
                </c:pt>
                <c:pt idx="374" formatCode="General">
                  <c:v>9060.6200000000008</c:v>
                </c:pt>
                <c:pt idx="375" formatCode="General">
                  <c:v>9086.68</c:v>
                </c:pt>
                <c:pt idx="376" formatCode="General">
                  <c:v>9112.82</c:v>
                </c:pt>
                <c:pt idx="377" formatCode="General">
                  <c:v>9138.5</c:v>
                </c:pt>
                <c:pt idx="378" formatCode="General">
                  <c:v>9163.43</c:v>
                </c:pt>
                <c:pt idx="379" formatCode="General">
                  <c:v>9188.24</c:v>
                </c:pt>
                <c:pt idx="380" formatCode="General">
                  <c:v>9212.9699999999993</c:v>
                </c:pt>
                <c:pt idx="381" formatCode="General">
                  <c:v>9237.6299999999992</c:v>
                </c:pt>
                <c:pt idx="382" formatCode="General">
                  <c:v>9262.2099999999991</c:v>
                </c:pt>
                <c:pt idx="383" formatCode="General">
                  <c:v>9286.7099999999991</c:v>
                </c:pt>
                <c:pt idx="384" formatCode="General">
                  <c:v>9311.14</c:v>
                </c:pt>
                <c:pt idx="385" formatCode="General">
                  <c:v>9335.5</c:v>
                </c:pt>
                <c:pt idx="386" formatCode="General">
                  <c:v>9359.76</c:v>
                </c:pt>
                <c:pt idx="387" formatCode="General">
                  <c:v>9384.2099999999991</c:v>
                </c:pt>
                <c:pt idx="388" formatCode="General">
                  <c:v>9408.9599999999991</c:v>
                </c:pt>
                <c:pt idx="389">
                  <c:v>9433.75</c:v>
                </c:pt>
                <c:pt idx="390" formatCode="General">
                  <c:v>9458.56</c:v>
                </c:pt>
                <c:pt idx="391" formatCode="General">
                  <c:v>9483.36</c:v>
                </c:pt>
                <c:pt idx="392" formatCode="General">
                  <c:v>9508.16</c:v>
                </c:pt>
                <c:pt idx="393" formatCode="General">
                  <c:v>9532.9500000000007</c:v>
                </c:pt>
                <c:pt idx="394" formatCode="General">
                  <c:v>9557.73</c:v>
                </c:pt>
                <c:pt idx="395" formatCode="General">
                  <c:v>9582.49</c:v>
                </c:pt>
                <c:pt idx="396" formatCode="General">
                  <c:v>9607.2199999999993</c:v>
                </c:pt>
                <c:pt idx="397" formatCode="General">
                  <c:v>9631.82</c:v>
                </c:pt>
                <c:pt idx="398" formatCode="General">
                  <c:v>9656.17</c:v>
                </c:pt>
                <c:pt idx="399" formatCode="General">
                  <c:v>9680.4500000000007</c:v>
                </c:pt>
                <c:pt idx="400" formatCode="General">
                  <c:v>9704.66</c:v>
                </c:pt>
                <c:pt idx="401" formatCode="General">
                  <c:v>9728.7900000000009</c:v>
                </c:pt>
                <c:pt idx="402" formatCode="General">
                  <c:v>9752.8700000000008</c:v>
                </c:pt>
                <c:pt idx="403" formatCode="General">
                  <c:v>9776.89</c:v>
                </c:pt>
                <c:pt idx="404" formatCode="General">
                  <c:v>9800.8700000000008</c:v>
                </c:pt>
                <c:pt idx="405" formatCode="General">
                  <c:v>9824.7900000000009</c:v>
                </c:pt>
                <c:pt idx="406" formatCode="General">
                  <c:v>9848.65</c:v>
                </c:pt>
                <c:pt idx="407" formatCode="General">
                  <c:v>9872.44</c:v>
                </c:pt>
                <c:pt idx="408" formatCode="General">
                  <c:v>9896.16</c:v>
                </c:pt>
                <c:pt idx="409" formatCode="General">
                  <c:v>9919.81</c:v>
                </c:pt>
                <c:pt idx="410" formatCode="General">
                  <c:v>9943.41</c:v>
                </c:pt>
                <c:pt idx="411" formatCode="General">
                  <c:v>9966.9500000000007</c:v>
                </c:pt>
                <c:pt idx="412" formatCode="General">
                  <c:v>9990.43</c:v>
                </c:pt>
                <c:pt idx="413" formatCode="General">
                  <c:v>10013.9</c:v>
                </c:pt>
                <c:pt idx="414" formatCode="General">
                  <c:v>10037.299999999999</c:v>
                </c:pt>
                <c:pt idx="415" formatCode="General">
                  <c:v>10060.6</c:v>
                </c:pt>
                <c:pt idx="416" formatCode="General">
                  <c:v>10083.799999999999</c:v>
                </c:pt>
                <c:pt idx="417" formatCode="General">
                  <c:v>10107</c:v>
                </c:pt>
                <c:pt idx="418" formatCode="General">
                  <c:v>10130.200000000001</c:v>
                </c:pt>
                <c:pt idx="419" formatCode="General">
                  <c:v>10153.200000000001</c:v>
                </c:pt>
                <c:pt idx="420" formatCode="General">
                  <c:v>10176.299999999999</c:v>
                </c:pt>
                <c:pt idx="421" formatCode="General">
                  <c:v>10199.200000000001</c:v>
                </c:pt>
                <c:pt idx="422" formatCode="General">
                  <c:v>10222.1</c:v>
                </c:pt>
                <c:pt idx="423" formatCode="General">
                  <c:v>10245</c:v>
                </c:pt>
                <c:pt idx="424" formatCode="General">
                  <c:v>10267.799999999999</c:v>
                </c:pt>
                <c:pt idx="425" formatCode="General">
                  <c:v>10290.5</c:v>
                </c:pt>
                <c:pt idx="426" formatCode="General">
                  <c:v>10313.200000000001</c:v>
                </c:pt>
                <c:pt idx="427" formatCode="General">
                  <c:v>10335.9</c:v>
                </c:pt>
                <c:pt idx="428" formatCode="General">
                  <c:v>10358.5</c:v>
                </c:pt>
                <c:pt idx="429" formatCode="General">
                  <c:v>10381.1</c:v>
                </c:pt>
                <c:pt idx="430" formatCode="General">
                  <c:v>10403.700000000001</c:v>
                </c:pt>
                <c:pt idx="431" formatCode="General">
                  <c:v>10426.299999999999</c:v>
                </c:pt>
                <c:pt idx="432" formatCode="General">
                  <c:v>10448.9</c:v>
                </c:pt>
                <c:pt idx="433" formatCode="General">
                  <c:v>10471.5</c:v>
                </c:pt>
                <c:pt idx="434" formatCode="General">
                  <c:v>10494.1</c:v>
                </c:pt>
                <c:pt idx="435" formatCode="General">
                  <c:v>10516.7</c:v>
                </c:pt>
                <c:pt idx="436" formatCode="General">
                  <c:v>10539.3</c:v>
                </c:pt>
                <c:pt idx="437" formatCode="General">
                  <c:v>10561.8</c:v>
                </c:pt>
                <c:pt idx="438" formatCode="General">
                  <c:v>10584.2</c:v>
                </c:pt>
                <c:pt idx="439" formatCode="General">
                  <c:v>10606.5</c:v>
                </c:pt>
                <c:pt idx="440" formatCode="General">
                  <c:v>10628.6</c:v>
                </c:pt>
                <c:pt idx="441" formatCode="General">
                  <c:v>10650.6</c:v>
                </c:pt>
                <c:pt idx="442" formatCode="General">
                  <c:v>10672.5</c:v>
                </c:pt>
                <c:pt idx="443" formatCode="General">
                  <c:v>10694.2</c:v>
                </c:pt>
                <c:pt idx="444" formatCode="General">
                  <c:v>10715.8</c:v>
                </c:pt>
                <c:pt idx="445" formatCode="General">
                  <c:v>10737.3</c:v>
                </c:pt>
                <c:pt idx="446" formatCode="General">
                  <c:v>10758.6</c:v>
                </c:pt>
                <c:pt idx="447" formatCode="General">
                  <c:v>10779.9</c:v>
                </c:pt>
                <c:pt idx="448" formatCode="General">
                  <c:v>10801.3</c:v>
                </c:pt>
                <c:pt idx="449" formatCode="General">
                  <c:v>10822.7</c:v>
                </c:pt>
                <c:pt idx="450" formatCode="General">
                  <c:v>10844.2</c:v>
                </c:pt>
                <c:pt idx="451" formatCode="General">
                  <c:v>10865.8</c:v>
                </c:pt>
                <c:pt idx="452" formatCode="General">
                  <c:v>10887.4</c:v>
                </c:pt>
                <c:pt idx="453" formatCode="General">
                  <c:v>10909.1</c:v>
                </c:pt>
                <c:pt idx="454" formatCode="General">
                  <c:v>10930.9</c:v>
                </c:pt>
                <c:pt idx="455" formatCode="General">
                  <c:v>10952.8</c:v>
                </c:pt>
                <c:pt idx="456" formatCode="General">
                  <c:v>10974.7</c:v>
                </c:pt>
                <c:pt idx="457" formatCode="General">
                  <c:v>10996.6</c:v>
                </c:pt>
                <c:pt idx="458" formatCode="General">
                  <c:v>11017.9</c:v>
                </c:pt>
                <c:pt idx="459" formatCode="General">
                  <c:v>11038.9</c:v>
                </c:pt>
                <c:pt idx="460" formatCode="General">
                  <c:v>11059.7</c:v>
                </c:pt>
                <c:pt idx="461" formatCode="General">
                  <c:v>11080.3</c:v>
                </c:pt>
                <c:pt idx="462" formatCode="General">
                  <c:v>11100.8</c:v>
                </c:pt>
                <c:pt idx="463" formatCode="General">
                  <c:v>11121.1</c:v>
                </c:pt>
                <c:pt idx="464" formatCode="General">
                  <c:v>11141.3</c:v>
                </c:pt>
                <c:pt idx="465" formatCode="General">
                  <c:v>11161.3</c:v>
                </c:pt>
                <c:pt idx="466" formatCode="General">
                  <c:v>11181.2</c:v>
                </c:pt>
                <c:pt idx="467" formatCode="General">
                  <c:v>11201</c:v>
                </c:pt>
                <c:pt idx="468" formatCode="General">
                  <c:v>11221.1</c:v>
                </c:pt>
                <c:pt idx="469" formatCode="General">
                  <c:v>11241.3</c:v>
                </c:pt>
                <c:pt idx="470" formatCode="General">
                  <c:v>11261.5</c:v>
                </c:pt>
                <c:pt idx="471" formatCode="General">
                  <c:v>11281.8</c:v>
                </c:pt>
                <c:pt idx="472" formatCode="General">
                  <c:v>11302.1</c:v>
                </c:pt>
                <c:pt idx="473" formatCode="General">
                  <c:v>11322.4</c:v>
                </c:pt>
                <c:pt idx="474" formatCode="General">
                  <c:v>11342.8</c:v>
                </c:pt>
                <c:pt idx="475" formatCode="General">
                  <c:v>11363.2</c:v>
                </c:pt>
                <c:pt idx="476" formatCode="General">
                  <c:v>11383.6</c:v>
                </c:pt>
                <c:pt idx="477" formatCode="General">
                  <c:v>11432.7</c:v>
                </c:pt>
                <c:pt idx="478" formatCode="General">
                  <c:v>11561.5</c:v>
                </c:pt>
                <c:pt idx="479" formatCode="General">
                  <c:v>11785.9</c:v>
                </c:pt>
                <c:pt idx="480" formatCode="General">
                  <c:v>12106.7</c:v>
                </c:pt>
                <c:pt idx="481" formatCode="General">
                  <c:v>12388.9</c:v>
                </c:pt>
                <c:pt idx="482" formatCode="General">
                  <c:v>12640.1</c:v>
                </c:pt>
                <c:pt idx="483" formatCode="General">
                  <c:v>12865.3</c:v>
                </c:pt>
                <c:pt idx="484" formatCode="General">
                  <c:v>13068</c:v>
                </c:pt>
                <c:pt idx="485" formatCode="General">
                  <c:v>13251.2</c:v>
                </c:pt>
                <c:pt idx="486" formatCode="General">
                  <c:v>13417.5</c:v>
                </c:pt>
                <c:pt idx="487" formatCode="General">
                  <c:v>13568.9</c:v>
                </c:pt>
                <c:pt idx="488" formatCode="General">
                  <c:v>13707.3</c:v>
                </c:pt>
                <c:pt idx="489" formatCode="General">
                  <c:v>13834.3</c:v>
                </c:pt>
                <c:pt idx="490" formatCode="General">
                  <c:v>13951.1</c:v>
                </c:pt>
                <c:pt idx="491" formatCode="General">
                  <c:v>14059</c:v>
                </c:pt>
                <c:pt idx="492" formatCode="General">
                  <c:v>14158.9</c:v>
                </c:pt>
                <c:pt idx="493" formatCode="General">
                  <c:v>14251.7</c:v>
                </c:pt>
                <c:pt idx="494" formatCode="General">
                  <c:v>14338.2</c:v>
                </c:pt>
                <c:pt idx="495" formatCode="General">
                  <c:v>14419</c:v>
                </c:pt>
                <c:pt idx="496" formatCode="General">
                  <c:v>14494.7</c:v>
                </c:pt>
                <c:pt idx="497" formatCode="General">
                  <c:v>14565.6</c:v>
                </c:pt>
                <c:pt idx="498" formatCode="General">
                  <c:v>14632.3</c:v>
                </c:pt>
                <c:pt idx="499" formatCode="General">
                  <c:v>14694.9</c:v>
                </c:pt>
                <c:pt idx="500" formatCode="General">
                  <c:v>14754</c:v>
                </c:pt>
                <c:pt idx="501" formatCode="General">
                  <c:v>14809.7</c:v>
                </c:pt>
                <c:pt idx="502" formatCode="General">
                  <c:v>14862.4</c:v>
                </c:pt>
                <c:pt idx="503" formatCode="General">
                  <c:v>14912.4</c:v>
                </c:pt>
                <c:pt idx="504" formatCode="General">
                  <c:v>14960</c:v>
                </c:pt>
                <c:pt idx="505" formatCode="General">
                  <c:v>15005.2</c:v>
                </c:pt>
                <c:pt idx="506" formatCode="General">
                  <c:v>15048.5</c:v>
                </c:pt>
                <c:pt idx="507" formatCode="General">
                  <c:v>15089.8</c:v>
                </c:pt>
                <c:pt idx="508" formatCode="General">
                  <c:v>15129.5</c:v>
                </c:pt>
                <c:pt idx="509" formatCode="General">
                  <c:v>15167.6</c:v>
                </c:pt>
                <c:pt idx="510" formatCode="General">
                  <c:v>15204.2</c:v>
                </c:pt>
                <c:pt idx="511" formatCode="General">
                  <c:v>15239.5</c:v>
                </c:pt>
                <c:pt idx="512" formatCode="General">
                  <c:v>15273.6</c:v>
                </c:pt>
                <c:pt idx="513" formatCode="General">
                  <c:v>15306.6</c:v>
                </c:pt>
                <c:pt idx="514" formatCode="General">
                  <c:v>15338.6</c:v>
                </c:pt>
                <c:pt idx="515" formatCode="General">
                  <c:v>15369.5</c:v>
                </c:pt>
                <c:pt idx="516" formatCode="General">
                  <c:v>15399.6</c:v>
                </c:pt>
                <c:pt idx="517" formatCode="General">
                  <c:v>15428.8</c:v>
                </c:pt>
                <c:pt idx="518" formatCode="General">
                  <c:v>15457.3</c:v>
                </c:pt>
                <c:pt idx="519" formatCode="General">
                  <c:v>15485.1</c:v>
                </c:pt>
                <c:pt idx="520" formatCode="General">
                  <c:v>15512.2</c:v>
                </c:pt>
                <c:pt idx="521" formatCode="General">
                  <c:v>15538.7</c:v>
                </c:pt>
                <c:pt idx="522" formatCode="General">
                  <c:v>15564.7</c:v>
                </c:pt>
                <c:pt idx="523" formatCode="General">
                  <c:v>15571.1</c:v>
                </c:pt>
              </c:numCache>
            </c:numRef>
          </c:yVal>
          <c:smooth val="1"/>
        </c:ser>
        <c:ser>
          <c:idx val="2"/>
          <c:order val="2"/>
          <c:tx>
            <c:v>r=32</c:v>
          </c:tx>
          <c:spPr>
            <a:ln w="25400" cap="rnd">
              <a:solidFill>
                <a:schemeClr val="accent4"/>
              </a:solidFill>
              <a:round/>
            </a:ln>
            <a:effectLst/>
          </c:spPr>
          <c:marker>
            <c:symbol val="none"/>
          </c:marker>
          <c:xVal>
            <c:numRef>
              <c:f>Alg_dropRtio!$P$3:$P$665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formatCode="0.00E+00">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formatCode="0.00E+00">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c:v>503.5</c:v>
                </c:pt>
                <c:pt idx="508">
                  <c:v>504.5</c:v>
                </c:pt>
                <c:pt idx="509">
                  <c:v>505.5</c:v>
                </c:pt>
                <c:pt idx="510">
                  <c:v>506.5</c:v>
                </c:pt>
                <c:pt idx="511">
                  <c:v>507.5</c:v>
                </c:pt>
                <c:pt idx="512">
                  <c:v>508.5</c:v>
                </c:pt>
                <c:pt idx="513">
                  <c:v>509.5</c:v>
                </c:pt>
                <c:pt idx="514">
                  <c:v>510.5</c:v>
                </c:pt>
                <c:pt idx="515">
                  <c:v>511.5</c:v>
                </c:pt>
                <c:pt idx="516">
                  <c:v>512.5</c:v>
                </c:pt>
                <c:pt idx="517">
                  <c:v>513.5</c:v>
                </c:pt>
                <c:pt idx="518">
                  <c:v>514.5</c:v>
                </c:pt>
                <c:pt idx="519">
                  <c:v>515.5</c:v>
                </c:pt>
                <c:pt idx="520">
                  <c:v>516.5</c:v>
                </c:pt>
                <c:pt idx="521">
                  <c:v>517.5</c:v>
                </c:pt>
                <c:pt idx="522">
                  <c:v>518.5</c:v>
                </c:pt>
                <c:pt idx="523">
                  <c:v>519.5</c:v>
                </c:pt>
                <c:pt idx="524">
                  <c:v>520.5</c:v>
                </c:pt>
                <c:pt idx="525">
                  <c:v>521.5</c:v>
                </c:pt>
                <c:pt idx="526">
                  <c:v>522.5</c:v>
                </c:pt>
                <c:pt idx="527">
                  <c:v>523.5</c:v>
                </c:pt>
                <c:pt idx="528">
                  <c:v>524.5</c:v>
                </c:pt>
                <c:pt idx="529">
                  <c:v>525.5</c:v>
                </c:pt>
                <c:pt idx="530">
                  <c:v>526.5</c:v>
                </c:pt>
                <c:pt idx="531">
                  <c:v>527.5</c:v>
                </c:pt>
                <c:pt idx="532">
                  <c:v>528.5</c:v>
                </c:pt>
                <c:pt idx="533">
                  <c:v>529.5</c:v>
                </c:pt>
                <c:pt idx="534">
                  <c:v>530.5</c:v>
                </c:pt>
                <c:pt idx="535">
                  <c:v>531.5</c:v>
                </c:pt>
                <c:pt idx="536">
                  <c:v>532.5</c:v>
                </c:pt>
                <c:pt idx="537">
                  <c:v>533.5</c:v>
                </c:pt>
                <c:pt idx="538">
                  <c:v>534.5</c:v>
                </c:pt>
                <c:pt idx="539">
                  <c:v>535.5</c:v>
                </c:pt>
                <c:pt idx="540">
                  <c:v>536.5</c:v>
                </c:pt>
                <c:pt idx="541">
                  <c:v>537.5</c:v>
                </c:pt>
                <c:pt idx="542">
                  <c:v>538.5</c:v>
                </c:pt>
                <c:pt idx="543">
                  <c:v>539.5</c:v>
                </c:pt>
                <c:pt idx="544">
                  <c:v>540.5</c:v>
                </c:pt>
                <c:pt idx="545">
                  <c:v>541.5</c:v>
                </c:pt>
                <c:pt idx="546">
                  <c:v>542.5</c:v>
                </c:pt>
                <c:pt idx="547">
                  <c:v>543.5</c:v>
                </c:pt>
                <c:pt idx="548">
                  <c:v>544.5</c:v>
                </c:pt>
                <c:pt idx="549">
                  <c:v>545.5</c:v>
                </c:pt>
                <c:pt idx="550">
                  <c:v>546.5</c:v>
                </c:pt>
                <c:pt idx="551">
                  <c:v>547.5</c:v>
                </c:pt>
                <c:pt idx="552">
                  <c:v>548.5</c:v>
                </c:pt>
                <c:pt idx="553">
                  <c:v>549.5</c:v>
                </c:pt>
                <c:pt idx="554">
                  <c:v>550.5</c:v>
                </c:pt>
                <c:pt idx="555">
                  <c:v>551.5</c:v>
                </c:pt>
                <c:pt idx="556">
                  <c:v>552.5</c:v>
                </c:pt>
                <c:pt idx="557">
                  <c:v>553.5</c:v>
                </c:pt>
                <c:pt idx="558">
                  <c:v>554.5</c:v>
                </c:pt>
                <c:pt idx="559">
                  <c:v>555.5</c:v>
                </c:pt>
                <c:pt idx="560">
                  <c:v>556.5</c:v>
                </c:pt>
                <c:pt idx="561">
                  <c:v>557.5</c:v>
                </c:pt>
                <c:pt idx="562">
                  <c:v>558.5</c:v>
                </c:pt>
                <c:pt idx="563">
                  <c:v>559.5</c:v>
                </c:pt>
                <c:pt idx="564">
                  <c:v>560.5</c:v>
                </c:pt>
                <c:pt idx="565">
                  <c:v>561.5</c:v>
                </c:pt>
                <c:pt idx="566">
                  <c:v>562.5</c:v>
                </c:pt>
                <c:pt idx="567">
                  <c:v>563.5</c:v>
                </c:pt>
                <c:pt idx="568">
                  <c:v>564.5</c:v>
                </c:pt>
                <c:pt idx="569">
                  <c:v>565.5</c:v>
                </c:pt>
                <c:pt idx="570">
                  <c:v>566.5</c:v>
                </c:pt>
                <c:pt idx="571">
                  <c:v>567.5</c:v>
                </c:pt>
                <c:pt idx="572">
                  <c:v>568.5</c:v>
                </c:pt>
                <c:pt idx="573">
                  <c:v>569.5</c:v>
                </c:pt>
                <c:pt idx="574">
                  <c:v>570.5</c:v>
                </c:pt>
                <c:pt idx="575">
                  <c:v>571.5</c:v>
                </c:pt>
                <c:pt idx="576">
                  <c:v>572.5</c:v>
                </c:pt>
                <c:pt idx="577">
                  <c:v>573.5</c:v>
                </c:pt>
                <c:pt idx="578">
                  <c:v>574.5</c:v>
                </c:pt>
                <c:pt idx="579">
                  <c:v>575.5</c:v>
                </c:pt>
                <c:pt idx="580">
                  <c:v>576.5</c:v>
                </c:pt>
                <c:pt idx="581">
                  <c:v>577.5</c:v>
                </c:pt>
                <c:pt idx="582">
                  <c:v>578.5</c:v>
                </c:pt>
                <c:pt idx="583">
                  <c:v>579.5</c:v>
                </c:pt>
                <c:pt idx="584">
                  <c:v>580.5</c:v>
                </c:pt>
                <c:pt idx="585">
                  <c:v>581.5</c:v>
                </c:pt>
                <c:pt idx="586">
                  <c:v>582.5</c:v>
                </c:pt>
                <c:pt idx="587">
                  <c:v>583.5</c:v>
                </c:pt>
                <c:pt idx="588">
                  <c:v>584.5</c:v>
                </c:pt>
                <c:pt idx="589">
                  <c:v>585.5</c:v>
                </c:pt>
                <c:pt idx="590">
                  <c:v>586.5</c:v>
                </c:pt>
                <c:pt idx="591">
                  <c:v>587.5</c:v>
                </c:pt>
                <c:pt idx="592">
                  <c:v>588.5</c:v>
                </c:pt>
                <c:pt idx="593">
                  <c:v>589.5</c:v>
                </c:pt>
                <c:pt idx="594">
                  <c:v>590.5</c:v>
                </c:pt>
                <c:pt idx="595">
                  <c:v>591.5</c:v>
                </c:pt>
                <c:pt idx="596">
                  <c:v>592.5</c:v>
                </c:pt>
                <c:pt idx="597">
                  <c:v>593.5</c:v>
                </c:pt>
                <c:pt idx="598">
                  <c:v>594.5</c:v>
                </c:pt>
                <c:pt idx="599">
                  <c:v>595.5</c:v>
                </c:pt>
                <c:pt idx="600">
                  <c:v>596.5</c:v>
                </c:pt>
                <c:pt idx="601">
                  <c:v>597.5</c:v>
                </c:pt>
                <c:pt idx="602">
                  <c:v>598.5</c:v>
                </c:pt>
                <c:pt idx="603">
                  <c:v>599.5</c:v>
                </c:pt>
                <c:pt idx="604">
                  <c:v>600.5</c:v>
                </c:pt>
                <c:pt idx="605">
                  <c:v>601.5</c:v>
                </c:pt>
                <c:pt idx="606">
                  <c:v>602.5</c:v>
                </c:pt>
                <c:pt idx="607">
                  <c:v>603.5</c:v>
                </c:pt>
                <c:pt idx="608">
                  <c:v>604.5</c:v>
                </c:pt>
                <c:pt idx="609">
                  <c:v>605.5</c:v>
                </c:pt>
                <c:pt idx="610">
                  <c:v>606.5</c:v>
                </c:pt>
                <c:pt idx="611">
                  <c:v>607.5</c:v>
                </c:pt>
                <c:pt idx="612">
                  <c:v>608.5</c:v>
                </c:pt>
                <c:pt idx="613">
                  <c:v>609.5</c:v>
                </c:pt>
                <c:pt idx="614">
                  <c:v>610.5</c:v>
                </c:pt>
                <c:pt idx="615">
                  <c:v>611.5</c:v>
                </c:pt>
                <c:pt idx="616">
                  <c:v>612.5</c:v>
                </c:pt>
                <c:pt idx="617">
                  <c:v>612.5</c:v>
                </c:pt>
                <c:pt idx="618">
                  <c:v>612.6</c:v>
                </c:pt>
                <c:pt idx="619">
                  <c:v>612.9</c:v>
                </c:pt>
                <c:pt idx="620">
                  <c:v>613.79999999999995</c:v>
                </c:pt>
                <c:pt idx="621">
                  <c:v>616.5</c:v>
                </c:pt>
                <c:pt idx="622">
                  <c:v>624.6</c:v>
                </c:pt>
                <c:pt idx="623">
                  <c:v>642.5</c:v>
                </c:pt>
                <c:pt idx="624">
                  <c:v>672.5</c:v>
                </c:pt>
                <c:pt idx="625">
                  <c:v>702.5</c:v>
                </c:pt>
                <c:pt idx="626">
                  <c:v>732.5</c:v>
                </c:pt>
                <c:pt idx="627">
                  <c:v>762.5</c:v>
                </c:pt>
                <c:pt idx="628">
                  <c:v>792.5</c:v>
                </c:pt>
                <c:pt idx="629">
                  <c:v>822.5</c:v>
                </c:pt>
                <c:pt idx="630">
                  <c:v>852.5</c:v>
                </c:pt>
                <c:pt idx="631">
                  <c:v>882.5</c:v>
                </c:pt>
                <c:pt idx="632">
                  <c:v>912.5</c:v>
                </c:pt>
                <c:pt idx="633">
                  <c:v>942.5</c:v>
                </c:pt>
                <c:pt idx="634">
                  <c:v>972.5</c:v>
                </c:pt>
                <c:pt idx="635">
                  <c:v>1002.5</c:v>
                </c:pt>
                <c:pt idx="636">
                  <c:v>1032.5</c:v>
                </c:pt>
                <c:pt idx="637">
                  <c:v>1062.5</c:v>
                </c:pt>
                <c:pt idx="638">
                  <c:v>1092.5</c:v>
                </c:pt>
                <c:pt idx="639">
                  <c:v>1122.5</c:v>
                </c:pt>
                <c:pt idx="640">
                  <c:v>1152.5</c:v>
                </c:pt>
                <c:pt idx="641">
                  <c:v>1182.5</c:v>
                </c:pt>
                <c:pt idx="642">
                  <c:v>1212.5</c:v>
                </c:pt>
                <c:pt idx="643">
                  <c:v>1242.5</c:v>
                </c:pt>
                <c:pt idx="644">
                  <c:v>1272.5</c:v>
                </c:pt>
                <c:pt idx="645">
                  <c:v>1302.5</c:v>
                </c:pt>
                <c:pt idx="646">
                  <c:v>1332.5</c:v>
                </c:pt>
                <c:pt idx="647">
                  <c:v>1362.5</c:v>
                </c:pt>
                <c:pt idx="648">
                  <c:v>1392.5</c:v>
                </c:pt>
                <c:pt idx="649">
                  <c:v>1422.5</c:v>
                </c:pt>
                <c:pt idx="650">
                  <c:v>1452.5</c:v>
                </c:pt>
                <c:pt idx="651">
                  <c:v>1482.5</c:v>
                </c:pt>
                <c:pt idx="652">
                  <c:v>1512.5</c:v>
                </c:pt>
                <c:pt idx="653">
                  <c:v>1542.5</c:v>
                </c:pt>
                <c:pt idx="654">
                  <c:v>1572.5</c:v>
                </c:pt>
                <c:pt idx="655">
                  <c:v>1602.5</c:v>
                </c:pt>
                <c:pt idx="656">
                  <c:v>1632.5</c:v>
                </c:pt>
                <c:pt idx="657">
                  <c:v>1662.5</c:v>
                </c:pt>
                <c:pt idx="658">
                  <c:v>1692.5</c:v>
                </c:pt>
                <c:pt idx="659">
                  <c:v>1722.5</c:v>
                </c:pt>
                <c:pt idx="660">
                  <c:v>1752.5</c:v>
                </c:pt>
                <c:pt idx="661">
                  <c:v>1782.5</c:v>
                </c:pt>
                <c:pt idx="662">
                  <c:v>1800</c:v>
                </c:pt>
              </c:numCache>
            </c:numRef>
          </c:xVal>
          <c:yVal>
            <c:numRef>
              <c:f>Alg_dropRtio!$R$3:$R$665</c:f>
              <c:numCache>
                <c:formatCode>0.00E+00</c:formatCode>
                <c:ptCount val="66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1516.33</c:v>
                </c:pt>
                <c:pt idx="23" formatCode="General">
                  <c:v>1566.99</c:v>
                </c:pt>
                <c:pt idx="24" formatCode="General">
                  <c:v>1611.13</c:v>
                </c:pt>
                <c:pt idx="25" formatCode="General">
                  <c:v>1651.43</c:v>
                </c:pt>
                <c:pt idx="26" formatCode="General">
                  <c:v>1689.03</c:v>
                </c:pt>
                <c:pt idx="27" formatCode="General">
                  <c:v>1724.54</c:v>
                </c:pt>
                <c:pt idx="28" formatCode="General">
                  <c:v>1758.33</c:v>
                </c:pt>
                <c:pt idx="29" formatCode="General">
                  <c:v>1790.7</c:v>
                </c:pt>
                <c:pt idx="30" formatCode="General">
                  <c:v>1821.86</c:v>
                </c:pt>
                <c:pt idx="31" formatCode="General">
                  <c:v>1852</c:v>
                </c:pt>
                <c:pt idx="32" formatCode="General">
                  <c:v>1881.23</c:v>
                </c:pt>
                <c:pt idx="33" formatCode="General">
                  <c:v>1909.64</c:v>
                </c:pt>
                <c:pt idx="34" formatCode="General">
                  <c:v>1937.31</c:v>
                </c:pt>
                <c:pt idx="35" formatCode="General">
                  <c:v>1964.31</c:v>
                </c:pt>
                <c:pt idx="36" formatCode="General">
                  <c:v>1990.7</c:v>
                </c:pt>
                <c:pt idx="37" formatCode="General">
                  <c:v>2016.54</c:v>
                </c:pt>
                <c:pt idx="38" formatCode="General">
                  <c:v>2041.9</c:v>
                </c:pt>
                <c:pt idx="39" formatCode="General">
                  <c:v>2066.79</c:v>
                </c:pt>
                <c:pt idx="40" formatCode="General">
                  <c:v>2091.2600000000002</c:v>
                </c:pt>
                <c:pt idx="41" formatCode="General">
                  <c:v>2115.33</c:v>
                </c:pt>
                <c:pt idx="42" formatCode="General">
                  <c:v>2139.0300000000002</c:v>
                </c:pt>
                <c:pt idx="43" formatCode="General">
                  <c:v>2162.36</c:v>
                </c:pt>
                <c:pt idx="44" formatCode="General">
                  <c:v>2185.34</c:v>
                </c:pt>
                <c:pt idx="45" formatCode="General">
                  <c:v>2208.0100000000002</c:v>
                </c:pt>
                <c:pt idx="46" formatCode="General">
                  <c:v>2230.38</c:v>
                </c:pt>
                <c:pt idx="47" formatCode="General">
                  <c:v>2252.4699999999998</c:v>
                </c:pt>
                <c:pt idx="48">
                  <c:v>2274.29</c:v>
                </c:pt>
                <c:pt idx="49" formatCode="General">
                  <c:v>2295.87</c:v>
                </c:pt>
                <c:pt idx="50" formatCode="General">
                  <c:v>2317.21</c:v>
                </c:pt>
                <c:pt idx="51" formatCode="General">
                  <c:v>2338.33</c:v>
                </c:pt>
                <c:pt idx="52" formatCode="General">
                  <c:v>2359.23</c:v>
                </c:pt>
                <c:pt idx="53" formatCode="General">
                  <c:v>2379.92</c:v>
                </c:pt>
                <c:pt idx="54" formatCode="General">
                  <c:v>2400.41</c:v>
                </c:pt>
                <c:pt idx="55" formatCode="General">
                  <c:v>2420.71</c:v>
                </c:pt>
                <c:pt idx="56" formatCode="General">
                  <c:v>2440.81</c:v>
                </c:pt>
                <c:pt idx="57" formatCode="General">
                  <c:v>2460.73</c:v>
                </c:pt>
                <c:pt idx="58" formatCode="General">
                  <c:v>2480.4699999999998</c:v>
                </c:pt>
                <c:pt idx="59" formatCode="General">
                  <c:v>2500.0300000000002</c:v>
                </c:pt>
                <c:pt idx="60" formatCode="General">
                  <c:v>2519.42</c:v>
                </c:pt>
                <c:pt idx="61" formatCode="General">
                  <c:v>2538.66</c:v>
                </c:pt>
                <c:pt idx="62" formatCode="General">
                  <c:v>2557.7399999999998</c:v>
                </c:pt>
                <c:pt idx="63" formatCode="General">
                  <c:v>2576.67</c:v>
                </c:pt>
                <c:pt idx="64" formatCode="General">
                  <c:v>2595.46</c:v>
                </c:pt>
                <c:pt idx="65" formatCode="General">
                  <c:v>2614.11</c:v>
                </c:pt>
                <c:pt idx="66" formatCode="General">
                  <c:v>2632.62</c:v>
                </c:pt>
                <c:pt idx="67" formatCode="General">
                  <c:v>2651.01</c:v>
                </c:pt>
                <c:pt idx="68" formatCode="General">
                  <c:v>2669.27</c:v>
                </c:pt>
                <c:pt idx="69" formatCode="General">
                  <c:v>2687.41</c:v>
                </c:pt>
                <c:pt idx="70" formatCode="General">
                  <c:v>2705.43</c:v>
                </c:pt>
                <c:pt idx="71" formatCode="General">
                  <c:v>2723.32</c:v>
                </c:pt>
                <c:pt idx="72" formatCode="General">
                  <c:v>2741.1</c:v>
                </c:pt>
                <c:pt idx="73" formatCode="General">
                  <c:v>2758.76</c:v>
                </c:pt>
                <c:pt idx="74" formatCode="General">
                  <c:v>2776.31</c:v>
                </c:pt>
                <c:pt idx="75" formatCode="General">
                  <c:v>2793.74</c:v>
                </c:pt>
                <c:pt idx="76" formatCode="General">
                  <c:v>2811.07</c:v>
                </c:pt>
                <c:pt idx="77" formatCode="General">
                  <c:v>2828.28</c:v>
                </c:pt>
                <c:pt idx="78" formatCode="General">
                  <c:v>2845.39</c:v>
                </c:pt>
                <c:pt idx="79" formatCode="General">
                  <c:v>2862.39</c:v>
                </c:pt>
                <c:pt idx="80" formatCode="General">
                  <c:v>2879.29</c:v>
                </c:pt>
                <c:pt idx="81" formatCode="General">
                  <c:v>2896.08</c:v>
                </c:pt>
                <c:pt idx="82" formatCode="General">
                  <c:v>2912.78</c:v>
                </c:pt>
                <c:pt idx="83" formatCode="General">
                  <c:v>2929.38</c:v>
                </c:pt>
                <c:pt idx="84" formatCode="General">
                  <c:v>2945.89</c:v>
                </c:pt>
                <c:pt idx="85" formatCode="General">
                  <c:v>2962.31</c:v>
                </c:pt>
                <c:pt idx="86" formatCode="General">
                  <c:v>2978.63</c:v>
                </c:pt>
                <c:pt idx="87" formatCode="General">
                  <c:v>2994.87</c:v>
                </c:pt>
                <c:pt idx="88" formatCode="General">
                  <c:v>3011.02</c:v>
                </c:pt>
                <c:pt idx="89" formatCode="General">
                  <c:v>3027.08</c:v>
                </c:pt>
                <c:pt idx="90" formatCode="General">
                  <c:v>3043.06</c:v>
                </c:pt>
                <c:pt idx="91" formatCode="General">
                  <c:v>3058.96</c:v>
                </c:pt>
                <c:pt idx="92" formatCode="General">
                  <c:v>3074.77</c:v>
                </c:pt>
                <c:pt idx="93" formatCode="General">
                  <c:v>3090.5</c:v>
                </c:pt>
                <c:pt idx="94" formatCode="General">
                  <c:v>3106.15</c:v>
                </c:pt>
                <c:pt idx="95" formatCode="General">
                  <c:v>3121.72</c:v>
                </c:pt>
                <c:pt idx="96" formatCode="General">
                  <c:v>3137.21</c:v>
                </c:pt>
                <c:pt idx="97" formatCode="General">
                  <c:v>3152.62</c:v>
                </c:pt>
                <c:pt idx="98" formatCode="General">
                  <c:v>3167.95</c:v>
                </c:pt>
                <c:pt idx="99" formatCode="General">
                  <c:v>3183.2</c:v>
                </c:pt>
                <c:pt idx="100" formatCode="General">
                  <c:v>3198.37</c:v>
                </c:pt>
                <c:pt idx="101" formatCode="General">
                  <c:v>3213.46</c:v>
                </c:pt>
                <c:pt idx="102" formatCode="General">
                  <c:v>3228.48</c:v>
                </c:pt>
                <c:pt idx="103" formatCode="General">
                  <c:v>3243.42</c:v>
                </c:pt>
                <c:pt idx="104" formatCode="General">
                  <c:v>3258.29</c:v>
                </c:pt>
                <c:pt idx="105" formatCode="General">
                  <c:v>3273.09</c:v>
                </c:pt>
                <c:pt idx="106" formatCode="General">
                  <c:v>3287.81</c:v>
                </c:pt>
                <c:pt idx="107" formatCode="General">
                  <c:v>3302.46</c:v>
                </c:pt>
                <c:pt idx="108" formatCode="General">
                  <c:v>3317.04</c:v>
                </c:pt>
                <c:pt idx="109" formatCode="General">
                  <c:v>3331.55</c:v>
                </c:pt>
                <c:pt idx="110" formatCode="General">
                  <c:v>3345.99</c:v>
                </c:pt>
                <c:pt idx="111" formatCode="General">
                  <c:v>3360.37</c:v>
                </c:pt>
                <c:pt idx="112" formatCode="General">
                  <c:v>3374.68</c:v>
                </c:pt>
                <c:pt idx="113" formatCode="General">
                  <c:v>3388.92</c:v>
                </c:pt>
                <c:pt idx="114" formatCode="General">
                  <c:v>3403.1</c:v>
                </c:pt>
                <c:pt idx="115" formatCode="General">
                  <c:v>3417.21</c:v>
                </c:pt>
                <c:pt idx="116" formatCode="General">
                  <c:v>3431.26</c:v>
                </c:pt>
                <c:pt idx="117" formatCode="General">
                  <c:v>3445.25</c:v>
                </c:pt>
                <c:pt idx="118" formatCode="General">
                  <c:v>3459.17</c:v>
                </c:pt>
                <c:pt idx="119" formatCode="General">
                  <c:v>3473.03</c:v>
                </c:pt>
                <c:pt idx="120" formatCode="General">
                  <c:v>3486.83</c:v>
                </c:pt>
                <c:pt idx="121" formatCode="General">
                  <c:v>3500.57</c:v>
                </c:pt>
                <c:pt idx="122" formatCode="General">
                  <c:v>3514.24</c:v>
                </c:pt>
                <c:pt idx="123" formatCode="General">
                  <c:v>3527.85</c:v>
                </c:pt>
                <c:pt idx="124" formatCode="General">
                  <c:v>3541.4</c:v>
                </c:pt>
                <c:pt idx="125" formatCode="General">
                  <c:v>3554.89</c:v>
                </c:pt>
                <c:pt idx="126" formatCode="General">
                  <c:v>3568.32</c:v>
                </c:pt>
                <c:pt idx="127" formatCode="General">
                  <c:v>3581.69</c:v>
                </c:pt>
                <c:pt idx="128" formatCode="General">
                  <c:v>3595</c:v>
                </c:pt>
                <c:pt idx="129" formatCode="General">
                  <c:v>3608.25</c:v>
                </c:pt>
                <c:pt idx="130" formatCode="General">
                  <c:v>3621.43</c:v>
                </c:pt>
                <c:pt idx="131" formatCode="General">
                  <c:v>3634.56</c:v>
                </c:pt>
                <c:pt idx="132" formatCode="General">
                  <c:v>3647.64</c:v>
                </c:pt>
                <c:pt idx="133" formatCode="General">
                  <c:v>3660.65</c:v>
                </c:pt>
                <c:pt idx="134" formatCode="General">
                  <c:v>3673.61</c:v>
                </c:pt>
                <c:pt idx="135" formatCode="General">
                  <c:v>3686.51</c:v>
                </c:pt>
                <c:pt idx="136" formatCode="General">
                  <c:v>3699.36</c:v>
                </c:pt>
                <c:pt idx="137" formatCode="General">
                  <c:v>3712.16</c:v>
                </c:pt>
                <c:pt idx="138" formatCode="General">
                  <c:v>3724.9</c:v>
                </c:pt>
                <c:pt idx="139" formatCode="General">
                  <c:v>3737.58</c:v>
                </c:pt>
                <c:pt idx="140" formatCode="General">
                  <c:v>3750.22</c:v>
                </c:pt>
                <c:pt idx="141" formatCode="General">
                  <c:v>3762.8</c:v>
                </c:pt>
                <c:pt idx="142" formatCode="General">
                  <c:v>3775.33</c:v>
                </c:pt>
                <c:pt idx="143" formatCode="General">
                  <c:v>3787.8</c:v>
                </c:pt>
                <c:pt idx="144" formatCode="General">
                  <c:v>3800.23</c:v>
                </c:pt>
                <c:pt idx="145" formatCode="General">
                  <c:v>3812.61</c:v>
                </c:pt>
                <c:pt idx="146" formatCode="General">
                  <c:v>3824.93</c:v>
                </c:pt>
                <c:pt idx="147" formatCode="General">
                  <c:v>3837.21</c:v>
                </c:pt>
                <c:pt idx="148" formatCode="General">
                  <c:v>3849.44</c:v>
                </c:pt>
                <c:pt idx="149" formatCode="General">
                  <c:v>3861.61</c:v>
                </c:pt>
                <c:pt idx="150" formatCode="General">
                  <c:v>3873.74</c:v>
                </c:pt>
                <c:pt idx="151" formatCode="General">
                  <c:v>3885.82</c:v>
                </c:pt>
                <c:pt idx="152" formatCode="General">
                  <c:v>3897.85</c:v>
                </c:pt>
                <c:pt idx="153" formatCode="General">
                  <c:v>3909.83</c:v>
                </c:pt>
                <c:pt idx="154" formatCode="General">
                  <c:v>3921.77</c:v>
                </c:pt>
                <c:pt idx="155" formatCode="General">
                  <c:v>3933.66</c:v>
                </c:pt>
                <c:pt idx="156" formatCode="General">
                  <c:v>3945.49</c:v>
                </c:pt>
                <c:pt idx="157" formatCode="General">
                  <c:v>3957.29</c:v>
                </c:pt>
                <c:pt idx="158" formatCode="General">
                  <c:v>3969.03</c:v>
                </c:pt>
                <c:pt idx="159" formatCode="General">
                  <c:v>3980.73</c:v>
                </c:pt>
                <c:pt idx="160" formatCode="General">
                  <c:v>3992.38</c:v>
                </c:pt>
                <c:pt idx="161" formatCode="General">
                  <c:v>4003.99</c:v>
                </c:pt>
                <c:pt idx="162" formatCode="General">
                  <c:v>4015.55</c:v>
                </c:pt>
                <c:pt idx="163" formatCode="General">
                  <c:v>4027.07</c:v>
                </c:pt>
                <c:pt idx="164" formatCode="General">
                  <c:v>4038.54</c:v>
                </c:pt>
                <c:pt idx="165" formatCode="General">
                  <c:v>4049.96</c:v>
                </c:pt>
                <c:pt idx="166" formatCode="General">
                  <c:v>4061.35</c:v>
                </c:pt>
                <c:pt idx="167" formatCode="General">
                  <c:v>4072.68</c:v>
                </c:pt>
                <c:pt idx="168" formatCode="General">
                  <c:v>4083.98</c:v>
                </c:pt>
                <c:pt idx="169" formatCode="General">
                  <c:v>4095.23</c:v>
                </c:pt>
                <c:pt idx="170" formatCode="General">
                  <c:v>4106.4399999999996</c:v>
                </c:pt>
                <c:pt idx="171" formatCode="General">
                  <c:v>4117.6099999999997</c:v>
                </c:pt>
                <c:pt idx="172" formatCode="General">
                  <c:v>4128.74</c:v>
                </c:pt>
                <c:pt idx="173" formatCode="General">
                  <c:v>4139.83</c:v>
                </c:pt>
                <c:pt idx="174" formatCode="General">
                  <c:v>4150.87</c:v>
                </c:pt>
                <c:pt idx="175" formatCode="General">
                  <c:v>4161.88</c:v>
                </c:pt>
                <c:pt idx="176" formatCode="General">
                  <c:v>4172.84</c:v>
                </c:pt>
                <c:pt idx="177" formatCode="General">
                  <c:v>4183.7700000000004</c:v>
                </c:pt>
                <c:pt idx="178" formatCode="General">
                  <c:v>4194.6499999999996</c:v>
                </c:pt>
                <c:pt idx="179" formatCode="General">
                  <c:v>4205.5</c:v>
                </c:pt>
                <c:pt idx="180" formatCode="General">
                  <c:v>4216.3100000000004</c:v>
                </c:pt>
                <c:pt idx="181" formatCode="General">
                  <c:v>4227.08</c:v>
                </c:pt>
                <c:pt idx="182" formatCode="General">
                  <c:v>4313.7700000000004</c:v>
                </c:pt>
                <c:pt idx="183" formatCode="General">
                  <c:v>4418.6400000000003</c:v>
                </c:pt>
                <c:pt idx="184" formatCode="General">
                  <c:v>4526.6899999999996</c:v>
                </c:pt>
                <c:pt idx="185" formatCode="General">
                  <c:v>4624.76</c:v>
                </c:pt>
                <c:pt idx="186" formatCode="General">
                  <c:v>4721.7700000000004</c:v>
                </c:pt>
                <c:pt idx="187" formatCode="General">
                  <c:v>4773.07</c:v>
                </c:pt>
                <c:pt idx="188" formatCode="General">
                  <c:v>4813.5200000000004</c:v>
                </c:pt>
                <c:pt idx="189" formatCode="General">
                  <c:v>4849.34</c:v>
                </c:pt>
                <c:pt idx="190" formatCode="General">
                  <c:v>4882.28</c:v>
                </c:pt>
                <c:pt idx="191" formatCode="General">
                  <c:v>4913.13</c:v>
                </c:pt>
                <c:pt idx="192" formatCode="General">
                  <c:v>4942.3599999999997</c:v>
                </c:pt>
                <c:pt idx="193" formatCode="General">
                  <c:v>4970.28</c:v>
                </c:pt>
                <c:pt idx="194" formatCode="General">
                  <c:v>4997.1099999999997</c:v>
                </c:pt>
                <c:pt idx="195" formatCode="General">
                  <c:v>5022.99</c:v>
                </c:pt>
                <c:pt idx="196" formatCode="General">
                  <c:v>5048.05</c:v>
                </c:pt>
                <c:pt idx="197" formatCode="General">
                  <c:v>5072.38</c:v>
                </c:pt>
                <c:pt idx="198" formatCode="General">
                  <c:v>5096.08</c:v>
                </c:pt>
                <c:pt idx="199" formatCode="General">
                  <c:v>5119.2</c:v>
                </c:pt>
                <c:pt idx="200" formatCode="General">
                  <c:v>5141.8100000000004</c:v>
                </c:pt>
                <c:pt idx="201" formatCode="General">
                  <c:v>5163.95</c:v>
                </c:pt>
                <c:pt idx="202" formatCode="General">
                  <c:v>5185.67</c:v>
                </c:pt>
                <c:pt idx="203" formatCode="General">
                  <c:v>5206.9799999999996</c:v>
                </c:pt>
                <c:pt idx="204" formatCode="General">
                  <c:v>5227.91</c:v>
                </c:pt>
                <c:pt idx="205" formatCode="General">
                  <c:v>5248.5</c:v>
                </c:pt>
                <c:pt idx="206" formatCode="General">
                  <c:v>5268.75</c:v>
                </c:pt>
                <c:pt idx="207" formatCode="General">
                  <c:v>5288.71</c:v>
                </c:pt>
                <c:pt idx="208" formatCode="General">
                  <c:v>5308.38</c:v>
                </c:pt>
                <c:pt idx="209" formatCode="General">
                  <c:v>5327.78</c:v>
                </c:pt>
                <c:pt idx="210" formatCode="General">
                  <c:v>5346.93</c:v>
                </c:pt>
                <c:pt idx="211" formatCode="General">
                  <c:v>5365.85</c:v>
                </c:pt>
                <c:pt idx="212" formatCode="General">
                  <c:v>5384.54</c:v>
                </c:pt>
                <c:pt idx="213" formatCode="General">
                  <c:v>5403.01</c:v>
                </c:pt>
                <c:pt idx="214" formatCode="General">
                  <c:v>5421.28</c:v>
                </c:pt>
                <c:pt idx="215" formatCode="General">
                  <c:v>5439.35</c:v>
                </c:pt>
                <c:pt idx="216" formatCode="General">
                  <c:v>5457.24</c:v>
                </c:pt>
                <c:pt idx="217" formatCode="General">
                  <c:v>5474.95</c:v>
                </c:pt>
                <c:pt idx="218" formatCode="General">
                  <c:v>5492.48</c:v>
                </c:pt>
                <c:pt idx="219" formatCode="General">
                  <c:v>5509.84</c:v>
                </c:pt>
                <c:pt idx="220" formatCode="General">
                  <c:v>5527.04</c:v>
                </c:pt>
                <c:pt idx="221" formatCode="General">
                  <c:v>5544.08</c:v>
                </c:pt>
                <c:pt idx="222" formatCode="General">
                  <c:v>5560.97</c:v>
                </c:pt>
                <c:pt idx="223" formatCode="General">
                  <c:v>5577.71</c:v>
                </c:pt>
                <c:pt idx="224" formatCode="General">
                  <c:v>5594.31</c:v>
                </c:pt>
                <c:pt idx="225" formatCode="General">
                  <c:v>5610.77</c:v>
                </c:pt>
                <c:pt idx="226" formatCode="General">
                  <c:v>5627.11</c:v>
                </c:pt>
                <c:pt idx="227" formatCode="General">
                  <c:v>5643.31</c:v>
                </c:pt>
                <c:pt idx="228" formatCode="General">
                  <c:v>5659.4</c:v>
                </c:pt>
                <c:pt idx="229" formatCode="General">
                  <c:v>5675.36</c:v>
                </c:pt>
                <c:pt idx="230" formatCode="General">
                  <c:v>5691.21</c:v>
                </c:pt>
                <c:pt idx="231" formatCode="General">
                  <c:v>5706.94</c:v>
                </c:pt>
                <c:pt idx="232" formatCode="General">
                  <c:v>5722.57</c:v>
                </c:pt>
                <c:pt idx="233" formatCode="General">
                  <c:v>5738.09</c:v>
                </c:pt>
                <c:pt idx="234" formatCode="General">
                  <c:v>5753.51</c:v>
                </c:pt>
                <c:pt idx="235" formatCode="General">
                  <c:v>5768.83</c:v>
                </c:pt>
                <c:pt idx="236" formatCode="General">
                  <c:v>5784.05</c:v>
                </c:pt>
                <c:pt idx="237" formatCode="General">
                  <c:v>5799.17</c:v>
                </c:pt>
                <c:pt idx="238" formatCode="General">
                  <c:v>5814.2</c:v>
                </c:pt>
                <c:pt idx="239" formatCode="General">
                  <c:v>5829.14</c:v>
                </c:pt>
                <c:pt idx="240" formatCode="General">
                  <c:v>5843.99</c:v>
                </c:pt>
                <c:pt idx="241" formatCode="General">
                  <c:v>5858.75</c:v>
                </c:pt>
                <c:pt idx="242" formatCode="General">
                  <c:v>5873.42</c:v>
                </c:pt>
                <c:pt idx="243" formatCode="General">
                  <c:v>5888.01</c:v>
                </c:pt>
                <c:pt idx="244" formatCode="General">
                  <c:v>5902.52</c:v>
                </c:pt>
                <c:pt idx="245" formatCode="General">
                  <c:v>5916.94</c:v>
                </c:pt>
                <c:pt idx="246" formatCode="General">
                  <c:v>5931.28</c:v>
                </c:pt>
                <c:pt idx="247" formatCode="General">
                  <c:v>5945.54</c:v>
                </c:pt>
                <c:pt idx="248" formatCode="General">
                  <c:v>5959.72</c:v>
                </c:pt>
                <c:pt idx="249" formatCode="General">
                  <c:v>5973.83</c:v>
                </c:pt>
                <c:pt idx="250" formatCode="General">
                  <c:v>5987.86</c:v>
                </c:pt>
                <c:pt idx="251" formatCode="General">
                  <c:v>6001.82</c:v>
                </c:pt>
                <c:pt idx="252" formatCode="General">
                  <c:v>6015.7</c:v>
                </c:pt>
                <c:pt idx="253" formatCode="General">
                  <c:v>6029.51</c:v>
                </c:pt>
                <c:pt idx="254" formatCode="General">
                  <c:v>6043.26</c:v>
                </c:pt>
                <c:pt idx="255" formatCode="General">
                  <c:v>6056.94</c:v>
                </c:pt>
                <c:pt idx="256" formatCode="General">
                  <c:v>6070.55</c:v>
                </c:pt>
                <c:pt idx="257" formatCode="General">
                  <c:v>6084.09</c:v>
                </c:pt>
                <c:pt idx="258" formatCode="General">
                  <c:v>6097.57</c:v>
                </c:pt>
                <c:pt idx="259" formatCode="General">
                  <c:v>6110.99</c:v>
                </c:pt>
                <c:pt idx="260" formatCode="General">
                  <c:v>6124.35</c:v>
                </c:pt>
                <c:pt idx="261" formatCode="General">
                  <c:v>6137.65</c:v>
                </c:pt>
                <c:pt idx="262" formatCode="General">
                  <c:v>6150.88</c:v>
                </c:pt>
                <c:pt idx="263" formatCode="General">
                  <c:v>6164.06</c:v>
                </c:pt>
                <c:pt idx="264" formatCode="General">
                  <c:v>6177.18</c:v>
                </c:pt>
                <c:pt idx="265" formatCode="General">
                  <c:v>6190.24</c:v>
                </c:pt>
                <c:pt idx="266" formatCode="General">
                  <c:v>6203.25</c:v>
                </c:pt>
                <c:pt idx="267" formatCode="General">
                  <c:v>6216.2</c:v>
                </c:pt>
                <c:pt idx="268" formatCode="General">
                  <c:v>6229.1</c:v>
                </c:pt>
                <c:pt idx="269" formatCode="General">
                  <c:v>6241.94</c:v>
                </c:pt>
                <c:pt idx="270" formatCode="General">
                  <c:v>6254.73</c:v>
                </c:pt>
                <c:pt idx="271" formatCode="General">
                  <c:v>6267.47</c:v>
                </c:pt>
                <c:pt idx="272" formatCode="General">
                  <c:v>6280.16</c:v>
                </c:pt>
                <c:pt idx="273" formatCode="General">
                  <c:v>6292.79</c:v>
                </c:pt>
                <c:pt idx="274" formatCode="General">
                  <c:v>6305.38</c:v>
                </c:pt>
                <c:pt idx="275" formatCode="General">
                  <c:v>6317.91</c:v>
                </c:pt>
                <c:pt idx="276" formatCode="General">
                  <c:v>6330.4</c:v>
                </c:pt>
                <c:pt idx="277" formatCode="General">
                  <c:v>6342.84</c:v>
                </c:pt>
                <c:pt idx="278" formatCode="General">
                  <c:v>6355.24</c:v>
                </c:pt>
                <c:pt idx="279" formatCode="General">
                  <c:v>6367.58</c:v>
                </c:pt>
                <c:pt idx="280" formatCode="General">
                  <c:v>6379.88</c:v>
                </c:pt>
                <c:pt idx="281" formatCode="General">
                  <c:v>6392.13</c:v>
                </c:pt>
                <c:pt idx="282" formatCode="General">
                  <c:v>6404.34</c:v>
                </c:pt>
                <c:pt idx="283" formatCode="General">
                  <c:v>6416.5</c:v>
                </c:pt>
                <c:pt idx="284" formatCode="General">
                  <c:v>6428.62</c:v>
                </c:pt>
                <c:pt idx="285" formatCode="General">
                  <c:v>6440.69</c:v>
                </c:pt>
                <c:pt idx="286" formatCode="General">
                  <c:v>6452.71</c:v>
                </c:pt>
                <c:pt idx="287" formatCode="General">
                  <c:v>6464.69</c:v>
                </c:pt>
                <c:pt idx="288" formatCode="General">
                  <c:v>6476.63</c:v>
                </c:pt>
                <c:pt idx="289" formatCode="General">
                  <c:v>6488.52</c:v>
                </c:pt>
                <c:pt idx="290" formatCode="General">
                  <c:v>6500.37</c:v>
                </c:pt>
                <c:pt idx="291" formatCode="General">
                  <c:v>6512.18</c:v>
                </c:pt>
                <c:pt idx="292" formatCode="General">
                  <c:v>6523.94</c:v>
                </c:pt>
                <c:pt idx="293" formatCode="General">
                  <c:v>6535.67</c:v>
                </c:pt>
                <c:pt idx="294" formatCode="General">
                  <c:v>6547.35</c:v>
                </c:pt>
                <c:pt idx="295" formatCode="General">
                  <c:v>6558.99</c:v>
                </c:pt>
                <c:pt idx="296" formatCode="General">
                  <c:v>6570.6</c:v>
                </c:pt>
                <c:pt idx="297" formatCode="General">
                  <c:v>6582.16</c:v>
                </c:pt>
                <c:pt idx="298" formatCode="General">
                  <c:v>6593.69</c:v>
                </c:pt>
                <c:pt idx="299" formatCode="General">
                  <c:v>6605.18</c:v>
                </c:pt>
                <c:pt idx="300" formatCode="General">
                  <c:v>6616.63</c:v>
                </c:pt>
                <c:pt idx="301" formatCode="General">
                  <c:v>6628.04</c:v>
                </c:pt>
                <c:pt idx="302" formatCode="General">
                  <c:v>6639.42</c:v>
                </c:pt>
                <c:pt idx="303" formatCode="General">
                  <c:v>6650.76</c:v>
                </c:pt>
                <c:pt idx="304" formatCode="General">
                  <c:v>6662.06</c:v>
                </c:pt>
                <c:pt idx="305" formatCode="General">
                  <c:v>6673.33</c:v>
                </c:pt>
                <c:pt idx="306" formatCode="General">
                  <c:v>6684.56</c:v>
                </c:pt>
                <c:pt idx="307" formatCode="General">
                  <c:v>6695.76</c:v>
                </c:pt>
                <c:pt idx="308" formatCode="General">
                  <c:v>6706.93</c:v>
                </c:pt>
                <c:pt idx="309" formatCode="General">
                  <c:v>6718.06</c:v>
                </c:pt>
                <c:pt idx="310" formatCode="General">
                  <c:v>6729.15</c:v>
                </c:pt>
                <c:pt idx="311" formatCode="General">
                  <c:v>6740.22</c:v>
                </c:pt>
                <c:pt idx="312" formatCode="General">
                  <c:v>6751.25</c:v>
                </c:pt>
                <c:pt idx="313" formatCode="General">
                  <c:v>6762.24</c:v>
                </c:pt>
                <c:pt idx="314" formatCode="General">
                  <c:v>6773.21</c:v>
                </c:pt>
                <c:pt idx="315" formatCode="General">
                  <c:v>6784.14</c:v>
                </c:pt>
                <c:pt idx="316" formatCode="General">
                  <c:v>6795.04</c:v>
                </c:pt>
                <c:pt idx="317" formatCode="General">
                  <c:v>6805.91</c:v>
                </c:pt>
                <c:pt idx="318" formatCode="General">
                  <c:v>6816.74</c:v>
                </c:pt>
                <c:pt idx="319" formatCode="General">
                  <c:v>6827.55</c:v>
                </c:pt>
                <c:pt idx="320" formatCode="General">
                  <c:v>6838.33</c:v>
                </c:pt>
                <c:pt idx="321" formatCode="General">
                  <c:v>6849.07</c:v>
                </c:pt>
                <c:pt idx="322" formatCode="General">
                  <c:v>6859.78</c:v>
                </c:pt>
                <c:pt idx="323" formatCode="General">
                  <c:v>6870.47</c:v>
                </c:pt>
                <c:pt idx="324" formatCode="General">
                  <c:v>6881.12</c:v>
                </c:pt>
                <c:pt idx="325" formatCode="General">
                  <c:v>6891.75</c:v>
                </c:pt>
                <c:pt idx="326" formatCode="General">
                  <c:v>6902.34</c:v>
                </c:pt>
                <c:pt idx="327" formatCode="General">
                  <c:v>6912.91</c:v>
                </c:pt>
                <c:pt idx="328" formatCode="General">
                  <c:v>6923.45</c:v>
                </c:pt>
                <c:pt idx="329" formatCode="General">
                  <c:v>6933.96</c:v>
                </c:pt>
                <c:pt idx="330" formatCode="General">
                  <c:v>6944.44</c:v>
                </c:pt>
                <c:pt idx="331" formatCode="General">
                  <c:v>6954.89</c:v>
                </c:pt>
                <c:pt idx="332" formatCode="General">
                  <c:v>6965.32</c:v>
                </c:pt>
                <c:pt idx="333" formatCode="General">
                  <c:v>6975.72</c:v>
                </c:pt>
                <c:pt idx="334" formatCode="General">
                  <c:v>6986.09</c:v>
                </c:pt>
                <c:pt idx="335" formatCode="General">
                  <c:v>6996.43</c:v>
                </c:pt>
                <c:pt idx="336" formatCode="General">
                  <c:v>7006.74</c:v>
                </c:pt>
                <c:pt idx="337" formatCode="General">
                  <c:v>7017.03</c:v>
                </c:pt>
                <c:pt idx="338" formatCode="General">
                  <c:v>7027.29</c:v>
                </c:pt>
                <c:pt idx="339" formatCode="General">
                  <c:v>7037.53</c:v>
                </c:pt>
                <c:pt idx="340" formatCode="General">
                  <c:v>7047.73</c:v>
                </c:pt>
                <c:pt idx="341" formatCode="General">
                  <c:v>7057.91</c:v>
                </c:pt>
                <c:pt idx="342" formatCode="General">
                  <c:v>7068.07</c:v>
                </c:pt>
                <c:pt idx="343" formatCode="General">
                  <c:v>7078.19</c:v>
                </c:pt>
                <c:pt idx="344" formatCode="General">
                  <c:v>7088.29</c:v>
                </c:pt>
                <c:pt idx="345" formatCode="General">
                  <c:v>7098.37</c:v>
                </c:pt>
                <c:pt idx="346" formatCode="General">
                  <c:v>7108.41</c:v>
                </c:pt>
                <c:pt idx="347" formatCode="General">
                  <c:v>7169.05</c:v>
                </c:pt>
                <c:pt idx="348" formatCode="General">
                  <c:v>7241.96</c:v>
                </c:pt>
                <c:pt idx="349" formatCode="General">
                  <c:v>7317.08</c:v>
                </c:pt>
                <c:pt idx="350" formatCode="General">
                  <c:v>7385.55</c:v>
                </c:pt>
                <c:pt idx="351" formatCode="General">
                  <c:v>7453.76</c:v>
                </c:pt>
                <c:pt idx="352" formatCode="General">
                  <c:v>7491.41</c:v>
                </c:pt>
                <c:pt idx="353" formatCode="General">
                  <c:v>7522.26</c:v>
                </c:pt>
                <c:pt idx="354" formatCode="General">
                  <c:v>7549.97</c:v>
                </c:pt>
                <c:pt idx="355" formatCode="General">
                  <c:v>7575.66</c:v>
                </c:pt>
                <c:pt idx="356" formatCode="General">
                  <c:v>7599.87</c:v>
                </c:pt>
                <c:pt idx="357" formatCode="General">
                  <c:v>7622.93</c:v>
                </c:pt>
                <c:pt idx="358" formatCode="General">
                  <c:v>7645.02</c:v>
                </c:pt>
                <c:pt idx="359" formatCode="General">
                  <c:v>7666.3</c:v>
                </c:pt>
                <c:pt idx="360" formatCode="General">
                  <c:v>7686.9</c:v>
                </c:pt>
                <c:pt idx="361" formatCode="General">
                  <c:v>7706.92</c:v>
                </c:pt>
                <c:pt idx="362" formatCode="General">
                  <c:v>7726.41</c:v>
                </c:pt>
                <c:pt idx="363" formatCode="General">
                  <c:v>7745.45</c:v>
                </c:pt>
                <c:pt idx="364" formatCode="General">
                  <c:v>7764.07</c:v>
                </c:pt>
                <c:pt idx="365" formatCode="General">
                  <c:v>7782.32</c:v>
                </c:pt>
                <c:pt idx="366" formatCode="General">
                  <c:v>7800.22</c:v>
                </c:pt>
                <c:pt idx="367" formatCode="General">
                  <c:v>7817.81</c:v>
                </c:pt>
                <c:pt idx="368" formatCode="General">
                  <c:v>7835.1</c:v>
                </c:pt>
                <c:pt idx="369" formatCode="General">
                  <c:v>7852.12</c:v>
                </c:pt>
                <c:pt idx="370" formatCode="General">
                  <c:v>7868.89</c:v>
                </c:pt>
                <c:pt idx="371" formatCode="General">
                  <c:v>7885.43</c:v>
                </c:pt>
                <c:pt idx="372" formatCode="General">
                  <c:v>7901.75</c:v>
                </c:pt>
                <c:pt idx="373" formatCode="General">
                  <c:v>7917.87</c:v>
                </c:pt>
                <c:pt idx="374" formatCode="General">
                  <c:v>7933.8</c:v>
                </c:pt>
                <c:pt idx="375" formatCode="General">
                  <c:v>7949.55</c:v>
                </c:pt>
                <c:pt idx="376" formatCode="General">
                  <c:v>7965.12</c:v>
                </c:pt>
                <c:pt idx="377" formatCode="General">
                  <c:v>7980.53</c:v>
                </c:pt>
                <c:pt idx="378" formatCode="General">
                  <c:v>7995.78</c:v>
                </c:pt>
                <c:pt idx="379" formatCode="General">
                  <c:v>8010.88</c:v>
                </c:pt>
                <c:pt idx="380" formatCode="General">
                  <c:v>8025.85</c:v>
                </c:pt>
                <c:pt idx="381" formatCode="General">
                  <c:v>8040.67</c:v>
                </c:pt>
                <c:pt idx="382" formatCode="General">
                  <c:v>8055.37</c:v>
                </c:pt>
                <c:pt idx="383" formatCode="General">
                  <c:v>8069.93</c:v>
                </c:pt>
                <c:pt idx="384" formatCode="General">
                  <c:v>8084.37</c:v>
                </c:pt>
                <c:pt idx="385" formatCode="General">
                  <c:v>8098.7</c:v>
                </c:pt>
                <c:pt idx="386" formatCode="General">
                  <c:v>8112.91</c:v>
                </c:pt>
                <c:pt idx="387" formatCode="General">
                  <c:v>8127.01</c:v>
                </c:pt>
                <c:pt idx="388" formatCode="General">
                  <c:v>8141.01</c:v>
                </c:pt>
                <c:pt idx="389" formatCode="General">
                  <c:v>8154.91</c:v>
                </c:pt>
                <c:pt idx="390" formatCode="General">
                  <c:v>8168.72</c:v>
                </c:pt>
                <c:pt idx="391" formatCode="General">
                  <c:v>8182.42</c:v>
                </c:pt>
                <c:pt idx="392" formatCode="General">
                  <c:v>8196.0400000000009</c:v>
                </c:pt>
                <c:pt idx="393" formatCode="General">
                  <c:v>8209.57</c:v>
                </c:pt>
                <c:pt idx="394" formatCode="General">
                  <c:v>8223.02</c:v>
                </c:pt>
                <c:pt idx="395" formatCode="General">
                  <c:v>8236.3799999999992</c:v>
                </c:pt>
                <c:pt idx="396" formatCode="General">
                  <c:v>8249.65</c:v>
                </c:pt>
                <c:pt idx="397" formatCode="General">
                  <c:v>8262.85</c:v>
                </c:pt>
                <c:pt idx="398">
                  <c:v>8275.9699999999993</c:v>
                </c:pt>
                <c:pt idx="399" formatCode="General">
                  <c:v>8289.02</c:v>
                </c:pt>
                <c:pt idx="400" formatCode="General">
                  <c:v>8301.99</c:v>
                </c:pt>
                <c:pt idx="401" formatCode="General">
                  <c:v>8314.89</c:v>
                </c:pt>
                <c:pt idx="402" formatCode="General">
                  <c:v>8327.7199999999993</c:v>
                </c:pt>
                <c:pt idx="403" formatCode="General">
                  <c:v>8340.49</c:v>
                </c:pt>
                <c:pt idx="404" formatCode="General">
                  <c:v>8353.18</c:v>
                </c:pt>
                <c:pt idx="405" formatCode="General">
                  <c:v>8365.82</c:v>
                </c:pt>
                <c:pt idx="406" formatCode="General">
                  <c:v>8378.3799999999992</c:v>
                </c:pt>
                <c:pt idx="407" formatCode="General">
                  <c:v>8390.89</c:v>
                </c:pt>
                <c:pt idx="408" formatCode="General">
                  <c:v>8403.34</c:v>
                </c:pt>
                <c:pt idx="409" formatCode="General">
                  <c:v>8415.7199999999993</c:v>
                </c:pt>
                <c:pt idx="410" formatCode="General">
                  <c:v>8428.0499999999993</c:v>
                </c:pt>
                <c:pt idx="411" formatCode="General">
                  <c:v>8440.32</c:v>
                </c:pt>
                <c:pt idx="412" formatCode="General">
                  <c:v>8452.5300000000007</c:v>
                </c:pt>
                <c:pt idx="413" formatCode="General">
                  <c:v>8464.69</c:v>
                </c:pt>
                <c:pt idx="414" formatCode="General">
                  <c:v>8476.7900000000009</c:v>
                </c:pt>
                <c:pt idx="415" formatCode="General">
                  <c:v>8488.83</c:v>
                </c:pt>
                <c:pt idx="416" formatCode="General">
                  <c:v>8500.82</c:v>
                </c:pt>
                <c:pt idx="417" formatCode="General">
                  <c:v>8512.76</c:v>
                </c:pt>
                <c:pt idx="418" formatCode="General">
                  <c:v>8524.65</c:v>
                </c:pt>
                <c:pt idx="419" formatCode="General">
                  <c:v>8536.49</c:v>
                </c:pt>
                <c:pt idx="420" formatCode="General">
                  <c:v>8548.2800000000007</c:v>
                </c:pt>
                <c:pt idx="421" formatCode="General">
                  <c:v>8560.02</c:v>
                </c:pt>
                <c:pt idx="422" formatCode="General">
                  <c:v>8571.7199999999993</c:v>
                </c:pt>
                <c:pt idx="423" formatCode="General">
                  <c:v>8583.36</c:v>
                </c:pt>
                <c:pt idx="424" formatCode="General">
                  <c:v>8594.9599999999991</c:v>
                </c:pt>
                <c:pt idx="425" formatCode="General">
                  <c:v>8606.52</c:v>
                </c:pt>
                <c:pt idx="426" formatCode="General">
                  <c:v>8618.0300000000007</c:v>
                </c:pt>
                <c:pt idx="427" formatCode="General">
                  <c:v>8629.5</c:v>
                </c:pt>
                <c:pt idx="428" formatCode="General">
                  <c:v>8640.92</c:v>
                </c:pt>
                <c:pt idx="429" formatCode="General">
                  <c:v>8652.2999999999993</c:v>
                </c:pt>
                <c:pt idx="430" formatCode="General">
                  <c:v>8663.64</c:v>
                </c:pt>
                <c:pt idx="431" formatCode="General">
                  <c:v>8674.94</c:v>
                </c:pt>
                <c:pt idx="432" formatCode="General">
                  <c:v>8686.2000000000007</c:v>
                </c:pt>
                <c:pt idx="433" formatCode="General">
                  <c:v>8697.41</c:v>
                </c:pt>
                <c:pt idx="434" formatCode="General">
                  <c:v>8708.58</c:v>
                </c:pt>
                <c:pt idx="435" formatCode="General">
                  <c:v>8719.7199999999993</c:v>
                </c:pt>
                <c:pt idx="436" formatCode="General">
                  <c:v>8730.82</c:v>
                </c:pt>
                <c:pt idx="437" formatCode="General">
                  <c:v>8741.8700000000008</c:v>
                </c:pt>
                <c:pt idx="438" formatCode="General">
                  <c:v>8752.89</c:v>
                </c:pt>
                <c:pt idx="439" formatCode="General">
                  <c:v>8763.8700000000008</c:v>
                </c:pt>
                <c:pt idx="440" formatCode="General">
                  <c:v>8774.82</c:v>
                </c:pt>
                <c:pt idx="441" formatCode="General">
                  <c:v>8785.7199999999993</c:v>
                </c:pt>
                <c:pt idx="442" formatCode="General">
                  <c:v>8796.59</c:v>
                </c:pt>
                <c:pt idx="443" formatCode="General">
                  <c:v>8807.43</c:v>
                </c:pt>
                <c:pt idx="444" formatCode="General">
                  <c:v>8818.23</c:v>
                </c:pt>
                <c:pt idx="445" formatCode="General">
                  <c:v>8828.99</c:v>
                </c:pt>
                <c:pt idx="446" formatCode="General">
                  <c:v>8839.7199999999993</c:v>
                </c:pt>
                <c:pt idx="447" formatCode="General">
                  <c:v>8850.42</c:v>
                </c:pt>
                <c:pt idx="448" formatCode="General">
                  <c:v>8861.08</c:v>
                </c:pt>
                <c:pt idx="449" formatCode="General">
                  <c:v>8871.7099999999991</c:v>
                </c:pt>
                <c:pt idx="450" formatCode="General">
                  <c:v>8882.31</c:v>
                </c:pt>
                <c:pt idx="451" formatCode="General">
                  <c:v>8892.8700000000008</c:v>
                </c:pt>
                <c:pt idx="452" formatCode="General">
                  <c:v>8903.4</c:v>
                </c:pt>
                <c:pt idx="453" formatCode="General">
                  <c:v>8913.9</c:v>
                </c:pt>
                <c:pt idx="454" formatCode="General">
                  <c:v>8924.3700000000008</c:v>
                </c:pt>
                <c:pt idx="455" formatCode="General">
                  <c:v>8934.7999999999993</c:v>
                </c:pt>
                <c:pt idx="456" formatCode="General">
                  <c:v>8945.2099999999991</c:v>
                </c:pt>
                <c:pt idx="457" formatCode="General">
                  <c:v>8955.58</c:v>
                </c:pt>
                <c:pt idx="458" formatCode="General">
                  <c:v>8965.93</c:v>
                </c:pt>
                <c:pt idx="459" formatCode="General">
                  <c:v>8976.24</c:v>
                </c:pt>
                <c:pt idx="460" formatCode="General">
                  <c:v>8986.5300000000007</c:v>
                </c:pt>
                <c:pt idx="461" formatCode="General">
                  <c:v>8996.7800000000007</c:v>
                </c:pt>
                <c:pt idx="462" formatCode="General">
                  <c:v>9007.01</c:v>
                </c:pt>
                <c:pt idx="463" formatCode="General">
                  <c:v>9017.2000000000007</c:v>
                </c:pt>
                <c:pt idx="464" formatCode="General">
                  <c:v>9027.36</c:v>
                </c:pt>
                <c:pt idx="465" formatCode="General">
                  <c:v>9037.5</c:v>
                </c:pt>
                <c:pt idx="466" formatCode="General">
                  <c:v>9047.61</c:v>
                </c:pt>
                <c:pt idx="467" formatCode="General">
                  <c:v>9057.68</c:v>
                </c:pt>
                <c:pt idx="468" formatCode="General">
                  <c:v>9067.73</c:v>
                </c:pt>
                <c:pt idx="469" formatCode="General">
                  <c:v>9077.75</c:v>
                </c:pt>
                <c:pt idx="470" formatCode="General">
                  <c:v>9087.75</c:v>
                </c:pt>
                <c:pt idx="471" formatCode="General">
                  <c:v>9097.7099999999991</c:v>
                </c:pt>
                <c:pt idx="472" formatCode="General">
                  <c:v>9107.65</c:v>
                </c:pt>
                <c:pt idx="473" formatCode="General">
                  <c:v>9117.56</c:v>
                </c:pt>
                <c:pt idx="474" formatCode="General">
                  <c:v>9127.44</c:v>
                </c:pt>
                <c:pt idx="475" formatCode="General">
                  <c:v>9137.2900000000009</c:v>
                </c:pt>
                <c:pt idx="476" formatCode="General">
                  <c:v>9147.1200000000008</c:v>
                </c:pt>
                <c:pt idx="477" formatCode="General">
                  <c:v>9156.92</c:v>
                </c:pt>
                <c:pt idx="478" formatCode="General">
                  <c:v>9166.7000000000007</c:v>
                </c:pt>
                <c:pt idx="479" formatCode="General">
                  <c:v>9176.4500000000007</c:v>
                </c:pt>
                <c:pt idx="480" formatCode="General">
                  <c:v>9186.17</c:v>
                </c:pt>
                <c:pt idx="481" formatCode="General">
                  <c:v>9195.86</c:v>
                </c:pt>
                <c:pt idx="482" formatCode="General">
                  <c:v>9205.5300000000007</c:v>
                </c:pt>
                <c:pt idx="483" formatCode="General">
                  <c:v>9215.18</c:v>
                </c:pt>
                <c:pt idx="484" formatCode="General">
                  <c:v>9224.7900000000009</c:v>
                </c:pt>
                <c:pt idx="485" formatCode="General">
                  <c:v>9234.39</c:v>
                </c:pt>
                <c:pt idx="486" formatCode="General">
                  <c:v>9243.9500000000007</c:v>
                </c:pt>
                <c:pt idx="487" formatCode="General">
                  <c:v>9253.49</c:v>
                </c:pt>
                <c:pt idx="488" formatCode="General">
                  <c:v>9263.01</c:v>
                </c:pt>
                <c:pt idx="489" formatCode="General">
                  <c:v>9272.5</c:v>
                </c:pt>
                <c:pt idx="490" formatCode="General">
                  <c:v>9281.9699999999993</c:v>
                </c:pt>
                <c:pt idx="491" formatCode="General">
                  <c:v>9291.41</c:v>
                </c:pt>
                <c:pt idx="492" formatCode="General">
                  <c:v>9300.83</c:v>
                </c:pt>
                <c:pt idx="493" formatCode="General">
                  <c:v>9310.23</c:v>
                </c:pt>
                <c:pt idx="494" formatCode="General">
                  <c:v>9319.6</c:v>
                </c:pt>
                <c:pt idx="495" formatCode="General">
                  <c:v>9328.94</c:v>
                </c:pt>
                <c:pt idx="496" formatCode="General">
                  <c:v>9338.26</c:v>
                </c:pt>
                <c:pt idx="497" formatCode="General">
                  <c:v>9347.56</c:v>
                </c:pt>
                <c:pt idx="498" formatCode="General">
                  <c:v>9356.84</c:v>
                </c:pt>
                <c:pt idx="499" formatCode="General">
                  <c:v>9366.09</c:v>
                </c:pt>
                <c:pt idx="500" formatCode="General">
                  <c:v>9375.32</c:v>
                </c:pt>
                <c:pt idx="501" formatCode="General">
                  <c:v>9384.5300000000007</c:v>
                </c:pt>
                <c:pt idx="502" formatCode="General">
                  <c:v>9393.7099999999991</c:v>
                </c:pt>
                <c:pt idx="503" formatCode="General">
                  <c:v>9402.8700000000008</c:v>
                </c:pt>
                <c:pt idx="504" formatCode="General">
                  <c:v>9412.01</c:v>
                </c:pt>
                <c:pt idx="505" formatCode="General">
                  <c:v>9421.1200000000008</c:v>
                </c:pt>
                <c:pt idx="506" formatCode="General">
                  <c:v>9430.2199999999993</c:v>
                </c:pt>
                <c:pt idx="507" formatCode="General">
                  <c:v>9439.2900000000009</c:v>
                </c:pt>
                <c:pt idx="508" formatCode="General">
                  <c:v>9448.33</c:v>
                </c:pt>
                <c:pt idx="509" formatCode="General">
                  <c:v>9457.36</c:v>
                </c:pt>
                <c:pt idx="510" formatCode="General">
                  <c:v>9466.3700000000008</c:v>
                </c:pt>
                <c:pt idx="511" formatCode="General">
                  <c:v>9475.35</c:v>
                </c:pt>
                <c:pt idx="512" formatCode="General">
                  <c:v>9495.98</c:v>
                </c:pt>
                <c:pt idx="513" formatCode="General">
                  <c:v>9519.7199999999993</c:v>
                </c:pt>
                <c:pt idx="514" formatCode="General">
                  <c:v>9545.1299999999992</c:v>
                </c:pt>
                <c:pt idx="515" formatCode="General">
                  <c:v>9571.74</c:v>
                </c:pt>
                <c:pt idx="516" formatCode="General">
                  <c:v>9599.2800000000007</c:v>
                </c:pt>
                <c:pt idx="517" formatCode="General">
                  <c:v>9627.58</c:v>
                </c:pt>
                <c:pt idx="518" formatCode="General">
                  <c:v>9656.51</c:v>
                </c:pt>
                <c:pt idx="519" formatCode="General">
                  <c:v>9685.84</c:v>
                </c:pt>
                <c:pt idx="520" formatCode="General">
                  <c:v>9714.8700000000008</c:v>
                </c:pt>
                <c:pt idx="521" formatCode="General">
                  <c:v>9744.1299999999992</c:v>
                </c:pt>
                <c:pt idx="522" formatCode="General">
                  <c:v>9773.65</c:v>
                </c:pt>
                <c:pt idx="523" formatCode="General">
                  <c:v>9803.3799999999992</c:v>
                </c:pt>
                <c:pt idx="524" formatCode="General">
                  <c:v>9833.31</c:v>
                </c:pt>
                <c:pt idx="525" formatCode="General">
                  <c:v>9863.4</c:v>
                </c:pt>
                <c:pt idx="526" formatCode="General">
                  <c:v>9893.6200000000008</c:v>
                </c:pt>
                <c:pt idx="527" formatCode="General">
                  <c:v>9923.9500000000007</c:v>
                </c:pt>
                <c:pt idx="528" formatCode="General">
                  <c:v>9954.35</c:v>
                </c:pt>
                <c:pt idx="529" formatCode="General">
                  <c:v>9984.82</c:v>
                </c:pt>
                <c:pt idx="530" formatCode="General">
                  <c:v>10015.299999999999</c:v>
                </c:pt>
                <c:pt idx="531" formatCode="General">
                  <c:v>10045.799999999999</c:v>
                </c:pt>
                <c:pt idx="532" formatCode="General">
                  <c:v>10076.4</c:v>
                </c:pt>
                <c:pt idx="533" formatCode="General">
                  <c:v>10106.9</c:v>
                </c:pt>
                <c:pt idx="534" formatCode="General">
                  <c:v>10137.4</c:v>
                </c:pt>
                <c:pt idx="535" formatCode="General">
                  <c:v>10168</c:v>
                </c:pt>
                <c:pt idx="536" formatCode="General">
                  <c:v>10198.700000000001</c:v>
                </c:pt>
                <c:pt idx="537" formatCode="General">
                  <c:v>10229.4</c:v>
                </c:pt>
                <c:pt idx="538" formatCode="General">
                  <c:v>10260.1</c:v>
                </c:pt>
                <c:pt idx="539" formatCode="General">
                  <c:v>10290.9</c:v>
                </c:pt>
                <c:pt idx="540" formatCode="General">
                  <c:v>10321.6</c:v>
                </c:pt>
                <c:pt idx="541" formatCode="General">
                  <c:v>10352.299999999999</c:v>
                </c:pt>
                <c:pt idx="542" formatCode="General">
                  <c:v>10382.299999999999</c:v>
                </c:pt>
                <c:pt idx="543" formatCode="General">
                  <c:v>10411.299999999999</c:v>
                </c:pt>
                <c:pt idx="544" formatCode="General">
                  <c:v>10440</c:v>
                </c:pt>
                <c:pt idx="545" formatCode="General">
                  <c:v>10468.5</c:v>
                </c:pt>
                <c:pt idx="546" formatCode="General">
                  <c:v>10496.9</c:v>
                </c:pt>
                <c:pt idx="547" formatCode="General">
                  <c:v>10525</c:v>
                </c:pt>
                <c:pt idx="548" formatCode="General">
                  <c:v>10553</c:v>
                </c:pt>
                <c:pt idx="549" formatCode="General">
                  <c:v>10580.8</c:v>
                </c:pt>
                <c:pt idx="550" formatCode="General">
                  <c:v>10609.2</c:v>
                </c:pt>
                <c:pt idx="551" formatCode="General">
                  <c:v>10637.6</c:v>
                </c:pt>
                <c:pt idx="552" formatCode="General">
                  <c:v>10666</c:v>
                </c:pt>
                <c:pt idx="553" formatCode="General">
                  <c:v>10694.3</c:v>
                </c:pt>
                <c:pt idx="554" formatCode="General">
                  <c:v>10722.6</c:v>
                </c:pt>
                <c:pt idx="555" formatCode="General">
                  <c:v>10750.8</c:v>
                </c:pt>
                <c:pt idx="556" formatCode="General">
                  <c:v>10778.9</c:v>
                </c:pt>
                <c:pt idx="557" formatCode="General">
                  <c:v>10806.8</c:v>
                </c:pt>
                <c:pt idx="558">
                  <c:v>10834.4</c:v>
                </c:pt>
                <c:pt idx="559" formatCode="General">
                  <c:v>10861.9</c:v>
                </c:pt>
                <c:pt idx="560" formatCode="General">
                  <c:v>10889.2</c:v>
                </c:pt>
                <c:pt idx="561" formatCode="General">
                  <c:v>10916.4</c:v>
                </c:pt>
                <c:pt idx="562" formatCode="General">
                  <c:v>10943.5</c:v>
                </c:pt>
                <c:pt idx="563" formatCode="General">
                  <c:v>10970.5</c:v>
                </c:pt>
                <c:pt idx="564" formatCode="General">
                  <c:v>10997.4</c:v>
                </c:pt>
                <c:pt idx="565" formatCode="General">
                  <c:v>11024.2</c:v>
                </c:pt>
                <c:pt idx="566" formatCode="General">
                  <c:v>11050.9</c:v>
                </c:pt>
                <c:pt idx="567" formatCode="General">
                  <c:v>11077.5</c:v>
                </c:pt>
                <c:pt idx="568" formatCode="General">
                  <c:v>11104</c:v>
                </c:pt>
                <c:pt idx="569" formatCode="General">
                  <c:v>11130.4</c:v>
                </c:pt>
                <c:pt idx="570" formatCode="General">
                  <c:v>11156.7</c:v>
                </c:pt>
                <c:pt idx="571" formatCode="General">
                  <c:v>11182.9</c:v>
                </c:pt>
                <c:pt idx="572" formatCode="General">
                  <c:v>11209</c:v>
                </c:pt>
                <c:pt idx="573" formatCode="General">
                  <c:v>11235</c:v>
                </c:pt>
                <c:pt idx="574" formatCode="General">
                  <c:v>11260.9</c:v>
                </c:pt>
                <c:pt idx="575" formatCode="General">
                  <c:v>11286.7</c:v>
                </c:pt>
                <c:pt idx="576" formatCode="General">
                  <c:v>11312.4</c:v>
                </c:pt>
                <c:pt idx="577" formatCode="General">
                  <c:v>11338.1</c:v>
                </c:pt>
                <c:pt idx="578" formatCode="General">
                  <c:v>11363.6</c:v>
                </c:pt>
                <c:pt idx="579" formatCode="General">
                  <c:v>11389.1</c:v>
                </c:pt>
                <c:pt idx="580" formatCode="General">
                  <c:v>11414.5</c:v>
                </c:pt>
                <c:pt idx="581" formatCode="General">
                  <c:v>11439.9</c:v>
                </c:pt>
                <c:pt idx="582" formatCode="General">
                  <c:v>11465.3</c:v>
                </c:pt>
                <c:pt idx="583" formatCode="General">
                  <c:v>11490.7</c:v>
                </c:pt>
                <c:pt idx="584" formatCode="General">
                  <c:v>11516.1</c:v>
                </c:pt>
                <c:pt idx="585" formatCode="General">
                  <c:v>11541.5</c:v>
                </c:pt>
                <c:pt idx="586" formatCode="General">
                  <c:v>11566.9</c:v>
                </c:pt>
                <c:pt idx="587" formatCode="General">
                  <c:v>11592.1</c:v>
                </c:pt>
                <c:pt idx="588" formatCode="General">
                  <c:v>11617.2</c:v>
                </c:pt>
                <c:pt idx="589" formatCode="General">
                  <c:v>11642</c:v>
                </c:pt>
                <c:pt idx="590" formatCode="General">
                  <c:v>11666.7</c:v>
                </c:pt>
                <c:pt idx="591" formatCode="General">
                  <c:v>11691.2</c:v>
                </c:pt>
                <c:pt idx="592" formatCode="General">
                  <c:v>11715.4</c:v>
                </c:pt>
                <c:pt idx="593" formatCode="General">
                  <c:v>11739.5</c:v>
                </c:pt>
                <c:pt idx="594" formatCode="General">
                  <c:v>11763.4</c:v>
                </c:pt>
                <c:pt idx="595" formatCode="General">
                  <c:v>11787.3</c:v>
                </c:pt>
                <c:pt idx="596" formatCode="General">
                  <c:v>11811.4</c:v>
                </c:pt>
                <c:pt idx="597" formatCode="General">
                  <c:v>11835.5</c:v>
                </c:pt>
                <c:pt idx="598" formatCode="General">
                  <c:v>11859.8</c:v>
                </c:pt>
                <c:pt idx="599" formatCode="General">
                  <c:v>11884.2</c:v>
                </c:pt>
                <c:pt idx="600" formatCode="General">
                  <c:v>11908.6</c:v>
                </c:pt>
                <c:pt idx="601" formatCode="General">
                  <c:v>11933.2</c:v>
                </c:pt>
                <c:pt idx="602" formatCode="General">
                  <c:v>11957.7</c:v>
                </c:pt>
                <c:pt idx="603" formatCode="General">
                  <c:v>11981.3</c:v>
                </c:pt>
                <c:pt idx="604" formatCode="General">
                  <c:v>12004.6</c:v>
                </c:pt>
                <c:pt idx="605" formatCode="General">
                  <c:v>12027.6</c:v>
                </c:pt>
                <c:pt idx="606" formatCode="General">
                  <c:v>12050.4</c:v>
                </c:pt>
                <c:pt idx="607" formatCode="General">
                  <c:v>12073</c:v>
                </c:pt>
                <c:pt idx="608" formatCode="General">
                  <c:v>12095.4</c:v>
                </c:pt>
                <c:pt idx="609" formatCode="General">
                  <c:v>12117.6</c:v>
                </c:pt>
                <c:pt idx="610" formatCode="General">
                  <c:v>12140</c:v>
                </c:pt>
                <c:pt idx="611" formatCode="General">
                  <c:v>12162.7</c:v>
                </c:pt>
                <c:pt idx="612" formatCode="General">
                  <c:v>12185.4</c:v>
                </c:pt>
                <c:pt idx="613" formatCode="General">
                  <c:v>12208.1</c:v>
                </c:pt>
                <c:pt idx="614" formatCode="General">
                  <c:v>12230.9</c:v>
                </c:pt>
                <c:pt idx="615" formatCode="General">
                  <c:v>12253.8</c:v>
                </c:pt>
                <c:pt idx="616" formatCode="General">
                  <c:v>12276.7</c:v>
                </c:pt>
                <c:pt idx="617" formatCode="General">
                  <c:v>12276.7</c:v>
                </c:pt>
                <c:pt idx="618" formatCode="General">
                  <c:v>12278.8</c:v>
                </c:pt>
                <c:pt idx="619" formatCode="General">
                  <c:v>12284.7</c:v>
                </c:pt>
                <c:pt idx="620" formatCode="General">
                  <c:v>12301.3</c:v>
                </c:pt>
                <c:pt idx="621" formatCode="General">
                  <c:v>12347.1</c:v>
                </c:pt>
                <c:pt idx="622" formatCode="General">
                  <c:v>12469.2</c:v>
                </c:pt>
                <c:pt idx="623" formatCode="General">
                  <c:v>12701.4</c:v>
                </c:pt>
                <c:pt idx="624" formatCode="General">
                  <c:v>13031.2</c:v>
                </c:pt>
                <c:pt idx="625" formatCode="General">
                  <c:v>13319.2</c:v>
                </c:pt>
                <c:pt idx="626" formatCode="General">
                  <c:v>13574.4</c:v>
                </c:pt>
                <c:pt idx="627" formatCode="General">
                  <c:v>13802.3</c:v>
                </c:pt>
                <c:pt idx="628" formatCode="General">
                  <c:v>14006.6</c:v>
                </c:pt>
                <c:pt idx="629" formatCode="General">
                  <c:v>14190.7</c:v>
                </c:pt>
                <c:pt idx="630" formatCode="General">
                  <c:v>14357.2</c:v>
                </c:pt>
                <c:pt idx="631" formatCode="General">
                  <c:v>14508.3</c:v>
                </c:pt>
                <c:pt idx="632" formatCode="General">
                  <c:v>14646</c:v>
                </c:pt>
                <c:pt idx="633" formatCode="General">
                  <c:v>14771.9</c:v>
                </c:pt>
                <c:pt idx="634" formatCode="General">
                  <c:v>14887.5</c:v>
                </c:pt>
                <c:pt idx="635" formatCode="General">
                  <c:v>14993.9</c:v>
                </c:pt>
                <c:pt idx="636" formatCode="General">
                  <c:v>15092.2</c:v>
                </c:pt>
                <c:pt idx="637" formatCode="General">
                  <c:v>15183.3</c:v>
                </c:pt>
                <c:pt idx="638" formatCode="General">
                  <c:v>15268.1</c:v>
                </c:pt>
                <c:pt idx="639" formatCode="General">
                  <c:v>15347</c:v>
                </c:pt>
                <c:pt idx="640" formatCode="General">
                  <c:v>15420.8</c:v>
                </c:pt>
                <c:pt idx="641" formatCode="General">
                  <c:v>15489.8</c:v>
                </c:pt>
                <c:pt idx="642" formatCode="General">
                  <c:v>15554.5</c:v>
                </c:pt>
                <c:pt idx="643" formatCode="General">
                  <c:v>15615.3</c:v>
                </c:pt>
                <c:pt idx="644" formatCode="General">
                  <c:v>15672.4</c:v>
                </c:pt>
                <c:pt idx="645" formatCode="General">
                  <c:v>15726.3</c:v>
                </c:pt>
                <c:pt idx="646" formatCode="General">
                  <c:v>15777.1</c:v>
                </c:pt>
                <c:pt idx="647" formatCode="General">
                  <c:v>15825.3</c:v>
                </c:pt>
                <c:pt idx="648" formatCode="General">
                  <c:v>15870.9</c:v>
                </c:pt>
                <c:pt idx="649" formatCode="General">
                  <c:v>15914.4</c:v>
                </c:pt>
                <c:pt idx="650" formatCode="General">
                  <c:v>15955.8</c:v>
                </c:pt>
                <c:pt idx="651" formatCode="General">
                  <c:v>15995.3</c:v>
                </c:pt>
                <c:pt idx="652" formatCode="General">
                  <c:v>16033.2</c:v>
                </c:pt>
                <c:pt idx="653" formatCode="General">
                  <c:v>16069.6</c:v>
                </c:pt>
                <c:pt idx="654" formatCode="General">
                  <c:v>16104.5</c:v>
                </c:pt>
                <c:pt idx="655" formatCode="General">
                  <c:v>16138.1</c:v>
                </c:pt>
                <c:pt idx="656" formatCode="General">
                  <c:v>16170.5</c:v>
                </c:pt>
                <c:pt idx="657" formatCode="General">
                  <c:v>16201.9</c:v>
                </c:pt>
                <c:pt idx="658" formatCode="General">
                  <c:v>16232.1</c:v>
                </c:pt>
                <c:pt idx="659" formatCode="General">
                  <c:v>16261.5</c:v>
                </c:pt>
                <c:pt idx="660" formatCode="General">
                  <c:v>16290</c:v>
                </c:pt>
                <c:pt idx="661" formatCode="General">
                  <c:v>16317.6</c:v>
                </c:pt>
                <c:pt idx="662" formatCode="General">
                  <c:v>16333.5</c:v>
                </c:pt>
              </c:numCache>
            </c:numRef>
          </c:yVal>
          <c:smooth val="1"/>
        </c:ser>
        <c:dLbls>
          <c:showLegendKey val="0"/>
          <c:showVal val="0"/>
          <c:showCatName val="0"/>
          <c:showSerName val="0"/>
          <c:showPercent val="0"/>
          <c:showBubbleSize val="0"/>
        </c:dLbls>
        <c:axId val="154526256"/>
        <c:axId val="154526816"/>
      </c:scatterChart>
      <c:valAx>
        <c:axId val="15452625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time(day)</a:t>
                </a:r>
              </a:p>
            </c:rich>
          </c:tx>
          <c:layout>
            <c:manualLayout>
              <c:xMode val="edge"/>
              <c:yMode val="edge"/>
              <c:x val="0.38703997227619275"/>
              <c:y val="0.912255415793151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526816"/>
        <c:crosses val="autoZero"/>
        <c:crossBetween val="midCat"/>
      </c:valAx>
      <c:valAx>
        <c:axId val="154526816"/>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0" i="0" baseline="0">
                    <a:effectLst/>
                  </a:rPr>
                  <a:t>FOPT(1,000 stb)</a:t>
                </a:r>
                <a:endParaRPr lang="en-US" sz="1400">
                  <a:effectLst/>
                </a:endParaRPr>
              </a:p>
            </c:rich>
          </c:tx>
          <c:layout>
            <c:manualLayout>
              <c:xMode val="edge"/>
              <c:yMode val="edge"/>
              <c:x val="2.7777003781884659E-3"/>
              <c:y val="0.16619072615923011"/>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526256"/>
        <c:crosses val="autoZero"/>
        <c:crossBetween val="midCat"/>
        <c:dispUnits>
          <c:builtInUnit val="thousands"/>
        </c:dispUnits>
      </c:valAx>
      <c:spPr>
        <a:noFill/>
        <a:ln>
          <a:noFill/>
        </a:ln>
        <a:effectLst/>
      </c:spPr>
    </c:plotArea>
    <c:legend>
      <c:legendPos val="r"/>
      <c:layout>
        <c:manualLayout>
          <c:xMode val="edge"/>
          <c:yMode val="edge"/>
          <c:x val="0.53856932656145251"/>
          <c:y val="0.29344980658864189"/>
          <c:w val="0.2995050838586526"/>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0"/>
          <c:order val="0"/>
          <c:tx>
            <c:v>d=5days</c:v>
          </c:tx>
          <c:spPr>
            <a:ln w="25400" cap="rnd">
              <a:solidFill>
                <a:schemeClr val="accent1"/>
              </a:solidFill>
              <a:round/>
            </a:ln>
            <a:effectLst/>
          </c:spPr>
          <c:marker>
            <c:symbol val="none"/>
          </c:marker>
          <c:xVal>
            <c:numRef>
              <c:f>Alg_dropInterval!$G$3:$G$665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Alg_dropInterval!$H$3:$H$665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ser>
        <c:ser>
          <c:idx val="1"/>
          <c:order val="1"/>
          <c:tx>
            <c:v>d=3days</c:v>
          </c:tx>
          <c:spPr>
            <a:ln w="25400" cap="rnd">
              <a:solidFill>
                <a:srgbClr val="C00000"/>
              </a:solidFill>
              <a:round/>
            </a:ln>
            <a:effectLst/>
          </c:spPr>
          <c:marker>
            <c:symbol val="none"/>
          </c:marker>
          <c:xVal>
            <c:numRef>
              <c:f>Alg_dropInterval!$J$3:$J$665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formatCode="0.00E+00">
                  <c:v>503.5</c:v>
                </c:pt>
                <c:pt idx="508">
                  <c:v>504.5</c:v>
                </c:pt>
                <c:pt idx="509">
                  <c:v>505.5</c:v>
                </c:pt>
                <c:pt idx="510">
                  <c:v>506.5</c:v>
                </c:pt>
                <c:pt idx="511">
                  <c:v>507.5</c:v>
                </c:pt>
                <c:pt idx="512">
                  <c:v>508.5</c:v>
                </c:pt>
                <c:pt idx="513">
                  <c:v>509.5</c:v>
                </c:pt>
                <c:pt idx="514">
                  <c:v>510.5</c:v>
                </c:pt>
                <c:pt idx="515">
                  <c:v>513.5</c:v>
                </c:pt>
                <c:pt idx="516">
                  <c:v>522.5</c:v>
                </c:pt>
                <c:pt idx="517">
                  <c:v>540.5</c:v>
                </c:pt>
                <c:pt idx="518">
                  <c:v>570.5</c:v>
                </c:pt>
                <c:pt idx="519">
                  <c:v>600.5</c:v>
                </c:pt>
                <c:pt idx="520">
                  <c:v>630.5</c:v>
                </c:pt>
                <c:pt idx="521">
                  <c:v>660.5</c:v>
                </c:pt>
                <c:pt idx="522">
                  <c:v>690.5</c:v>
                </c:pt>
                <c:pt idx="523">
                  <c:v>720.5</c:v>
                </c:pt>
                <c:pt idx="524">
                  <c:v>750.5</c:v>
                </c:pt>
                <c:pt idx="525">
                  <c:v>780.5</c:v>
                </c:pt>
                <c:pt idx="526">
                  <c:v>810.5</c:v>
                </c:pt>
                <c:pt idx="527">
                  <c:v>840.5</c:v>
                </c:pt>
                <c:pt idx="528">
                  <c:v>870.5</c:v>
                </c:pt>
                <c:pt idx="529">
                  <c:v>900.5</c:v>
                </c:pt>
                <c:pt idx="530">
                  <c:v>930.5</c:v>
                </c:pt>
                <c:pt idx="531">
                  <c:v>960.5</c:v>
                </c:pt>
                <c:pt idx="532">
                  <c:v>990.5</c:v>
                </c:pt>
                <c:pt idx="533">
                  <c:v>1020.5</c:v>
                </c:pt>
                <c:pt idx="534">
                  <c:v>1050.5</c:v>
                </c:pt>
                <c:pt idx="535">
                  <c:v>1080.5</c:v>
                </c:pt>
                <c:pt idx="536">
                  <c:v>1110.5</c:v>
                </c:pt>
                <c:pt idx="537">
                  <c:v>1140.5</c:v>
                </c:pt>
                <c:pt idx="538">
                  <c:v>1170.5</c:v>
                </c:pt>
                <c:pt idx="539">
                  <c:v>1200.5</c:v>
                </c:pt>
                <c:pt idx="540">
                  <c:v>1230.5</c:v>
                </c:pt>
                <c:pt idx="541">
                  <c:v>1260.5</c:v>
                </c:pt>
                <c:pt idx="542">
                  <c:v>1290.5</c:v>
                </c:pt>
                <c:pt idx="543">
                  <c:v>1320.5</c:v>
                </c:pt>
                <c:pt idx="544">
                  <c:v>1350.5</c:v>
                </c:pt>
                <c:pt idx="545">
                  <c:v>1380.5</c:v>
                </c:pt>
                <c:pt idx="546">
                  <c:v>1410.5</c:v>
                </c:pt>
                <c:pt idx="547">
                  <c:v>1440.5</c:v>
                </c:pt>
                <c:pt idx="548">
                  <c:v>1470.5</c:v>
                </c:pt>
                <c:pt idx="549">
                  <c:v>1500.5</c:v>
                </c:pt>
                <c:pt idx="550">
                  <c:v>1530.5</c:v>
                </c:pt>
                <c:pt idx="551">
                  <c:v>1560.5</c:v>
                </c:pt>
                <c:pt idx="552">
                  <c:v>1590.5</c:v>
                </c:pt>
                <c:pt idx="553">
                  <c:v>1620.5</c:v>
                </c:pt>
                <c:pt idx="554">
                  <c:v>1650.5</c:v>
                </c:pt>
                <c:pt idx="555">
                  <c:v>1680.5</c:v>
                </c:pt>
                <c:pt idx="556">
                  <c:v>1710.5</c:v>
                </c:pt>
                <c:pt idx="557">
                  <c:v>1740.5</c:v>
                </c:pt>
                <c:pt idx="558">
                  <c:v>1770.5</c:v>
                </c:pt>
                <c:pt idx="559">
                  <c:v>1800</c:v>
                </c:pt>
              </c:numCache>
            </c:numRef>
          </c:xVal>
          <c:yVal>
            <c:numRef>
              <c:f>Alg_dropInterval!$K$3:$K$665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4760</c:v>
                </c:pt>
                <c:pt idx="21">
                  <c:v>4760</c:v>
                </c:pt>
                <c:pt idx="22">
                  <c:v>4760</c:v>
                </c:pt>
                <c:pt idx="23">
                  <c:v>4760</c:v>
                </c:pt>
                <c:pt idx="24">
                  <c:v>4760</c:v>
                </c:pt>
                <c:pt idx="25">
                  <c:v>4760</c:v>
                </c:pt>
                <c:pt idx="26">
                  <c:v>4760</c:v>
                </c:pt>
                <c:pt idx="27">
                  <c:v>4760</c:v>
                </c:pt>
                <c:pt idx="28">
                  <c:v>4760</c:v>
                </c:pt>
                <c:pt idx="29">
                  <c:v>4760</c:v>
                </c:pt>
                <c:pt idx="30">
                  <c:v>4760</c:v>
                </c:pt>
                <c:pt idx="31">
                  <c:v>4760</c:v>
                </c:pt>
                <c:pt idx="32">
                  <c:v>4760</c:v>
                </c:pt>
                <c:pt idx="33">
                  <c:v>4760</c:v>
                </c:pt>
                <c:pt idx="34">
                  <c:v>4760</c:v>
                </c:pt>
                <c:pt idx="35">
                  <c:v>4760</c:v>
                </c:pt>
                <c:pt idx="36">
                  <c:v>4760</c:v>
                </c:pt>
                <c:pt idx="37">
                  <c:v>4760</c:v>
                </c:pt>
                <c:pt idx="38">
                  <c:v>4760</c:v>
                </c:pt>
                <c:pt idx="39">
                  <c:v>4760</c:v>
                </c:pt>
                <c:pt idx="40">
                  <c:v>4760</c:v>
                </c:pt>
                <c:pt idx="41">
                  <c:v>4760</c:v>
                </c:pt>
                <c:pt idx="42">
                  <c:v>4760</c:v>
                </c:pt>
                <c:pt idx="43">
                  <c:v>4760</c:v>
                </c:pt>
                <c:pt idx="44">
                  <c:v>4760</c:v>
                </c:pt>
                <c:pt idx="45">
                  <c:v>4760</c:v>
                </c:pt>
                <c:pt idx="46">
                  <c:v>4760</c:v>
                </c:pt>
                <c:pt idx="47">
                  <c:v>4760</c:v>
                </c:pt>
                <c:pt idx="48">
                  <c:v>4760</c:v>
                </c:pt>
                <c:pt idx="49">
                  <c:v>4760</c:v>
                </c:pt>
                <c:pt idx="50">
                  <c:v>4760</c:v>
                </c:pt>
                <c:pt idx="51">
                  <c:v>4760</c:v>
                </c:pt>
                <c:pt idx="52">
                  <c:v>4760</c:v>
                </c:pt>
                <c:pt idx="53">
                  <c:v>4760</c:v>
                </c:pt>
                <c:pt idx="54">
                  <c:v>4760</c:v>
                </c:pt>
                <c:pt idx="55">
                  <c:v>4760</c:v>
                </c:pt>
                <c:pt idx="56">
                  <c:v>4760</c:v>
                </c:pt>
                <c:pt idx="57">
                  <c:v>4760</c:v>
                </c:pt>
                <c:pt idx="58">
                  <c:v>4760</c:v>
                </c:pt>
                <c:pt idx="59">
                  <c:v>4760</c:v>
                </c:pt>
                <c:pt idx="60">
                  <c:v>4760</c:v>
                </c:pt>
                <c:pt idx="61">
                  <c:v>4760</c:v>
                </c:pt>
                <c:pt idx="62">
                  <c:v>4760</c:v>
                </c:pt>
                <c:pt idx="63">
                  <c:v>4760</c:v>
                </c:pt>
                <c:pt idx="64">
                  <c:v>4760</c:v>
                </c:pt>
                <c:pt idx="65">
                  <c:v>4760</c:v>
                </c:pt>
                <c:pt idx="66">
                  <c:v>4760</c:v>
                </c:pt>
                <c:pt idx="67">
                  <c:v>4760</c:v>
                </c:pt>
                <c:pt idx="68">
                  <c:v>4680</c:v>
                </c:pt>
                <c:pt idx="69">
                  <c:v>4600</c:v>
                </c:pt>
                <c:pt idx="70">
                  <c:v>4520</c:v>
                </c:pt>
                <c:pt idx="71">
                  <c:v>4520</c:v>
                </c:pt>
                <c:pt idx="72">
                  <c:v>4520</c:v>
                </c:pt>
                <c:pt idx="73">
                  <c:v>4520</c:v>
                </c:pt>
                <c:pt idx="74">
                  <c:v>4520</c:v>
                </c:pt>
                <c:pt idx="75">
                  <c:v>4520</c:v>
                </c:pt>
                <c:pt idx="76">
                  <c:v>4520</c:v>
                </c:pt>
                <c:pt idx="77">
                  <c:v>4520</c:v>
                </c:pt>
                <c:pt idx="78">
                  <c:v>4520</c:v>
                </c:pt>
                <c:pt idx="79">
                  <c:v>4520</c:v>
                </c:pt>
                <c:pt idx="80">
                  <c:v>4520</c:v>
                </c:pt>
                <c:pt idx="81">
                  <c:v>4520</c:v>
                </c:pt>
                <c:pt idx="82">
                  <c:v>4520</c:v>
                </c:pt>
                <c:pt idx="83">
                  <c:v>4520</c:v>
                </c:pt>
                <c:pt idx="84">
                  <c:v>4520</c:v>
                </c:pt>
                <c:pt idx="85">
                  <c:v>4520</c:v>
                </c:pt>
                <c:pt idx="86">
                  <c:v>4520</c:v>
                </c:pt>
                <c:pt idx="87">
                  <c:v>4520</c:v>
                </c:pt>
                <c:pt idx="88">
                  <c:v>4520</c:v>
                </c:pt>
                <c:pt idx="89">
                  <c:v>4520</c:v>
                </c:pt>
                <c:pt idx="90">
                  <c:v>4520</c:v>
                </c:pt>
                <c:pt idx="91">
                  <c:v>4520</c:v>
                </c:pt>
                <c:pt idx="92">
                  <c:v>4520</c:v>
                </c:pt>
                <c:pt idx="93">
                  <c:v>4520</c:v>
                </c:pt>
                <c:pt idx="94">
                  <c:v>4520</c:v>
                </c:pt>
                <c:pt idx="95">
                  <c:v>4520</c:v>
                </c:pt>
                <c:pt idx="96">
                  <c:v>4520</c:v>
                </c:pt>
                <c:pt idx="97">
                  <c:v>4520</c:v>
                </c:pt>
                <c:pt idx="98">
                  <c:v>4520</c:v>
                </c:pt>
                <c:pt idx="99">
                  <c:v>4520</c:v>
                </c:pt>
                <c:pt idx="100">
                  <c:v>4520</c:v>
                </c:pt>
                <c:pt idx="101">
                  <c:v>4520</c:v>
                </c:pt>
                <c:pt idx="102">
                  <c:v>4520</c:v>
                </c:pt>
                <c:pt idx="103">
                  <c:v>4520</c:v>
                </c:pt>
                <c:pt idx="104">
                  <c:v>4520</c:v>
                </c:pt>
                <c:pt idx="105">
                  <c:v>4520</c:v>
                </c:pt>
                <c:pt idx="106">
                  <c:v>4520</c:v>
                </c:pt>
                <c:pt idx="107">
                  <c:v>4520</c:v>
                </c:pt>
                <c:pt idx="108">
                  <c:v>4520</c:v>
                </c:pt>
                <c:pt idx="109">
                  <c:v>4520</c:v>
                </c:pt>
                <c:pt idx="110">
                  <c:v>4520</c:v>
                </c:pt>
                <c:pt idx="111">
                  <c:v>4520</c:v>
                </c:pt>
                <c:pt idx="112">
                  <c:v>4520</c:v>
                </c:pt>
                <c:pt idx="113">
                  <c:v>4520</c:v>
                </c:pt>
                <c:pt idx="114">
                  <c:v>4520</c:v>
                </c:pt>
                <c:pt idx="115">
                  <c:v>4520</c:v>
                </c:pt>
                <c:pt idx="116">
                  <c:v>4520</c:v>
                </c:pt>
                <c:pt idx="117">
                  <c:v>4520</c:v>
                </c:pt>
                <c:pt idx="118">
                  <c:v>4520</c:v>
                </c:pt>
                <c:pt idx="119">
                  <c:v>4440</c:v>
                </c:pt>
                <c:pt idx="120">
                  <c:v>4360</c:v>
                </c:pt>
                <c:pt idx="121">
                  <c:v>4280</c:v>
                </c:pt>
                <c:pt idx="122">
                  <c:v>4280</c:v>
                </c:pt>
                <c:pt idx="123">
                  <c:v>4280</c:v>
                </c:pt>
                <c:pt idx="124">
                  <c:v>4280</c:v>
                </c:pt>
                <c:pt idx="125">
                  <c:v>4280</c:v>
                </c:pt>
                <c:pt idx="126">
                  <c:v>4280</c:v>
                </c:pt>
                <c:pt idx="127">
                  <c:v>4280</c:v>
                </c:pt>
                <c:pt idx="128">
                  <c:v>4280</c:v>
                </c:pt>
                <c:pt idx="129">
                  <c:v>4280</c:v>
                </c:pt>
                <c:pt idx="130">
                  <c:v>4280</c:v>
                </c:pt>
                <c:pt idx="131">
                  <c:v>4280</c:v>
                </c:pt>
                <c:pt idx="132">
                  <c:v>4280</c:v>
                </c:pt>
                <c:pt idx="133">
                  <c:v>4280</c:v>
                </c:pt>
                <c:pt idx="134">
                  <c:v>4280</c:v>
                </c:pt>
                <c:pt idx="135">
                  <c:v>4280</c:v>
                </c:pt>
                <c:pt idx="136">
                  <c:v>4280</c:v>
                </c:pt>
                <c:pt idx="137">
                  <c:v>4280</c:v>
                </c:pt>
                <c:pt idx="138">
                  <c:v>4280</c:v>
                </c:pt>
                <c:pt idx="139">
                  <c:v>4280</c:v>
                </c:pt>
                <c:pt idx="140">
                  <c:v>4280</c:v>
                </c:pt>
                <c:pt idx="141">
                  <c:v>4280</c:v>
                </c:pt>
                <c:pt idx="142">
                  <c:v>4280</c:v>
                </c:pt>
                <c:pt idx="143">
                  <c:v>4280</c:v>
                </c:pt>
                <c:pt idx="144">
                  <c:v>4280</c:v>
                </c:pt>
                <c:pt idx="145">
                  <c:v>4280</c:v>
                </c:pt>
                <c:pt idx="146">
                  <c:v>4280</c:v>
                </c:pt>
                <c:pt idx="147">
                  <c:v>4280</c:v>
                </c:pt>
                <c:pt idx="148">
                  <c:v>4280</c:v>
                </c:pt>
                <c:pt idx="149">
                  <c:v>4280</c:v>
                </c:pt>
                <c:pt idx="150">
                  <c:v>4280</c:v>
                </c:pt>
                <c:pt idx="151">
                  <c:v>4280</c:v>
                </c:pt>
                <c:pt idx="152">
                  <c:v>4280</c:v>
                </c:pt>
                <c:pt idx="153">
                  <c:v>4280</c:v>
                </c:pt>
                <c:pt idx="154">
                  <c:v>4280</c:v>
                </c:pt>
                <c:pt idx="155">
                  <c:v>4280</c:v>
                </c:pt>
                <c:pt idx="156">
                  <c:v>4280</c:v>
                </c:pt>
                <c:pt idx="157">
                  <c:v>4280</c:v>
                </c:pt>
                <c:pt idx="158">
                  <c:v>4280</c:v>
                </c:pt>
                <c:pt idx="159">
                  <c:v>4280</c:v>
                </c:pt>
                <c:pt idx="160">
                  <c:v>4280</c:v>
                </c:pt>
                <c:pt idx="161">
                  <c:v>4280</c:v>
                </c:pt>
                <c:pt idx="162">
                  <c:v>4280</c:v>
                </c:pt>
                <c:pt idx="163">
                  <c:v>4280</c:v>
                </c:pt>
                <c:pt idx="164">
                  <c:v>4280</c:v>
                </c:pt>
                <c:pt idx="165">
                  <c:v>4280</c:v>
                </c:pt>
                <c:pt idx="166">
                  <c:v>4280</c:v>
                </c:pt>
                <c:pt idx="167">
                  <c:v>4280</c:v>
                </c:pt>
                <c:pt idx="168">
                  <c:v>4280</c:v>
                </c:pt>
                <c:pt idx="169">
                  <c:v>4280</c:v>
                </c:pt>
                <c:pt idx="170">
                  <c:v>4200</c:v>
                </c:pt>
                <c:pt idx="171">
                  <c:v>4120</c:v>
                </c:pt>
                <c:pt idx="172">
                  <c:v>4040</c:v>
                </c:pt>
                <c:pt idx="173">
                  <c:v>4040</c:v>
                </c:pt>
                <c:pt idx="174">
                  <c:v>4040</c:v>
                </c:pt>
                <c:pt idx="175">
                  <c:v>4040</c:v>
                </c:pt>
                <c:pt idx="176">
                  <c:v>4040</c:v>
                </c:pt>
                <c:pt idx="177">
                  <c:v>4040</c:v>
                </c:pt>
                <c:pt idx="178">
                  <c:v>4040</c:v>
                </c:pt>
                <c:pt idx="179">
                  <c:v>4040</c:v>
                </c:pt>
                <c:pt idx="180">
                  <c:v>4040</c:v>
                </c:pt>
                <c:pt idx="181">
                  <c:v>4040</c:v>
                </c:pt>
                <c:pt idx="182">
                  <c:v>4040</c:v>
                </c:pt>
                <c:pt idx="183">
                  <c:v>4040</c:v>
                </c:pt>
                <c:pt idx="184">
                  <c:v>4040</c:v>
                </c:pt>
                <c:pt idx="185">
                  <c:v>4040</c:v>
                </c:pt>
                <c:pt idx="186">
                  <c:v>4040</c:v>
                </c:pt>
                <c:pt idx="187">
                  <c:v>4040</c:v>
                </c:pt>
                <c:pt idx="188">
                  <c:v>4040</c:v>
                </c:pt>
                <c:pt idx="189">
                  <c:v>4040</c:v>
                </c:pt>
                <c:pt idx="190">
                  <c:v>4040</c:v>
                </c:pt>
                <c:pt idx="191">
                  <c:v>4040</c:v>
                </c:pt>
                <c:pt idx="192">
                  <c:v>4040</c:v>
                </c:pt>
                <c:pt idx="193">
                  <c:v>4040</c:v>
                </c:pt>
                <c:pt idx="194">
                  <c:v>4040</c:v>
                </c:pt>
                <c:pt idx="195">
                  <c:v>4040</c:v>
                </c:pt>
                <c:pt idx="196">
                  <c:v>4040</c:v>
                </c:pt>
                <c:pt idx="197">
                  <c:v>4040</c:v>
                </c:pt>
                <c:pt idx="198">
                  <c:v>4040</c:v>
                </c:pt>
                <c:pt idx="199">
                  <c:v>4040</c:v>
                </c:pt>
                <c:pt idx="200">
                  <c:v>4040</c:v>
                </c:pt>
                <c:pt idx="201">
                  <c:v>4040</c:v>
                </c:pt>
                <c:pt idx="202">
                  <c:v>4040</c:v>
                </c:pt>
                <c:pt idx="203">
                  <c:v>4040</c:v>
                </c:pt>
                <c:pt idx="204">
                  <c:v>4040</c:v>
                </c:pt>
                <c:pt idx="205">
                  <c:v>4040</c:v>
                </c:pt>
                <c:pt idx="206">
                  <c:v>4040</c:v>
                </c:pt>
                <c:pt idx="207">
                  <c:v>4040</c:v>
                </c:pt>
                <c:pt idx="208">
                  <c:v>4040</c:v>
                </c:pt>
                <c:pt idx="209">
                  <c:v>4040</c:v>
                </c:pt>
                <c:pt idx="210">
                  <c:v>4040</c:v>
                </c:pt>
                <c:pt idx="211">
                  <c:v>4040</c:v>
                </c:pt>
                <c:pt idx="212">
                  <c:v>4040</c:v>
                </c:pt>
                <c:pt idx="213">
                  <c:v>4040</c:v>
                </c:pt>
                <c:pt idx="214">
                  <c:v>4040</c:v>
                </c:pt>
                <c:pt idx="215">
                  <c:v>4040</c:v>
                </c:pt>
                <c:pt idx="216">
                  <c:v>4040</c:v>
                </c:pt>
                <c:pt idx="217">
                  <c:v>4040</c:v>
                </c:pt>
                <c:pt idx="218">
                  <c:v>4040</c:v>
                </c:pt>
                <c:pt idx="219">
                  <c:v>4040</c:v>
                </c:pt>
                <c:pt idx="220">
                  <c:v>4040</c:v>
                </c:pt>
                <c:pt idx="221">
                  <c:v>3960</c:v>
                </c:pt>
                <c:pt idx="222">
                  <c:v>3880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3560</c:v>
                </c:pt>
                <c:pt idx="276">
                  <c:v>3560</c:v>
                </c:pt>
                <c:pt idx="277">
                  <c:v>3560</c:v>
                </c:pt>
                <c:pt idx="278">
                  <c:v>3560</c:v>
                </c:pt>
                <c:pt idx="279">
                  <c:v>3560</c:v>
                </c:pt>
                <c:pt idx="280">
                  <c:v>3560</c:v>
                </c:pt>
                <c:pt idx="281">
                  <c:v>3560</c:v>
                </c:pt>
                <c:pt idx="282">
                  <c:v>3560</c:v>
                </c:pt>
                <c:pt idx="283">
                  <c:v>3560</c:v>
                </c:pt>
                <c:pt idx="284">
                  <c:v>3560</c:v>
                </c:pt>
                <c:pt idx="285">
                  <c:v>3560</c:v>
                </c:pt>
                <c:pt idx="286">
                  <c:v>3560</c:v>
                </c:pt>
                <c:pt idx="287">
                  <c:v>3560</c:v>
                </c:pt>
                <c:pt idx="288">
                  <c:v>3560</c:v>
                </c:pt>
                <c:pt idx="289">
                  <c:v>3560</c:v>
                </c:pt>
                <c:pt idx="290">
                  <c:v>3560</c:v>
                </c:pt>
                <c:pt idx="291">
                  <c:v>3560</c:v>
                </c:pt>
                <c:pt idx="292">
                  <c:v>3560</c:v>
                </c:pt>
                <c:pt idx="293">
                  <c:v>3560</c:v>
                </c:pt>
                <c:pt idx="294">
                  <c:v>3560</c:v>
                </c:pt>
                <c:pt idx="295">
                  <c:v>3560</c:v>
                </c:pt>
                <c:pt idx="296">
                  <c:v>3560</c:v>
                </c:pt>
                <c:pt idx="297">
                  <c:v>3560</c:v>
                </c:pt>
                <c:pt idx="298">
                  <c:v>3560</c:v>
                </c:pt>
                <c:pt idx="299">
                  <c:v>3560</c:v>
                </c:pt>
                <c:pt idx="300">
                  <c:v>3560</c:v>
                </c:pt>
                <c:pt idx="301">
                  <c:v>3560</c:v>
                </c:pt>
                <c:pt idx="302">
                  <c:v>3560</c:v>
                </c:pt>
                <c:pt idx="303">
                  <c:v>3560</c:v>
                </c:pt>
                <c:pt idx="304">
                  <c:v>3560</c:v>
                </c:pt>
                <c:pt idx="305">
                  <c:v>3560</c:v>
                </c:pt>
                <c:pt idx="306">
                  <c:v>3560</c:v>
                </c:pt>
                <c:pt idx="307">
                  <c:v>3560</c:v>
                </c:pt>
                <c:pt idx="308">
                  <c:v>3560</c:v>
                </c:pt>
                <c:pt idx="309">
                  <c:v>3560</c:v>
                </c:pt>
                <c:pt idx="310">
                  <c:v>3560</c:v>
                </c:pt>
                <c:pt idx="311">
                  <c:v>3560</c:v>
                </c:pt>
                <c:pt idx="312">
                  <c:v>3560</c:v>
                </c:pt>
                <c:pt idx="313">
                  <c:v>3560</c:v>
                </c:pt>
                <c:pt idx="314">
                  <c:v>3560</c:v>
                </c:pt>
                <c:pt idx="315">
                  <c:v>3560</c:v>
                </c:pt>
                <c:pt idx="316">
                  <c:v>3560</c:v>
                </c:pt>
                <c:pt idx="317">
                  <c:v>3560</c:v>
                </c:pt>
                <c:pt idx="318">
                  <c:v>3560</c:v>
                </c:pt>
                <c:pt idx="319">
                  <c:v>3560</c:v>
                </c:pt>
                <c:pt idx="320">
                  <c:v>3560</c:v>
                </c:pt>
                <c:pt idx="321">
                  <c:v>3560</c:v>
                </c:pt>
                <c:pt idx="322">
                  <c:v>3560</c:v>
                </c:pt>
                <c:pt idx="323">
                  <c:v>3546.67</c:v>
                </c:pt>
                <c:pt idx="324">
                  <c:v>3533.33</c:v>
                </c:pt>
                <c:pt idx="325">
                  <c:v>3520</c:v>
                </c:pt>
                <c:pt idx="326">
                  <c:v>3506.67</c:v>
                </c:pt>
                <c:pt idx="327">
                  <c:v>3493.33</c:v>
                </c:pt>
                <c:pt idx="328">
                  <c:v>3480</c:v>
                </c:pt>
                <c:pt idx="329">
                  <c:v>3466.67</c:v>
                </c:pt>
                <c:pt idx="330">
                  <c:v>3453.33</c:v>
                </c:pt>
                <c:pt idx="331">
                  <c:v>3440</c:v>
                </c:pt>
                <c:pt idx="332">
                  <c:v>3426.67</c:v>
                </c:pt>
                <c:pt idx="333">
                  <c:v>3413.33</c:v>
                </c:pt>
                <c:pt idx="334">
                  <c:v>3400</c:v>
                </c:pt>
                <c:pt idx="335">
                  <c:v>3386.67</c:v>
                </c:pt>
                <c:pt idx="336">
                  <c:v>3373.33</c:v>
                </c:pt>
                <c:pt idx="337">
                  <c:v>3360</c:v>
                </c:pt>
                <c:pt idx="338">
                  <c:v>3346.67</c:v>
                </c:pt>
                <c:pt idx="339">
                  <c:v>3333.33</c:v>
                </c:pt>
                <c:pt idx="340">
                  <c:v>3320</c:v>
                </c:pt>
                <c:pt idx="341">
                  <c:v>3306.67</c:v>
                </c:pt>
                <c:pt idx="342">
                  <c:v>3293.33</c:v>
                </c:pt>
                <c:pt idx="343">
                  <c:v>3280</c:v>
                </c:pt>
                <c:pt idx="344">
                  <c:v>3266.67</c:v>
                </c:pt>
                <c:pt idx="345">
                  <c:v>3253.33</c:v>
                </c:pt>
                <c:pt idx="346">
                  <c:v>3240</c:v>
                </c:pt>
                <c:pt idx="347">
                  <c:v>3226.67</c:v>
                </c:pt>
                <c:pt idx="348">
                  <c:v>3213.33</c:v>
                </c:pt>
                <c:pt idx="349">
                  <c:v>3200</c:v>
                </c:pt>
                <c:pt idx="350">
                  <c:v>3186.67</c:v>
                </c:pt>
                <c:pt idx="351">
                  <c:v>3173.33</c:v>
                </c:pt>
                <c:pt idx="352">
                  <c:v>3160</c:v>
                </c:pt>
                <c:pt idx="353">
                  <c:v>3146.67</c:v>
                </c:pt>
                <c:pt idx="354">
                  <c:v>3133.33</c:v>
                </c:pt>
                <c:pt idx="355">
                  <c:v>3120</c:v>
                </c:pt>
                <c:pt idx="356">
                  <c:v>3106.67</c:v>
                </c:pt>
                <c:pt idx="357">
                  <c:v>3093.33</c:v>
                </c:pt>
                <c:pt idx="358">
                  <c:v>3080</c:v>
                </c:pt>
                <c:pt idx="359">
                  <c:v>3066.67</c:v>
                </c:pt>
                <c:pt idx="360">
                  <c:v>3053.33</c:v>
                </c:pt>
                <c:pt idx="361">
                  <c:v>3040</c:v>
                </c:pt>
                <c:pt idx="362">
                  <c:v>3026.67</c:v>
                </c:pt>
                <c:pt idx="363">
                  <c:v>3013.33</c:v>
                </c:pt>
                <c:pt idx="364">
                  <c:v>3000</c:v>
                </c:pt>
                <c:pt idx="365">
                  <c:v>2986.67</c:v>
                </c:pt>
                <c:pt idx="366">
                  <c:v>2973.33</c:v>
                </c:pt>
                <c:pt idx="367">
                  <c:v>2960</c:v>
                </c:pt>
                <c:pt idx="368">
                  <c:v>2946.67</c:v>
                </c:pt>
                <c:pt idx="369">
                  <c:v>2933.33</c:v>
                </c:pt>
                <c:pt idx="370">
                  <c:v>2920</c:v>
                </c:pt>
                <c:pt idx="371">
                  <c:v>2906.67</c:v>
                </c:pt>
                <c:pt idx="372">
                  <c:v>2893.33</c:v>
                </c:pt>
                <c:pt idx="373">
                  <c:v>2880</c:v>
                </c:pt>
                <c:pt idx="374">
                  <c:v>2866.67</c:v>
                </c:pt>
                <c:pt idx="375">
                  <c:v>2853.33</c:v>
                </c:pt>
                <c:pt idx="376">
                  <c:v>2840</c:v>
                </c:pt>
                <c:pt idx="377">
                  <c:v>2826.67</c:v>
                </c:pt>
                <c:pt idx="378">
                  <c:v>2813.33</c:v>
                </c:pt>
                <c:pt idx="379">
                  <c:v>2800</c:v>
                </c:pt>
                <c:pt idx="380">
                  <c:v>2786.67</c:v>
                </c:pt>
                <c:pt idx="381">
                  <c:v>2773.33</c:v>
                </c:pt>
                <c:pt idx="382">
                  <c:v>2760</c:v>
                </c:pt>
                <c:pt idx="383">
                  <c:v>2746.67</c:v>
                </c:pt>
                <c:pt idx="384">
                  <c:v>2733.33</c:v>
                </c:pt>
                <c:pt idx="385">
                  <c:v>2720</c:v>
                </c:pt>
                <c:pt idx="386">
                  <c:v>2706.67</c:v>
                </c:pt>
                <c:pt idx="387">
                  <c:v>2693.33</c:v>
                </c:pt>
                <c:pt idx="388">
                  <c:v>2680</c:v>
                </c:pt>
                <c:pt idx="389">
                  <c:v>2666.67</c:v>
                </c:pt>
                <c:pt idx="390">
                  <c:v>2653.33</c:v>
                </c:pt>
                <c:pt idx="391">
                  <c:v>2640</c:v>
                </c:pt>
                <c:pt idx="392">
                  <c:v>2626.67</c:v>
                </c:pt>
                <c:pt idx="393">
                  <c:v>2613.33</c:v>
                </c:pt>
                <c:pt idx="394">
                  <c:v>2600</c:v>
                </c:pt>
                <c:pt idx="395">
                  <c:v>2586.67</c:v>
                </c:pt>
                <c:pt idx="396">
                  <c:v>2573.33</c:v>
                </c:pt>
                <c:pt idx="397">
                  <c:v>2560</c:v>
                </c:pt>
                <c:pt idx="398">
                  <c:v>2546.67</c:v>
                </c:pt>
                <c:pt idx="399">
                  <c:v>2533.33</c:v>
                </c:pt>
                <c:pt idx="400">
                  <c:v>2520</c:v>
                </c:pt>
                <c:pt idx="401">
                  <c:v>2506.67</c:v>
                </c:pt>
                <c:pt idx="402">
                  <c:v>2493.33</c:v>
                </c:pt>
                <c:pt idx="403">
                  <c:v>2480</c:v>
                </c:pt>
                <c:pt idx="404">
                  <c:v>2466.67</c:v>
                </c:pt>
                <c:pt idx="405">
                  <c:v>2453.33</c:v>
                </c:pt>
                <c:pt idx="406">
                  <c:v>2440</c:v>
                </c:pt>
                <c:pt idx="407">
                  <c:v>2426.67</c:v>
                </c:pt>
                <c:pt idx="408">
                  <c:v>2413.33</c:v>
                </c:pt>
                <c:pt idx="409">
                  <c:v>2400</c:v>
                </c:pt>
                <c:pt idx="410">
                  <c:v>2386.67</c:v>
                </c:pt>
                <c:pt idx="411">
                  <c:v>2373.33</c:v>
                </c:pt>
                <c:pt idx="412">
                  <c:v>2360</c:v>
                </c:pt>
                <c:pt idx="413">
                  <c:v>2346.67</c:v>
                </c:pt>
                <c:pt idx="414">
                  <c:v>2333.33</c:v>
                </c:pt>
                <c:pt idx="415">
                  <c:v>2320</c:v>
                </c:pt>
                <c:pt idx="416">
                  <c:v>2306.67</c:v>
                </c:pt>
                <c:pt idx="417">
                  <c:v>2293.33</c:v>
                </c:pt>
                <c:pt idx="418">
                  <c:v>2280</c:v>
                </c:pt>
                <c:pt idx="419">
                  <c:v>2266.67</c:v>
                </c:pt>
                <c:pt idx="420">
                  <c:v>2253.33</c:v>
                </c:pt>
                <c:pt idx="421">
                  <c:v>2240</c:v>
                </c:pt>
                <c:pt idx="422">
                  <c:v>2226.67</c:v>
                </c:pt>
                <c:pt idx="423">
                  <c:v>2213.33</c:v>
                </c:pt>
                <c:pt idx="424">
                  <c:v>2200</c:v>
                </c:pt>
                <c:pt idx="425">
                  <c:v>2186.67</c:v>
                </c:pt>
                <c:pt idx="426">
                  <c:v>2173.33</c:v>
                </c:pt>
                <c:pt idx="427">
                  <c:v>2160</c:v>
                </c:pt>
                <c:pt idx="428">
                  <c:v>2146.67</c:v>
                </c:pt>
                <c:pt idx="429">
                  <c:v>2133.33</c:v>
                </c:pt>
                <c:pt idx="430">
                  <c:v>2120</c:v>
                </c:pt>
                <c:pt idx="431">
                  <c:v>2106.67</c:v>
                </c:pt>
                <c:pt idx="432">
                  <c:v>2093.33</c:v>
                </c:pt>
                <c:pt idx="433">
                  <c:v>2080</c:v>
                </c:pt>
                <c:pt idx="434">
                  <c:v>2066.67</c:v>
                </c:pt>
                <c:pt idx="435">
                  <c:v>2053.33</c:v>
                </c:pt>
                <c:pt idx="436">
                  <c:v>2040</c:v>
                </c:pt>
                <c:pt idx="437">
                  <c:v>2026.67</c:v>
                </c:pt>
                <c:pt idx="438">
                  <c:v>2013.33</c:v>
                </c:pt>
                <c:pt idx="439">
                  <c:v>2000</c:v>
                </c:pt>
                <c:pt idx="440">
                  <c:v>1986.67</c:v>
                </c:pt>
                <c:pt idx="441">
                  <c:v>1973.33</c:v>
                </c:pt>
                <c:pt idx="442">
                  <c:v>1960</c:v>
                </c:pt>
                <c:pt idx="443">
                  <c:v>1946.67</c:v>
                </c:pt>
                <c:pt idx="444">
                  <c:v>1933.33</c:v>
                </c:pt>
                <c:pt idx="445">
                  <c:v>1920</c:v>
                </c:pt>
                <c:pt idx="446">
                  <c:v>1906.67</c:v>
                </c:pt>
                <c:pt idx="447">
                  <c:v>1893.33</c:v>
                </c:pt>
                <c:pt idx="448">
                  <c:v>1880</c:v>
                </c:pt>
                <c:pt idx="449">
                  <c:v>1866.67</c:v>
                </c:pt>
                <c:pt idx="450">
                  <c:v>1853.33</c:v>
                </c:pt>
                <c:pt idx="451">
                  <c:v>1840</c:v>
                </c:pt>
                <c:pt idx="452">
                  <c:v>1826.67</c:v>
                </c:pt>
                <c:pt idx="453">
                  <c:v>1813.33</c:v>
                </c:pt>
                <c:pt idx="454">
                  <c:v>1800</c:v>
                </c:pt>
                <c:pt idx="455">
                  <c:v>1786.67</c:v>
                </c:pt>
                <c:pt idx="456">
                  <c:v>1773.33</c:v>
                </c:pt>
                <c:pt idx="457">
                  <c:v>1760</c:v>
                </c:pt>
                <c:pt idx="458">
                  <c:v>1746.67</c:v>
                </c:pt>
                <c:pt idx="459">
                  <c:v>1733.33</c:v>
                </c:pt>
                <c:pt idx="460">
                  <c:v>1720</c:v>
                </c:pt>
                <c:pt idx="461">
                  <c:v>1706.67</c:v>
                </c:pt>
                <c:pt idx="462">
                  <c:v>1693.33</c:v>
                </c:pt>
                <c:pt idx="463">
                  <c:v>1680</c:v>
                </c:pt>
                <c:pt idx="464">
                  <c:v>1666.67</c:v>
                </c:pt>
                <c:pt idx="465">
                  <c:v>1653.33</c:v>
                </c:pt>
                <c:pt idx="466">
                  <c:v>1640</c:v>
                </c:pt>
                <c:pt idx="467">
                  <c:v>1626.67</c:v>
                </c:pt>
                <c:pt idx="468">
                  <c:v>1613.33</c:v>
                </c:pt>
                <c:pt idx="469">
                  <c:v>1600</c:v>
                </c:pt>
                <c:pt idx="470">
                  <c:v>1586.67</c:v>
                </c:pt>
                <c:pt idx="471">
                  <c:v>1573.33</c:v>
                </c:pt>
                <c:pt idx="472">
                  <c:v>1560</c:v>
                </c:pt>
                <c:pt idx="473">
                  <c:v>1546.67</c:v>
                </c:pt>
                <c:pt idx="474">
                  <c:v>1533.33</c:v>
                </c:pt>
                <c:pt idx="475">
                  <c:v>1520</c:v>
                </c:pt>
                <c:pt idx="476">
                  <c:v>1506.67</c:v>
                </c:pt>
                <c:pt idx="477">
                  <c:v>1493.33</c:v>
                </c:pt>
                <c:pt idx="478">
                  <c:v>1480</c:v>
                </c:pt>
                <c:pt idx="479">
                  <c:v>1466.67</c:v>
                </c:pt>
                <c:pt idx="480">
                  <c:v>1453.33</c:v>
                </c:pt>
                <c:pt idx="481">
                  <c:v>1440</c:v>
                </c:pt>
                <c:pt idx="482">
                  <c:v>1426.67</c:v>
                </c:pt>
                <c:pt idx="483">
                  <c:v>1413.33</c:v>
                </c:pt>
                <c:pt idx="484">
                  <c:v>1400</c:v>
                </c:pt>
                <c:pt idx="485">
                  <c:v>1386.67</c:v>
                </c:pt>
                <c:pt idx="486">
                  <c:v>1373.33</c:v>
                </c:pt>
                <c:pt idx="487">
                  <c:v>1360</c:v>
                </c:pt>
                <c:pt idx="488">
                  <c:v>1346.67</c:v>
                </c:pt>
                <c:pt idx="489">
                  <c:v>1333.33</c:v>
                </c:pt>
                <c:pt idx="490">
                  <c:v>1320</c:v>
                </c:pt>
                <c:pt idx="491">
                  <c:v>1306.67</c:v>
                </c:pt>
                <c:pt idx="492">
                  <c:v>1293.33</c:v>
                </c:pt>
                <c:pt idx="493">
                  <c:v>1280</c:v>
                </c:pt>
                <c:pt idx="494">
                  <c:v>1266.67</c:v>
                </c:pt>
                <c:pt idx="495">
                  <c:v>1253.33</c:v>
                </c:pt>
                <c:pt idx="496">
                  <c:v>1240</c:v>
                </c:pt>
                <c:pt idx="497">
                  <c:v>1226.67</c:v>
                </c:pt>
                <c:pt idx="498">
                  <c:v>1213.33</c:v>
                </c:pt>
                <c:pt idx="499">
                  <c:v>1200</c:v>
                </c:pt>
                <c:pt idx="500">
                  <c:v>1186.67</c:v>
                </c:pt>
                <c:pt idx="501">
                  <c:v>1173.33</c:v>
                </c:pt>
                <c:pt idx="502">
                  <c:v>1160</c:v>
                </c:pt>
                <c:pt idx="503">
                  <c:v>1146.67</c:v>
                </c:pt>
                <c:pt idx="504">
                  <c:v>1133.33</c:v>
                </c:pt>
                <c:pt idx="505">
                  <c:v>1120</c:v>
                </c:pt>
                <c:pt idx="506">
                  <c:v>1106.67</c:v>
                </c:pt>
                <c:pt idx="507">
                  <c:v>1093.33</c:v>
                </c:pt>
                <c:pt idx="508">
                  <c:v>1080</c:v>
                </c:pt>
                <c:pt idx="509">
                  <c:v>1066.67</c:v>
                </c:pt>
                <c:pt idx="510">
                  <c:v>1053.33</c:v>
                </c:pt>
                <c:pt idx="511">
                  <c:v>1040</c:v>
                </c:pt>
                <c:pt idx="512">
                  <c:v>1026.67</c:v>
                </c:pt>
                <c:pt idx="513">
                  <c:v>1013.33</c:v>
                </c:pt>
                <c:pt idx="514">
                  <c:v>1000</c:v>
                </c:pt>
                <c:pt idx="515">
                  <c:v>1000</c:v>
                </c:pt>
                <c:pt idx="516">
                  <c:v>1000</c:v>
                </c:pt>
                <c:pt idx="517">
                  <c:v>1000</c:v>
                </c:pt>
                <c:pt idx="518">
                  <c:v>1000</c:v>
                </c:pt>
                <c:pt idx="519">
                  <c:v>1000</c:v>
                </c:pt>
                <c:pt idx="520">
                  <c:v>1000</c:v>
                </c:pt>
                <c:pt idx="521">
                  <c:v>1000</c:v>
                </c:pt>
                <c:pt idx="522">
                  <c:v>1000</c:v>
                </c:pt>
                <c:pt idx="523">
                  <c:v>1000</c:v>
                </c:pt>
                <c:pt idx="524">
                  <c:v>1000</c:v>
                </c:pt>
                <c:pt idx="525">
                  <c:v>1000</c:v>
                </c:pt>
                <c:pt idx="526">
                  <c:v>1000</c:v>
                </c:pt>
                <c:pt idx="527">
                  <c:v>1000</c:v>
                </c:pt>
                <c:pt idx="528">
                  <c:v>1000</c:v>
                </c:pt>
                <c:pt idx="529">
                  <c:v>1000</c:v>
                </c:pt>
                <c:pt idx="530">
                  <c:v>1000</c:v>
                </c:pt>
                <c:pt idx="531">
                  <c:v>1000</c:v>
                </c:pt>
                <c:pt idx="532">
                  <c:v>1000</c:v>
                </c:pt>
                <c:pt idx="533">
                  <c:v>1000</c:v>
                </c:pt>
                <c:pt idx="534">
                  <c:v>1000</c:v>
                </c:pt>
                <c:pt idx="535">
                  <c:v>1000</c:v>
                </c:pt>
                <c:pt idx="536">
                  <c:v>1000</c:v>
                </c:pt>
                <c:pt idx="537">
                  <c:v>1000</c:v>
                </c:pt>
                <c:pt idx="538">
                  <c:v>1000</c:v>
                </c:pt>
                <c:pt idx="539">
                  <c:v>1000</c:v>
                </c:pt>
                <c:pt idx="540">
                  <c:v>1000</c:v>
                </c:pt>
                <c:pt idx="541">
                  <c:v>1000</c:v>
                </c:pt>
                <c:pt idx="542">
                  <c:v>1000</c:v>
                </c:pt>
                <c:pt idx="543">
                  <c:v>1000</c:v>
                </c:pt>
                <c:pt idx="544">
                  <c:v>1000</c:v>
                </c:pt>
                <c:pt idx="545">
                  <c:v>1000</c:v>
                </c:pt>
                <c:pt idx="546">
                  <c:v>1000</c:v>
                </c:pt>
                <c:pt idx="547">
                  <c:v>1000</c:v>
                </c:pt>
                <c:pt idx="548">
                  <c:v>1000</c:v>
                </c:pt>
                <c:pt idx="549">
                  <c:v>1000</c:v>
                </c:pt>
                <c:pt idx="550">
                  <c:v>1000</c:v>
                </c:pt>
                <c:pt idx="551">
                  <c:v>1000</c:v>
                </c:pt>
                <c:pt idx="552">
                  <c:v>1000</c:v>
                </c:pt>
                <c:pt idx="553">
                  <c:v>1000</c:v>
                </c:pt>
                <c:pt idx="554">
                  <c:v>1000</c:v>
                </c:pt>
                <c:pt idx="555">
                  <c:v>1000</c:v>
                </c:pt>
                <c:pt idx="556">
                  <c:v>1000</c:v>
                </c:pt>
                <c:pt idx="557">
                  <c:v>1000</c:v>
                </c:pt>
                <c:pt idx="558">
                  <c:v>1000</c:v>
                </c:pt>
                <c:pt idx="559">
                  <c:v>1000</c:v>
                </c:pt>
              </c:numCache>
            </c:numRef>
          </c:yVal>
          <c:smooth val="1"/>
        </c:ser>
        <c:dLbls>
          <c:showLegendKey val="0"/>
          <c:showVal val="0"/>
          <c:showCatName val="0"/>
          <c:showSerName val="0"/>
          <c:showPercent val="0"/>
          <c:showBubbleSize val="0"/>
        </c:dLbls>
        <c:axId val="154529616"/>
        <c:axId val="154530176"/>
      </c:scatterChart>
      <c:valAx>
        <c:axId val="15452961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530176"/>
        <c:crosses val="autoZero"/>
        <c:crossBetween val="midCat"/>
      </c:valAx>
      <c:valAx>
        <c:axId val="15453017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529616"/>
        <c:crosses val="autoZero"/>
        <c:crossBetween val="midCat"/>
      </c:valAx>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46078331117703"/>
          <c:y val="4.5377919993010579E-2"/>
          <c:w val="0.76738617900035222"/>
          <c:h val="0.80350967331913703"/>
        </c:manualLayout>
      </c:layout>
      <c:scatterChart>
        <c:scatterStyle val="smoothMarker"/>
        <c:varyColors val="0"/>
        <c:ser>
          <c:idx val="0"/>
          <c:order val="0"/>
          <c:tx>
            <c:v>d=5days</c:v>
          </c:tx>
          <c:spPr>
            <a:ln w="25400" cap="rnd">
              <a:solidFill>
                <a:schemeClr val="accent1"/>
              </a:solidFill>
              <a:round/>
            </a:ln>
            <a:effectLst/>
          </c:spPr>
          <c:marker>
            <c:symbol val="none"/>
          </c:marker>
          <c:xVal>
            <c:numRef>
              <c:f>Alg_dropInterval!$G$3:$G$665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Alg_dropInterval!$I$3:$I$665</c:f>
              <c:numCache>
                <c:formatCode>0.00E+00</c:formatCode>
                <c:ptCount val="66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1322.19</c:v>
                </c:pt>
                <c:pt idx="21" formatCode="General">
                  <c:v>1450.01</c:v>
                </c:pt>
                <c:pt idx="22" formatCode="General">
                  <c:v>1516.33</c:v>
                </c:pt>
                <c:pt idx="23" formatCode="General">
                  <c:v>1566.99</c:v>
                </c:pt>
                <c:pt idx="24" formatCode="General">
                  <c:v>1611.13</c:v>
                </c:pt>
                <c:pt idx="25" formatCode="General">
                  <c:v>1651.43</c:v>
                </c:pt>
                <c:pt idx="26" formatCode="General">
                  <c:v>1689.03</c:v>
                </c:pt>
                <c:pt idx="27" formatCode="General">
                  <c:v>1724.54</c:v>
                </c:pt>
                <c:pt idx="28" formatCode="General">
                  <c:v>1758.33</c:v>
                </c:pt>
                <c:pt idx="29" formatCode="General">
                  <c:v>1790.7</c:v>
                </c:pt>
                <c:pt idx="30" formatCode="General">
                  <c:v>1821.86</c:v>
                </c:pt>
                <c:pt idx="31" formatCode="General">
                  <c:v>1852</c:v>
                </c:pt>
                <c:pt idx="32" formatCode="General">
                  <c:v>1881.23</c:v>
                </c:pt>
                <c:pt idx="33" formatCode="General">
                  <c:v>1909.64</c:v>
                </c:pt>
                <c:pt idx="34" formatCode="General">
                  <c:v>1937.31</c:v>
                </c:pt>
                <c:pt idx="35" formatCode="General">
                  <c:v>1964.31</c:v>
                </c:pt>
                <c:pt idx="36" formatCode="General">
                  <c:v>1990.7</c:v>
                </c:pt>
                <c:pt idx="37" formatCode="General">
                  <c:v>2016.54</c:v>
                </c:pt>
                <c:pt idx="38" formatCode="General">
                  <c:v>2041.9</c:v>
                </c:pt>
                <c:pt idx="39" formatCode="General">
                  <c:v>2066.79</c:v>
                </c:pt>
                <c:pt idx="40" formatCode="General">
                  <c:v>2091.2600000000002</c:v>
                </c:pt>
                <c:pt idx="41" formatCode="General">
                  <c:v>2115.33</c:v>
                </c:pt>
                <c:pt idx="42" formatCode="General">
                  <c:v>2139.0300000000002</c:v>
                </c:pt>
                <c:pt idx="43" formatCode="General">
                  <c:v>2162.36</c:v>
                </c:pt>
                <c:pt idx="44" formatCode="General">
                  <c:v>2185.34</c:v>
                </c:pt>
                <c:pt idx="45" formatCode="General">
                  <c:v>2208.0100000000002</c:v>
                </c:pt>
                <c:pt idx="46" formatCode="General">
                  <c:v>2230.38</c:v>
                </c:pt>
                <c:pt idx="47" formatCode="General">
                  <c:v>2252.4699999999998</c:v>
                </c:pt>
                <c:pt idx="48">
                  <c:v>2274.29</c:v>
                </c:pt>
                <c:pt idx="49" formatCode="General">
                  <c:v>2295.87</c:v>
                </c:pt>
                <c:pt idx="50" formatCode="General">
                  <c:v>2317.21</c:v>
                </c:pt>
                <c:pt idx="51" formatCode="General">
                  <c:v>2338.33</c:v>
                </c:pt>
                <c:pt idx="52" formatCode="General">
                  <c:v>2359.23</c:v>
                </c:pt>
                <c:pt idx="53" formatCode="General">
                  <c:v>2379.92</c:v>
                </c:pt>
                <c:pt idx="54" formatCode="General">
                  <c:v>2400.41</c:v>
                </c:pt>
                <c:pt idx="55" formatCode="General">
                  <c:v>2420.71</c:v>
                </c:pt>
                <c:pt idx="56" formatCode="General">
                  <c:v>2440.81</c:v>
                </c:pt>
                <c:pt idx="57" formatCode="General">
                  <c:v>2460.73</c:v>
                </c:pt>
                <c:pt idx="58" formatCode="General">
                  <c:v>2480.4699999999998</c:v>
                </c:pt>
                <c:pt idx="59" formatCode="General">
                  <c:v>2500.0300000000002</c:v>
                </c:pt>
                <c:pt idx="60" formatCode="General">
                  <c:v>2519.42</c:v>
                </c:pt>
                <c:pt idx="61" formatCode="General">
                  <c:v>2538.66</c:v>
                </c:pt>
                <c:pt idx="62" formatCode="General">
                  <c:v>2557.7399999999998</c:v>
                </c:pt>
                <c:pt idx="63" formatCode="General">
                  <c:v>2576.67</c:v>
                </c:pt>
                <c:pt idx="64" formatCode="General">
                  <c:v>2595.46</c:v>
                </c:pt>
                <c:pt idx="65" formatCode="General">
                  <c:v>2614.11</c:v>
                </c:pt>
                <c:pt idx="66" formatCode="General">
                  <c:v>2632.62</c:v>
                </c:pt>
                <c:pt idx="67" formatCode="General">
                  <c:v>2651.01</c:v>
                </c:pt>
                <c:pt idx="68" formatCode="General">
                  <c:v>2669.27</c:v>
                </c:pt>
                <c:pt idx="69" formatCode="General">
                  <c:v>2687.41</c:v>
                </c:pt>
                <c:pt idx="70" formatCode="General">
                  <c:v>2705.43</c:v>
                </c:pt>
                <c:pt idx="71" formatCode="General">
                  <c:v>2723.32</c:v>
                </c:pt>
                <c:pt idx="72" formatCode="General">
                  <c:v>2741.1</c:v>
                </c:pt>
                <c:pt idx="73" formatCode="General">
                  <c:v>2758.76</c:v>
                </c:pt>
                <c:pt idx="74" formatCode="General">
                  <c:v>2776.31</c:v>
                </c:pt>
                <c:pt idx="75" formatCode="General">
                  <c:v>2793.74</c:v>
                </c:pt>
                <c:pt idx="76" formatCode="General">
                  <c:v>2811.07</c:v>
                </c:pt>
                <c:pt idx="77" formatCode="General">
                  <c:v>2828.28</c:v>
                </c:pt>
                <c:pt idx="78" formatCode="General">
                  <c:v>2845.39</c:v>
                </c:pt>
                <c:pt idx="79" formatCode="General">
                  <c:v>2862.39</c:v>
                </c:pt>
                <c:pt idx="80" formatCode="General">
                  <c:v>2879.29</c:v>
                </c:pt>
                <c:pt idx="81" formatCode="General">
                  <c:v>2896.08</c:v>
                </c:pt>
                <c:pt idx="82" formatCode="General">
                  <c:v>2912.78</c:v>
                </c:pt>
                <c:pt idx="83" formatCode="General">
                  <c:v>2929.38</c:v>
                </c:pt>
                <c:pt idx="84" formatCode="General">
                  <c:v>2945.89</c:v>
                </c:pt>
                <c:pt idx="85" formatCode="General">
                  <c:v>2962.31</c:v>
                </c:pt>
                <c:pt idx="86" formatCode="General">
                  <c:v>2978.63</c:v>
                </c:pt>
                <c:pt idx="87" formatCode="General">
                  <c:v>2994.87</c:v>
                </c:pt>
                <c:pt idx="88" formatCode="General">
                  <c:v>3011.02</c:v>
                </c:pt>
                <c:pt idx="89" formatCode="General">
                  <c:v>3027.08</c:v>
                </c:pt>
                <c:pt idx="90" formatCode="General">
                  <c:v>3043.06</c:v>
                </c:pt>
                <c:pt idx="91" formatCode="General">
                  <c:v>3058.96</c:v>
                </c:pt>
                <c:pt idx="92" formatCode="General">
                  <c:v>3074.77</c:v>
                </c:pt>
                <c:pt idx="93" formatCode="General">
                  <c:v>3090.5</c:v>
                </c:pt>
                <c:pt idx="94" formatCode="General">
                  <c:v>3106.15</c:v>
                </c:pt>
                <c:pt idx="95" formatCode="General">
                  <c:v>3121.72</c:v>
                </c:pt>
                <c:pt idx="96" formatCode="General">
                  <c:v>3137.21</c:v>
                </c:pt>
                <c:pt idx="97" formatCode="General">
                  <c:v>3152.62</c:v>
                </c:pt>
                <c:pt idx="98" formatCode="General">
                  <c:v>3167.95</c:v>
                </c:pt>
                <c:pt idx="99" formatCode="General">
                  <c:v>3183.2</c:v>
                </c:pt>
                <c:pt idx="100" formatCode="General">
                  <c:v>3198.37</c:v>
                </c:pt>
                <c:pt idx="101" formatCode="General">
                  <c:v>3213.46</c:v>
                </c:pt>
                <c:pt idx="102" formatCode="General">
                  <c:v>3301.27</c:v>
                </c:pt>
                <c:pt idx="103" formatCode="General">
                  <c:v>3406.23</c:v>
                </c:pt>
                <c:pt idx="104" formatCode="General">
                  <c:v>3514.29</c:v>
                </c:pt>
                <c:pt idx="105" formatCode="General">
                  <c:v>3612.78</c:v>
                </c:pt>
                <c:pt idx="106" formatCode="General">
                  <c:v>3710.29</c:v>
                </c:pt>
                <c:pt idx="107" formatCode="General">
                  <c:v>3763.13</c:v>
                </c:pt>
                <c:pt idx="108" formatCode="General">
                  <c:v>3805.53</c:v>
                </c:pt>
                <c:pt idx="109" formatCode="General">
                  <c:v>3843.41</c:v>
                </c:pt>
                <c:pt idx="110" formatCode="General">
                  <c:v>3878.49</c:v>
                </c:pt>
                <c:pt idx="111" formatCode="General">
                  <c:v>3911.58</c:v>
                </c:pt>
                <c:pt idx="112" formatCode="General">
                  <c:v>3943.07</c:v>
                </c:pt>
                <c:pt idx="113" formatCode="General">
                  <c:v>3973.26</c:v>
                </c:pt>
                <c:pt idx="114" formatCode="General">
                  <c:v>4002.36</c:v>
                </c:pt>
                <c:pt idx="115" formatCode="General">
                  <c:v>4030.54</c:v>
                </c:pt>
                <c:pt idx="116" formatCode="General">
                  <c:v>4057.92</c:v>
                </c:pt>
                <c:pt idx="117" formatCode="General">
                  <c:v>4084.6</c:v>
                </c:pt>
                <c:pt idx="118" formatCode="General">
                  <c:v>4110.6499999999996</c:v>
                </c:pt>
                <c:pt idx="119" formatCode="General">
                  <c:v>4136.13</c:v>
                </c:pt>
                <c:pt idx="120" formatCode="General">
                  <c:v>4161.08</c:v>
                </c:pt>
                <c:pt idx="121" formatCode="General">
                  <c:v>4185.55</c:v>
                </c:pt>
                <c:pt idx="122" formatCode="General">
                  <c:v>4209.57</c:v>
                </c:pt>
                <c:pt idx="123" formatCode="General">
                  <c:v>4233.1899999999996</c:v>
                </c:pt>
                <c:pt idx="124" formatCode="General">
                  <c:v>4256.43</c:v>
                </c:pt>
                <c:pt idx="125" formatCode="General">
                  <c:v>4279.32</c:v>
                </c:pt>
                <c:pt idx="126" formatCode="General">
                  <c:v>4301.88</c:v>
                </c:pt>
                <c:pt idx="127" formatCode="General">
                  <c:v>4324.13</c:v>
                </c:pt>
                <c:pt idx="128" formatCode="General">
                  <c:v>4346.09</c:v>
                </c:pt>
                <c:pt idx="129" formatCode="General">
                  <c:v>4367.78</c:v>
                </c:pt>
                <c:pt idx="130" formatCode="General">
                  <c:v>4389.21</c:v>
                </c:pt>
                <c:pt idx="131" formatCode="General">
                  <c:v>4410.3900000000003</c:v>
                </c:pt>
                <c:pt idx="132" formatCode="General">
                  <c:v>4431.33</c:v>
                </c:pt>
                <c:pt idx="133" formatCode="General">
                  <c:v>4452.04</c:v>
                </c:pt>
                <c:pt idx="134" formatCode="General">
                  <c:v>4472.53</c:v>
                </c:pt>
                <c:pt idx="135" formatCode="General">
                  <c:v>4492.8</c:v>
                </c:pt>
                <c:pt idx="136" formatCode="General">
                  <c:v>4512.8599999999997</c:v>
                </c:pt>
                <c:pt idx="137" formatCode="General">
                  <c:v>4532.74</c:v>
                </c:pt>
                <c:pt idx="138" formatCode="General">
                  <c:v>4552.42</c:v>
                </c:pt>
                <c:pt idx="139" formatCode="General">
                  <c:v>4571.92</c:v>
                </c:pt>
                <c:pt idx="140" formatCode="General">
                  <c:v>4591.26</c:v>
                </c:pt>
                <c:pt idx="141" formatCode="General">
                  <c:v>4610.42</c:v>
                </c:pt>
                <c:pt idx="142" formatCode="General">
                  <c:v>4629.42</c:v>
                </c:pt>
                <c:pt idx="143" formatCode="General">
                  <c:v>4648.2700000000004</c:v>
                </c:pt>
                <c:pt idx="144" formatCode="General">
                  <c:v>4666.97</c:v>
                </c:pt>
                <c:pt idx="145" formatCode="General">
                  <c:v>4685.51</c:v>
                </c:pt>
                <c:pt idx="146" formatCode="General">
                  <c:v>4703.92</c:v>
                </c:pt>
                <c:pt idx="147" formatCode="General">
                  <c:v>4722.18</c:v>
                </c:pt>
                <c:pt idx="148" formatCode="General">
                  <c:v>4740.3100000000004</c:v>
                </c:pt>
                <c:pt idx="149" formatCode="General">
                  <c:v>4758.3100000000004</c:v>
                </c:pt>
                <c:pt idx="150" formatCode="General">
                  <c:v>4776.1899999999996</c:v>
                </c:pt>
                <c:pt idx="151" formatCode="General">
                  <c:v>4793.93</c:v>
                </c:pt>
                <c:pt idx="152" formatCode="General">
                  <c:v>4811.5600000000004</c:v>
                </c:pt>
                <c:pt idx="153" formatCode="General">
                  <c:v>4829.07</c:v>
                </c:pt>
                <c:pt idx="154" formatCode="General">
                  <c:v>4846.47</c:v>
                </c:pt>
                <c:pt idx="155" formatCode="General">
                  <c:v>4863.74</c:v>
                </c:pt>
                <c:pt idx="156" formatCode="General">
                  <c:v>4880.91</c:v>
                </c:pt>
                <c:pt idx="157" formatCode="General">
                  <c:v>4897.96</c:v>
                </c:pt>
                <c:pt idx="158" formatCode="General">
                  <c:v>4914.8999999999996</c:v>
                </c:pt>
                <c:pt idx="159" formatCode="General">
                  <c:v>4931.74</c:v>
                </c:pt>
                <c:pt idx="160" formatCode="General">
                  <c:v>4948.47</c:v>
                </c:pt>
                <c:pt idx="161" formatCode="General">
                  <c:v>4965.1000000000004</c:v>
                </c:pt>
                <c:pt idx="162" formatCode="General">
                  <c:v>4981.6400000000003</c:v>
                </c:pt>
                <c:pt idx="163" formatCode="General">
                  <c:v>4998.07</c:v>
                </c:pt>
                <c:pt idx="164" formatCode="General">
                  <c:v>5014.42</c:v>
                </c:pt>
                <c:pt idx="165" formatCode="General">
                  <c:v>5030.67</c:v>
                </c:pt>
                <c:pt idx="166" formatCode="General">
                  <c:v>5046.83</c:v>
                </c:pt>
                <c:pt idx="167" formatCode="General">
                  <c:v>5062.8999999999996</c:v>
                </c:pt>
                <c:pt idx="168" formatCode="General">
                  <c:v>5078.8900000000003</c:v>
                </c:pt>
                <c:pt idx="169" formatCode="General">
                  <c:v>5094.79</c:v>
                </c:pt>
                <c:pt idx="170" formatCode="General">
                  <c:v>5110.6000000000004</c:v>
                </c:pt>
                <c:pt idx="171" formatCode="General">
                  <c:v>5126.34</c:v>
                </c:pt>
                <c:pt idx="172" formatCode="General">
                  <c:v>5142</c:v>
                </c:pt>
                <c:pt idx="173" formatCode="General">
                  <c:v>5157.57</c:v>
                </c:pt>
                <c:pt idx="174" formatCode="General">
                  <c:v>5173.07</c:v>
                </c:pt>
                <c:pt idx="175" formatCode="General">
                  <c:v>5188.49</c:v>
                </c:pt>
                <c:pt idx="176" formatCode="General">
                  <c:v>5203.84</c:v>
                </c:pt>
                <c:pt idx="177" formatCode="General">
                  <c:v>5219.1099999999997</c:v>
                </c:pt>
                <c:pt idx="178" formatCode="General">
                  <c:v>5234.3100000000004</c:v>
                </c:pt>
                <c:pt idx="179" formatCode="General">
                  <c:v>5249.44</c:v>
                </c:pt>
                <c:pt idx="180" formatCode="General">
                  <c:v>5264.49</c:v>
                </c:pt>
                <c:pt idx="181" formatCode="General">
                  <c:v>5279.48</c:v>
                </c:pt>
                <c:pt idx="182" formatCode="General">
                  <c:v>5294.39</c:v>
                </c:pt>
                <c:pt idx="183" formatCode="General">
                  <c:v>5309.24</c:v>
                </c:pt>
                <c:pt idx="184" formatCode="General">
                  <c:v>5324.03</c:v>
                </c:pt>
                <c:pt idx="185" formatCode="General">
                  <c:v>5338.74</c:v>
                </c:pt>
                <c:pt idx="186" formatCode="General">
                  <c:v>5353.4</c:v>
                </c:pt>
                <c:pt idx="187" formatCode="General">
                  <c:v>5418.2</c:v>
                </c:pt>
                <c:pt idx="188" formatCode="General">
                  <c:v>5494.88</c:v>
                </c:pt>
                <c:pt idx="189" formatCode="General">
                  <c:v>5573.6</c:v>
                </c:pt>
                <c:pt idx="190" formatCode="General">
                  <c:v>5645.3</c:v>
                </c:pt>
                <c:pt idx="191" formatCode="General">
                  <c:v>5716.59</c:v>
                </c:pt>
                <c:pt idx="192" formatCode="General">
                  <c:v>5757.27</c:v>
                </c:pt>
                <c:pt idx="193" formatCode="General">
                  <c:v>5791.11</c:v>
                </c:pt>
                <c:pt idx="194" formatCode="General">
                  <c:v>5821.86</c:v>
                </c:pt>
                <c:pt idx="195" formatCode="General">
                  <c:v>5850.62</c:v>
                </c:pt>
                <c:pt idx="196" formatCode="General">
                  <c:v>5877.88</c:v>
                </c:pt>
                <c:pt idx="197" formatCode="General">
                  <c:v>5903.96</c:v>
                </c:pt>
                <c:pt idx="198" formatCode="General">
                  <c:v>5929.08</c:v>
                </c:pt>
                <c:pt idx="199" formatCode="General">
                  <c:v>5953.4</c:v>
                </c:pt>
                <c:pt idx="200" formatCode="General">
                  <c:v>5977.05</c:v>
                </c:pt>
                <c:pt idx="201" formatCode="General">
                  <c:v>6000.09</c:v>
                </c:pt>
                <c:pt idx="202" formatCode="General">
                  <c:v>6022.61</c:v>
                </c:pt>
                <c:pt idx="203" formatCode="General">
                  <c:v>6044.64</c:v>
                </c:pt>
                <c:pt idx="204" formatCode="General">
                  <c:v>6066.23</c:v>
                </c:pt>
                <c:pt idx="205" formatCode="General">
                  <c:v>6087.42</c:v>
                </c:pt>
                <c:pt idx="206" formatCode="General">
                  <c:v>6108.25</c:v>
                </c:pt>
                <c:pt idx="207" formatCode="General">
                  <c:v>6128.76</c:v>
                </c:pt>
                <c:pt idx="208" formatCode="General">
                  <c:v>6148.96</c:v>
                </c:pt>
                <c:pt idx="209" formatCode="General">
                  <c:v>6168.89</c:v>
                </c:pt>
                <c:pt idx="210" formatCode="General">
                  <c:v>6188.55</c:v>
                </c:pt>
                <c:pt idx="211" formatCode="General">
                  <c:v>6207.96</c:v>
                </c:pt>
                <c:pt idx="212" formatCode="General">
                  <c:v>6227.14</c:v>
                </c:pt>
                <c:pt idx="213" formatCode="General">
                  <c:v>6246.1</c:v>
                </c:pt>
                <c:pt idx="214" formatCode="General">
                  <c:v>6264.85</c:v>
                </c:pt>
                <c:pt idx="215" formatCode="General">
                  <c:v>6283.4</c:v>
                </c:pt>
                <c:pt idx="216" formatCode="General">
                  <c:v>6301.76</c:v>
                </c:pt>
                <c:pt idx="217" formatCode="General">
                  <c:v>6319.94</c:v>
                </c:pt>
                <c:pt idx="218" formatCode="General">
                  <c:v>6337.95</c:v>
                </c:pt>
                <c:pt idx="219" formatCode="General">
                  <c:v>6355.79</c:v>
                </c:pt>
                <c:pt idx="220" formatCode="General">
                  <c:v>6373.46</c:v>
                </c:pt>
                <c:pt idx="221" formatCode="General">
                  <c:v>6390.98</c:v>
                </c:pt>
                <c:pt idx="222" formatCode="General">
                  <c:v>6408.35</c:v>
                </c:pt>
                <c:pt idx="223" formatCode="General">
                  <c:v>6425.58</c:v>
                </c:pt>
                <c:pt idx="224" formatCode="General">
                  <c:v>6442.67</c:v>
                </c:pt>
                <c:pt idx="225" formatCode="General">
                  <c:v>6459.64</c:v>
                </c:pt>
                <c:pt idx="226" formatCode="General">
                  <c:v>6476.48</c:v>
                </c:pt>
                <c:pt idx="227" formatCode="General">
                  <c:v>6493.2</c:v>
                </c:pt>
                <c:pt idx="228" formatCode="General">
                  <c:v>6509.8</c:v>
                </c:pt>
                <c:pt idx="229" formatCode="General">
                  <c:v>6526.29</c:v>
                </c:pt>
                <c:pt idx="230" formatCode="General">
                  <c:v>6542.67</c:v>
                </c:pt>
                <c:pt idx="231" formatCode="General">
                  <c:v>6558.95</c:v>
                </c:pt>
                <c:pt idx="232" formatCode="General">
                  <c:v>6575.12</c:v>
                </c:pt>
                <c:pt idx="233" formatCode="General">
                  <c:v>6591.19</c:v>
                </c:pt>
                <c:pt idx="234" formatCode="General">
                  <c:v>6607.16</c:v>
                </c:pt>
                <c:pt idx="235" formatCode="General">
                  <c:v>6623.03</c:v>
                </c:pt>
                <c:pt idx="236" formatCode="General">
                  <c:v>6638.81</c:v>
                </c:pt>
                <c:pt idx="237" formatCode="General">
                  <c:v>6654.5</c:v>
                </c:pt>
                <c:pt idx="238" formatCode="General">
                  <c:v>6670.09</c:v>
                </c:pt>
                <c:pt idx="239" formatCode="General">
                  <c:v>6685.6</c:v>
                </c:pt>
                <c:pt idx="240" formatCode="General">
                  <c:v>6701.02</c:v>
                </c:pt>
                <c:pt idx="241" formatCode="General">
                  <c:v>6716.36</c:v>
                </c:pt>
                <c:pt idx="242" formatCode="General">
                  <c:v>6731.61</c:v>
                </c:pt>
                <c:pt idx="243" formatCode="General">
                  <c:v>6746.79</c:v>
                </c:pt>
                <c:pt idx="244" formatCode="General">
                  <c:v>6761.89</c:v>
                </c:pt>
                <c:pt idx="245" formatCode="General">
                  <c:v>6776.91</c:v>
                </c:pt>
                <c:pt idx="246" formatCode="General">
                  <c:v>6791.85</c:v>
                </c:pt>
                <c:pt idx="247" formatCode="General">
                  <c:v>6806.72</c:v>
                </c:pt>
                <c:pt idx="248" formatCode="General">
                  <c:v>6821.52</c:v>
                </c:pt>
                <c:pt idx="249" formatCode="General">
                  <c:v>6836.24</c:v>
                </c:pt>
                <c:pt idx="250" formatCode="General">
                  <c:v>6850.89</c:v>
                </c:pt>
                <c:pt idx="251" formatCode="General">
                  <c:v>6865.47</c:v>
                </c:pt>
                <c:pt idx="252" formatCode="General">
                  <c:v>6879.99</c:v>
                </c:pt>
                <c:pt idx="253" formatCode="General">
                  <c:v>6894.44</c:v>
                </c:pt>
                <c:pt idx="254" formatCode="General">
                  <c:v>6908.82</c:v>
                </c:pt>
                <c:pt idx="255" formatCode="General">
                  <c:v>6923.15</c:v>
                </c:pt>
                <c:pt idx="256" formatCode="General">
                  <c:v>6937.41</c:v>
                </c:pt>
                <c:pt idx="257" formatCode="General">
                  <c:v>6951.6</c:v>
                </c:pt>
                <c:pt idx="258" formatCode="General">
                  <c:v>6965.75</c:v>
                </c:pt>
                <c:pt idx="259" formatCode="General">
                  <c:v>6979.83</c:v>
                </c:pt>
                <c:pt idx="260" formatCode="General">
                  <c:v>6993.85</c:v>
                </c:pt>
                <c:pt idx="261" formatCode="General">
                  <c:v>7007.82</c:v>
                </c:pt>
                <c:pt idx="262" formatCode="General">
                  <c:v>7021.73</c:v>
                </c:pt>
                <c:pt idx="263" formatCode="General">
                  <c:v>7035.59</c:v>
                </c:pt>
                <c:pt idx="264" formatCode="General">
                  <c:v>7049.4</c:v>
                </c:pt>
                <c:pt idx="265" formatCode="General">
                  <c:v>7063.15</c:v>
                </c:pt>
                <c:pt idx="266" formatCode="General">
                  <c:v>7076.85</c:v>
                </c:pt>
                <c:pt idx="267" formatCode="General">
                  <c:v>7090.49</c:v>
                </c:pt>
                <c:pt idx="268" formatCode="General">
                  <c:v>7104.09</c:v>
                </c:pt>
                <c:pt idx="269" formatCode="General">
                  <c:v>7117.63</c:v>
                </c:pt>
                <c:pt idx="270" formatCode="General">
                  <c:v>7131.13</c:v>
                </c:pt>
                <c:pt idx="271" formatCode="General">
                  <c:v>7144.57</c:v>
                </c:pt>
                <c:pt idx="272" formatCode="General">
                  <c:v>7191.81</c:v>
                </c:pt>
                <c:pt idx="273" formatCode="General">
                  <c:v>7246.74</c:v>
                </c:pt>
                <c:pt idx="274" formatCode="General">
                  <c:v>7304.34</c:v>
                </c:pt>
                <c:pt idx="275" formatCode="General">
                  <c:v>7361.83</c:v>
                </c:pt>
                <c:pt idx="276" formatCode="General">
                  <c:v>7420.05</c:v>
                </c:pt>
                <c:pt idx="277" formatCode="General">
                  <c:v>7453</c:v>
                </c:pt>
                <c:pt idx="278" formatCode="General">
                  <c:v>7480.49</c:v>
                </c:pt>
                <c:pt idx="279" formatCode="General">
                  <c:v>7505.55</c:v>
                </c:pt>
                <c:pt idx="280" formatCode="General">
                  <c:v>7529.06</c:v>
                </c:pt>
                <c:pt idx="281" formatCode="General">
                  <c:v>7551.42</c:v>
                </c:pt>
                <c:pt idx="282" formatCode="General">
                  <c:v>7572.89</c:v>
                </c:pt>
                <c:pt idx="283" formatCode="General">
                  <c:v>7593.63</c:v>
                </c:pt>
                <c:pt idx="284" formatCode="General">
                  <c:v>7613.75</c:v>
                </c:pt>
                <c:pt idx="285" formatCode="General">
                  <c:v>7633.34</c:v>
                </c:pt>
                <c:pt idx="286" formatCode="General">
                  <c:v>7652.47</c:v>
                </c:pt>
                <c:pt idx="287" formatCode="General">
                  <c:v>7671.18</c:v>
                </c:pt>
                <c:pt idx="288" formatCode="General">
                  <c:v>7689.53</c:v>
                </c:pt>
                <c:pt idx="289" formatCode="General">
                  <c:v>7707.54</c:v>
                </c:pt>
                <c:pt idx="290" formatCode="General">
                  <c:v>7725.25</c:v>
                </c:pt>
                <c:pt idx="291" formatCode="General">
                  <c:v>7742.69</c:v>
                </c:pt>
                <c:pt idx="292" formatCode="General">
                  <c:v>7759.87</c:v>
                </c:pt>
                <c:pt idx="293" formatCode="General">
                  <c:v>7776.81</c:v>
                </c:pt>
                <c:pt idx="294" formatCode="General">
                  <c:v>7793.55</c:v>
                </c:pt>
                <c:pt idx="295" formatCode="General">
                  <c:v>7810.07</c:v>
                </c:pt>
                <c:pt idx="296" formatCode="General">
                  <c:v>7826.41</c:v>
                </c:pt>
                <c:pt idx="297" formatCode="General">
                  <c:v>7842.57</c:v>
                </c:pt>
                <c:pt idx="298" formatCode="General">
                  <c:v>7858.56</c:v>
                </c:pt>
                <c:pt idx="299" formatCode="General">
                  <c:v>7874.38</c:v>
                </c:pt>
                <c:pt idx="300" formatCode="General">
                  <c:v>7890.05</c:v>
                </c:pt>
                <c:pt idx="301" formatCode="General">
                  <c:v>7905.57</c:v>
                </c:pt>
                <c:pt idx="302" formatCode="General">
                  <c:v>7920.95</c:v>
                </c:pt>
                <c:pt idx="303" formatCode="General">
                  <c:v>7936.2</c:v>
                </c:pt>
                <c:pt idx="304" formatCode="General">
                  <c:v>7951.31</c:v>
                </c:pt>
                <c:pt idx="305" formatCode="General">
                  <c:v>7966.3</c:v>
                </c:pt>
                <c:pt idx="306" formatCode="General">
                  <c:v>7981.17</c:v>
                </c:pt>
                <c:pt idx="307" formatCode="General">
                  <c:v>7995.93</c:v>
                </c:pt>
                <c:pt idx="308" formatCode="General">
                  <c:v>8010.58</c:v>
                </c:pt>
                <c:pt idx="309" formatCode="General">
                  <c:v>8025.12</c:v>
                </c:pt>
                <c:pt idx="310" formatCode="General">
                  <c:v>8039.56</c:v>
                </c:pt>
                <c:pt idx="311" formatCode="General">
                  <c:v>8053.91</c:v>
                </c:pt>
                <c:pt idx="312" formatCode="General">
                  <c:v>8068.16</c:v>
                </c:pt>
                <c:pt idx="313" formatCode="General">
                  <c:v>8082.31</c:v>
                </c:pt>
                <c:pt idx="314" formatCode="General">
                  <c:v>8096.38</c:v>
                </c:pt>
                <c:pt idx="315" formatCode="General">
                  <c:v>8110.37</c:v>
                </c:pt>
                <c:pt idx="316" formatCode="General">
                  <c:v>8124.27</c:v>
                </c:pt>
                <c:pt idx="317" formatCode="General">
                  <c:v>8138.09</c:v>
                </c:pt>
                <c:pt idx="318" formatCode="General">
                  <c:v>8151.83</c:v>
                </c:pt>
                <c:pt idx="319" formatCode="General">
                  <c:v>8165.5</c:v>
                </c:pt>
                <c:pt idx="320" formatCode="General">
                  <c:v>8179.09</c:v>
                </c:pt>
                <c:pt idx="321" formatCode="General">
                  <c:v>8192.61</c:v>
                </c:pt>
                <c:pt idx="322" formatCode="General">
                  <c:v>8206.06</c:v>
                </c:pt>
                <c:pt idx="323" formatCode="General">
                  <c:v>8219.44</c:v>
                </c:pt>
                <c:pt idx="324" formatCode="General">
                  <c:v>8232.75</c:v>
                </c:pt>
                <c:pt idx="325" formatCode="General">
                  <c:v>8246</c:v>
                </c:pt>
                <c:pt idx="326" formatCode="General">
                  <c:v>8259.18</c:v>
                </c:pt>
                <c:pt idx="327" formatCode="General">
                  <c:v>8272.2900000000009</c:v>
                </c:pt>
                <c:pt idx="328" formatCode="General">
                  <c:v>8285.34</c:v>
                </c:pt>
                <c:pt idx="329" formatCode="General">
                  <c:v>8298.33</c:v>
                </c:pt>
                <c:pt idx="330" formatCode="General">
                  <c:v>8311.26</c:v>
                </c:pt>
                <c:pt idx="331" formatCode="General">
                  <c:v>8324.1299999999992</c:v>
                </c:pt>
                <c:pt idx="332" formatCode="General">
                  <c:v>8336.94</c:v>
                </c:pt>
                <c:pt idx="333" formatCode="General">
                  <c:v>8349.69</c:v>
                </c:pt>
                <c:pt idx="334" formatCode="General">
                  <c:v>8362.3799999999992</c:v>
                </c:pt>
                <c:pt idx="335" formatCode="General">
                  <c:v>8375.0300000000007</c:v>
                </c:pt>
                <c:pt idx="336" formatCode="General">
                  <c:v>8387.61</c:v>
                </c:pt>
                <c:pt idx="337" formatCode="General">
                  <c:v>8400.15</c:v>
                </c:pt>
                <c:pt idx="338" formatCode="General">
                  <c:v>8412.6299999999992</c:v>
                </c:pt>
                <c:pt idx="339" formatCode="General">
                  <c:v>8425.06</c:v>
                </c:pt>
                <c:pt idx="340" formatCode="General">
                  <c:v>8437.44</c:v>
                </c:pt>
                <c:pt idx="341" formatCode="General">
                  <c:v>8449.77</c:v>
                </c:pt>
                <c:pt idx="342" formatCode="General">
                  <c:v>8462.0499999999993</c:v>
                </c:pt>
                <c:pt idx="343" formatCode="General">
                  <c:v>8474.2800000000007</c:v>
                </c:pt>
                <c:pt idx="344" formatCode="General">
                  <c:v>8486.4599999999991</c:v>
                </c:pt>
                <c:pt idx="345" formatCode="General">
                  <c:v>8498.6</c:v>
                </c:pt>
                <c:pt idx="346" formatCode="General">
                  <c:v>8510.7000000000007</c:v>
                </c:pt>
                <c:pt idx="347" formatCode="General">
                  <c:v>8522.74</c:v>
                </c:pt>
                <c:pt idx="348" formatCode="General">
                  <c:v>8534.75</c:v>
                </c:pt>
                <c:pt idx="349" formatCode="General">
                  <c:v>8546.7099999999991</c:v>
                </c:pt>
                <c:pt idx="350" formatCode="General">
                  <c:v>8558.6299999999992</c:v>
                </c:pt>
                <c:pt idx="351" formatCode="General">
                  <c:v>8570.5</c:v>
                </c:pt>
                <c:pt idx="352" formatCode="General">
                  <c:v>8582.34</c:v>
                </c:pt>
                <c:pt idx="353" formatCode="General">
                  <c:v>8594.1299999999992</c:v>
                </c:pt>
                <c:pt idx="354" formatCode="General">
                  <c:v>8605.8799999999992</c:v>
                </c:pt>
                <c:pt idx="355" formatCode="General">
                  <c:v>8617.59</c:v>
                </c:pt>
                <c:pt idx="356" formatCode="General">
                  <c:v>8629.27</c:v>
                </c:pt>
                <c:pt idx="357" formatCode="General">
                  <c:v>8648.1299999999992</c:v>
                </c:pt>
                <c:pt idx="358" formatCode="General">
                  <c:v>8668.8799999999992</c:v>
                </c:pt>
                <c:pt idx="359" formatCode="General">
                  <c:v>8690.6299999999992</c:v>
                </c:pt>
                <c:pt idx="360" formatCode="General">
                  <c:v>8713.08</c:v>
                </c:pt>
                <c:pt idx="361" formatCode="General">
                  <c:v>8736.09</c:v>
                </c:pt>
                <c:pt idx="362" formatCode="General">
                  <c:v>8759.56</c:v>
                </c:pt>
                <c:pt idx="363" formatCode="General">
                  <c:v>8783.39</c:v>
                </c:pt>
                <c:pt idx="364" formatCode="General">
                  <c:v>8807.5400000000009</c:v>
                </c:pt>
                <c:pt idx="365" formatCode="General">
                  <c:v>8831.94</c:v>
                </c:pt>
                <c:pt idx="366" formatCode="General">
                  <c:v>8856.57</c:v>
                </c:pt>
                <c:pt idx="367" formatCode="General">
                  <c:v>8881.4500000000007</c:v>
                </c:pt>
                <c:pt idx="368" formatCode="General">
                  <c:v>8906.57</c:v>
                </c:pt>
                <c:pt idx="369">
                  <c:v>8931.89</c:v>
                </c:pt>
                <c:pt idx="370" formatCode="General">
                  <c:v>8957.3799999999992</c:v>
                </c:pt>
                <c:pt idx="371" formatCode="General">
                  <c:v>8983.01</c:v>
                </c:pt>
                <c:pt idx="372" formatCode="General">
                  <c:v>9008.77</c:v>
                </c:pt>
                <c:pt idx="373" formatCode="General">
                  <c:v>9034.65</c:v>
                </c:pt>
                <c:pt idx="374" formatCode="General">
                  <c:v>9060.6200000000008</c:v>
                </c:pt>
                <c:pt idx="375" formatCode="General">
                  <c:v>9086.68</c:v>
                </c:pt>
                <c:pt idx="376" formatCode="General">
                  <c:v>9112.82</c:v>
                </c:pt>
                <c:pt idx="377" formatCode="General">
                  <c:v>9138.5</c:v>
                </c:pt>
                <c:pt idx="378" formatCode="General">
                  <c:v>9163.43</c:v>
                </c:pt>
                <c:pt idx="379" formatCode="General">
                  <c:v>9188.24</c:v>
                </c:pt>
                <c:pt idx="380" formatCode="General">
                  <c:v>9212.9699999999993</c:v>
                </c:pt>
                <c:pt idx="381" formatCode="General">
                  <c:v>9237.6299999999992</c:v>
                </c:pt>
                <c:pt idx="382" formatCode="General">
                  <c:v>9262.2099999999991</c:v>
                </c:pt>
                <c:pt idx="383" formatCode="General">
                  <c:v>9286.7099999999991</c:v>
                </c:pt>
                <c:pt idx="384" formatCode="General">
                  <c:v>9311.14</c:v>
                </c:pt>
                <c:pt idx="385" formatCode="General">
                  <c:v>9335.5</c:v>
                </c:pt>
                <c:pt idx="386" formatCode="General">
                  <c:v>9359.76</c:v>
                </c:pt>
                <c:pt idx="387" formatCode="General">
                  <c:v>9384.2099999999991</c:v>
                </c:pt>
                <c:pt idx="388" formatCode="General">
                  <c:v>9408.9599999999991</c:v>
                </c:pt>
                <c:pt idx="389">
                  <c:v>9433.75</c:v>
                </c:pt>
                <c:pt idx="390" formatCode="General">
                  <c:v>9458.56</c:v>
                </c:pt>
                <c:pt idx="391" formatCode="General">
                  <c:v>9483.36</c:v>
                </c:pt>
                <c:pt idx="392" formatCode="General">
                  <c:v>9508.16</c:v>
                </c:pt>
                <c:pt idx="393" formatCode="General">
                  <c:v>9532.9500000000007</c:v>
                </c:pt>
                <c:pt idx="394" formatCode="General">
                  <c:v>9557.73</c:v>
                </c:pt>
                <c:pt idx="395" formatCode="General">
                  <c:v>9582.49</c:v>
                </c:pt>
                <c:pt idx="396" formatCode="General">
                  <c:v>9607.2199999999993</c:v>
                </c:pt>
                <c:pt idx="397" formatCode="General">
                  <c:v>9631.82</c:v>
                </c:pt>
                <c:pt idx="398" formatCode="General">
                  <c:v>9656.17</c:v>
                </c:pt>
                <c:pt idx="399" formatCode="General">
                  <c:v>9680.4500000000007</c:v>
                </c:pt>
                <c:pt idx="400" formatCode="General">
                  <c:v>9704.66</c:v>
                </c:pt>
                <c:pt idx="401" formatCode="General">
                  <c:v>9728.7900000000009</c:v>
                </c:pt>
                <c:pt idx="402" formatCode="General">
                  <c:v>9752.8700000000008</c:v>
                </c:pt>
                <c:pt idx="403" formatCode="General">
                  <c:v>9776.89</c:v>
                </c:pt>
                <c:pt idx="404" formatCode="General">
                  <c:v>9800.8700000000008</c:v>
                </c:pt>
                <c:pt idx="405" formatCode="General">
                  <c:v>9824.7900000000009</c:v>
                </c:pt>
                <c:pt idx="406" formatCode="General">
                  <c:v>9848.65</c:v>
                </c:pt>
                <c:pt idx="407" formatCode="General">
                  <c:v>9872.44</c:v>
                </c:pt>
                <c:pt idx="408" formatCode="General">
                  <c:v>9896.16</c:v>
                </c:pt>
                <c:pt idx="409" formatCode="General">
                  <c:v>9919.81</c:v>
                </c:pt>
                <c:pt idx="410" formatCode="General">
                  <c:v>9943.41</c:v>
                </c:pt>
                <c:pt idx="411" formatCode="General">
                  <c:v>9966.9500000000007</c:v>
                </c:pt>
                <c:pt idx="412" formatCode="General">
                  <c:v>9990.43</c:v>
                </c:pt>
                <c:pt idx="413" formatCode="General">
                  <c:v>10013.9</c:v>
                </c:pt>
                <c:pt idx="414" formatCode="General">
                  <c:v>10037.299999999999</c:v>
                </c:pt>
                <c:pt idx="415" formatCode="General">
                  <c:v>10060.6</c:v>
                </c:pt>
                <c:pt idx="416" formatCode="General">
                  <c:v>10083.799999999999</c:v>
                </c:pt>
                <c:pt idx="417" formatCode="General">
                  <c:v>10107</c:v>
                </c:pt>
                <c:pt idx="418" formatCode="General">
                  <c:v>10130.200000000001</c:v>
                </c:pt>
                <c:pt idx="419" formatCode="General">
                  <c:v>10153.200000000001</c:v>
                </c:pt>
                <c:pt idx="420" formatCode="General">
                  <c:v>10176.299999999999</c:v>
                </c:pt>
                <c:pt idx="421" formatCode="General">
                  <c:v>10199.200000000001</c:v>
                </c:pt>
                <c:pt idx="422" formatCode="General">
                  <c:v>10222.1</c:v>
                </c:pt>
                <c:pt idx="423" formatCode="General">
                  <c:v>10245</c:v>
                </c:pt>
                <c:pt idx="424" formatCode="General">
                  <c:v>10267.799999999999</c:v>
                </c:pt>
                <c:pt idx="425" formatCode="General">
                  <c:v>10290.5</c:v>
                </c:pt>
                <c:pt idx="426" formatCode="General">
                  <c:v>10313.200000000001</c:v>
                </c:pt>
                <c:pt idx="427" formatCode="General">
                  <c:v>10335.9</c:v>
                </c:pt>
                <c:pt idx="428" formatCode="General">
                  <c:v>10358.5</c:v>
                </c:pt>
                <c:pt idx="429" formatCode="General">
                  <c:v>10381.1</c:v>
                </c:pt>
                <c:pt idx="430" formatCode="General">
                  <c:v>10403.700000000001</c:v>
                </c:pt>
                <c:pt idx="431" formatCode="General">
                  <c:v>10426.299999999999</c:v>
                </c:pt>
                <c:pt idx="432" formatCode="General">
                  <c:v>10448.9</c:v>
                </c:pt>
                <c:pt idx="433" formatCode="General">
                  <c:v>10471.5</c:v>
                </c:pt>
                <c:pt idx="434" formatCode="General">
                  <c:v>10494.1</c:v>
                </c:pt>
                <c:pt idx="435" formatCode="General">
                  <c:v>10516.7</c:v>
                </c:pt>
                <c:pt idx="436" formatCode="General">
                  <c:v>10539.3</c:v>
                </c:pt>
                <c:pt idx="437" formatCode="General">
                  <c:v>10561.8</c:v>
                </c:pt>
                <c:pt idx="438" formatCode="General">
                  <c:v>10584.2</c:v>
                </c:pt>
                <c:pt idx="439" formatCode="General">
                  <c:v>10606.5</c:v>
                </c:pt>
                <c:pt idx="440" formatCode="General">
                  <c:v>10628.6</c:v>
                </c:pt>
                <c:pt idx="441" formatCode="General">
                  <c:v>10650.6</c:v>
                </c:pt>
                <c:pt idx="442" formatCode="General">
                  <c:v>10672.5</c:v>
                </c:pt>
                <c:pt idx="443" formatCode="General">
                  <c:v>10694.2</c:v>
                </c:pt>
                <c:pt idx="444" formatCode="General">
                  <c:v>10715.8</c:v>
                </c:pt>
                <c:pt idx="445" formatCode="General">
                  <c:v>10737.3</c:v>
                </c:pt>
                <c:pt idx="446" formatCode="General">
                  <c:v>10758.6</c:v>
                </c:pt>
                <c:pt idx="447" formatCode="General">
                  <c:v>10779.9</c:v>
                </c:pt>
                <c:pt idx="448" formatCode="General">
                  <c:v>10801.3</c:v>
                </c:pt>
                <c:pt idx="449" formatCode="General">
                  <c:v>10822.7</c:v>
                </c:pt>
                <c:pt idx="450" formatCode="General">
                  <c:v>10844.2</c:v>
                </c:pt>
                <c:pt idx="451" formatCode="General">
                  <c:v>10865.8</c:v>
                </c:pt>
                <c:pt idx="452" formatCode="General">
                  <c:v>10887.4</c:v>
                </c:pt>
                <c:pt idx="453" formatCode="General">
                  <c:v>10909.1</c:v>
                </c:pt>
                <c:pt idx="454" formatCode="General">
                  <c:v>10930.9</c:v>
                </c:pt>
                <c:pt idx="455" formatCode="General">
                  <c:v>10952.8</c:v>
                </c:pt>
                <c:pt idx="456" formatCode="General">
                  <c:v>10974.7</c:v>
                </c:pt>
                <c:pt idx="457" formatCode="General">
                  <c:v>10996.6</c:v>
                </c:pt>
                <c:pt idx="458" formatCode="General">
                  <c:v>11017.9</c:v>
                </c:pt>
                <c:pt idx="459" formatCode="General">
                  <c:v>11038.9</c:v>
                </c:pt>
                <c:pt idx="460" formatCode="General">
                  <c:v>11059.7</c:v>
                </c:pt>
                <c:pt idx="461" formatCode="General">
                  <c:v>11080.3</c:v>
                </c:pt>
                <c:pt idx="462" formatCode="General">
                  <c:v>11100.8</c:v>
                </c:pt>
                <c:pt idx="463" formatCode="General">
                  <c:v>11121.1</c:v>
                </c:pt>
                <c:pt idx="464" formatCode="General">
                  <c:v>11141.3</c:v>
                </c:pt>
                <c:pt idx="465" formatCode="General">
                  <c:v>11161.3</c:v>
                </c:pt>
                <c:pt idx="466" formatCode="General">
                  <c:v>11181.2</c:v>
                </c:pt>
                <c:pt idx="467" formatCode="General">
                  <c:v>11201</c:v>
                </c:pt>
                <c:pt idx="468" formatCode="General">
                  <c:v>11221.1</c:v>
                </c:pt>
                <c:pt idx="469" formatCode="General">
                  <c:v>11241.3</c:v>
                </c:pt>
                <c:pt idx="470" formatCode="General">
                  <c:v>11261.5</c:v>
                </c:pt>
                <c:pt idx="471" formatCode="General">
                  <c:v>11281.8</c:v>
                </c:pt>
                <c:pt idx="472" formatCode="General">
                  <c:v>11302.1</c:v>
                </c:pt>
                <c:pt idx="473" formatCode="General">
                  <c:v>11322.4</c:v>
                </c:pt>
                <c:pt idx="474" formatCode="General">
                  <c:v>11342.8</c:v>
                </c:pt>
                <c:pt idx="475" formatCode="General">
                  <c:v>11363.2</c:v>
                </c:pt>
                <c:pt idx="476" formatCode="General">
                  <c:v>11383.6</c:v>
                </c:pt>
                <c:pt idx="477" formatCode="General">
                  <c:v>11432.7</c:v>
                </c:pt>
                <c:pt idx="478" formatCode="General">
                  <c:v>11561.5</c:v>
                </c:pt>
                <c:pt idx="479" formatCode="General">
                  <c:v>11785.9</c:v>
                </c:pt>
                <c:pt idx="480" formatCode="General">
                  <c:v>12106.7</c:v>
                </c:pt>
                <c:pt idx="481" formatCode="General">
                  <c:v>12388.9</c:v>
                </c:pt>
                <c:pt idx="482" formatCode="General">
                  <c:v>12640.1</c:v>
                </c:pt>
                <c:pt idx="483" formatCode="General">
                  <c:v>12865.3</c:v>
                </c:pt>
                <c:pt idx="484" formatCode="General">
                  <c:v>13068</c:v>
                </c:pt>
                <c:pt idx="485" formatCode="General">
                  <c:v>13251.2</c:v>
                </c:pt>
                <c:pt idx="486" formatCode="General">
                  <c:v>13417.5</c:v>
                </c:pt>
                <c:pt idx="487" formatCode="General">
                  <c:v>13568.9</c:v>
                </c:pt>
                <c:pt idx="488" formatCode="General">
                  <c:v>13707.3</c:v>
                </c:pt>
                <c:pt idx="489" formatCode="General">
                  <c:v>13834.3</c:v>
                </c:pt>
                <c:pt idx="490" formatCode="General">
                  <c:v>13951.1</c:v>
                </c:pt>
                <c:pt idx="491" formatCode="General">
                  <c:v>14059</c:v>
                </c:pt>
                <c:pt idx="492" formatCode="General">
                  <c:v>14158.9</c:v>
                </c:pt>
                <c:pt idx="493" formatCode="General">
                  <c:v>14251.7</c:v>
                </c:pt>
                <c:pt idx="494" formatCode="General">
                  <c:v>14338.2</c:v>
                </c:pt>
                <c:pt idx="495" formatCode="General">
                  <c:v>14419</c:v>
                </c:pt>
                <c:pt idx="496" formatCode="General">
                  <c:v>14494.7</c:v>
                </c:pt>
                <c:pt idx="497" formatCode="General">
                  <c:v>14565.6</c:v>
                </c:pt>
                <c:pt idx="498" formatCode="General">
                  <c:v>14632.3</c:v>
                </c:pt>
                <c:pt idx="499" formatCode="General">
                  <c:v>14694.9</c:v>
                </c:pt>
                <c:pt idx="500" formatCode="General">
                  <c:v>14754</c:v>
                </c:pt>
                <c:pt idx="501" formatCode="General">
                  <c:v>14809.7</c:v>
                </c:pt>
                <c:pt idx="502" formatCode="General">
                  <c:v>14862.4</c:v>
                </c:pt>
                <c:pt idx="503" formatCode="General">
                  <c:v>14912.4</c:v>
                </c:pt>
                <c:pt idx="504" formatCode="General">
                  <c:v>14960</c:v>
                </c:pt>
                <c:pt idx="505" formatCode="General">
                  <c:v>15005.2</c:v>
                </c:pt>
                <c:pt idx="506" formatCode="General">
                  <c:v>15048.5</c:v>
                </c:pt>
                <c:pt idx="507" formatCode="General">
                  <c:v>15089.8</c:v>
                </c:pt>
                <c:pt idx="508" formatCode="General">
                  <c:v>15129.5</c:v>
                </c:pt>
                <c:pt idx="509" formatCode="General">
                  <c:v>15167.6</c:v>
                </c:pt>
                <c:pt idx="510" formatCode="General">
                  <c:v>15204.2</c:v>
                </c:pt>
                <c:pt idx="511" formatCode="General">
                  <c:v>15239.5</c:v>
                </c:pt>
                <c:pt idx="512" formatCode="General">
                  <c:v>15273.6</c:v>
                </c:pt>
                <c:pt idx="513" formatCode="General">
                  <c:v>15306.6</c:v>
                </c:pt>
                <c:pt idx="514" formatCode="General">
                  <c:v>15338.6</c:v>
                </c:pt>
                <c:pt idx="515" formatCode="General">
                  <c:v>15369.5</c:v>
                </c:pt>
                <c:pt idx="516" formatCode="General">
                  <c:v>15399.6</c:v>
                </c:pt>
                <c:pt idx="517" formatCode="General">
                  <c:v>15428.8</c:v>
                </c:pt>
                <c:pt idx="518" formatCode="General">
                  <c:v>15457.3</c:v>
                </c:pt>
                <c:pt idx="519" formatCode="General">
                  <c:v>15485.1</c:v>
                </c:pt>
                <c:pt idx="520" formatCode="General">
                  <c:v>15512.2</c:v>
                </c:pt>
                <c:pt idx="521" formatCode="General">
                  <c:v>15538.7</c:v>
                </c:pt>
                <c:pt idx="522" formatCode="General">
                  <c:v>15564.7</c:v>
                </c:pt>
                <c:pt idx="523" formatCode="General">
                  <c:v>15571.1</c:v>
                </c:pt>
              </c:numCache>
            </c:numRef>
          </c:yVal>
          <c:smooth val="1"/>
        </c:ser>
        <c:ser>
          <c:idx val="1"/>
          <c:order val="1"/>
          <c:tx>
            <c:v>d=3days</c:v>
          </c:tx>
          <c:spPr>
            <a:ln w="25400" cap="rnd">
              <a:solidFill>
                <a:srgbClr val="C00000"/>
              </a:solidFill>
              <a:round/>
            </a:ln>
            <a:effectLst/>
          </c:spPr>
          <c:marker>
            <c:symbol val="none"/>
          </c:marker>
          <c:xVal>
            <c:numRef>
              <c:f>Alg_dropInterval!$J$3:$J$665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formatCode="0.00E+00">
                  <c:v>503.5</c:v>
                </c:pt>
                <c:pt idx="508">
                  <c:v>504.5</c:v>
                </c:pt>
                <c:pt idx="509">
                  <c:v>505.5</c:v>
                </c:pt>
                <c:pt idx="510">
                  <c:v>506.5</c:v>
                </c:pt>
                <c:pt idx="511">
                  <c:v>507.5</c:v>
                </c:pt>
                <c:pt idx="512">
                  <c:v>508.5</c:v>
                </c:pt>
                <c:pt idx="513">
                  <c:v>509.5</c:v>
                </c:pt>
                <c:pt idx="514">
                  <c:v>510.5</c:v>
                </c:pt>
                <c:pt idx="515">
                  <c:v>513.5</c:v>
                </c:pt>
                <c:pt idx="516">
                  <c:v>522.5</c:v>
                </c:pt>
                <c:pt idx="517">
                  <c:v>540.5</c:v>
                </c:pt>
                <c:pt idx="518">
                  <c:v>570.5</c:v>
                </c:pt>
                <c:pt idx="519">
                  <c:v>600.5</c:v>
                </c:pt>
                <c:pt idx="520">
                  <c:v>630.5</c:v>
                </c:pt>
                <c:pt idx="521">
                  <c:v>660.5</c:v>
                </c:pt>
                <c:pt idx="522">
                  <c:v>690.5</c:v>
                </c:pt>
                <c:pt idx="523">
                  <c:v>720.5</c:v>
                </c:pt>
                <c:pt idx="524">
                  <c:v>750.5</c:v>
                </c:pt>
                <c:pt idx="525">
                  <c:v>780.5</c:v>
                </c:pt>
                <c:pt idx="526">
                  <c:v>810.5</c:v>
                </c:pt>
                <c:pt idx="527">
                  <c:v>840.5</c:v>
                </c:pt>
                <c:pt idx="528">
                  <c:v>870.5</c:v>
                </c:pt>
                <c:pt idx="529">
                  <c:v>900.5</c:v>
                </c:pt>
                <c:pt idx="530">
                  <c:v>930.5</c:v>
                </c:pt>
                <c:pt idx="531">
                  <c:v>960.5</c:v>
                </c:pt>
                <c:pt idx="532">
                  <c:v>990.5</c:v>
                </c:pt>
                <c:pt idx="533">
                  <c:v>1020.5</c:v>
                </c:pt>
                <c:pt idx="534">
                  <c:v>1050.5</c:v>
                </c:pt>
                <c:pt idx="535">
                  <c:v>1080.5</c:v>
                </c:pt>
                <c:pt idx="536">
                  <c:v>1110.5</c:v>
                </c:pt>
                <c:pt idx="537">
                  <c:v>1140.5</c:v>
                </c:pt>
                <c:pt idx="538">
                  <c:v>1170.5</c:v>
                </c:pt>
                <c:pt idx="539">
                  <c:v>1200.5</c:v>
                </c:pt>
                <c:pt idx="540">
                  <c:v>1230.5</c:v>
                </c:pt>
                <c:pt idx="541">
                  <c:v>1260.5</c:v>
                </c:pt>
                <c:pt idx="542">
                  <c:v>1290.5</c:v>
                </c:pt>
                <c:pt idx="543">
                  <c:v>1320.5</c:v>
                </c:pt>
                <c:pt idx="544">
                  <c:v>1350.5</c:v>
                </c:pt>
                <c:pt idx="545">
                  <c:v>1380.5</c:v>
                </c:pt>
                <c:pt idx="546">
                  <c:v>1410.5</c:v>
                </c:pt>
                <c:pt idx="547">
                  <c:v>1440.5</c:v>
                </c:pt>
                <c:pt idx="548">
                  <c:v>1470.5</c:v>
                </c:pt>
                <c:pt idx="549">
                  <c:v>1500.5</c:v>
                </c:pt>
                <c:pt idx="550">
                  <c:v>1530.5</c:v>
                </c:pt>
                <c:pt idx="551">
                  <c:v>1560.5</c:v>
                </c:pt>
                <c:pt idx="552">
                  <c:v>1590.5</c:v>
                </c:pt>
                <c:pt idx="553">
                  <c:v>1620.5</c:v>
                </c:pt>
                <c:pt idx="554">
                  <c:v>1650.5</c:v>
                </c:pt>
                <c:pt idx="555">
                  <c:v>1680.5</c:v>
                </c:pt>
                <c:pt idx="556">
                  <c:v>1710.5</c:v>
                </c:pt>
                <c:pt idx="557">
                  <c:v>1740.5</c:v>
                </c:pt>
                <c:pt idx="558">
                  <c:v>1770.5</c:v>
                </c:pt>
                <c:pt idx="559">
                  <c:v>1800</c:v>
                </c:pt>
              </c:numCache>
            </c:numRef>
          </c:xVal>
          <c:yVal>
            <c:numRef>
              <c:f>Alg_dropInterval!$L$3:$L$665</c:f>
              <c:numCache>
                <c:formatCode>0.00E+00</c:formatCode>
                <c:ptCount val="663"/>
                <c:pt idx="0" formatCode="General">
                  <c:v>0</c:v>
                </c:pt>
                <c:pt idx="1">
                  <c:v>6.33035E-15</c:v>
                </c:pt>
                <c:pt idx="2" formatCode="General">
                  <c:v>14.1761</c:v>
                </c:pt>
                <c:pt idx="3" formatCode="General">
                  <c:v>24.8232</c:v>
                </c:pt>
                <c:pt idx="4" formatCode="General">
                  <c:v>32.611800000000002</c:v>
                </c:pt>
                <c:pt idx="5" formatCode="General">
                  <c:v>70.947100000000006</c:v>
                </c:pt>
                <c:pt idx="6" formatCode="General">
                  <c:v>116.693</c:v>
                </c:pt>
                <c:pt idx="7" formatCode="General">
                  <c:v>167.72</c:v>
                </c:pt>
                <c:pt idx="8" formatCode="General">
                  <c:v>223.261</c:v>
                </c:pt>
                <c:pt idx="9" formatCode="General">
                  <c:v>282.74799999999999</c:v>
                </c:pt>
                <c:pt idx="10" formatCode="General">
                  <c:v>345.96699999999998</c:v>
                </c:pt>
                <c:pt idx="11" formatCode="General">
                  <c:v>412.71899999999999</c:v>
                </c:pt>
                <c:pt idx="12" formatCode="General">
                  <c:v>482.82</c:v>
                </c:pt>
                <c:pt idx="13" formatCode="General">
                  <c:v>556.12099999999998</c:v>
                </c:pt>
                <c:pt idx="14" formatCode="General">
                  <c:v>643.54600000000005</c:v>
                </c:pt>
                <c:pt idx="15" formatCode="General">
                  <c:v>739.40499999999997</c:v>
                </c:pt>
                <c:pt idx="16" formatCode="General">
                  <c:v>788.85799999999995</c:v>
                </c:pt>
                <c:pt idx="17" formatCode="General">
                  <c:v>916.25800000000004</c:v>
                </c:pt>
                <c:pt idx="18" formatCode="General">
                  <c:v>1054.6300000000001</c:v>
                </c:pt>
                <c:pt idx="19" formatCode="General">
                  <c:v>1191.17</c:v>
                </c:pt>
                <c:pt idx="20" formatCode="General">
                  <c:v>1257.6400000000001</c:v>
                </c:pt>
                <c:pt idx="21" formatCode="General">
                  <c:v>1306.6199999999999</c:v>
                </c:pt>
                <c:pt idx="22" formatCode="General">
                  <c:v>1348.81</c:v>
                </c:pt>
                <c:pt idx="23" formatCode="General">
                  <c:v>1387.26</c:v>
                </c:pt>
                <c:pt idx="24" formatCode="General">
                  <c:v>1423.08</c:v>
                </c:pt>
                <c:pt idx="25" formatCode="General">
                  <c:v>1456.86</c:v>
                </c:pt>
                <c:pt idx="26" formatCode="General">
                  <c:v>1489.07</c:v>
                </c:pt>
                <c:pt idx="27" formatCode="General">
                  <c:v>1520.01</c:v>
                </c:pt>
                <c:pt idx="28" formatCode="General">
                  <c:v>1549.86</c:v>
                </c:pt>
                <c:pt idx="29" formatCode="General">
                  <c:v>1578.73</c:v>
                </c:pt>
                <c:pt idx="30" formatCode="General">
                  <c:v>1606.72</c:v>
                </c:pt>
                <c:pt idx="31" formatCode="General">
                  <c:v>1633.92</c:v>
                </c:pt>
                <c:pt idx="32" formatCode="General">
                  <c:v>1660.43</c:v>
                </c:pt>
                <c:pt idx="33" formatCode="General">
                  <c:v>1686.35</c:v>
                </c:pt>
                <c:pt idx="34" formatCode="General">
                  <c:v>1711.73</c:v>
                </c:pt>
                <c:pt idx="35" formatCode="General">
                  <c:v>1736.62</c:v>
                </c:pt>
                <c:pt idx="36" formatCode="General">
                  <c:v>1761.04</c:v>
                </c:pt>
                <c:pt idx="37" formatCode="General">
                  <c:v>1785.03</c:v>
                </c:pt>
                <c:pt idx="38">
                  <c:v>1808.6</c:v>
                </c:pt>
                <c:pt idx="39" formatCode="General">
                  <c:v>1831.76</c:v>
                </c:pt>
                <c:pt idx="40" formatCode="General">
                  <c:v>1854.55</c:v>
                </c:pt>
                <c:pt idx="41" formatCode="General">
                  <c:v>1876.98</c:v>
                </c:pt>
                <c:pt idx="42" formatCode="General">
                  <c:v>1899.1</c:v>
                </c:pt>
                <c:pt idx="43">
                  <c:v>1920.92</c:v>
                </c:pt>
                <c:pt idx="44" formatCode="General">
                  <c:v>1942.47</c:v>
                </c:pt>
                <c:pt idx="45" formatCode="General">
                  <c:v>1963.76</c:v>
                </c:pt>
                <c:pt idx="46" formatCode="General">
                  <c:v>1984.81</c:v>
                </c:pt>
                <c:pt idx="47" formatCode="General">
                  <c:v>2005.62</c:v>
                </c:pt>
                <c:pt idx="48" formatCode="General">
                  <c:v>2026.2</c:v>
                </c:pt>
                <c:pt idx="49" formatCode="General">
                  <c:v>2046.55</c:v>
                </c:pt>
                <c:pt idx="50" formatCode="General">
                  <c:v>2066.6799999999998</c:v>
                </c:pt>
                <c:pt idx="51" formatCode="General">
                  <c:v>2086.6</c:v>
                </c:pt>
                <c:pt idx="52" formatCode="General">
                  <c:v>2106.31</c:v>
                </c:pt>
                <c:pt idx="53" formatCode="General">
                  <c:v>2125.81</c:v>
                </c:pt>
                <c:pt idx="54" formatCode="General">
                  <c:v>2145.11</c:v>
                </c:pt>
                <c:pt idx="55" formatCode="General">
                  <c:v>2164.2199999999998</c:v>
                </c:pt>
                <c:pt idx="56" formatCode="General">
                  <c:v>2183.16</c:v>
                </c:pt>
                <c:pt idx="57" formatCode="General">
                  <c:v>2201.92</c:v>
                </c:pt>
                <c:pt idx="58" formatCode="General">
                  <c:v>2220.5300000000002</c:v>
                </c:pt>
                <c:pt idx="59" formatCode="General">
                  <c:v>2238.98</c:v>
                </c:pt>
                <c:pt idx="60" formatCode="General">
                  <c:v>2257.2800000000002</c:v>
                </c:pt>
                <c:pt idx="61" formatCode="General">
                  <c:v>2275.4299999999998</c:v>
                </c:pt>
                <c:pt idx="62" formatCode="General">
                  <c:v>2293.44</c:v>
                </c:pt>
                <c:pt idx="63" formatCode="General">
                  <c:v>2311.3200000000002</c:v>
                </c:pt>
                <c:pt idx="64" formatCode="General">
                  <c:v>2329.0500000000002</c:v>
                </c:pt>
                <c:pt idx="65" formatCode="General">
                  <c:v>2346.65</c:v>
                </c:pt>
                <c:pt idx="66" formatCode="General">
                  <c:v>2364.12</c:v>
                </c:pt>
                <c:pt idx="67" formatCode="General">
                  <c:v>2381.4499999999998</c:v>
                </c:pt>
                <c:pt idx="68" formatCode="General">
                  <c:v>2474.35</c:v>
                </c:pt>
                <c:pt idx="69" formatCode="General">
                  <c:v>2584.58</c:v>
                </c:pt>
                <c:pt idx="70" formatCode="General">
                  <c:v>2699.79</c:v>
                </c:pt>
                <c:pt idx="71" formatCode="General">
                  <c:v>2754.88</c:v>
                </c:pt>
                <c:pt idx="72" formatCode="General">
                  <c:v>2795.57</c:v>
                </c:pt>
                <c:pt idx="73" formatCode="General">
                  <c:v>2830.89</c:v>
                </c:pt>
                <c:pt idx="74" formatCode="General">
                  <c:v>2863.3</c:v>
                </c:pt>
                <c:pt idx="75" formatCode="General">
                  <c:v>2893.74</c:v>
                </c:pt>
                <c:pt idx="76" formatCode="General">
                  <c:v>2922.68</c:v>
                </c:pt>
                <c:pt idx="77" formatCode="General">
                  <c:v>2950.43</c:v>
                </c:pt>
                <c:pt idx="78" formatCode="General">
                  <c:v>2977.18</c:v>
                </c:pt>
                <c:pt idx="79" formatCode="General">
                  <c:v>3003.07</c:v>
                </c:pt>
                <c:pt idx="80" formatCode="General">
                  <c:v>3028.22</c:v>
                </c:pt>
                <c:pt idx="81" formatCode="General">
                  <c:v>3052.72</c:v>
                </c:pt>
                <c:pt idx="82" formatCode="General">
                  <c:v>3076.62</c:v>
                </c:pt>
                <c:pt idx="83" formatCode="General">
                  <c:v>3099.99</c:v>
                </c:pt>
                <c:pt idx="84" formatCode="General">
                  <c:v>3122.88</c:v>
                </c:pt>
                <c:pt idx="85" formatCode="General">
                  <c:v>3145.32</c:v>
                </c:pt>
                <c:pt idx="86" formatCode="General">
                  <c:v>3167.36</c:v>
                </c:pt>
                <c:pt idx="87" formatCode="General">
                  <c:v>3189.01</c:v>
                </c:pt>
                <c:pt idx="88" formatCode="General">
                  <c:v>3210.31</c:v>
                </c:pt>
                <c:pt idx="89" formatCode="General">
                  <c:v>3231.27</c:v>
                </c:pt>
                <c:pt idx="90" formatCode="General">
                  <c:v>3251.92</c:v>
                </c:pt>
                <c:pt idx="91" formatCode="General">
                  <c:v>3272.26</c:v>
                </c:pt>
                <c:pt idx="92" formatCode="General">
                  <c:v>3292.33</c:v>
                </c:pt>
                <c:pt idx="93" formatCode="General">
                  <c:v>3312.13</c:v>
                </c:pt>
                <c:pt idx="94" formatCode="General">
                  <c:v>3331.67</c:v>
                </c:pt>
                <c:pt idx="95" formatCode="General">
                  <c:v>3350.98</c:v>
                </c:pt>
                <c:pt idx="96" formatCode="General">
                  <c:v>3370.05</c:v>
                </c:pt>
                <c:pt idx="97" formatCode="General">
                  <c:v>3388.91</c:v>
                </c:pt>
                <c:pt idx="98" formatCode="General">
                  <c:v>3407.55</c:v>
                </c:pt>
                <c:pt idx="99" formatCode="General">
                  <c:v>3426</c:v>
                </c:pt>
                <c:pt idx="100" formatCode="General">
                  <c:v>3444.25</c:v>
                </c:pt>
                <c:pt idx="101" formatCode="General">
                  <c:v>3462.31</c:v>
                </c:pt>
                <c:pt idx="102" formatCode="General">
                  <c:v>3480.2</c:v>
                </c:pt>
                <c:pt idx="103" formatCode="General">
                  <c:v>3497.91</c:v>
                </c:pt>
                <c:pt idx="104" formatCode="General">
                  <c:v>3515.45</c:v>
                </c:pt>
                <c:pt idx="105" formatCode="General">
                  <c:v>3532.83</c:v>
                </c:pt>
                <c:pt idx="106" formatCode="General">
                  <c:v>3550.04</c:v>
                </c:pt>
                <c:pt idx="107" formatCode="General">
                  <c:v>3567.1</c:v>
                </c:pt>
                <c:pt idx="108" formatCode="General">
                  <c:v>3584.02</c:v>
                </c:pt>
                <c:pt idx="109" formatCode="General">
                  <c:v>3600.78</c:v>
                </c:pt>
                <c:pt idx="110" formatCode="General">
                  <c:v>3617.41</c:v>
                </c:pt>
                <c:pt idx="111" formatCode="General">
                  <c:v>3633.89</c:v>
                </c:pt>
                <c:pt idx="112" formatCode="General">
                  <c:v>3650.25</c:v>
                </c:pt>
                <c:pt idx="113" formatCode="General">
                  <c:v>3666.47</c:v>
                </c:pt>
                <c:pt idx="114" formatCode="General">
                  <c:v>3682.57</c:v>
                </c:pt>
                <c:pt idx="115" formatCode="General">
                  <c:v>3698.54</c:v>
                </c:pt>
                <c:pt idx="116" formatCode="General">
                  <c:v>3714.4</c:v>
                </c:pt>
                <c:pt idx="117" formatCode="General">
                  <c:v>3730.14</c:v>
                </c:pt>
                <c:pt idx="118" formatCode="General">
                  <c:v>3745.76</c:v>
                </c:pt>
                <c:pt idx="119" formatCode="General">
                  <c:v>3829.22</c:v>
                </c:pt>
                <c:pt idx="120" formatCode="General">
                  <c:v>3926.27</c:v>
                </c:pt>
                <c:pt idx="121" formatCode="General">
                  <c:v>4017.71</c:v>
                </c:pt>
                <c:pt idx="122" formatCode="General">
                  <c:v>4063.7</c:v>
                </c:pt>
                <c:pt idx="123" formatCode="General">
                  <c:v>4099.66</c:v>
                </c:pt>
                <c:pt idx="124" formatCode="General">
                  <c:v>4131.58</c:v>
                </c:pt>
                <c:pt idx="125" formatCode="General">
                  <c:v>4161.1099999999997</c:v>
                </c:pt>
                <c:pt idx="126" formatCode="General">
                  <c:v>4188.97</c:v>
                </c:pt>
                <c:pt idx="127" formatCode="General">
                  <c:v>4215.5600000000004</c:v>
                </c:pt>
                <c:pt idx="128" formatCode="General">
                  <c:v>4241.08</c:v>
                </c:pt>
                <c:pt idx="129" formatCode="General">
                  <c:v>4265.72</c:v>
                </c:pt>
                <c:pt idx="130" formatCode="General">
                  <c:v>4289.63</c:v>
                </c:pt>
                <c:pt idx="131" formatCode="General">
                  <c:v>4312.88</c:v>
                </c:pt>
                <c:pt idx="132" formatCode="General">
                  <c:v>4335.57</c:v>
                </c:pt>
                <c:pt idx="133" formatCode="General">
                  <c:v>4357.76</c:v>
                </c:pt>
                <c:pt idx="134" formatCode="General">
                  <c:v>4379.49</c:v>
                </c:pt>
                <c:pt idx="135" formatCode="General">
                  <c:v>4400.8100000000004</c:v>
                </c:pt>
                <c:pt idx="136" formatCode="General">
                  <c:v>4421.76</c:v>
                </c:pt>
                <c:pt idx="137" formatCode="General">
                  <c:v>4442.3599999999997</c:v>
                </c:pt>
                <c:pt idx="138" formatCode="General">
                  <c:v>4462.62</c:v>
                </c:pt>
                <c:pt idx="139" formatCode="General">
                  <c:v>4482.58</c:v>
                </c:pt>
                <c:pt idx="140" formatCode="General">
                  <c:v>4502.25</c:v>
                </c:pt>
                <c:pt idx="141" formatCode="General">
                  <c:v>4521.6499999999996</c:v>
                </c:pt>
                <c:pt idx="142" formatCode="General">
                  <c:v>4540.8</c:v>
                </c:pt>
                <c:pt idx="143" formatCode="General">
                  <c:v>4559.71</c:v>
                </c:pt>
                <c:pt idx="144" formatCode="General">
                  <c:v>4578.3999999999996</c:v>
                </c:pt>
                <c:pt idx="145" formatCode="General">
                  <c:v>4596.88</c:v>
                </c:pt>
                <c:pt idx="146" formatCode="General">
                  <c:v>4615.1499999999996</c:v>
                </c:pt>
                <c:pt idx="147" formatCode="General">
                  <c:v>4633.2299999999996</c:v>
                </c:pt>
                <c:pt idx="148" formatCode="General">
                  <c:v>4651.12</c:v>
                </c:pt>
                <c:pt idx="149" formatCode="General">
                  <c:v>4668.84</c:v>
                </c:pt>
                <c:pt idx="150" formatCode="General">
                  <c:v>4686.38</c:v>
                </c:pt>
                <c:pt idx="151" formatCode="General">
                  <c:v>4703.76</c:v>
                </c:pt>
                <c:pt idx="152" formatCode="General">
                  <c:v>4720.9799999999996</c:v>
                </c:pt>
                <c:pt idx="153" formatCode="General">
                  <c:v>4738.05</c:v>
                </c:pt>
                <c:pt idx="154" formatCode="General">
                  <c:v>4754.97</c:v>
                </c:pt>
                <c:pt idx="155" formatCode="General">
                  <c:v>4771.75</c:v>
                </c:pt>
                <c:pt idx="156" formatCode="General">
                  <c:v>4788.3900000000003</c:v>
                </c:pt>
                <c:pt idx="157" formatCode="General">
                  <c:v>4804.8999999999996</c:v>
                </c:pt>
                <c:pt idx="158" formatCode="General">
                  <c:v>4821.28</c:v>
                </c:pt>
                <c:pt idx="159" formatCode="General">
                  <c:v>4837.5200000000004</c:v>
                </c:pt>
                <c:pt idx="160" formatCode="General">
                  <c:v>4853.6400000000003</c:v>
                </c:pt>
                <c:pt idx="161" formatCode="General">
                  <c:v>4869.6400000000003</c:v>
                </c:pt>
                <c:pt idx="162" formatCode="General">
                  <c:v>4885.53</c:v>
                </c:pt>
                <c:pt idx="163" formatCode="General">
                  <c:v>4901.29</c:v>
                </c:pt>
                <c:pt idx="164" formatCode="General">
                  <c:v>4916.95</c:v>
                </c:pt>
                <c:pt idx="165" formatCode="General">
                  <c:v>4932.5</c:v>
                </c:pt>
                <c:pt idx="166" formatCode="General">
                  <c:v>4947.95</c:v>
                </c:pt>
                <c:pt idx="167" formatCode="General">
                  <c:v>4963.3</c:v>
                </c:pt>
                <c:pt idx="168" formatCode="General">
                  <c:v>4978.54</c:v>
                </c:pt>
                <c:pt idx="169" formatCode="General">
                  <c:v>4993.6899999999996</c:v>
                </c:pt>
                <c:pt idx="170" formatCode="General">
                  <c:v>5057.93</c:v>
                </c:pt>
                <c:pt idx="171" formatCode="General">
                  <c:v>5133.72</c:v>
                </c:pt>
                <c:pt idx="172" formatCode="General">
                  <c:v>5214.22</c:v>
                </c:pt>
                <c:pt idx="173" formatCode="General">
                  <c:v>5254.49</c:v>
                </c:pt>
                <c:pt idx="174" formatCode="General">
                  <c:v>5286.13</c:v>
                </c:pt>
                <c:pt idx="175" formatCode="General">
                  <c:v>5314.44</c:v>
                </c:pt>
                <c:pt idx="176" formatCode="General">
                  <c:v>5340.82</c:v>
                </c:pt>
                <c:pt idx="177" formatCode="General">
                  <c:v>5365.85</c:v>
                </c:pt>
                <c:pt idx="178" formatCode="General">
                  <c:v>5389.86</c:v>
                </c:pt>
                <c:pt idx="179" formatCode="General">
                  <c:v>5413.03</c:v>
                </c:pt>
                <c:pt idx="180" formatCode="General">
                  <c:v>5435.51</c:v>
                </c:pt>
                <c:pt idx="181" formatCode="General">
                  <c:v>5457.38</c:v>
                </c:pt>
                <c:pt idx="182" formatCode="General">
                  <c:v>5478.74</c:v>
                </c:pt>
                <c:pt idx="183" formatCode="General">
                  <c:v>5499.64</c:v>
                </c:pt>
                <c:pt idx="184" formatCode="General">
                  <c:v>5520.13</c:v>
                </c:pt>
                <c:pt idx="185" formatCode="General">
                  <c:v>5540.25</c:v>
                </c:pt>
                <c:pt idx="186" formatCode="General">
                  <c:v>5560.04</c:v>
                </c:pt>
                <c:pt idx="187" formatCode="General">
                  <c:v>5579.52</c:v>
                </c:pt>
                <c:pt idx="188" formatCode="General">
                  <c:v>5598.73</c:v>
                </c:pt>
                <c:pt idx="189" formatCode="General">
                  <c:v>5617.67</c:v>
                </c:pt>
                <c:pt idx="190" formatCode="General">
                  <c:v>5636.36</c:v>
                </c:pt>
                <c:pt idx="191" formatCode="General">
                  <c:v>5654.81</c:v>
                </c:pt>
                <c:pt idx="192" formatCode="General">
                  <c:v>5673.05</c:v>
                </c:pt>
                <c:pt idx="193" formatCode="General">
                  <c:v>5691.08</c:v>
                </c:pt>
                <c:pt idx="194" formatCode="General">
                  <c:v>5708.91</c:v>
                </c:pt>
                <c:pt idx="195" formatCode="General">
                  <c:v>5726.55</c:v>
                </c:pt>
                <c:pt idx="196" formatCode="General">
                  <c:v>5744.02</c:v>
                </c:pt>
                <c:pt idx="197" formatCode="General">
                  <c:v>5761.31</c:v>
                </c:pt>
                <c:pt idx="198" formatCode="General">
                  <c:v>5778.45</c:v>
                </c:pt>
                <c:pt idx="199" formatCode="General">
                  <c:v>5795.44</c:v>
                </c:pt>
                <c:pt idx="200" formatCode="General">
                  <c:v>5812.27</c:v>
                </c:pt>
                <c:pt idx="201" formatCode="General">
                  <c:v>5828.97</c:v>
                </c:pt>
                <c:pt idx="202" formatCode="General">
                  <c:v>5845.53</c:v>
                </c:pt>
                <c:pt idx="203" formatCode="General">
                  <c:v>5861.96</c:v>
                </c:pt>
                <c:pt idx="204" formatCode="General">
                  <c:v>5878.27</c:v>
                </c:pt>
                <c:pt idx="205" formatCode="General">
                  <c:v>5894.45</c:v>
                </c:pt>
                <c:pt idx="206" formatCode="General">
                  <c:v>5910.52</c:v>
                </c:pt>
                <c:pt idx="207" formatCode="General">
                  <c:v>5926.47</c:v>
                </c:pt>
                <c:pt idx="208" formatCode="General">
                  <c:v>5942.31</c:v>
                </c:pt>
                <c:pt idx="209" formatCode="General">
                  <c:v>5958.05</c:v>
                </c:pt>
                <c:pt idx="210" formatCode="General">
                  <c:v>5973.69</c:v>
                </c:pt>
                <c:pt idx="211" formatCode="General">
                  <c:v>5989.22</c:v>
                </c:pt>
                <c:pt idx="212" formatCode="General">
                  <c:v>6004.65</c:v>
                </c:pt>
                <c:pt idx="213" formatCode="General">
                  <c:v>6019.98</c:v>
                </c:pt>
                <c:pt idx="214" formatCode="General">
                  <c:v>6035.22</c:v>
                </c:pt>
                <c:pt idx="215" formatCode="General">
                  <c:v>6050.37</c:v>
                </c:pt>
                <c:pt idx="216" formatCode="General">
                  <c:v>6065.42</c:v>
                </c:pt>
                <c:pt idx="217" formatCode="General">
                  <c:v>6080.38</c:v>
                </c:pt>
                <c:pt idx="218" formatCode="General">
                  <c:v>6095.26</c:v>
                </c:pt>
                <c:pt idx="219" formatCode="General">
                  <c:v>6110.06</c:v>
                </c:pt>
                <c:pt idx="220" formatCode="General">
                  <c:v>6124.77</c:v>
                </c:pt>
                <c:pt idx="221" formatCode="General">
                  <c:v>6181.52</c:v>
                </c:pt>
                <c:pt idx="222" formatCode="General">
                  <c:v>6240.65</c:v>
                </c:pt>
                <c:pt idx="223" formatCode="General">
                  <c:v>6302.47</c:v>
                </c:pt>
                <c:pt idx="224" formatCode="General">
                  <c:v>6335.59</c:v>
                </c:pt>
                <c:pt idx="225" formatCode="General">
                  <c:v>6362.9</c:v>
                </c:pt>
                <c:pt idx="226" formatCode="General">
                  <c:v>6387.78</c:v>
                </c:pt>
                <c:pt idx="227" formatCode="General">
                  <c:v>6411.15</c:v>
                </c:pt>
                <c:pt idx="228" formatCode="General">
                  <c:v>6433.45</c:v>
                </c:pt>
                <c:pt idx="229" formatCode="General">
                  <c:v>6454.88</c:v>
                </c:pt>
                <c:pt idx="230" formatCode="General">
                  <c:v>6475.62</c:v>
                </c:pt>
                <c:pt idx="231" formatCode="General">
                  <c:v>6495.78</c:v>
                </c:pt>
                <c:pt idx="232" formatCode="General">
                  <c:v>6515.46</c:v>
                </c:pt>
                <c:pt idx="233" formatCode="General">
                  <c:v>6534.7</c:v>
                </c:pt>
                <c:pt idx="234" formatCode="General">
                  <c:v>6553.56</c:v>
                </c:pt>
                <c:pt idx="235" formatCode="General">
                  <c:v>6572.09</c:v>
                </c:pt>
                <c:pt idx="236" formatCode="General">
                  <c:v>6590.32</c:v>
                </c:pt>
                <c:pt idx="237" formatCode="General">
                  <c:v>6608.27</c:v>
                </c:pt>
                <c:pt idx="238" formatCode="General">
                  <c:v>6625.97</c:v>
                </c:pt>
                <c:pt idx="239" formatCode="General">
                  <c:v>6643.43</c:v>
                </c:pt>
                <c:pt idx="240" formatCode="General">
                  <c:v>6660.66</c:v>
                </c:pt>
                <c:pt idx="241" formatCode="General">
                  <c:v>6677.69</c:v>
                </c:pt>
                <c:pt idx="242" formatCode="General">
                  <c:v>6694.53</c:v>
                </c:pt>
                <c:pt idx="243" formatCode="General">
                  <c:v>6711.18</c:v>
                </c:pt>
                <c:pt idx="244" formatCode="General">
                  <c:v>6727.67</c:v>
                </c:pt>
                <c:pt idx="245" formatCode="General">
                  <c:v>6744</c:v>
                </c:pt>
                <c:pt idx="246" formatCode="General">
                  <c:v>6760.18</c:v>
                </c:pt>
                <c:pt idx="247" formatCode="General">
                  <c:v>6776.22</c:v>
                </c:pt>
                <c:pt idx="248" formatCode="General">
                  <c:v>6792.12</c:v>
                </c:pt>
                <c:pt idx="249" formatCode="General">
                  <c:v>6807.89</c:v>
                </c:pt>
                <c:pt idx="250" formatCode="General">
                  <c:v>6823.54</c:v>
                </c:pt>
                <c:pt idx="251" formatCode="General">
                  <c:v>6839.07</c:v>
                </c:pt>
                <c:pt idx="252" formatCode="General">
                  <c:v>6854.49</c:v>
                </c:pt>
                <c:pt idx="253" formatCode="General">
                  <c:v>6869.79</c:v>
                </c:pt>
                <c:pt idx="254" formatCode="General">
                  <c:v>6884.99</c:v>
                </c:pt>
                <c:pt idx="255" formatCode="General">
                  <c:v>6900.08</c:v>
                </c:pt>
                <c:pt idx="256" formatCode="General">
                  <c:v>6915.07</c:v>
                </c:pt>
                <c:pt idx="257" formatCode="General">
                  <c:v>6929.96</c:v>
                </c:pt>
                <c:pt idx="258" formatCode="General">
                  <c:v>6944.76</c:v>
                </c:pt>
                <c:pt idx="259" formatCode="General">
                  <c:v>6959.46</c:v>
                </c:pt>
                <c:pt idx="260" formatCode="General">
                  <c:v>6974.08</c:v>
                </c:pt>
                <c:pt idx="261" formatCode="General">
                  <c:v>6988.61</c:v>
                </c:pt>
                <c:pt idx="262" formatCode="General">
                  <c:v>7003.07</c:v>
                </c:pt>
                <c:pt idx="263" formatCode="General">
                  <c:v>7017.43</c:v>
                </c:pt>
                <c:pt idx="264" formatCode="General">
                  <c:v>7031.72</c:v>
                </c:pt>
                <c:pt idx="265" formatCode="General">
                  <c:v>7045.93</c:v>
                </c:pt>
                <c:pt idx="266" formatCode="General">
                  <c:v>7060.06</c:v>
                </c:pt>
                <c:pt idx="267" formatCode="General">
                  <c:v>7074.11</c:v>
                </c:pt>
                <c:pt idx="268" formatCode="General">
                  <c:v>7088.1</c:v>
                </c:pt>
                <c:pt idx="269" formatCode="General">
                  <c:v>7102.01</c:v>
                </c:pt>
                <c:pt idx="270" formatCode="General">
                  <c:v>7115.86</c:v>
                </c:pt>
                <c:pt idx="271" formatCode="General">
                  <c:v>7129.64</c:v>
                </c:pt>
                <c:pt idx="272" formatCode="General">
                  <c:v>7175.8</c:v>
                </c:pt>
                <c:pt idx="273" formatCode="General">
                  <c:v>7229.29</c:v>
                </c:pt>
                <c:pt idx="274" formatCode="General">
                  <c:v>7285.34</c:v>
                </c:pt>
                <c:pt idx="275" formatCode="General">
                  <c:v>7314.68</c:v>
                </c:pt>
                <c:pt idx="276" formatCode="General">
                  <c:v>7338.87</c:v>
                </c:pt>
                <c:pt idx="277" formatCode="General">
                  <c:v>7360.96</c:v>
                </c:pt>
                <c:pt idx="278" formatCode="General">
                  <c:v>7381.78</c:v>
                </c:pt>
                <c:pt idx="279" formatCode="General">
                  <c:v>7401.69</c:v>
                </c:pt>
                <c:pt idx="280" formatCode="General">
                  <c:v>7420.91</c:v>
                </c:pt>
                <c:pt idx="281" formatCode="General">
                  <c:v>7439.56</c:v>
                </c:pt>
                <c:pt idx="282" formatCode="General">
                  <c:v>7457.73</c:v>
                </c:pt>
                <c:pt idx="283" formatCode="General">
                  <c:v>7475.49</c:v>
                </c:pt>
                <c:pt idx="284" formatCode="General">
                  <c:v>7492.89</c:v>
                </c:pt>
                <c:pt idx="285" formatCode="General">
                  <c:v>7509.98</c:v>
                </c:pt>
                <c:pt idx="286" formatCode="General">
                  <c:v>7526.78</c:v>
                </c:pt>
                <c:pt idx="287" formatCode="General">
                  <c:v>7543.33</c:v>
                </c:pt>
                <c:pt idx="288" formatCode="General">
                  <c:v>7559.65</c:v>
                </c:pt>
                <c:pt idx="289" formatCode="General">
                  <c:v>7575.75</c:v>
                </c:pt>
                <c:pt idx="290" formatCode="General">
                  <c:v>7591.67</c:v>
                </c:pt>
                <c:pt idx="291" formatCode="General">
                  <c:v>7607.4</c:v>
                </c:pt>
                <c:pt idx="292" formatCode="General">
                  <c:v>7622.96</c:v>
                </c:pt>
                <c:pt idx="293" formatCode="General">
                  <c:v>7638.36</c:v>
                </c:pt>
                <c:pt idx="294" formatCode="General">
                  <c:v>7653.61</c:v>
                </c:pt>
                <c:pt idx="295" formatCode="General">
                  <c:v>7668.72</c:v>
                </c:pt>
                <c:pt idx="296" formatCode="General">
                  <c:v>7683.7</c:v>
                </c:pt>
                <c:pt idx="297" formatCode="General">
                  <c:v>7698.54</c:v>
                </c:pt>
                <c:pt idx="298" formatCode="General">
                  <c:v>7713.26</c:v>
                </c:pt>
                <c:pt idx="299" formatCode="General">
                  <c:v>7727.86</c:v>
                </c:pt>
                <c:pt idx="300" formatCode="General">
                  <c:v>7742.34</c:v>
                </c:pt>
                <c:pt idx="301" formatCode="General">
                  <c:v>7756.72</c:v>
                </c:pt>
                <c:pt idx="302" formatCode="General">
                  <c:v>7771</c:v>
                </c:pt>
                <c:pt idx="303" formatCode="General">
                  <c:v>7785.17</c:v>
                </c:pt>
                <c:pt idx="304" formatCode="General">
                  <c:v>7799.25</c:v>
                </c:pt>
                <c:pt idx="305" formatCode="General">
                  <c:v>7813.24</c:v>
                </c:pt>
                <c:pt idx="306" formatCode="General">
                  <c:v>7827.15</c:v>
                </c:pt>
                <c:pt idx="307" formatCode="General">
                  <c:v>7840.96</c:v>
                </c:pt>
                <c:pt idx="308" formatCode="General">
                  <c:v>7854.7</c:v>
                </c:pt>
                <c:pt idx="309" formatCode="General">
                  <c:v>7868.36</c:v>
                </c:pt>
                <c:pt idx="310" formatCode="General">
                  <c:v>7881.94</c:v>
                </c:pt>
                <c:pt idx="311" formatCode="General">
                  <c:v>7895.44</c:v>
                </c:pt>
                <c:pt idx="312" formatCode="General">
                  <c:v>7908.88</c:v>
                </c:pt>
                <c:pt idx="313" formatCode="General">
                  <c:v>7922.24</c:v>
                </c:pt>
                <c:pt idx="314" formatCode="General">
                  <c:v>7935.53</c:v>
                </c:pt>
                <c:pt idx="315" formatCode="General">
                  <c:v>7948.76</c:v>
                </c:pt>
                <c:pt idx="316" formatCode="General">
                  <c:v>7961.92</c:v>
                </c:pt>
                <c:pt idx="317" formatCode="General">
                  <c:v>7975.01</c:v>
                </c:pt>
                <c:pt idx="318" formatCode="General">
                  <c:v>7988.05</c:v>
                </c:pt>
                <c:pt idx="319" formatCode="General">
                  <c:v>8001.02</c:v>
                </c:pt>
                <c:pt idx="320" formatCode="General">
                  <c:v>8013.93</c:v>
                </c:pt>
                <c:pt idx="321" formatCode="General">
                  <c:v>8026.78</c:v>
                </c:pt>
                <c:pt idx="322" formatCode="General">
                  <c:v>8039.58</c:v>
                </c:pt>
                <c:pt idx="323" formatCode="General">
                  <c:v>8057.23</c:v>
                </c:pt>
                <c:pt idx="324" formatCode="General">
                  <c:v>8076.15</c:v>
                </c:pt>
                <c:pt idx="325" formatCode="General">
                  <c:v>8095.76</c:v>
                </c:pt>
                <c:pt idx="326" formatCode="General">
                  <c:v>8115.85</c:v>
                </c:pt>
                <c:pt idx="327" formatCode="General">
                  <c:v>8136.33</c:v>
                </c:pt>
                <c:pt idx="328" formatCode="General">
                  <c:v>8157.11</c:v>
                </c:pt>
                <c:pt idx="329" formatCode="General">
                  <c:v>8178.15</c:v>
                </c:pt>
                <c:pt idx="330" formatCode="General">
                  <c:v>8199.42</c:v>
                </c:pt>
                <c:pt idx="331" formatCode="General">
                  <c:v>8220.8700000000008</c:v>
                </c:pt>
                <c:pt idx="332" formatCode="General">
                  <c:v>8242.49</c:v>
                </c:pt>
                <c:pt idx="333" formatCode="General">
                  <c:v>8264.25</c:v>
                </c:pt>
                <c:pt idx="334" formatCode="General">
                  <c:v>8286.1299999999992</c:v>
                </c:pt>
                <c:pt idx="335" formatCode="General">
                  <c:v>8308.11</c:v>
                </c:pt>
                <c:pt idx="336" formatCode="General">
                  <c:v>8330.19</c:v>
                </c:pt>
                <c:pt idx="337" formatCode="General">
                  <c:v>8352.36</c:v>
                </c:pt>
                <c:pt idx="338" formatCode="General">
                  <c:v>8374.59</c:v>
                </c:pt>
                <c:pt idx="339" formatCode="General">
                  <c:v>8396.8799999999992</c:v>
                </c:pt>
                <c:pt idx="340" formatCode="General">
                  <c:v>8419.23</c:v>
                </c:pt>
                <c:pt idx="341" formatCode="General">
                  <c:v>8441.6200000000008</c:v>
                </c:pt>
                <c:pt idx="342" formatCode="General">
                  <c:v>8464.0499999999993</c:v>
                </c:pt>
                <c:pt idx="343" formatCode="General">
                  <c:v>8486.51</c:v>
                </c:pt>
                <c:pt idx="344" formatCode="General">
                  <c:v>8508.99</c:v>
                </c:pt>
                <c:pt idx="345" formatCode="General">
                  <c:v>8531.49</c:v>
                </c:pt>
                <c:pt idx="346" formatCode="General">
                  <c:v>8554.01</c:v>
                </c:pt>
                <c:pt idx="347" formatCode="General">
                  <c:v>8576.5300000000007</c:v>
                </c:pt>
                <c:pt idx="348" formatCode="General">
                  <c:v>8599.06</c:v>
                </c:pt>
                <c:pt idx="349" formatCode="General">
                  <c:v>8621.58</c:v>
                </c:pt>
                <c:pt idx="350" formatCode="General">
                  <c:v>8644.1299999999992</c:v>
                </c:pt>
                <c:pt idx="351" formatCode="General">
                  <c:v>8666.73</c:v>
                </c:pt>
                <c:pt idx="352" formatCode="General">
                  <c:v>8689.35</c:v>
                </c:pt>
                <c:pt idx="353" formatCode="General">
                  <c:v>8712</c:v>
                </c:pt>
                <c:pt idx="354" formatCode="General">
                  <c:v>8734.66</c:v>
                </c:pt>
                <c:pt idx="355" formatCode="General">
                  <c:v>8757.34</c:v>
                </c:pt>
                <c:pt idx="356" formatCode="General">
                  <c:v>8780.0300000000007</c:v>
                </c:pt>
                <c:pt idx="357" formatCode="General">
                  <c:v>8802.73</c:v>
                </c:pt>
                <c:pt idx="358" formatCode="General">
                  <c:v>8825.44</c:v>
                </c:pt>
                <c:pt idx="359" formatCode="General">
                  <c:v>8848.15</c:v>
                </c:pt>
                <c:pt idx="360" formatCode="General">
                  <c:v>8870.86</c:v>
                </c:pt>
                <c:pt idx="361" formatCode="General">
                  <c:v>8893.57</c:v>
                </c:pt>
                <c:pt idx="362" formatCode="General">
                  <c:v>8916.27</c:v>
                </c:pt>
                <c:pt idx="363" formatCode="General">
                  <c:v>8938.9699999999993</c:v>
                </c:pt>
                <c:pt idx="364" formatCode="General">
                  <c:v>8961.67</c:v>
                </c:pt>
                <c:pt idx="365" formatCode="General">
                  <c:v>8984.16</c:v>
                </c:pt>
                <c:pt idx="366" formatCode="General">
                  <c:v>9006.02</c:v>
                </c:pt>
                <c:pt idx="367" formatCode="General">
                  <c:v>9027.77</c:v>
                </c:pt>
                <c:pt idx="368" formatCode="General">
                  <c:v>9049.42</c:v>
                </c:pt>
                <c:pt idx="369" formatCode="General">
                  <c:v>9071.01</c:v>
                </c:pt>
                <c:pt idx="370" formatCode="General">
                  <c:v>9092.51</c:v>
                </c:pt>
                <c:pt idx="371" formatCode="General">
                  <c:v>9113.94</c:v>
                </c:pt>
                <c:pt idx="372" formatCode="General">
                  <c:v>9135.2999999999993</c:v>
                </c:pt>
                <c:pt idx="373" formatCode="General">
                  <c:v>9156.59</c:v>
                </c:pt>
                <c:pt idx="374" formatCode="General">
                  <c:v>9177.7900000000009</c:v>
                </c:pt>
                <c:pt idx="375" formatCode="General">
                  <c:v>9198.92</c:v>
                </c:pt>
                <c:pt idx="376" formatCode="General">
                  <c:v>9219.99</c:v>
                </c:pt>
                <c:pt idx="377" formatCode="General">
                  <c:v>9240.98</c:v>
                </c:pt>
                <c:pt idx="378" formatCode="General">
                  <c:v>9261.89</c:v>
                </c:pt>
                <c:pt idx="379" formatCode="General">
                  <c:v>9282.75</c:v>
                </c:pt>
                <c:pt idx="380" formatCode="General">
                  <c:v>9303.6200000000008</c:v>
                </c:pt>
                <c:pt idx="381" formatCode="General">
                  <c:v>9324.7099999999991</c:v>
                </c:pt>
                <c:pt idx="382" formatCode="General">
                  <c:v>9345.81</c:v>
                </c:pt>
                <c:pt idx="383" formatCode="General">
                  <c:v>9366.92</c:v>
                </c:pt>
                <c:pt idx="384" formatCode="General">
                  <c:v>9388.01</c:v>
                </c:pt>
                <c:pt idx="385" formatCode="General">
                  <c:v>9409.07</c:v>
                </c:pt>
                <c:pt idx="386" formatCode="General">
                  <c:v>9430.11</c:v>
                </c:pt>
                <c:pt idx="387" formatCode="General">
                  <c:v>9451.14</c:v>
                </c:pt>
                <c:pt idx="388" formatCode="General">
                  <c:v>9472.14</c:v>
                </c:pt>
                <c:pt idx="389" formatCode="General">
                  <c:v>9493.1299999999992</c:v>
                </c:pt>
                <c:pt idx="390" formatCode="General">
                  <c:v>9514.09</c:v>
                </c:pt>
                <c:pt idx="391" formatCode="General">
                  <c:v>9535.01</c:v>
                </c:pt>
                <c:pt idx="392" formatCode="General">
                  <c:v>9555.9</c:v>
                </c:pt>
                <c:pt idx="393" formatCode="General">
                  <c:v>9576.7800000000007</c:v>
                </c:pt>
                <c:pt idx="394" formatCode="General">
                  <c:v>9597.6299999999992</c:v>
                </c:pt>
                <c:pt idx="395" formatCode="General">
                  <c:v>9618.41</c:v>
                </c:pt>
                <c:pt idx="396" formatCode="General">
                  <c:v>9639</c:v>
                </c:pt>
                <c:pt idx="397" formatCode="General">
                  <c:v>9659.52</c:v>
                </c:pt>
                <c:pt idx="398" formatCode="General">
                  <c:v>9679.9699999999993</c:v>
                </c:pt>
                <c:pt idx="399" formatCode="General">
                  <c:v>9700.3799999999992</c:v>
                </c:pt>
                <c:pt idx="400" formatCode="General">
                  <c:v>9720.7199999999993</c:v>
                </c:pt>
                <c:pt idx="401" formatCode="General">
                  <c:v>9741.0300000000007</c:v>
                </c:pt>
                <c:pt idx="402" formatCode="General">
                  <c:v>9761.2900000000009</c:v>
                </c:pt>
                <c:pt idx="403" formatCode="General">
                  <c:v>9781.51</c:v>
                </c:pt>
                <c:pt idx="404" formatCode="General">
                  <c:v>9801.69</c:v>
                </c:pt>
                <c:pt idx="405" formatCode="General">
                  <c:v>9821.82</c:v>
                </c:pt>
                <c:pt idx="406" formatCode="General">
                  <c:v>9841.91</c:v>
                </c:pt>
                <c:pt idx="407" formatCode="General">
                  <c:v>9861.9599999999991</c:v>
                </c:pt>
                <c:pt idx="408" formatCode="General">
                  <c:v>9881.9599999999991</c:v>
                </c:pt>
                <c:pt idx="409" formatCode="General">
                  <c:v>9901.93</c:v>
                </c:pt>
                <c:pt idx="410" formatCode="General">
                  <c:v>9921.85</c:v>
                </c:pt>
                <c:pt idx="411" formatCode="General">
                  <c:v>9941.7099999999991</c:v>
                </c:pt>
                <c:pt idx="412" formatCode="General">
                  <c:v>9961.5400000000009</c:v>
                </c:pt>
                <c:pt idx="413" formatCode="General">
                  <c:v>9981.32</c:v>
                </c:pt>
                <c:pt idx="414" formatCode="General">
                  <c:v>10001.1</c:v>
                </c:pt>
                <c:pt idx="415" formatCode="General">
                  <c:v>10020.799999999999</c:v>
                </c:pt>
                <c:pt idx="416" formatCode="General">
                  <c:v>10040.4</c:v>
                </c:pt>
                <c:pt idx="417" formatCode="General">
                  <c:v>10060</c:v>
                </c:pt>
                <c:pt idx="418" formatCode="General">
                  <c:v>10079.6</c:v>
                </c:pt>
                <c:pt idx="419" formatCode="General">
                  <c:v>10099.1</c:v>
                </c:pt>
                <c:pt idx="420" formatCode="General">
                  <c:v>10118.6</c:v>
                </c:pt>
                <c:pt idx="421" formatCode="General">
                  <c:v>10138.1</c:v>
                </c:pt>
                <c:pt idx="422" formatCode="General">
                  <c:v>10157.5</c:v>
                </c:pt>
                <c:pt idx="423" formatCode="General">
                  <c:v>10176.9</c:v>
                </c:pt>
                <c:pt idx="424" formatCode="General">
                  <c:v>10196.299999999999</c:v>
                </c:pt>
                <c:pt idx="425" formatCode="General">
                  <c:v>10215.6</c:v>
                </c:pt>
                <c:pt idx="426" formatCode="General">
                  <c:v>10234.799999999999</c:v>
                </c:pt>
                <c:pt idx="427" formatCode="General">
                  <c:v>10254</c:v>
                </c:pt>
                <c:pt idx="428" formatCode="General">
                  <c:v>10273.200000000001</c:v>
                </c:pt>
                <c:pt idx="429" formatCode="General">
                  <c:v>10292.299999999999</c:v>
                </c:pt>
                <c:pt idx="430" formatCode="General">
                  <c:v>10311.4</c:v>
                </c:pt>
                <c:pt idx="431" formatCode="General">
                  <c:v>10330.5</c:v>
                </c:pt>
                <c:pt idx="432" formatCode="General">
                  <c:v>10349.5</c:v>
                </c:pt>
                <c:pt idx="433" formatCode="General">
                  <c:v>10368.5</c:v>
                </c:pt>
                <c:pt idx="434" formatCode="General">
                  <c:v>10387.4</c:v>
                </c:pt>
                <c:pt idx="435" formatCode="General">
                  <c:v>10406.299999999999</c:v>
                </c:pt>
                <c:pt idx="436" formatCode="General">
                  <c:v>10425.200000000001</c:v>
                </c:pt>
                <c:pt idx="437" formatCode="General">
                  <c:v>10444.1</c:v>
                </c:pt>
                <c:pt idx="438" formatCode="General">
                  <c:v>10462.9</c:v>
                </c:pt>
                <c:pt idx="439" formatCode="General">
                  <c:v>10481.6</c:v>
                </c:pt>
                <c:pt idx="440" formatCode="General">
                  <c:v>10500.4</c:v>
                </c:pt>
                <c:pt idx="441" formatCode="General">
                  <c:v>10519.1</c:v>
                </c:pt>
                <c:pt idx="442" formatCode="General">
                  <c:v>10537.8</c:v>
                </c:pt>
                <c:pt idx="443" formatCode="General">
                  <c:v>10556.5</c:v>
                </c:pt>
                <c:pt idx="444" formatCode="General">
                  <c:v>10575.2</c:v>
                </c:pt>
                <c:pt idx="445" formatCode="General">
                  <c:v>10593.9</c:v>
                </c:pt>
                <c:pt idx="446" formatCode="General">
                  <c:v>10612.5</c:v>
                </c:pt>
                <c:pt idx="447" formatCode="General">
                  <c:v>10631.2</c:v>
                </c:pt>
                <c:pt idx="448" formatCode="General">
                  <c:v>10649.9</c:v>
                </c:pt>
                <c:pt idx="449" formatCode="General">
                  <c:v>10668.5</c:v>
                </c:pt>
                <c:pt idx="450" formatCode="General">
                  <c:v>10687.1</c:v>
                </c:pt>
                <c:pt idx="451" formatCode="General">
                  <c:v>10705.8</c:v>
                </c:pt>
                <c:pt idx="452" formatCode="General">
                  <c:v>10724.4</c:v>
                </c:pt>
                <c:pt idx="453" formatCode="General">
                  <c:v>10743</c:v>
                </c:pt>
                <c:pt idx="454" formatCode="General">
                  <c:v>10761.6</c:v>
                </c:pt>
                <c:pt idx="455" formatCode="General">
                  <c:v>10780.2</c:v>
                </c:pt>
                <c:pt idx="456" formatCode="General">
                  <c:v>10798.7</c:v>
                </c:pt>
                <c:pt idx="457" formatCode="General">
                  <c:v>10817.2</c:v>
                </c:pt>
                <c:pt idx="458" formatCode="General">
                  <c:v>10835.5</c:v>
                </c:pt>
                <c:pt idx="459" formatCode="General">
                  <c:v>10853.8</c:v>
                </c:pt>
                <c:pt idx="460" formatCode="General">
                  <c:v>10872</c:v>
                </c:pt>
                <c:pt idx="461" formatCode="General">
                  <c:v>10890.1</c:v>
                </c:pt>
                <c:pt idx="462" formatCode="General">
                  <c:v>10908.1</c:v>
                </c:pt>
                <c:pt idx="463" formatCode="General">
                  <c:v>10926.1</c:v>
                </c:pt>
                <c:pt idx="464" formatCode="General">
                  <c:v>10944</c:v>
                </c:pt>
                <c:pt idx="465" formatCode="General">
                  <c:v>10961.8</c:v>
                </c:pt>
                <c:pt idx="466" formatCode="General">
                  <c:v>10979.5</c:v>
                </c:pt>
                <c:pt idx="467" formatCode="General">
                  <c:v>10997.2</c:v>
                </c:pt>
                <c:pt idx="468" formatCode="General">
                  <c:v>11014.8</c:v>
                </c:pt>
                <c:pt idx="469" formatCode="General">
                  <c:v>11032.3</c:v>
                </c:pt>
                <c:pt idx="470" formatCode="General">
                  <c:v>11049.7</c:v>
                </c:pt>
                <c:pt idx="471" formatCode="General">
                  <c:v>11067.2</c:v>
                </c:pt>
                <c:pt idx="472" formatCode="General">
                  <c:v>11084.7</c:v>
                </c:pt>
                <c:pt idx="473" formatCode="General">
                  <c:v>11102.3</c:v>
                </c:pt>
                <c:pt idx="474" formatCode="General">
                  <c:v>11119.9</c:v>
                </c:pt>
                <c:pt idx="475">
                  <c:v>11137.5</c:v>
                </c:pt>
                <c:pt idx="476" formatCode="General">
                  <c:v>11155.2</c:v>
                </c:pt>
                <c:pt idx="477" formatCode="General">
                  <c:v>11172.9</c:v>
                </c:pt>
                <c:pt idx="478" formatCode="General">
                  <c:v>11190.7</c:v>
                </c:pt>
                <c:pt idx="479" formatCode="General">
                  <c:v>11208.5</c:v>
                </c:pt>
                <c:pt idx="480" formatCode="General">
                  <c:v>11226.3</c:v>
                </c:pt>
                <c:pt idx="481" formatCode="General">
                  <c:v>11244.2</c:v>
                </c:pt>
                <c:pt idx="482" formatCode="General">
                  <c:v>11262.1</c:v>
                </c:pt>
                <c:pt idx="483" formatCode="General">
                  <c:v>11280</c:v>
                </c:pt>
                <c:pt idx="484" formatCode="General">
                  <c:v>11298</c:v>
                </c:pt>
                <c:pt idx="485" formatCode="General">
                  <c:v>11315.9</c:v>
                </c:pt>
                <c:pt idx="486" formatCode="General">
                  <c:v>11333.6</c:v>
                </c:pt>
                <c:pt idx="487" formatCode="General">
                  <c:v>11350.9</c:v>
                </c:pt>
                <c:pt idx="488" formatCode="General">
                  <c:v>11368.2</c:v>
                </c:pt>
                <c:pt idx="489" formatCode="General">
                  <c:v>11385.4</c:v>
                </c:pt>
                <c:pt idx="490" formatCode="General">
                  <c:v>11402.4</c:v>
                </c:pt>
                <c:pt idx="491" formatCode="General">
                  <c:v>11419.4</c:v>
                </c:pt>
                <c:pt idx="492" formatCode="General">
                  <c:v>11436.3</c:v>
                </c:pt>
                <c:pt idx="493" formatCode="General">
                  <c:v>11453.1</c:v>
                </c:pt>
                <c:pt idx="494" formatCode="General">
                  <c:v>11469.8</c:v>
                </c:pt>
                <c:pt idx="495" formatCode="General">
                  <c:v>11486.4</c:v>
                </c:pt>
                <c:pt idx="496" formatCode="General">
                  <c:v>11502.9</c:v>
                </c:pt>
                <c:pt idx="497" formatCode="General">
                  <c:v>11519.4</c:v>
                </c:pt>
                <c:pt idx="498" formatCode="General">
                  <c:v>11535.7</c:v>
                </c:pt>
                <c:pt idx="499" formatCode="General">
                  <c:v>11552</c:v>
                </c:pt>
                <c:pt idx="500" formatCode="General">
                  <c:v>11568.2</c:v>
                </c:pt>
                <c:pt idx="501" formatCode="General">
                  <c:v>11584.6</c:v>
                </c:pt>
                <c:pt idx="502" formatCode="General">
                  <c:v>11601.1</c:v>
                </c:pt>
                <c:pt idx="503" formatCode="General">
                  <c:v>11617.5</c:v>
                </c:pt>
                <c:pt idx="504" formatCode="General">
                  <c:v>11634</c:v>
                </c:pt>
                <c:pt idx="505" formatCode="General">
                  <c:v>11650.5</c:v>
                </c:pt>
                <c:pt idx="506" formatCode="General">
                  <c:v>11667</c:v>
                </c:pt>
                <c:pt idx="507" formatCode="General">
                  <c:v>11683.6</c:v>
                </c:pt>
                <c:pt idx="508" formatCode="General">
                  <c:v>11700.1</c:v>
                </c:pt>
                <c:pt idx="509" formatCode="General">
                  <c:v>11716.7</c:v>
                </c:pt>
                <c:pt idx="510" formatCode="General">
                  <c:v>11733.3</c:v>
                </c:pt>
                <c:pt idx="511" formatCode="General">
                  <c:v>11749.9</c:v>
                </c:pt>
                <c:pt idx="512" formatCode="General">
                  <c:v>11766.5</c:v>
                </c:pt>
                <c:pt idx="513" formatCode="General">
                  <c:v>11783.1</c:v>
                </c:pt>
                <c:pt idx="514" formatCode="General">
                  <c:v>11799.7</c:v>
                </c:pt>
                <c:pt idx="515" formatCode="General">
                  <c:v>11841.4</c:v>
                </c:pt>
                <c:pt idx="516" formatCode="General">
                  <c:v>11953.1</c:v>
                </c:pt>
                <c:pt idx="517" formatCode="General">
                  <c:v>12151.2</c:v>
                </c:pt>
                <c:pt idx="518" formatCode="General">
                  <c:v>12437.2</c:v>
                </c:pt>
                <c:pt idx="519" formatCode="General">
                  <c:v>12690.1</c:v>
                </c:pt>
                <c:pt idx="520" formatCode="General">
                  <c:v>12916.1</c:v>
                </c:pt>
                <c:pt idx="521" formatCode="General">
                  <c:v>13119.1</c:v>
                </c:pt>
                <c:pt idx="522" formatCode="General">
                  <c:v>13302.5</c:v>
                </c:pt>
                <c:pt idx="523" formatCode="General">
                  <c:v>13468.7</c:v>
                </c:pt>
                <c:pt idx="524" formatCode="General">
                  <c:v>13620.1</c:v>
                </c:pt>
                <c:pt idx="525" formatCode="General">
                  <c:v>13758.3</c:v>
                </c:pt>
                <c:pt idx="526" formatCode="General">
                  <c:v>13885.1</c:v>
                </c:pt>
                <c:pt idx="527" formatCode="General">
                  <c:v>14001.7</c:v>
                </c:pt>
                <c:pt idx="528" formatCode="General">
                  <c:v>14109.4</c:v>
                </c:pt>
                <c:pt idx="529" formatCode="General">
                  <c:v>14209.1</c:v>
                </c:pt>
                <c:pt idx="530" formatCode="General">
                  <c:v>14301.7</c:v>
                </c:pt>
                <c:pt idx="531" formatCode="General">
                  <c:v>14388</c:v>
                </c:pt>
                <c:pt idx="532" formatCode="General">
                  <c:v>14468.6</c:v>
                </c:pt>
                <c:pt idx="533">
                  <c:v>14544.1</c:v>
                </c:pt>
                <c:pt idx="534" formatCode="General">
                  <c:v>14614.8</c:v>
                </c:pt>
                <c:pt idx="535" formatCode="General">
                  <c:v>14681.2</c:v>
                </c:pt>
                <c:pt idx="536" formatCode="General">
                  <c:v>14743.7</c:v>
                </c:pt>
                <c:pt idx="537" formatCode="General">
                  <c:v>14802.5</c:v>
                </c:pt>
                <c:pt idx="538" formatCode="General">
                  <c:v>14858.1</c:v>
                </c:pt>
                <c:pt idx="539" formatCode="General">
                  <c:v>14910.6</c:v>
                </c:pt>
                <c:pt idx="540" formatCode="General">
                  <c:v>14960.4</c:v>
                </c:pt>
                <c:pt idx="541" formatCode="General">
                  <c:v>15007.7</c:v>
                </c:pt>
                <c:pt idx="542" formatCode="General">
                  <c:v>15052.8</c:v>
                </c:pt>
                <c:pt idx="543" formatCode="General">
                  <c:v>15095.8</c:v>
                </c:pt>
                <c:pt idx="544" formatCode="General">
                  <c:v>15137</c:v>
                </c:pt>
                <c:pt idx="545" formatCode="General">
                  <c:v>15176.5</c:v>
                </c:pt>
                <c:pt idx="546" formatCode="General">
                  <c:v>15214.4</c:v>
                </c:pt>
                <c:pt idx="547" formatCode="General">
                  <c:v>15250.9</c:v>
                </c:pt>
                <c:pt idx="548" formatCode="General">
                  <c:v>15286</c:v>
                </c:pt>
                <c:pt idx="549" formatCode="General">
                  <c:v>15319.9</c:v>
                </c:pt>
                <c:pt idx="550" formatCode="General">
                  <c:v>15352.7</c:v>
                </c:pt>
                <c:pt idx="551" formatCode="General">
                  <c:v>15384.5</c:v>
                </c:pt>
                <c:pt idx="552" formatCode="General">
                  <c:v>15415.2</c:v>
                </c:pt>
                <c:pt idx="553" formatCode="General">
                  <c:v>15445.1</c:v>
                </c:pt>
                <c:pt idx="554" formatCode="General">
                  <c:v>15474.2</c:v>
                </c:pt>
                <c:pt idx="555" formatCode="General">
                  <c:v>15502.5</c:v>
                </c:pt>
                <c:pt idx="556" formatCode="General">
                  <c:v>15530.1</c:v>
                </c:pt>
                <c:pt idx="557" formatCode="General">
                  <c:v>15557.1</c:v>
                </c:pt>
                <c:pt idx="558" formatCode="General">
                  <c:v>15583.4</c:v>
                </c:pt>
                <c:pt idx="559" formatCode="General">
                  <c:v>15608.7</c:v>
                </c:pt>
              </c:numCache>
            </c:numRef>
          </c:yVal>
          <c:smooth val="1"/>
        </c:ser>
        <c:dLbls>
          <c:showLegendKey val="0"/>
          <c:showVal val="0"/>
          <c:showCatName val="0"/>
          <c:showSerName val="0"/>
          <c:showPercent val="0"/>
          <c:showBubbleSize val="0"/>
        </c:dLbls>
        <c:axId val="154876096"/>
        <c:axId val="154876656"/>
      </c:scatterChart>
      <c:valAx>
        <c:axId val="15487609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876656"/>
        <c:crosses val="autoZero"/>
        <c:crossBetween val="midCat"/>
      </c:valAx>
      <c:valAx>
        <c:axId val="154876656"/>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0" i="0" baseline="0">
                    <a:effectLst/>
                  </a:rPr>
                  <a:t>FOPT(1,000 stb)</a:t>
                </a:r>
                <a:endParaRPr lang="en-US" sz="1400">
                  <a:effectLst/>
                </a:endParaRPr>
              </a:p>
            </c:rich>
          </c:tx>
          <c:layout>
            <c:manualLayout>
              <c:xMode val="edge"/>
              <c:yMode val="edge"/>
              <c:x val="2.777652818840104E-3"/>
              <c:y val="0.1759408116982531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876096"/>
        <c:crosses val="autoZero"/>
        <c:crossBetween val="midCat"/>
        <c:dispUnits>
          <c:builtInUnit val="thousands"/>
        </c:dispUnits>
      </c:valAx>
      <c:spPr>
        <a:noFill/>
        <a:ln>
          <a:noFill/>
        </a:ln>
        <a:effectLst/>
      </c:spPr>
    </c:plotArea>
    <c:legend>
      <c:legendPos val="r"/>
      <c:layout>
        <c:manualLayout>
          <c:xMode val="edge"/>
          <c:yMode val="edge"/>
          <c:x val="0.4365885423388331"/>
          <c:y val="0.32449483260221468"/>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OGR response at BHP = P</a:t>
            </a:r>
            <a:r>
              <a:rPr lang="en-US" sz="1400" b="0" i="1" baseline="0">
                <a:effectLst/>
              </a:rPr>
              <a:t>b</a:t>
            </a:r>
            <a:r>
              <a:rPr lang="en-US" sz="1400" b="0" i="0" baseline="0">
                <a:effectLst/>
              </a:rPr>
              <a:t> </a:t>
            </a:r>
            <a:endParaRPr lang="en-US" sz="1400">
              <a:effectLst/>
            </a:endParaRPr>
          </a:p>
        </c:rich>
      </c:tx>
      <c:layout>
        <c:manualLayout>
          <c:xMode val="edge"/>
          <c:yMode val="edge"/>
          <c:x val="0.25726880398084728"/>
          <c:y val="5.2410901467505244E-3"/>
        </c:manualLayout>
      </c:layout>
      <c:overlay val="0"/>
      <c:spPr>
        <a:noFill/>
        <a:ln>
          <a:noFill/>
        </a:ln>
        <a:effectLst/>
      </c:spPr>
    </c:title>
    <c:autoTitleDeleted val="0"/>
    <c:plotArea>
      <c:layout>
        <c:manualLayout>
          <c:layoutTarget val="inner"/>
          <c:xMode val="edge"/>
          <c:yMode val="edge"/>
          <c:x val="0.12953947048177042"/>
          <c:y val="0.10478025522754167"/>
          <c:w val="0.75818350377689958"/>
          <c:h val="0.75446406701189184"/>
        </c:manualLayout>
      </c:layout>
      <c:scatterChart>
        <c:scatterStyle val="lineMarker"/>
        <c:varyColors val="0"/>
        <c:ser>
          <c:idx val="0"/>
          <c:order val="0"/>
          <c:tx>
            <c:v>ng = 0.5</c:v>
          </c:tx>
          <c:spPr>
            <a:ln w="25400" cap="rnd">
              <a:noFill/>
              <a:round/>
            </a:ln>
            <a:effectLst/>
          </c:spPr>
          <c:marker>
            <c:symbol val="circle"/>
            <c:size val="6"/>
            <c:spPr>
              <a:solidFill>
                <a:schemeClr val="accent1">
                  <a:tint val="54000"/>
                </a:schemeClr>
              </a:solidFill>
              <a:ln w="9525">
                <a:solidFill>
                  <a:schemeClr val="accent1">
                    <a:tint val="54000"/>
                  </a:schemeClr>
                </a:solidFill>
              </a:ln>
              <a:effectLst/>
            </c:spPr>
          </c:marker>
          <c:xVal>
            <c:numRef>
              <c:f>caseData!$B$2:$B$10273</c:f>
              <c:numCache>
                <c:formatCode>General</c:formatCode>
                <c:ptCount val="23"/>
                <c:pt idx="0">
                  <c:v>0</c:v>
                </c:pt>
                <c:pt idx="1">
                  <c:v>0</c:v>
                </c:pt>
                <c:pt idx="2">
                  <c:v>1</c:v>
                </c:pt>
                <c:pt idx="3">
                  <c:v>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numCache>
            </c:numRef>
          </c:xVal>
          <c:yVal>
            <c:numRef>
              <c:f>caseData!$K$2:$K$10273</c:f>
              <c:numCache>
                <c:formatCode>General</c:formatCode>
                <c:ptCount val="23"/>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0.26464368708855052</c:v>
                </c:pt>
                <c:pt idx="18">
                  <c:v>0.16823983585104968</c:v>
                </c:pt>
                <c:pt idx="19">
                  <c:v>0.13808102061217692</c:v>
                </c:pt>
                <c:pt idx="20">
                  <c:v>0.12076094706272006</c:v>
                </c:pt>
                <c:pt idx="21">
                  <c:v>0.10879065155679106</c:v>
                </c:pt>
                <c:pt idx="22">
                  <c:v>9.9461393219971786E-2</c:v>
                </c:pt>
              </c:numCache>
            </c:numRef>
          </c:yVal>
          <c:smooth val="0"/>
        </c:ser>
        <c:ser>
          <c:idx val="1"/>
          <c:order val="1"/>
          <c:tx>
            <c:v>ng = 1</c:v>
          </c:tx>
          <c:spPr>
            <a:ln w="25400" cap="rnd">
              <a:noFill/>
              <a:round/>
            </a:ln>
            <a:effectLst/>
          </c:spPr>
          <c:marker>
            <c:symbol val="circle"/>
            <c:size val="6"/>
            <c:spPr>
              <a:solidFill>
                <a:schemeClr val="accent1">
                  <a:tint val="77000"/>
                </a:schemeClr>
              </a:solidFill>
              <a:ln w="9525">
                <a:solidFill>
                  <a:schemeClr val="accent1">
                    <a:tint val="77000"/>
                  </a:schemeClr>
                </a:solidFill>
              </a:ln>
              <a:effectLst/>
            </c:spPr>
          </c:marker>
          <c:xVal>
            <c:numRef>
              <c:f>caseData!$B$10379:$B$10401</c:f>
              <c:numCache>
                <c:formatCode>General</c:formatCode>
                <c:ptCount val="2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numCache>
            </c:numRef>
          </c:xVal>
          <c:yVal>
            <c:numRef>
              <c:f>caseData!$K$10379:$K$10401</c:f>
              <c:numCache>
                <c:formatCode>General</c:formatCode>
                <c:ptCount val="23"/>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0.56264933068936129</c:v>
                </c:pt>
                <c:pt idx="18">
                  <c:v>0.44330993473810337</c:v>
                </c:pt>
                <c:pt idx="19">
                  <c:v>0.3646962044587127</c:v>
                </c:pt>
                <c:pt idx="20">
                  <c:v>0.3116291239504293</c:v>
                </c:pt>
                <c:pt idx="21">
                  <c:v>0.27247108979483081</c:v>
                </c:pt>
                <c:pt idx="22">
                  <c:v>0.24201029683077843</c:v>
                </c:pt>
              </c:numCache>
            </c:numRef>
          </c:yVal>
          <c:smooth val="0"/>
        </c:ser>
        <c:ser>
          <c:idx val="2"/>
          <c:order val="2"/>
          <c:tx>
            <c:v>ng = 2</c:v>
          </c:tx>
          <c:spPr>
            <a:ln w="25400" cap="rnd">
              <a:noFill/>
              <a:round/>
            </a:ln>
            <a:effectLst/>
          </c:spPr>
          <c:marker>
            <c:symbol val="circle"/>
            <c:size val="6"/>
            <c:spPr>
              <a:solidFill>
                <a:schemeClr val="accent1"/>
              </a:solidFill>
              <a:ln w="9525">
                <a:solidFill>
                  <a:schemeClr val="accent1"/>
                </a:solidFill>
              </a:ln>
              <a:effectLst/>
            </c:spPr>
          </c:marker>
          <c:dPt>
            <c:idx val="18"/>
            <c:marker>
              <c:spPr>
                <a:solidFill>
                  <a:schemeClr val="accent1"/>
                </a:solidFill>
                <a:ln w="9525">
                  <a:solidFill>
                    <a:schemeClr val="accent1">
                      <a:alpha val="95000"/>
                    </a:schemeClr>
                  </a:solidFill>
                </a:ln>
                <a:effectLst/>
              </c:spPr>
            </c:marker>
            <c:bubble3D val="0"/>
          </c:dPt>
          <c:xVal>
            <c:numRef>
              <c:f>caseData!$B$10508:$B$10530</c:f>
              <c:numCache>
                <c:formatCode>General</c:formatCode>
                <c:ptCount val="2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numCache>
            </c:numRef>
          </c:xVal>
          <c:yVal>
            <c:numRef>
              <c:f>caseData!$K$10508:$K$10530</c:f>
              <c:numCache>
                <c:formatCode>General</c:formatCode>
                <c:ptCount val="23"/>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0.72022694919664665</c:v>
                </c:pt>
                <c:pt idx="18">
                  <c:v>0.72510189988546792</c:v>
                </c:pt>
                <c:pt idx="19">
                  <c:v>0.71420071024396148</c:v>
                </c:pt>
                <c:pt idx="20">
                  <c:v>0.70021086282499101</c:v>
                </c:pt>
                <c:pt idx="21">
                  <c:v>0.66435108467023463</c:v>
                </c:pt>
                <c:pt idx="22">
                  <c:v>0.62895282058738011</c:v>
                </c:pt>
              </c:numCache>
            </c:numRef>
          </c:yVal>
          <c:smooth val="0"/>
        </c:ser>
        <c:ser>
          <c:idx val="3"/>
          <c:order val="3"/>
          <c:tx>
            <c:v>ng = 4</c:v>
          </c:tx>
          <c:spPr>
            <a:ln w="25400" cap="rnd">
              <a:noFill/>
              <a:round/>
            </a:ln>
            <a:effectLst/>
          </c:spPr>
          <c:marker>
            <c:symbol val="circle"/>
            <c:size val="6"/>
            <c:spPr>
              <a:solidFill>
                <a:schemeClr val="accent1">
                  <a:shade val="76000"/>
                </a:schemeClr>
              </a:solidFill>
              <a:ln w="9525">
                <a:solidFill>
                  <a:schemeClr val="accent1">
                    <a:shade val="76000"/>
                  </a:schemeClr>
                </a:solidFill>
              </a:ln>
              <a:effectLst/>
            </c:spPr>
          </c:marker>
          <c:xVal>
            <c:numRef>
              <c:f>caseData!$B$10635:$B$10657</c:f>
              <c:numCache>
                <c:formatCode>General</c:formatCode>
                <c:ptCount val="2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numCache>
            </c:numRef>
          </c:xVal>
          <c:yVal>
            <c:numRef>
              <c:f>caseData!$K$10635:$K$10657</c:f>
              <c:numCache>
                <c:formatCode>General</c:formatCode>
                <c:ptCount val="23"/>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0.72609609763601868</c:v>
                </c:pt>
                <c:pt idx="18">
                  <c:v>0.74504664251021502</c:v>
                </c:pt>
                <c:pt idx="19">
                  <c:v>0.7652240354086004</c:v>
                </c:pt>
                <c:pt idx="20">
                  <c:v>0.78565381447643123</c:v>
                </c:pt>
                <c:pt idx="21">
                  <c:v>0.80630483997454983</c:v>
                </c:pt>
                <c:pt idx="22">
                  <c:v>0.82768314985477098</c:v>
                </c:pt>
              </c:numCache>
            </c:numRef>
          </c:yVal>
          <c:smooth val="0"/>
        </c:ser>
        <c:dLbls>
          <c:showLegendKey val="0"/>
          <c:showVal val="0"/>
          <c:showCatName val="0"/>
          <c:showSerName val="0"/>
          <c:showPercent val="0"/>
          <c:showBubbleSize val="0"/>
        </c:dLbls>
        <c:axId val="154886736"/>
        <c:axId val="154887296"/>
      </c:scatterChart>
      <c:scatterChart>
        <c:scatterStyle val="lineMarker"/>
        <c:varyColors val="0"/>
        <c:ser>
          <c:idx val="4"/>
          <c:order val="4"/>
          <c:tx>
            <c:v>BHP</c:v>
          </c:tx>
          <c:spPr>
            <a:ln w="31750" cap="rnd">
              <a:solidFill>
                <a:srgbClr val="C00000"/>
              </a:solidFill>
              <a:round/>
            </a:ln>
            <a:effectLst/>
          </c:spPr>
          <c:marker>
            <c:symbol val="circle"/>
            <c:size val="5"/>
            <c:spPr>
              <a:solidFill>
                <a:srgbClr val="C00000"/>
              </a:solidFill>
              <a:ln w="9525">
                <a:solidFill>
                  <a:srgbClr val="C00000"/>
                </a:solidFill>
              </a:ln>
              <a:effectLst/>
            </c:spPr>
          </c:marker>
          <c:xVal>
            <c:numRef>
              <c:f>caseData!$B$10251:$B$10273</c:f>
              <c:numCache>
                <c:formatCode>General</c:formatCode>
                <c:ptCount val="23"/>
                <c:pt idx="0">
                  <c:v>0</c:v>
                </c:pt>
                <c:pt idx="1">
                  <c:v>0</c:v>
                </c:pt>
                <c:pt idx="2">
                  <c:v>1</c:v>
                </c:pt>
                <c:pt idx="3">
                  <c:v>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numCache>
            </c:numRef>
          </c:xVal>
          <c:yVal>
            <c:numRef>
              <c:f>caseData!$G$10251:$G$10273</c:f>
              <c:numCache>
                <c:formatCode>General</c:formatCode>
                <c:ptCount val="2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numCache>
            </c:numRef>
          </c:yVal>
          <c:smooth val="0"/>
        </c:ser>
        <c:dLbls>
          <c:showLegendKey val="0"/>
          <c:showVal val="0"/>
          <c:showCatName val="0"/>
          <c:showSerName val="0"/>
          <c:showPercent val="0"/>
          <c:showBubbleSize val="0"/>
        </c:dLbls>
        <c:axId val="154888416"/>
        <c:axId val="154887856"/>
      </c:scatterChart>
      <c:valAx>
        <c:axId val="154886736"/>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Time(days)</a:t>
                </a:r>
              </a:p>
            </c:rich>
          </c:tx>
          <c:layout>
            <c:manualLayout>
              <c:xMode val="edge"/>
              <c:yMode val="edge"/>
              <c:x val="0.37327340151075983"/>
              <c:y val="0.90346927299135094"/>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887296"/>
        <c:crosses val="autoZero"/>
        <c:crossBetween val="midCat"/>
      </c:valAx>
      <c:valAx>
        <c:axId val="15488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OGR</a:t>
                </a:r>
              </a:p>
            </c:rich>
          </c:tx>
          <c:layout>
            <c:manualLayout>
              <c:xMode val="edge"/>
              <c:yMode val="edge"/>
              <c:x val="0"/>
              <c:y val="0.42441542303418445"/>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886736"/>
        <c:crosses val="autoZero"/>
        <c:crossBetween val="midCat"/>
      </c:valAx>
      <c:valAx>
        <c:axId val="154887856"/>
        <c:scaling>
          <c:orientation val="minMax"/>
          <c:max val="6200"/>
          <c:min val="3000"/>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4888416"/>
        <c:crosses val="max"/>
        <c:crossBetween val="midCat"/>
      </c:valAx>
      <c:valAx>
        <c:axId val="154888416"/>
        <c:scaling>
          <c:orientation val="minMax"/>
        </c:scaling>
        <c:delete val="1"/>
        <c:axPos val="b"/>
        <c:numFmt formatCode="General" sourceLinked="1"/>
        <c:majorTickMark val="out"/>
        <c:minorTickMark val="none"/>
        <c:tickLblPos val="nextTo"/>
        <c:crossAx val="154887856"/>
        <c:crosses val="autoZero"/>
        <c:crossBetween val="midCat"/>
      </c:valAx>
      <c:spPr>
        <a:noFill/>
        <a:ln>
          <a:noFill/>
        </a:ln>
        <a:effectLst/>
      </c:spPr>
    </c:plotArea>
    <c:legend>
      <c:legendPos val="r"/>
      <c:layout>
        <c:manualLayout>
          <c:xMode val="edge"/>
          <c:yMode val="edge"/>
          <c:x val="0.1430258010201555"/>
          <c:y val="0.41438750353474402"/>
          <c:w val="0.3792665152213891"/>
          <c:h val="0.4422200762640519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OGR response when BHP drops </a:t>
            </a:r>
            <a:endParaRPr lang="en-US" sz="1100" dirty="0">
              <a:effectLst/>
            </a:endParaRPr>
          </a:p>
        </c:rich>
      </c:tx>
      <c:layout>
        <c:manualLayout>
          <c:xMode val="edge"/>
          <c:yMode val="edge"/>
          <c:x val="0.2097061882783795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15998876799989"/>
          <c:y val="9.1793058834678642E-2"/>
          <c:w val="0.77089067981285275"/>
          <c:h val="0.75033237107843676"/>
        </c:manualLayout>
      </c:layout>
      <c:scatterChart>
        <c:scatterStyle val="smoothMarker"/>
        <c:varyColors val="0"/>
        <c:ser>
          <c:idx val="0"/>
          <c:order val="0"/>
          <c:tx>
            <c:v>ng = 0.5</c:v>
          </c:tx>
          <c:spPr>
            <a:ln w="25400" cap="rnd">
              <a:solidFill>
                <a:schemeClr val="accent1">
                  <a:tint val="54000"/>
                </a:schemeClr>
              </a:solidFill>
              <a:round/>
            </a:ln>
            <a:effectLst/>
          </c:spPr>
          <c:marker>
            <c:symbol val="none"/>
          </c:marker>
          <c:xVal>
            <c:numRef>
              <c:f>caseData!$B$2:$B$10317</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caseData!$K$2:$K$10317</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0.26464368708855052</c:v>
                </c:pt>
                <c:pt idx="18">
                  <c:v>0.16823983585104968</c:v>
                </c:pt>
                <c:pt idx="19">
                  <c:v>0.13808102061217692</c:v>
                </c:pt>
                <c:pt idx="20">
                  <c:v>0.12076094706272006</c:v>
                </c:pt>
                <c:pt idx="21">
                  <c:v>0.10879065155679106</c:v>
                </c:pt>
                <c:pt idx="22">
                  <c:v>9.9461393219971786E-2</c:v>
                </c:pt>
                <c:pt idx="23">
                  <c:v>9.1947607812675358E-2</c:v>
                </c:pt>
                <c:pt idx="24">
                  <c:v>8.5712250200557977E-2</c:v>
                </c:pt>
                <c:pt idx="25">
                  <c:v>8.0189836969600456E-2</c:v>
                </c:pt>
                <c:pt idx="26">
                  <c:v>7.5398132332334375E-2</c:v>
                </c:pt>
                <c:pt idx="27">
                  <c:v>7.1208097436422299E-2</c:v>
                </c:pt>
                <c:pt idx="28">
                  <c:v>6.7484214296679113E-2</c:v>
                </c:pt>
                <c:pt idx="29">
                  <c:v>6.3856936775605638E-2</c:v>
                </c:pt>
                <c:pt idx="30">
                  <c:v>6.0153975916226149E-2</c:v>
                </c:pt>
                <c:pt idx="31">
                  <c:v>5.6755587808417995E-2</c:v>
                </c:pt>
                <c:pt idx="32">
                  <c:v>5.3608920467227136E-2</c:v>
                </c:pt>
                <c:pt idx="33">
                  <c:v>5.0690314510364542E-2</c:v>
                </c:pt>
                <c:pt idx="34">
                  <c:v>4.7963191774312006E-2</c:v>
                </c:pt>
                <c:pt idx="35">
                  <c:v>4.5394854870102391E-2</c:v>
                </c:pt>
                <c:pt idx="36">
                  <c:v>4.3002495602012844E-2</c:v>
                </c:pt>
                <c:pt idx="37">
                  <c:v>4.0764499399152485E-2</c:v>
                </c:pt>
                <c:pt idx="38">
                  <c:v>3.868656807766753E-2</c:v>
                </c:pt>
                <c:pt idx="39">
                  <c:v>3.7088463275414034E-2</c:v>
                </c:pt>
                <c:pt idx="40">
                  <c:v>3.5766462123658811E-2</c:v>
                </c:pt>
                <c:pt idx="41">
                  <c:v>3.4493740191804706E-2</c:v>
                </c:pt>
                <c:pt idx="42">
                  <c:v>3.3088426756747245E-2</c:v>
                </c:pt>
                <c:pt idx="43">
                  <c:v>3.1687007915272354E-2</c:v>
                </c:pt>
                <c:pt idx="44">
                  <c:v>3.0456620072781684E-2</c:v>
                </c:pt>
                <c:pt idx="45">
                  <c:v>2.9515286611712873E-2</c:v>
                </c:pt>
                <c:pt idx="46">
                  <c:v>2.8598275509159762E-2</c:v>
                </c:pt>
                <c:pt idx="47">
                  <c:v>2.7640064260685871E-2</c:v>
                </c:pt>
                <c:pt idx="48">
                  <c:v>2.6774145329754175E-2</c:v>
                </c:pt>
                <c:pt idx="49">
                  <c:v>2.5979655290603729E-2</c:v>
                </c:pt>
                <c:pt idx="50">
                  <c:v>2.5237524902046934E-2</c:v>
                </c:pt>
                <c:pt idx="51">
                  <c:v>2.4525112561309674E-2</c:v>
                </c:pt>
                <c:pt idx="52">
                  <c:v>2.3855526139702671E-2</c:v>
                </c:pt>
                <c:pt idx="53">
                  <c:v>2.3314041772913505E-2</c:v>
                </c:pt>
                <c:pt idx="54">
                  <c:v>2.2875062040337499E-2</c:v>
                </c:pt>
                <c:pt idx="55">
                  <c:v>2.2607670141631713E-2</c:v>
                </c:pt>
                <c:pt idx="56">
                  <c:v>2.2359090235996776E-2</c:v>
                </c:pt>
                <c:pt idx="57">
                  <c:v>2.1768967141488137E-2</c:v>
                </c:pt>
                <c:pt idx="58">
                  <c:v>2.105711047916355E-2</c:v>
                </c:pt>
                <c:pt idx="59">
                  <c:v>2.0506154650444367E-2</c:v>
                </c:pt>
                <c:pt idx="60">
                  <c:v>2.056361408433003E-2</c:v>
                </c:pt>
                <c:pt idx="61">
                  <c:v>2.0633616835450935E-2</c:v>
                </c:pt>
                <c:pt idx="62">
                  <c:v>2.0230445275162066E-2</c:v>
                </c:pt>
                <c:pt idx="63">
                  <c:v>1.9619444267819672E-2</c:v>
                </c:pt>
                <c:pt idx="64">
                  <c:v>1.9133172624956018E-2</c:v>
                </c:pt>
                <c:pt idx="65">
                  <c:v>1.9137449056912902E-2</c:v>
                </c:pt>
                <c:pt idx="66">
                  <c:v>1.9160442262939139E-2</c:v>
                </c:pt>
              </c:numCache>
            </c:numRef>
          </c:yVal>
          <c:smooth val="1"/>
        </c:ser>
        <c:ser>
          <c:idx val="1"/>
          <c:order val="1"/>
          <c:tx>
            <c:v>ng = 1</c:v>
          </c:tx>
          <c:spPr>
            <a:ln w="25400" cap="rnd">
              <a:solidFill>
                <a:schemeClr val="accent1">
                  <a:tint val="77000"/>
                </a:schemeClr>
              </a:solidFill>
              <a:round/>
            </a:ln>
            <a:effectLst/>
          </c:spPr>
          <c:marker>
            <c:symbol val="none"/>
          </c:marker>
          <c:xVal>
            <c:numRef>
              <c:f>caseData!$B$10379:$B$10445</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caseData!$K$10379:$K$10445</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0.56264933068936129</c:v>
                </c:pt>
                <c:pt idx="18">
                  <c:v>0.44330993473810337</c:v>
                </c:pt>
                <c:pt idx="19">
                  <c:v>0.3646962044587127</c:v>
                </c:pt>
                <c:pt idx="20">
                  <c:v>0.3116291239504293</c:v>
                </c:pt>
                <c:pt idx="21">
                  <c:v>0.27247108979483081</c:v>
                </c:pt>
                <c:pt idx="22">
                  <c:v>0.24201029683077843</c:v>
                </c:pt>
                <c:pt idx="23">
                  <c:v>0.21767640744549238</c:v>
                </c:pt>
                <c:pt idx="24">
                  <c:v>0.19779325404046252</c:v>
                </c:pt>
                <c:pt idx="25">
                  <c:v>0.18109532743679083</c:v>
                </c:pt>
                <c:pt idx="26">
                  <c:v>0.16707489575340295</c:v>
                </c:pt>
                <c:pt idx="27">
                  <c:v>0.15486743083841856</c:v>
                </c:pt>
                <c:pt idx="28">
                  <c:v>0.1441183724505013</c:v>
                </c:pt>
                <c:pt idx="29">
                  <c:v>0.13414755101028747</c:v>
                </c:pt>
                <c:pt idx="30">
                  <c:v>0.12342843159304791</c:v>
                </c:pt>
                <c:pt idx="31">
                  <c:v>0.1141404503608234</c:v>
                </c:pt>
                <c:pt idx="32">
                  <c:v>0.10587290413164639</c:v>
                </c:pt>
                <c:pt idx="33">
                  <c:v>9.8509496002823715E-2</c:v>
                </c:pt>
                <c:pt idx="34">
                  <c:v>9.1902813779943915E-2</c:v>
                </c:pt>
                <c:pt idx="35">
                  <c:v>8.5870181917737987E-2</c:v>
                </c:pt>
                <c:pt idx="36">
                  <c:v>8.0402845117486202E-2</c:v>
                </c:pt>
                <c:pt idx="37">
                  <c:v>7.5435195578965553E-2</c:v>
                </c:pt>
                <c:pt idx="38">
                  <c:v>7.0919095593884277E-2</c:v>
                </c:pt>
                <c:pt idx="39">
                  <c:v>6.6927559632439418E-2</c:v>
                </c:pt>
                <c:pt idx="40">
                  <c:v>6.3774010097297718E-2</c:v>
                </c:pt>
                <c:pt idx="41">
                  <c:v>6.0811127351772735E-2</c:v>
                </c:pt>
                <c:pt idx="42">
                  <c:v>5.7680550969385347E-2</c:v>
                </c:pt>
                <c:pt idx="43">
                  <c:v>5.4622180362608901E-2</c:v>
                </c:pt>
                <c:pt idx="44">
                  <c:v>5.1951402690895106E-2</c:v>
                </c:pt>
                <c:pt idx="45">
                  <c:v>5.0018846687432922E-2</c:v>
                </c:pt>
                <c:pt idx="46">
                  <c:v>4.8155431428061314E-2</c:v>
                </c:pt>
                <c:pt idx="47">
                  <c:v>4.6197977326619018E-2</c:v>
                </c:pt>
                <c:pt idx="48">
                  <c:v>4.4408871872730869E-2</c:v>
                </c:pt>
                <c:pt idx="49">
                  <c:v>4.2798662110085074E-2</c:v>
                </c:pt>
                <c:pt idx="50">
                  <c:v>4.1301153251694207E-2</c:v>
                </c:pt>
                <c:pt idx="51">
                  <c:v>3.9884459490938461E-2</c:v>
                </c:pt>
                <c:pt idx="52">
                  <c:v>3.8555306632528652E-2</c:v>
                </c:pt>
                <c:pt idx="53">
                  <c:v>3.7303959685378474E-2</c:v>
                </c:pt>
                <c:pt idx="54">
                  <c:v>3.6233066705804652E-2</c:v>
                </c:pt>
                <c:pt idx="55">
                  <c:v>3.5475784792214173E-2</c:v>
                </c:pt>
                <c:pt idx="56">
                  <c:v>3.4772187018811157E-2</c:v>
                </c:pt>
                <c:pt idx="57">
                  <c:v>3.3623580011590319E-2</c:v>
                </c:pt>
                <c:pt idx="58">
                  <c:v>3.2253721593839171E-2</c:v>
                </c:pt>
                <c:pt idx="59">
                  <c:v>3.1096625195559863E-2</c:v>
                </c:pt>
                <c:pt idx="60">
                  <c:v>3.1161745871024417E-2</c:v>
                </c:pt>
                <c:pt idx="61">
                  <c:v>3.1241110712339329E-2</c:v>
                </c:pt>
                <c:pt idx="62">
                  <c:v>3.0508431426408415E-2</c:v>
                </c:pt>
                <c:pt idx="63">
                  <c:v>2.924940649799905E-2</c:v>
                </c:pt>
                <c:pt idx="64">
                  <c:v>2.8177502635413243E-2</c:v>
                </c:pt>
                <c:pt idx="65">
                  <c:v>2.8087710385076341E-2</c:v>
                </c:pt>
                <c:pt idx="66">
                  <c:v>2.8036813367033904E-2</c:v>
                </c:pt>
              </c:numCache>
            </c:numRef>
          </c:yVal>
          <c:smooth val="1"/>
        </c:ser>
        <c:ser>
          <c:idx val="2"/>
          <c:order val="2"/>
          <c:tx>
            <c:v>ng = 2</c:v>
          </c:tx>
          <c:spPr>
            <a:ln w="25400" cap="rnd">
              <a:solidFill>
                <a:schemeClr val="accent1"/>
              </a:solidFill>
              <a:round/>
            </a:ln>
            <a:effectLst/>
          </c:spPr>
          <c:marker>
            <c:symbol val="none"/>
          </c:marker>
          <c:xVal>
            <c:numRef>
              <c:f>caseData!$B$10508:$B$10574</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caseData!$K$10508:$K$10574</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0.72022694919664665</c:v>
                </c:pt>
                <c:pt idx="18">
                  <c:v>0.72510189988546792</c:v>
                </c:pt>
                <c:pt idx="19">
                  <c:v>0.71420071024396148</c:v>
                </c:pt>
                <c:pt idx="20">
                  <c:v>0.70021086282499101</c:v>
                </c:pt>
                <c:pt idx="21">
                  <c:v>0.66435108467023463</c:v>
                </c:pt>
                <c:pt idx="22">
                  <c:v>0.62895282058738011</c:v>
                </c:pt>
                <c:pt idx="23">
                  <c:v>0.58181460255141226</c:v>
                </c:pt>
                <c:pt idx="24">
                  <c:v>0.53628067598104479</c:v>
                </c:pt>
                <c:pt idx="25">
                  <c:v>0.49407669931278025</c:v>
                </c:pt>
                <c:pt idx="26">
                  <c:v>0.45107616338360795</c:v>
                </c:pt>
                <c:pt idx="27">
                  <c:v>0.41428026227457904</c:v>
                </c:pt>
                <c:pt idx="28">
                  <c:v>0.38029566639270174</c:v>
                </c:pt>
                <c:pt idx="29">
                  <c:v>0.34761841205900074</c:v>
                </c:pt>
                <c:pt idx="30">
                  <c:v>0.31573358540133439</c:v>
                </c:pt>
                <c:pt idx="31">
                  <c:v>0.28839623808440767</c:v>
                </c:pt>
                <c:pt idx="32">
                  <c:v>0.26239955403698917</c:v>
                </c:pt>
                <c:pt idx="33">
                  <c:v>0.24024021860325209</c:v>
                </c:pt>
                <c:pt idx="34">
                  <c:v>0.22103548091351422</c:v>
                </c:pt>
                <c:pt idx="35">
                  <c:v>0.20352584503031726</c:v>
                </c:pt>
                <c:pt idx="36">
                  <c:v>0.18757046268748326</c:v>
                </c:pt>
                <c:pt idx="37">
                  <c:v>0.17363198431679092</c:v>
                </c:pt>
                <c:pt idx="38">
                  <c:v>0.16128676070124548</c:v>
                </c:pt>
                <c:pt idx="39">
                  <c:v>0.15014954218410559</c:v>
                </c:pt>
                <c:pt idx="40">
                  <c:v>0.14142442966766075</c:v>
                </c:pt>
                <c:pt idx="41">
                  <c:v>0.13349387292498671</c:v>
                </c:pt>
                <c:pt idx="42">
                  <c:v>0.12571974341228714</c:v>
                </c:pt>
                <c:pt idx="43">
                  <c:v>0.11791182641036162</c:v>
                </c:pt>
                <c:pt idx="44">
                  <c:v>0.11098020716369121</c:v>
                </c:pt>
                <c:pt idx="45">
                  <c:v>0.10634993799455969</c:v>
                </c:pt>
                <c:pt idx="46">
                  <c:v>0.10180809380319722</c:v>
                </c:pt>
                <c:pt idx="47">
                  <c:v>9.7165644245357133E-2</c:v>
                </c:pt>
                <c:pt idx="48">
                  <c:v>9.2604617561823921E-2</c:v>
                </c:pt>
                <c:pt idx="49">
                  <c:v>8.8589773414600101E-2</c:v>
                </c:pt>
                <c:pt idx="50">
                  <c:v>8.4885876366158408E-2</c:v>
                </c:pt>
                <c:pt idx="51">
                  <c:v>8.1440783623274546E-2</c:v>
                </c:pt>
                <c:pt idx="52">
                  <c:v>7.8153532580437182E-2</c:v>
                </c:pt>
                <c:pt idx="53">
                  <c:v>7.5019433361821292E-2</c:v>
                </c:pt>
                <c:pt idx="54">
                  <c:v>7.2151660303817283E-2</c:v>
                </c:pt>
                <c:pt idx="55">
                  <c:v>7.0028399101488004E-2</c:v>
                </c:pt>
                <c:pt idx="56">
                  <c:v>6.8088246796848093E-2</c:v>
                </c:pt>
                <c:pt idx="57">
                  <c:v>6.5684190567431106E-2</c:v>
                </c:pt>
                <c:pt idx="58">
                  <c:v>6.2601452119309259E-2</c:v>
                </c:pt>
                <c:pt idx="59">
                  <c:v>5.9604260035660932E-2</c:v>
                </c:pt>
                <c:pt idx="60">
                  <c:v>5.9497712096751088E-2</c:v>
                </c:pt>
                <c:pt idx="61">
                  <c:v>5.9706456812363702E-2</c:v>
                </c:pt>
                <c:pt idx="62">
                  <c:v>5.8637668025977953E-2</c:v>
                </c:pt>
                <c:pt idx="63">
                  <c:v>5.5210416968642803E-2</c:v>
                </c:pt>
                <c:pt idx="64">
                  <c:v>5.2266078788459701E-2</c:v>
                </c:pt>
                <c:pt idx="65">
                  <c:v>5.1636640280785608E-2</c:v>
                </c:pt>
                <c:pt idx="66">
                  <c:v>5.1367325302966602E-2</c:v>
                </c:pt>
              </c:numCache>
            </c:numRef>
          </c:yVal>
          <c:smooth val="1"/>
        </c:ser>
        <c:ser>
          <c:idx val="3"/>
          <c:order val="3"/>
          <c:tx>
            <c:v>ng = 4</c:v>
          </c:tx>
          <c:spPr>
            <a:ln w="25400" cap="rnd">
              <a:solidFill>
                <a:schemeClr val="accent1">
                  <a:shade val="76000"/>
                </a:schemeClr>
              </a:solidFill>
              <a:round/>
            </a:ln>
            <a:effectLst/>
          </c:spPr>
          <c:marker>
            <c:symbol val="none"/>
          </c:marker>
          <c:xVal>
            <c:numRef>
              <c:f>caseData!$B$10635:$B$10701</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caseData!$K$10635:$K$10701</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0.72609609763601868</c:v>
                </c:pt>
                <c:pt idx="18">
                  <c:v>0.74504664251021502</c:v>
                </c:pt>
                <c:pt idx="19">
                  <c:v>0.7652240354086004</c:v>
                </c:pt>
                <c:pt idx="20">
                  <c:v>0.78565381447643123</c:v>
                </c:pt>
                <c:pt idx="21">
                  <c:v>0.80630483997454983</c:v>
                </c:pt>
                <c:pt idx="22">
                  <c:v>0.82768314985477098</c:v>
                </c:pt>
                <c:pt idx="23">
                  <c:v>0.84748166344361409</c:v>
                </c:pt>
                <c:pt idx="24">
                  <c:v>0.86734985408858079</c:v>
                </c:pt>
                <c:pt idx="25">
                  <c:v>0.8799994426194101</c:v>
                </c:pt>
                <c:pt idx="26">
                  <c:v>0.89126766993996775</c:v>
                </c:pt>
                <c:pt idx="27">
                  <c:v>0.89208451238265096</c:v>
                </c:pt>
                <c:pt idx="28">
                  <c:v>0.88979932995800248</c:v>
                </c:pt>
                <c:pt idx="29">
                  <c:v>0.8735927706946458</c:v>
                </c:pt>
                <c:pt idx="30">
                  <c:v>0.850414246447464</c:v>
                </c:pt>
                <c:pt idx="31">
                  <c:v>0.81239132992561414</c:v>
                </c:pt>
                <c:pt idx="32">
                  <c:v>0.76657943267536077</c:v>
                </c:pt>
                <c:pt idx="33">
                  <c:v>0.71556748169677786</c:v>
                </c:pt>
                <c:pt idx="34">
                  <c:v>0.65603125373109461</c:v>
                </c:pt>
                <c:pt idx="35">
                  <c:v>0.60218094016133628</c:v>
                </c:pt>
                <c:pt idx="36">
                  <c:v>0.54150407639250997</c:v>
                </c:pt>
                <c:pt idx="37">
                  <c:v>0.48854205058106176</c:v>
                </c:pt>
                <c:pt idx="38">
                  <c:v>0.44351770429649007</c:v>
                </c:pt>
                <c:pt idx="39">
                  <c:v>0.39641046054077361</c:v>
                </c:pt>
                <c:pt idx="40">
                  <c:v>0.35849383318509886</c:v>
                </c:pt>
                <c:pt idx="41">
                  <c:v>0.32939522489432316</c:v>
                </c:pt>
                <c:pt idx="42">
                  <c:v>0.30367727622583424</c:v>
                </c:pt>
                <c:pt idx="43">
                  <c:v>0.27415236266651521</c:v>
                </c:pt>
                <c:pt idx="44">
                  <c:v>0.24927032230019253</c:v>
                </c:pt>
                <c:pt idx="45">
                  <c:v>0.23094997385393062</c:v>
                </c:pt>
                <c:pt idx="46">
                  <c:v>0.21811331895235828</c:v>
                </c:pt>
                <c:pt idx="47">
                  <c:v>0.20659232337211519</c:v>
                </c:pt>
                <c:pt idx="48">
                  <c:v>0.19468156904614192</c:v>
                </c:pt>
                <c:pt idx="49">
                  <c:v>0.18449647510403666</c:v>
                </c:pt>
                <c:pt idx="50">
                  <c:v>0.17555375813708488</c:v>
                </c:pt>
                <c:pt idx="51">
                  <c:v>0.16753646563169788</c:v>
                </c:pt>
                <c:pt idx="52">
                  <c:v>0.16027594647470392</c:v>
                </c:pt>
                <c:pt idx="53">
                  <c:v>0.15364389461164515</c:v>
                </c:pt>
                <c:pt idx="54">
                  <c:v>0.14753701230946598</c:v>
                </c:pt>
                <c:pt idx="55">
                  <c:v>0.14239559590440939</c:v>
                </c:pt>
                <c:pt idx="56">
                  <c:v>0.13697419293910695</c:v>
                </c:pt>
                <c:pt idx="57">
                  <c:v>0.13146359486467635</c:v>
                </c:pt>
                <c:pt idx="58">
                  <c:v>0.12437495840300124</c:v>
                </c:pt>
                <c:pt idx="59">
                  <c:v>0.11767657982617631</c:v>
                </c:pt>
                <c:pt idx="60">
                  <c:v>0.11369451591672637</c:v>
                </c:pt>
                <c:pt idx="61">
                  <c:v>0.11453846368170294</c:v>
                </c:pt>
                <c:pt idx="62">
                  <c:v>0.11546634713521854</c:v>
                </c:pt>
                <c:pt idx="63">
                  <c:v>0.10951712613549355</c:v>
                </c:pt>
                <c:pt idx="64">
                  <c:v>0.10216511021185558</c:v>
                </c:pt>
                <c:pt idx="65">
                  <c:v>9.7528192382438095E-2</c:v>
                </c:pt>
                <c:pt idx="66">
                  <c:v>9.7178769023828326E-2</c:v>
                </c:pt>
              </c:numCache>
            </c:numRef>
          </c:yVal>
          <c:smooth val="1"/>
        </c:ser>
        <c:dLbls>
          <c:showLegendKey val="0"/>
          <c:showVal val="0"/>
          <c:showCatName val="0"/>
          <c:showSerName val="0"/>
          <c:showPercent val="0"/>
          <c:showBubbleSize val="0"/>
        </c:dLbls>
        <c:axId val="180546624"/>
        <c:axId val="180547184"/>
      </c:scatterChart>
      <c:scatterChart>
        <c:scatterStyle val="smoothMarker"/>
        <c:varyColors val="0"/>
        <c:ser>
          <c:idx val="4"/>
          <c:order val="4"/>
          <c:tx>
            <c:v>BHP</c:v>
          </c:tx>
          <c:spPr>
            <a:ln w="25400" cap="rnd">
              <a:solidFill>
                <a:srgbClr val="C00000"/>
              </a:solidFill>
              <a:round/>
            </a:ln>
            <a:effectLst/>
          </c:spPr>
          <c:marker>
            <c:symbol val="none"/>
          </c:marker>
          <c:xVal>
            <c:numRef>
              <c:f>caseData!$B$10251:$B$10317</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caseData!$G$10251:$G$10317</c:f>
              <c:numCache>
                <c:formatCode>General</c:formatCode>
                <c:ptCount val="67"/>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numCache>
            </c:numRef>
          </c:yVal>
          <c:smooth val="1"/>
        </c:ser>
        <c:dLbls>
          <c:showLegendKey val="0"/>
          <c:showVal val="0"/>
          <c:showCatName val="0"/>
          <c:showSerName val="0"/>
          <c:showPercent val="0"/>
          <c:showBubbleSize val="0"/>
        </c:dLbls>
        <c:axId val="180548304"/>
        <c:axId val="180547744"/>
      </c:scatterChart>
      <c:valAx>
        <c:axId val="180546624"/>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Time(days)</a:t>
                </a:r>
              </a:p>
            </c:rich>
          </c:tx>
          <c:layout>
            <c:manualLayout>
              <c:xMode val="edge"/>
              <c:yMode val="edge"/>
              <c:x val="0.43833202099737534"/>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47184"/>
        <c:crosses val="autoZero"/>
        <c:crossBetween val="midCat"/>
      </c:valAx>
      <c:valAx>
        <c:axId val="18054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OGR</a:t>
                </a:r>
              </a:p>
            </c:rich>
          </c:tx>
          <c:layout>
            <c:manualLayout>
              <c:xMode val="edge"/>
              <c:yMode val="edge"/>
              <c:x val="0"/>
              <c:y val="0.3940662427813273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46624"/>
        <c:crosses val="autoZero"/>
        <c:crossBetween val="midCat"/>
      </c:valAx>
      <c:valAx>
        <c:axId val="180547744"/>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48304"/>
        <c:crosses val="max"/>
        <c:crossBetween val="midCat"/>
      </c:valAx>
      <c:valAx>
        <c:axId val="180548304"/>
        <c:scaling>
          <c:orientation val="minMax"/>
        </c:scaling>
        <c:delete val="1"/>
        <c:axPos val="b"/>
        <c:numFmt formatCode="General" sourceLinked="1"/>
        <c:majorTickMark val="out"/>
        <c:minorTickMark val="none"/>
        <c:tickLblPos val="nextTo"/>
        <c:crossAx val="180547744"/>
        <c:crosses val="autoZero"/>
        <c:crossBetween val="midCat"/>
      </c:valAx>
      <c:spPr>
        <a:noFill/>
        <a:ln>
          <a:noFill/>
        </a:ln>
        <a:effectLst/>
      </c:spPr>
    </c:plotArea>
    <c:legend>
      <c:legendPos val="r"/>
      <c:layout>
        <c:manualLayout>
          <c:xMode val="edge"/>
          <c:yMode val="edge"/>
          <c:x val="0.63552846448608713"/>
          <c:y val="0.1817117640514716"/>
          <c:w val="0.22708649658479083"/>
          <c:h val="0.426785991659995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2906078346046"/>
          <c:y val="4.463444900466397E-2"/>
          <c:w val="0.71461787864752202"/>
          <c:h val="0.78364513180740736"/>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OPTvsS1vsAl!$E$3:$E$85</c:f>
              <c:numCache>
                <c:formatCode>General</c:formatCode>
                <c:ptCount val="8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4756.9399999999996</c:v>
                </c:pt>
                <c:pt idx="21">
                  <c:v>4756.9399999999996</c:v>
                </c:pt>
                <c:pt idx="22">
                  <c:v>4756.9399999999996</c:v>
                </c:pt>
                <c:pt idx="23">
                  <c:v>4727.21</c:v>
                </c:pt>
                <c:pt idx="24">
                  <c:v>4727.21</c:v>
                </c:pt>
                <c:pt idx="25">
                  <c:v>4693.24</c:v>
                </c:pt>
                <c:pt idx="26">
                  <c:v>4601.67</c:v>
                </c:pt>
                <c:pt idx="27">
                  <c:v>4450.04</c:v>
                </c:pt>
                <c:pt idx="28">
                  <c:v>4263.38</c:v>
                </c:pt>
                <c:pt idx="29">
                  <c:v>4034.04</c:v>
                </c:pt>
                <c:pt idx="30">
                  <c:v>3780.89</c:v>
                </c:pt>
                <c:pt idx="31">
                  <c:v>3507.61</c:v>
                </c:pt>
                <c:pt idx="32">
                  <c:v>3204.25</c:v>
                </c:pt>
                <c:pt idx="33">
                  <c:v>2889.21</c:v>
                </c:pt>
                <c:pt idx="34">
                  <c:v>2558.12</c:v>
                </c:pt>
                <c:pt idx="35">
                  <c:v>2205.77</c:v>
                </c:pt>
                <c:pt idx="36">
                  <c:v>1823</c:v>
                </c:pt>
                <c:pt idx="37">
                  <c:v>1413.6</c:v>
                </c:pt>
                <c:pt idx="38">
                  <c:v>1000.01</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1000.76</c:v>
                </c:pt>
                <c:pt idx="68">
                  <c:v>1000.14</c:v>
                </c:pt>
                <c:pt idx="69">
                  <c:v>1000.03</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OPTvsS1vsAl!$H$3:$H$130</c:f>
              <c:numCache>
                <c:formatCode>General</c:formatCode>
                <c:ptCount val="12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numCache>
            </c:numRef>
          </c:yVal>
          <c:smooth val="1"/>
        </c:ser>
        <c:dLbls>
          <c:showLegendKey val="0"/>
          <c:showVal val="0"/>
          <c:showCatName val="0"/>
          <c:showSerName val="0"/>
          <c:showPercent val="0"/>
          <c:showBubbleSize val="0"/>
        </c:dLbls>
        <c:axId val="180552224"/>
        <c:axId val="180552784"/>
        <c:extLst>
          <c:ext xmlns:c15="http://schemas.microsoft.com/office/drawing/2012/chart" uri="{02D57815-91ED-43cb-92C2-25804820EDAC}">
            <c15:filteredScatterSeries>
              <c15:ser>
                <c:idx val="0"/>
                <c:order val="0"/>
                <c:tx>
                  <c:strRef>
                    <c:extLst>
                      <c:ext uri="{02D57815-91ED-43cb-92C2-25804820EDAC}">
                        <c15:formulaRef>
                          <c15:sqref>OPTvsS1vsAl!$B$2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OPTvsS1vsAl!$A$3:$A$324</c15:sqref>
                        </c15:formulaRef>
                      </c:ext>
                    </c:extLst>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extLst>
                      <c:ext uri="{02D57815-91ED-43cb-92C2-25804820EDAC}">
                        <c15:formulaRef>
                          <c15:sqref>OPTvsS1vsAl!$B$3:$B$324</c15:sqref>
                        </c15:formulaRef>
                      </c:ext>
                    </c:extLst>
                    <c:numCache>
                      <c:formatCode>General</c:formatCode>
                      <c:ptCount val="322"/>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4160</c:v>
                      </c:pt>
                      <c:pt idx="188">
                        <c:v>4120</c:v>
                      </c:pt>
                      <c:pt idx="189">
                        <c:v>4080</c:v>
                      </c:pt>
                      <c:pt idx="190">
                        <c:v>4040</c:v>
                      </c:pt>
                      <c:pt idx="191">
                        <c:v>4000</c:v>
                      </c:pt>
                      <c:pt idx="192">
                        <c:v>3960</c:v>
                      </c:pt>
                      <c:pt idx="193">
                        <c:v>3920</c:v>
                      </c:pt>
                      <c:pt idx="194">
                        <c:v>3880</c:v>
                      </c:pt>
                      <c:pt idx="195">
                        <c:v>3840</c:v>
                      </c:pt>
                      <c:pt idx="196">
                        <c:v>3800</c:v>
                      </c:pt>
                      <c:pt idx="197">
                        <c:v>3760</c:v>
                      </c:pt>
                      <c:pt idx="198">
                        <c:v>3720</c:v>
                      </c:pt>
                      <c:pt idx="199">
                        <c:v>3680</c:v>
                      </c:pt>
                      <c:pt idx="200">
                        <c:v>3640</c:v>
                      </c:pt>
                      <c:pt idx="201">
                        <c:v>3600</c:v>
                      </c:pt>
                      <c:pt idx="202">
                        <c:v>3560</c:v>
                      </c:pt>
                      <c:pt idx="203">
                        <c:v>3520</c:v>
                      </c:pt>
                      <c:pt idx="204">
                        <c:v>3480</c:v>
                      </c:pt>
                      <c:pt idx="205">
                        <c:v>3440</c:v>
                      </c:pt>
                      <c:pt idx="206">
                        <c:v>3400</c:v>
                      </c:pt>
                      <c:pt idx="207">
                        <c:v>3360</c:v>
                      </c:pt>
                      <c:pt idx="208">
                        <c:v>3320</c:v>
                      </c:pt>
                      <c:pt idx="209">
                        <c:v>3280</c:v>
                      </c:pt>
                      <c:pt idx="210">
                        <c:v>3240</c:v>
                      </c:pt>
                      <c:pt idx="211">
                        <c:v>3200</c:v>
                      </c:pt>
                      <c:pt idx="212">
                        <c:v>3160</c:v>
                      </c:pt>
                      <c:pt idx="213">
                        <c:v>3120</c:v>
                      </c:pt>
                      <c:pt idx="214">
                        <c:v>3080</c:v>
                      </c:pt>
                      <c:pt idx="215">
                        <c:v>3040</c:v>
                      </c:pt>
                      <c:pt idx="216">
                        <c:v>3000</c:v>
                      </c:pt>
                      <c:pt idx="217">
                        <c:v>2960</c:v>
                      </c:pt>
                      <c:pt idx="218">
                        <c:v>2920</c:v>
                      </c:pt>
                      <c:pt idx="219">
                        <c:v>2880</c:v>
                      </c:pt>
                      <c:pt idx="220">
                        <c:v>2840</c:v>
                      </c:pt>
                      <c:pt idx="221">
                        <c:v>2800</c:v>
                      </c:pt>
                      <c:pt idx="222">
                        <c:v>2760</c:v>
                      </c:pt>
                      <c:pt idx="223">
                        <c:v>2720</c:v>
                      </c:pt>
                      <c:pt idx="224">
                        <c:v>2680</c:v>
                      </c:pt>
                      <c:pt idx="225">
                        <c:v>2640</c:v>
                      </c:pt>
                      <c:pt idx="226">
                        <c:v>2600</c:v>
                      </c:pt>
                      <c:pt idx="227">
                        <c:v>2560</c:v>
                      </c:pt>
                      <c:pt idx="228">
                        <c:v>2520</c:v>
                      </c:pt>
                      <c:pt idx="229">
                        <c:v>2480</c:v>
                      </c:pt>
                      <c:pt idx="230">
                        <c:v>2440</c:v>
                      </c:pt>
                      <c:pt idx="231">
                        <c:v>2400</c:v>
                      </c:pt>
                      <c:pt idx="232">
                        <c:v>2360</c:v>
                      </c:pt>
                      <c:pt idx="233">
                        <c:v>2320</c:v>
                      </c:pt>
                      <c:pt idx="234">
                        <c:v>2280</c:v>
                      </c:pt>
                      <c:pt idx="235">
                        <c:v>2240</c:v>
                      </c:pt>
                      <c:pt idx="236">
                        <c:v>2200</c:v>
                      </c:pt>
                      <c:pt idx="237">
                        <c:v>2160</c:v>
                      </c:pt>
                      <c:pt idx="238">
                        <c:v>2120</c:v>
                      </c:pt>
                      <c:pt idx="239">
                        <c:v>2080</c:v>
                      </c:pt>
                      <c:pt idx="240">
                        <c:v>2040</c:v>
                      </c:pt>
                      <c:pt idx="241">
                        <c:v>2000</c:v>
                      </c:pt>
                      <c:pt idx="242">
                        <c:v>1960</c:v>
                      </c:pt>
                      <c:pt idx="243">
                        <c:v>1920</c:v>
                      </c:pt>
                      <c:pt idx="244">
                        <c:v>1880</c:v>
                      </c:pt>
                      <c:pt idx="245">
                        <c:v>1840</c:v>
                      </c:pt>
                      <c:pt idx="246">
                        <c:v>1800</c:v>
                      </c:pt>
                      <c:pt idx="247">
                        <c:v>1760</c:v>
                      </c:pt>
                      <c:pt idx="248">
                        <c:v>1720</c:v>
                      </c:pt>
                      <c:pt idx="249">
                        <c:v>1680</c:v>
                      </c:pt>
                      <c:pt idx="250">
                        <c:v>1640</c:v>
                      </c:pt>
                      <c:pt idx="251">
                        <c:v>1600</c:v>
                      </c:pt>
                      <c:pt idx="252">
                        <c:v>1560</c:v>
                      </c:pt>
                      <c:pt idx="253">
                        <c:v>1520</c:v>
                      </c:pt>
                      <c:pt idx="254">
                        <c:v>1480</c:v>
                      </c:pt>
                      <c:pt idx="255">
                        <c:v>1440</c:v>
                      </c:pt>
                      <c:pt idx="256">
                        <c:v>1400</c:v>
                      </c:pt>
                      <c:pt idx="257">
                        <c:v>1360</c:v>
                      </c:pt>
                      <c:pt idx="258">
                        <c:v>1320</c:v>
                      </c:pt>
                      <c:pt idx="259">
                        <c:v>1280</c:v>
                      </c:pt>
                      <c:pt idx="260">
                        <c:v>1240</c:v>
                      </c:pt>
                      <c:pt idx="261">
                        <c:v>1200</c:v>
                      </c:pt>
                      <c:pt idx="262">
                        <c:v>1160</c:v>
                      </c:pt>
                      <c:pt idx="263">
                        <c:v>1120</c:v>
                      </c:pt>
                      <c:pt idx="264">
                        <c:v>1080</c:v>
                      </c:pt>
                      <c:pt idx="265">
                        <c:v>1040</c:v>
                      </c:pt>
                      <c:pt idx="266">
                        <c:v>1000</c:v>
                      </c:pt>
                      <c:pt idx="267">
                        <c:v>1000</c:v>
                      </c:pt>
                      <c:pt idx="268">
                        <c:v>1000</c:v>
                      </c:pt>
                      <c:pt idx="269">
                        <c:v>1000</c:v>
                      </c:pt>
                      <c:pt idx="270">
                        <c:v>1000</c:v>
                      </c:pt>
                      <c:pt idx="271">
                        <c:v>1000</c:v>
                      </c:pt>
                      <c:pt idx="272">
                        <c:v>1000</c:v>
                      </c:pt>
                      <c:pt idx="273">
                        <c:v>1000</c:v>
                      </c:pt>
                      <c:pt idx="274">
                        <c:v>1000</c:v>
                      </c:pt>
                      <c:pt idx="275">
                        <c:v>1000</c:v>
                      </c:pt>
                      <c:pt idx="276">
                        <c:v>1000</c:v>
                      </c:pt>
                      <c:pt idx="277">
                        <c:v>1000</c:v>
                      </c:pt>
                      <c:pt idx="278">
                        <c:v>1000</c:v>
                      </c:pt>
                      <c:pt idx="279">
                        <c:v>1000</c:v>
                      </c:pt>
                      <c:pt idx="280">
                        <c:v>1000</c:v>
                      </c:pt>
                      <c:pt idx="281">
                        <c:v>1000</c:v>
                      </c:pt>
                      <c:pt idx="282">
                        <c:v>1000</c:v>
                      </c:pt>
                      <c:pt idx="283">
                        <c:v>1000</c:v>
                      </c:pt>
                      <c:pt idx="284">
                        <c:v>1000</c:v>
                      </c:pt>
                      <c:pt idx="285">
                        <c:v>1000</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numCache>
                  </c:numRef>
                </c:yVal>
                <c:smooth val="1"/>
              </c15:ser>
            </c15:filteredScatterSeries>
          </c:ext>
        </c:extLst>
      </c:scatterChart>
      <c:valAx>
        <c:axId val="18055222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52784"/>
        <c:crosses val="autoZero"/>
        <c:crossBetween val="midCat"/>
      </c:valAx>
      <c:valAx>
        <c:axId val="1805527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6637409374929E-3"/>
              <c:y val="0.328187614876670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52224"/>
        <c:crosses val="autoZero"/>
        <c:crossBetween val="midCat"/>
      </c:valAx>
      <c:spPr>
        <a:noFill/>
        <a:ln>
          <a:noFill/>
        </a:ln>
        <a:effectLst/>
      </c:spPr>
    </c:plotArea>
    <c:legend>
      <c:legendPos val="r"/>
      <c:layout>
        <c:manualLayout>
          <c:xMode val="edge"/>
          <c:yMode val="edge"/>
          <c:x val="0.4411140213312752"/>
          <c:y val="0.12404581451814201"/>
          <c:w val="0.41560188188155311"/>
          <c:h val="0.385673602759309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OGR response when BHP drops </a:t>
            </a:r>
            <a:endParaRPr lang="en-US" sz="1100" dirty="0">
              <a:effectLst/>
            </a:endParaRPr>
          </a:p>
        </c:rich>
      </c:tx>
      <c:layout>
        <c:manualLayout>
          <c:xMode val="edge"/>
          <c:yMode val="edge"/>
          <c:x val="0.2097061882783795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2992141554841"/>
          <c:y val="9.1793058834678642E-2"/>
          <c:w val="0.76775145442536852"/>
          <c:h val="0.75033237107843676"/>
        </c:manualLayout>
      </c:layout>
      <c:scatterChart>
        <c:scatterStyle val="smoothMarker"/>
        <c:varyColors val="0"/>
        <c:ser>
          <c:idx val="0"/>
          <c:order val="0"/>
          <c:tx>
            <c:v>ng = 0.5</c:v>
          </c:tx>
          <c:spPr>
            <a:ln w="25400" cap="rnd">
              <a:solidFill>
                <a:schemeClr val="accent1">
                  <a:tint val="54000"/>
                </a:schemeClr>
              </a:solidFill>
              <a:round/>
            </a:ln>
            <a:effectLst/>
          </c:spPr>
          <c:marker>
            <c:symbol val="none"/>
          </c:marker>
          <c:xVal>
            <c:numRef>
              <c:f>caseData!$B$2:$B$10317</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caseData!$K$2:$K$10317</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0.26464368708855052</c:v>
                </c:pt>
                <c:pt idx="18">
                  <c:v>0.16823983585104968</c:v>
                </c:pt>
                <c:pt idx="19">
                  <c:v>0.13808102061217692</c:v>
                </c:pt>
                <c:pt idx="20">
                  <c:v>0.12076094706272006</c:v>
                </c:pt>
                <c:pt idx="21">
                  <c:v>0.10879065155679106</c:v>
                </c:pt>
                <c:pt idx="22">
                  <c:v>9.9461393219971786E-2</c:v>
                </c:pt>
                <c:pt idx="23">
                  <c:v>9.1947607812675358E-2</c:v>
                </c:pt>
                <c:pt idx="24">
                  <c:v>8.5712250200557977E-2</c:v>
                </c:pt>
                <c:pt idx="25">
                  <c:v>8.0189836969600456E-2</c:v>
                </c:pt>
                <c:pt idx="26">
                  <c:v>7.5398132332334375E-2</c:v>
                </c:pt>
                <c:pt idx="27">
                  <c:v>7.1208097436422299E-2</c:v>
                </c:pt>
                <c:pt idx="28">
                  <c:v>6.7484214296679113E-2</c:v>
                </c:pt>
                <c:pt idx="29">
                  <c:v>6.3856936775605638E-2</c:v>
                </c:pt>
                <c:pt idx="30">
                  <c:v>6.0153975916226149E-2</c:v>
                </c:pt>
                <c:pt idx="31">
                  <c:v>5.6755587808417995E-2</c:v>
                </c:pt>
                <c:pt idx="32">
                  <c:v>5.3608920467227136E-2</c:v>
                </c:pt>
                <c:pt idx="33">
                  <c:v>5.0690314510364542E-2</c:v>
                </c:pt>
                <c:pt idx="34">
                  <c:v>4.7963191774312006E-2</c:v>
                </c:pt>
                <c:pt idx="35">
                  <c:v>4.5394854870102391E-2</c:v>
                </c:pt>
                <c:pt idx="36">
                  <c:v>4.3002495602012844E-2</c:v>
                </c:pt>
                <c:pt idx="37">
                  <c:v>4.0764499399152485E-2</c:v>
                </c:pt>
                <c:pt idx="38">
                  <c:v>3.868656807766753E-2</c:v>
                </c:pt>
                <c:pt idx="39">
                  <c:v>3.7088463275414034E-2</c:v>
                </c:pt>
                <c:pt idx="40">
                  <c:v>3.5766462123658811E-2</c:v>
                </c:pt>
                <c:pt idx="41">
                  <c:v>3.4493740191804706E-2</c:v>
                </c:pt>
                <c:pt idx="42">
                  <c:v>3.3088426756747245E-2</c:v>
                </c:pt>
                <c:pt idx="43">
                  <c:v>3.1687007915272354E-2</c:v>
                </c:pt>
                <c:pt idx="44">
                  <c:v>3.0456620072781684E-2</c:v>
                </c:pt>
                <c:pt idx="45">
                  <c:v>2.9515286611712873E-2</c:v>
                </c:pt>
                <c:pt idx="46">
                  <c:v>2.8598275509159762E-2</c:v>
                </c:pt>
                <c:pt idx="47">
                  <c:v>2.7640064260685871E-2</c:v>
                </c:pt>
                <c:pt idx="48">
                  <c:v>2.6774145329754175E-2</c:v>
                </c:pt>
                <c:pt idx="49">
                  <c:v>2.5979655290603729E-2</c:v>
                </c:pt>
                <c:pt idx="50">
                  <c:v>2.5237524902046934E-2</c:v>
                </c:pt>
                <c:pt idx="51">
                  <c:v>2.4525112561309674E-2</c:v>
                </c:pt>
                <c:pt idx="52">
                  <c:v>2.3855526139702671E-2</c:v>
                </c:pt>
                <c:pt idx="53">
                  <c:v>2.3314041772913505E-2</c:v>
                </c:pt>
                <c:pt idx="54">
                  <c:v>2.2875062040337499E-2</c:v>
                </c:pt>
                <c:pt idx="55">
                  <c:v>2.2607670141631713E-2</c:v>
                </c:pt>
                <c:pt idx="56">
                  <c:v>2.2359090235996776E-2</c:v>
                </c:pt>
                <c:pt idx="57">
                  <c:v>2.1768967141488137E-2</c:v>
                </c:pt>
                <c:pt idx="58">
                  <c:v>2.105711047916355E-2</c:v>
                </c:pt>
                <c:pt idx="59">
                  <c:v>2.0506154650444367E-2</c:v>
                </c:pt>
                <c:pt idx="60">
                  <c:v>2.056361408433003E-2</c:v>
                </c:pt>
                <c:pt idx="61">
                  <c:v>2.0633616835450935E-2</c:v>
                </c:pt>
                <c:pt idx="62">
                  <c:v>2.0230445275162066E-2</c:v>
                </c:pt>
                <c:pt idx="63">
                  <c:v>1.9619444267819672E-2</c:v>
                </c:pt>
                <c:pt idx="64">
                  <c:v>1.9133172624956018E-2</c:v>
                </c:pt>
                <c:pt idx="65">
                  <c:v>1.9137449056912902E-2</c:v>
                </c:pt>
                <c:pt idx="66">
                  <c:v>1.9160442262939139E-2</c:v>
                </c:pt>
              </c:numCache>
            </c:numRef>
          </c:yVal>
          <c:smooth val="1"/>
        </c:ser>
        <c:ser>
          <c:idx val="1"/>
          <c:order val="1"/>
          <c:tx>
            <c:v>ng = 1</c:v>
          </c:tx>
          <c:spPr>
            <a:ln w="25400" cap="rnd">
              <a:solidFill>
                <a:schemeClr val="accent1">
                  <a:tint val="77000"/>
                </a:schemeClr>
              </a:solidFill>
              <a:round/>
            </a:ln>
            <a:effectLst/>
          </c:spPr>
          <c:marker>
            <c:symbol val="none"/>
          </c:marker>
          <c:xVal>
            <c:numRef>
              <c:f>caseData!$B$10379:$B$10445</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caseData!$K$10379:$K$10445</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0.56264933068936129</c:v>
                </c:pt>
                <c:pt idx="18">
                  <c:v>0.44330993473810337</c:v>
                </c:pt>
                <c:pt idx="19">
                  <c:v>0.3646962044587127</c:v>
                </c:pt>
                <c:pt idx="20">
                  <c:v>0.3116291239504293</c:v>
                </c:pt>
                <c:pt idx="21">
                  <c:v>0.27247108979483081</c:v>
                </c:pt>
                <c:pt idx="22">
                  <c:v>0.24201029683077843</c:v>
                </c:pt>
                <c:pt idx="23">
                  <c:v>0.21767640744549238</c:v>
                </c:pt>
                <c:pt idx="24">
                  <c:v>0.19779325404046252</c:v>
                </c:pt>
                <c:pt idx="25">
                  <c:v>0.18109532743679083</c:v>
                </c:pt>
                <c:pt idx="26">
                  <c:v>0.16707489575340295</c:v>
                </c:pt>
                <c:pt idx="27">
                  <c:v>0.15486743083841856</c:v>
                </c:pt>
                <c:pt idx="28">
                  <c:v>0.1441183724505013</c:v>
                </c:pt>
                <c:pt idx="29">
                  <c:v>0.13414755101028747</c:v>
                </c:pt>
                <c:pt idx="30">
                  <c:v>0.12342843159304791</c:v>
                </c:pt>
                <c:pt idx="31">
                  <c:v>0.1141404503608234</c:v>
                </c:pt>
                <c:pt idx="32">
                  <c:v>0.10587290413164639</c:v>
                </c:pt>
                <c:pt idx="33">
                  <c:v>9.8509496002823715E-2</c:v>
                </c:pt>
                <c:pt idx="34">
                  <c:v>9.1902813779943915E-2</c:v>
                </c:pt>
                <c:pt idx="35">
                  <c:v>8.5870181917737987E-2</c:v>
                </c:pt>
                <c:pt idx="36">
                  <c:v>8.0402845117486202E-2</c:v>
                </c:pt>
                <c:pt idx="37">
                  <c:v>7.5435195578965553E-2</c:v>
                </c:pt>
                <c:pt idx="38">
                  <c:v>7.0919095593884277E-2</c:v>
                </c:pt>
                <c:pt idx="39">
                  <c:v>6.6927559632439418E-2</c:v>
                </c:pt>
                <c:pt idx="40">
                  <c:v>6.3774010097297718E-2</c:v>
                </c:pt>
                <c:pt idx="41">
                  <c:v>6.0811127351772735E-2</c:v>
                </c:pt>
                <c:pt idx="42">
                  <c:v>5.7680550969385347E-2</c:v>
                </c:pt>
                <c:pt idx="43">
                  <c:v>5.4622180362608901E-2</c:v>
                </c:pt>
                <c:pt idx="44">
                  <c:v>5.1951402690895106E-2</c:v>
                </c:pt>
                <c:pt idx="45">
                  <c:v>5.0018846687432922E-2</c:v>
                </c:pt>
                <c:pt idx="46">
                  <c:v>4.8155431428061314E-2</c:v>
                </c:pt>
                <c:pt idx="47">
                  <c:v>4.6197977326619018E-2</c:v>
                </c:pt>
                <c:pt idx="48">
                  <c:v>4.4408871872730869E-2</c:v>
                </c:pt>
                <c:pt idx="49">
                  <c:v>4.2798662110085074E-2</c:v>
                </c:pt>
                <c:pt idx="50">
                  <c:v>4.1301153251694207E-2</c:v>
                </c:pt>
                <c:pt idx="51">
                  <c:v>3.9884459490938461E-2</c:v>
                </c:pt>
                <c:pt idx="52">
                  <c:v>3.8555306632528652E-2</c:v>
                </c:pt>
                <c:pt idx="53">
                  <c:v>3.7303959685378474E-2</c:v>
                </c:pt>
                <c:pt idx="54">
                  <c:v>3.6233066705804652E-2</c:v>
                </c:pt>
                <c:pt idx="55">
                  <c:v>3.5475784792214173E-2</c:v>
                </c:pt>
                <c:pt idx="56">
                  <c:v>3.4772187018811157E-2</c:v>
                </c:pt>
                <c:pt idx="57">
                  <c:v>3.3623580011590319E-2</c:v>
                </c:pt>
                <c:pt idx="58">
                  <c:v>3.2253721593839171E-2</c:v>
                </c:pt>
                <c:pt idx="59">
                  <c:v>3.1096625195559863E-2</c:v>
                </c:pt>
                <c:pt idx="60">
                  <c:v>3.1161745871024417E-2</c:v>
                </c:pt>
                <c:pt idx="61">
                  <c:v>3.1241110712339329E-2</c:v>
                </c:pt>
                <c:pt idx="62">
                  <c:v>3.0508431426408415E-2</c:v>
                </c:pt>
                <c:pt idx="63">
                  <c:v>2.924940649799905E-2</c:v>
                </c:pt>
                <c:pt idx="64">
                  <c:v>2.8177502635413243E-2</c:v>
                </c:pt>
                <c:pt idx="65">
                  <c:v>2.8087710385076341E-2</c:v>
                </c:pt>
                <c:pt idx="66">
                  <c:v>2.8036813367033904E-2</c:v>
                </c:pt>
              </c:numCache>
            </c:numRef>
          </c:yVal>
          <c:smooth val="1"/>
        </c:ser>
        <c:ser>
          <c:idx val="2"/>
          <c:order val="2"/>
          <c:tx>
            <c:v>ng = 2</c:v>
          </c:tx>
          <c:spPr>
            <a:ln w="25400" cap="rnd">
              <a:solidFill>
                <a:schemeClr val="accent1"/>
              </a:solidFill>
              <a:round/>
            </a:ln>
            <a:effectLst/>
          </c:spPr>
          <c:marker>
            <c:symbol val="none"/>
          </c:marker>
          <c:xVal>
            <c:numRef>
              <c:f>caseData!$B$10508:$B$10574</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caseData!$K$10508:$K$10574</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0.72022694919664665</c:v>
                </c:pt>
                <c:pt idx="18">
                  <c:v>0.72510189988546792</c:v>
                </c:pt>
                <c:pt idx="19">
                  <c:v>0.71420071024396148</c:v>
                </c:pt>
                <c:pt idx="20">
                  <c:v>0.70021086282499101</c:v>
                </c:pt>
                <c:pt idx="21">
                  <c:v>0.66435108467023463</c:v>
                </c:pt>
                <c:pt idx="22">
                  <c:v>0.62895282058738011</c:v>
                </c:pt>
                <c:pt idx="23">
                  <c:v>0.58181460255141226</c:v>
                </c:pt>
                <c:pt idx="24">
                  <c:v>0.53628067598104479</c:v>
                </c:pt>
                <c:pt idx="25">
                  <c:v>0.49407669931278025</c:v>
                </c:pt>
                <c:pt idx="26">
                  <c:v>0.45107616338360795</c:v>
                </c:pt>
                <c:pt idx="27">
                  <c:v>0.41428026227457904</c:v>
                </c:pt>
                <c:pt idx="28">
                  <c:v>0.38029566639270174</c:v>
                </c:pt>
                <c:pt idx="29">
                  <c:v>0.34761841205900074</c:v>
                </c:pt>
                <c:pt idx="30">
                  <c:v>0.31573358540133439</c:v>
                </c:pt>
                <c:pt idx="31">
                  <c:v>0.28839623808440767</c:v>
                </c:pt>
                <c:pt idx="32">
                  <c:v>0.26239955403698917</c:v>
                </c:pt>
                <c:pt idx="33">
                  <c:v>0.24024021860325209</c:v>
                </c:pt>
                <c:pt idx="34">
                  <c:v>0.22103548091351422</c:v>
                </c:pt>
                <c:pt idx="35">
                  <c:v>0.20352584503031726</c:v>
                </c:pt>
                <c:pt idx="36">
                  <c:v>0.18757046268748326</c:v>
                </c:pt>
                <c:pt idx="37">
                  <c:v>0.17363198431679092</c:v>
                </c:pt>
                <c:pt idx="38">
                  <c:v>0.16128676070124548</c:v>
                </c:pt>
                <c:pt idx="39">
                  <c:v>0.15014954218410559</c:v>
                </c:pt>
                <c:pt idx="40">
                  <c:v>0.14142442966766075</c:v>
                </c:pt>
                <c:pt idx="41">
                  <c:v>0.13349387292498671</c:v>
                </c:pt>
                <c:pt idx="42">
                  <c:v>0.12571974341228714</c:v>
                </c:pt>
                <c:pt idx="43">
                  <c:v>0.11791182641036162</c:v>
                </c:pt>
                <c:pt idx="44">
                  <c:v>0.11098020716369121</c:v>
                </c:pt>
                <c:pt idx="45">
                  <c:v>0.10634993799455969</c:v>
                </c:pt>
                <c:pt idx="46">
                  <c:v>0.10180809380319722</c:v>
                </c:pt>
                <c:pt idx="47">
                  <c:v>9.7165644245357133E-2</c:v>
                </c:pt>
                <c:pt idx="48">
                  <c:v>9.2604617561823921E-2</c:v>
                </c:pt>
                <c:pt idx="49">
                  <c:v>8.8589773414600101E-2</c:v>
                </c:pt>
                <c:pt idx="50">
                  <c:v>8.4885876366158408E-2</c:v>
                </c:pt>
                <c:pt idx="51">
                  <c:v>8.1440783623274546E-2</c:v>
                </c:pt>
                <c:pt idx="52">
                  <c:v>7.8153532580437182E-2</c:v>
                </c:pt>
                <c:pt idx="53">
                  <c:v>7.5019433361821292E-2</c:v>
                </c:pt>
                <c:pt idx="54">
                  <c:v>7.2151660303817283E-2</c:v>
                </c:pt>
                <c:pt idx="55">
                  <c:v>7.0028399101488004E-2</c:v>
                </c:pt>
                <c:pt idx="56">
                  <c:v>6.8088246796848093E-2</c:v>
                </c:pt>
                <c:pt idx="57">
                  <c:v>6.5684190567431106E-2</c:v>
                </c:pt>
                <c:pt idx="58">
                  <c:v>6.2601452119309259E-2</c:v>
                </c:pt>
                <c:pt idx="59">
                  <c:v>5.9604260035660932E-2</c:v>
                </c:pt>
                <c:pt idx="60">
                  <c:v>5.9497712096751088E-2</c:v>
                </c:pt>
                <c:pt idx="61">
                  <c:v>5.9706456812363702E-2</c:v>
                </c:pt>
                <c:pt idx="62">
                  <c:v>5.8637668025977953E-2</c:v>
                </c:pt>
                <c:pt idx="63">
                  <c:v>5.5210416968642803E-2</c:v>
                </c:pt>
                <c:pt idx="64">
                  <c:v>5.2266078788459701E-2</c:v>
                </c:pt>
                <c:pt idx="65">
                  <c:v>5.1636640280785608E-2</c:v>
                </c:pt>
                <c:pt idx="66">
                  <c:v>5.1367325302966602E-2</c:v>
                </c:pt>
              </c:numCache>
            </c:numRef>
          </c:yVal>
          <c:smooth val="1"/>
        </c:ser>
        <c:ser>
          <c:idx val="3"/>
          <c:order val="3"/>
          <c:tx>
            <c:v>ng = 4</c:v>
          </c:tx>
          <c:spPr>
            <a:ln w="25400" cap="rnd">
              <a:solidFill>
                <a:schemeClr val="accent1">
                  <a:shade val="76000"/>
                </a:schemeClr>
              </a:solidFill>
              <a:round/>
            </a:ln>
            <a:effectLst/>
          </c:spPr>
          <c:marker>
            <c:symbol val="none"/>
          </c:marker>
          <c:xVal>
            <c:numRef>
              <c:f>caseData!$B$10635:$B$10701</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caseData!$K$10635:$K$10701</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0.72609609763601868</c:v>
                </c:pt>
                <c:pt idx="18">
                  <c:v>0.74504664251021502</c:v>
                </c:pt>
                <c:pt idx="19">
                  <c:v>0.7652240354086004</c:v>
                </c:pt>
                <c:pt idx="20">
                  <c:v>0.78565381447643123</c:v>
                </c:pt>
                <c:pt idx="21">
                  <c:v>0.80630483997454983</c:v>
                </c:pt>
                <c:pt idx="22">
                  <c:v>0.82768314985477098</c:v>
                </c:pt>
                <c:pt idx="23">
                  <c:v>0.84748166344361409</c:v>
                </c:pt>
                <c:pt idx="24">
                  <c:v>0.86734985408858079</c:v>
                </c:pt>
                <c:pt idx="25">
                  <c:v>0.8799994426194101</c:v>
                </c:pt>
                <c:pt idx="26">
                  <c:v>0.89126766993996775</c:v>
                </c:pt>
                <c:pt idx="27">
                  <c:v>0.89208451238265096</c:v>
                </c:pt>
                <c:pt idx="28">
                  <c:v>0.88979932995800248</c:v>
                </c:pt>
                <c:pt idx="29">
                  <c:v>0.8735927706946458</c:v>
                </c:pt>
                <c:pt idx="30">
                  <c:v>0.850414246447464</c:v>
                </c:pt>
                <c:pt idx="31">
                  <c:v>0.81239132992561414</c:v>
                </c:pt>
                <c:pt idx="32">
                  <c:v>0.76657943267536077</c:v>
                </c:pt>
                <c:pt idx="33">
                  <c:v>0.71556748169677786</c:v>
                </c:pt>
                <c:pt idx="34">
                  <c:v>0.65603125373109461</c:v>
                </c:pt>
                <c:pt idx="35">
                  <c:v>0.60218094016133628</c:v>
                </c:pt>
                <c:pt idx="36">
                  <c:v>0.54150407639250997</c:v>
                </c:pt>
                <c:pt idx="37">
                  <c:v>0.48854205058106176</c:v>
                </c:pt>
                <c:pt idx="38">
                  <c:v>0.44351770429649007</c:v>
                </c:pt>
                <c:pt idx="39">
                  <c:v>0.39641046054077361</c:v>
                </c:pt>
                <c:pt idx="40">
                  <c:v>0.35849383318509886</c:v>
                </c:pt>
                <c:pt idx="41">
                  <c:v>0.32939522489432316</c:v>
                </c:pt>
                <c:pt idx="42">
                  <c:v>0.30367727622583424</c:v>
                </c:pt>
                <c:pt idx="43">
                  <c:v>0.27415236266651521</c:v>
                </c:pt>
                <c:pt idx="44">
                  <c:v>0.24927032230019253</c:v>
                </c:pt>
                <c:pt idx="45">
                  <c:v>0.23094997385393062</c:v>
                </c:pt>
                <c:pt idx="46">
                  <c:v>0.21811331895235828</c:v>
                </c:pt>
                <c:pt idx="47">
                  <c:v>0.20659232337211519</c:v>
                </c:pt>
                <c:pt idx="48">
                  <c:v>0.19468156904614192</c:v>
                </c:pt>
                <c:pt idx="49">
                  <c:v>0.18449647510403666</c:v>
                </c:pt>
                <c:pt idx="50">
                  <c:v>0.17555375813708488</c:v>
                </c:pt>
                <c:pt idx="51">
                  <c:v>0.16753646563169788</c:v>
                </c:pt>
                <c:pt idx="52">
                  <c:v>0.16027594647470392</c:v>
                </c:pt>
                <c:pt idx="53">
                  <c:v>0.15364389461164515</c:v>
                </c:pt>
                <c:pt idx="54">
                  <c:v>0.14753701230946598</c:v>
                </c:pt>
                <c:pt idx="55">
                  <c:v>0.14239559590440939</c:v>
                </c:pt>
                <c:pt idx="56">
                  <c:v>0.13697419293910695</c:v>
                </c:pt>
                <c:pt idx="57">
                  <c:v>0.13146359486467635</c:v>
                </c:pt>
                <c:pt idx="58">
                  <c:v>0.12437495840300124</c:v>
                </c:pt>
                <c:pt idx="59">
                  <c:v>0.11767657982617631</c:v>
                </c:pt>
                <c:pt idx="60">
                  <c:v>0.11369451591672637</c:v>
                </c:pt>
                <c:pt idx="61">
                  <c:v>0.11453846368170294</c:v>
                </c:pt>
                <c:pt idx="62">
                  <c:v>0.11546634713521854</c:v>
                </c:pt>
                <c:pt idx="63">
                  <c:v>0.10951712613549355</c:v>
                </c:pt>
                <c:pt idx="64">
                  <c:v>0.10216511021185558</c:v>
                </c:pt>
                <c:pt idx="65">
                  <c:v>9.7528192382438095E-2</c:v>
                </c:pt>
                <c:pt idx="66">
                  <c:v>9.7178769023828326E-2</c:v>
                </c:pt>
              </c:numCache>
            </c:numRef>
          </c:yVal>
          <c:smooth val="1"/>
        </c:ser>
        <c:dLbls>
          <c:showLegendKey val="0"/>
          <c:showVal val="0"/>
          <c:showCatName val="0"/>
          <c:showSerName val="0"/>
          <c:showPercent val="0"/>
          <c:showBubbleSize val="0"/>
        </c:dLbls>
        <c:axId val="150519536"/>
        <c:axId val="150520096"/>
      </c:scatterChart>
      <c:scatterChart>
        <c:scatterStyle val="smoothMarker"/>
        <c:varyColors val="0"/>
        <c:ser>
          <c:idx val="4"/>
          <c:order val="4"/>
          <c:tx>
            <c:v>BHP</c:v>
          </c:tx>
          <c:spPr>
            <a:ln w="25400" cap="rnd">
              <a:solidFill>
                <a:srgbClr val="C00000"/>
              </a:solidFill>
              <a:round/>
            </a:ln>
            <a:effectLst/>
          </c:spPr>
          <c:marker>
            <c:symbol val="none"/>
          </c:marker>
          <c:xVal>
            <c:numRef>
              <c:f>caseData!$B$10251:$B$10317</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caseData!$G$10251:$G$10317</c:f>
              <c:numCache>
                <c:formatCode>General</c:formatCode>
                <c:ptCount val="67"/>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numCache>
            </c:numRef>
          </c:yVal>
          <c:smooth val="1"/>
        </c:ser>
        <c:dLbls>
          <c:showLegendKey val="0"/>
          <c:showVal val="0"/>
          <c:showCatName val="0"/>
          <c:showSerName val="0"/>
          <c:showPercent val="0"/>
          <c:showBubbleSize val="0"/>
        </c:dLbls>
        <c:axId val="150521216"/>
        <c:axId val="150520656"/>
      </c:scatterChart>
      <c:valAx>
        <c:axId val="150519536"/>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Time(days)</a:t>
                </a:r>
              </a:p>
            </c:rich>
          </c:tx>
          <c:layout>
            <c:manualLayout>
              <c:xMode val="edge"/>
              <c:yMode val="edge"/>
              <c:x val="0.43833202099737534"/>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520096"/>
        <c:crosses val="autoZero"/>
        <c:crossBetween val="midCat"/>
      </c:valAx>
      <c:valAx>
        <c:axId val="150520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OGR</a:t>
                </a:r>
              </a:p>
            </c:rich>
          </c:tx>
          <c:layout>
            <c:manualLayout>
              <c:xMode val="edge"/>
              <c:yMode val="edge"/>
              <c:x val="6.2784507749684597E-3"/>
              <c:y val="0.398737392034844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519536"/>
        <c:crosses val="autoZero"/>
        <c:crossBetween val="midCat"/>
      </c:valAx>
      <c:valAx>
        <c:axId val="150520656"/>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521216"/>
        <c:crosses val="max"/>
        <c:crossBetween val="midCat"/>
      </c:valAx>
      <c:valAx>
        <c:axId val="150521216"/>
        <c:scaling>
          <c:orientation val="minMax"/>
        </c:scaling>
        <c:delete val="1"/>
        <c:axPos val="b"/>
        <c:numFmt formatCode="General" sourceLinked="1"/>
        <c:majorTickMark val="out"/>
        <c:minorTickMark val="none"/>
        <c:tickLblPos val="nextTo"/>
        <c:crossAx val="150520656"/>
        <c:crosses val="autoZero"/>
        <c:crossBetween val="midCat"/>
      </c:valAx>
      <c:spPr>
        <a:noFill/>
        <a:ln>
          <a:noFill/>
        </a:ln>
        <a:effectLst/>
      </c:spPr>
    </c:plotArea>
    <c:legend>
      <c:legendPos val="r"/>
      <c:layout>
        <c:manualLayout>
          <c:xMode val="edge"/>
          <c:yMode val="edge"/>
          <c:x val="0.63552846448608713"/>
          <c:y val="0.1817117640514716"/>
          <c:w val="0.22708649658479083"/>
          <c:h val="0.4267859916599954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44511219837733"/>
          <c:y val="4.4540481290413408E-2"/>
          <c:w val="0.75490956306647761"/>
          <c:h val="0.78947164650395707"/>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OPTvsS1vsAl!$F$3:$F$85</c:f>
              <c:numCache>
                <c:formatCode>0.00E+00</c:formatCode>
                <c:ptCount val="83"/>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42246.3</c:v>
                </c:pt>
                <c:pt idx="18">
                  <c:v>46538.400000000001</c:v>
                </c:pt>
                <c:pt idx="19">
                  <c:v>50904.5</c:v>
                </c:pt>
                <c:pt idx="20">
                  <c:v>55272.9</c:v>
                </c:pt>
                <c:pt idx="21">
                  <c:v>61117.9</c:v>
                </c:pt>
                <c:pt idx="22">
                  <c:v>66778.3</c:v>
                </c:pt>
                <c:pt idx="23">
                  <c:v>82361.899999999994</c:v>
                </c:pt>
                <c:pt idx="24">
                  <c:v>95203</c:v>
                </c:pt>
                <c:pt idx="25">
                  <c:v>117680</c:v>
                </c:pt>
                <c:pt idx="26">
                  <c:v>142773</c:v>
                </c:pt>
                <c:pt idx="27">
                  <c:v>172851</c:v>
                </c:pt>
                <c:pt idx="28">
                  <c:v>206360</c:v>
                </c:pt>
                <c:pt idx="29">
                  <c:v>243787</c:v>
                </c:pt>
                <c:pt idx="30">
                  <c:v>282528</c:v>
                </c:pt>
                <c:pt idx="31">
                  <c:v>322574</c:v>
                </c:pt>
                <c:pt idx="32" formatCode="General">
                  <c:v>364197</c:v>
                </c:pt>
                <c:pt idx="33" formatCode="General">
                  <c:v>406996</c:v>
                </c:pt>
                <c:pt idx="34" formatCode="General">
                  <c:v>449962</c:v>
                </c:pt>
                <c:pt idx="35" formatCode="General">
                  <c:v>493747</c:v>
                </c:pt>
                <c:pt idx="36" formatCode="General">
                  <c:v>539862</c:v>
                </c:pt>
                <c:pt idx="37" formatCode="General">
                  <c:v>588248</c:v>
                </c:pt>
                <c:pt idx="38" formatCode="General">
                  <c:v>636368</c:v>
                </c:pt>
                <c:pt idx="39" formatCode="General">
                  <c:v>666942</c:v>
                </c:pt>
                <c:pt idx="40" formatCode="General">
                  <c:v>691463</c:v>
                </c:pt>
                <c:pt idx="41" formatCode="General">
                  <c:v>711936</c:v>
                </c:pt>
                <c:pt idx="42" formatCode="General">
                  <c:v>729367</c:v>
                </c:pt>
                <c:pt idx="43" formatCode="General">
                  <c:v>744390</c:v>
                </c:pt>
                <c:pt idx="44" formatCode="General">
                  <c:v>757452</c:v>
                </c:pt>
                <c:pt idx="45" formatCode="General">
                  <c:v>768889</c:v>
                </c:pt>
                <c:pt idx="46" formatCode="General">
                  <c:v>778968</c:v>
                </c:pt>
                <c:pt idx="47" formatCode="General">
                  <c:v>787906</c:v>
                </c:pt>
                <c:pt idx="48" formatCode="General">
                  <c:v>795872</c:v>
                </c:pt>
                <c:pt idx="49" formatCode="General">
                  <c:v>803008</c:v>
                </c:pt>
                <c:pt idx="50" formatCode="General">
                  <c:v>809441</c:v>
                </c:pt>
                <c:pt idx="51" formatCode="General">
                  <c:v>815280</c:v>
                </c:pt>
                <c:pt idx="52" formatCode="General">
                  <c:v>820614</c:v>
                </c:pt>
                <c:pt idx="53" formatCode="General">
                  <c:v>825516</c:v>
                </c:pt>
                <c:pt idx="54" formatCode="General">
                  <c:v>830047</c:v>
                </c:pt>
                <c:pt idx="55" formatCode="General">
                  <c:v>834256</c:v>
                </c:pt>
                <c:pt idx="56" formatCode="General">
                  <c:v>838181</c:v>
                </c:pt>
                <c:pt idx="57" formatCode="General">
                  <c:v>841857</c:v>
                </c:pt>
                <c:pt idx="58" formatCode="General">
                  <c:v>845309</c:v>
                </c:pt>
                <c:pt idx="59" formatCode="General">
                  <c:v>848561</c:v>
                </c:pt>
                <c:pt idx="60" formatCode="General">
                  <c:v>851633</c:v>
                </c:pt>
                <c:pt idx="61" formatCode="General">
                  <c:v>854543</c:v>
                </c:pt>
                <c:pt idx="62" formatCode="General">
                  <c:v>857304</c:v>
                </c:pt>
                <c:pt idx="63" formatCode="General">
                  <c:v>859928</c:v>
                </c:pt>
                <c:pt idx="64">
                  <c:v>862426</c:v>
                </c:pt>
                <c:pt idx="65">
                  <c:v>864807</c:v>
                </c:pt>
                <c:pt idx="66">
                  <c:v>867081</c:v>
                </c:pt>
                <c:pt idx="67">
                  <c:v>869226</c:v>
                </c:pt>
                <c:pt idx="68">
                  <c:v>871317</c:v>
                </c:pt>
                <c:pt idx="69">
                  <c:v>873313</c:v>
                </c:pt>
                <c:pt idx="70">
                  <c:v>875227</c:v>
                </c:pt>
                <c:pt idx="71">
                  <c:v>877065</c:v>
                </c:pt>
                <c:pt idx="72">
                  <c:v>878835</c:v>
                </c:pt>
                <c:pt idx="73">
                  <c:v>880540</c:v>
                </c:pt>
                <c:pt idx="74">
                  <c:v>882188</c:v>
                </c:pt>
                <c:pt idx="75">
                  <c:v>883782</c:v>
                </c:pt>
                <c:pt idx="76">
                  <c:v>885327</c:v>
                </c:pt>
                <c:pt idx="77">
                  <c:v>886826</c:v>
                </c:pt>
                <c:pt idx="78">
                  <c:v>888284</c:v>
                </c:pt>
                <c:pt idx="79">
                  <c:v>889703</c:v>
                </c:pt>
                <c:pt idx="80">
                  <c:v>891087</c:v>
                </c:pt>
                <c:pt idx="81">
                  <c:v>892438</c:v>
                </c:pt>
                <c:pt idx="82">
                  <c:v>893758</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OPTvsS1vsAl!$I$3:$I$130</c:f>
              <c:numCache>
                <c:formatCode>0.00E+00</c:formatCode>
                <c:ptCount val="128"/>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42246.3</c:v>
                </c:pt>
                <c:pt idx="18">
                  <c:v>46538.400000000001</c:v>
                </c:pt>
                <c:pt idx="19">
                  <c:v>50904.5</c:v>
                </c:pt>
                <c:pt idx="20">
                  <c:v>55375.3</c:v>
                </c:pt>
                <c:pt idx="21">
                  <c:v>60012</c:v>
                </c:pt>
                <c:pt idx="22">
                  <c:v>64809.2</c:v>
                </c:pt>
                <c:pt idx="23">
                  <c:v>69757.5</c:v>
                </c:pt>
                <c:pt idx="24">
                  <c:v>74734.3</c:v>
                </c:pt>
                <c:pt idx="25">
                  <c:v>79503.899999999994</c:v>
                </c:pt>
                <c:pt idx="26" formatCode="General">
                  <c:v>84338.6</c:v>
                </c:pt>
                <c:pt idx="27">
                  <c:v>89263.2</c:v>
                </c:pt>
                <c:pt idx="28" formatCode="General">
                  <c:v>94283.5</c:v>
                </c:pt>
                <c:pt idx="29" formatCode="General">
                  <c:v>99283.199999999997</c:v>
                </c:pt>
                <c:pt idx="30" formatCode="General">
                  <c:v>104059</c:v>
                </c:pt>
                <c:pt idx="31" formatCode="General">
                  <c:v>108869</c:v>
                </c:pt>
                <c:pt idx="32" formatCode="General">
                  <c:v>113722</c:v>
                </c:pt>
                <c:pt idx="33" formatCode="General">
                  <c:v>118625</c:v>
                </c:pt>
                <c:pt idx="34" formatCode="General">
                  <c:v>123552</c:v>
                </c:pt>
                <c:pt idx="35">
                  <c:v>128447</c:v>
                </c:pt>
                <c:pt idx="36">
                  <c:v>133378</c:v>
                </c:pt>
                <c:pt idx="37">
                  <c:v>138353</c:v>
                </c:pt>
                <c:pt idx="38">
                  <c:v>143372</c:v>
                </c:pt>
                <c:pt idx="39">
                  <c:v>148460</c:v>
                </c:pt>
                <c:pt idx="40">
                  <c:v>153626</c:v>
                </c:pt>
                <c:pt idx="41">
                  <c:v>158858</c:v>
                </c:pt>
                <c:pt idx="42">
                  <c:v>163954</c:v>
                </c:pt>
                <c:pt idx="43">
                  <c:v>168996</c:v>
                </c:pt>
                <c:pt idx="44">
                  <c:v>174093</c:v>
                </c:pt>
                <c:pt idx="45">
                  <c:v>179330</c:v>
                </c:pt>
                <c:pt idx="46">
                  <c:v>184618</c:v>
                </c:pt>
                <c:pt idx="47">
                  <c:v>189896</c:v>
                </c:pt>
                <c:pt idx="48">
                  <c:v>195193</c:v>
                </c:pt>
                <c:pt idx="49">
                  <c:v>200524</c:v>
                </c:pt>
                <c:pt idx="50">
                  <c:v>205889</c:v>
                </c:pt>
                <c:pt idx="51">
                  <c:v>211291</c:v>
                </c:pt>
                <c:pt idx="52">
                  <c:v>216731</c:v>
                </c:pt>
                <c:pt idx="53">
                  <c:v>222212</c:v>
                </c:pt>
                <c:pt idx="54">
                  <c:v>227744</c:v>
                </c:pt>
                <c:pt idx="55">
                  <c:v>233330</c:v>
                </c:pt>
                <c:pt idx="56">
                  <c:v>238974</c:v>
                </c:pt>
                <c:pt idx="57">
                  <c:v>244641</c:v>
                </c:pt>
                <c:pt idx="58">
                  <c:v>250320</c:v>
                </c:pt>
                <c:pt idx="59">
                  <c:v>256021</c:v>
                </c:pt>
                <c:pt idx="60">
                  <c:v>261773</c:v>
                </c:pt>
                <c:pt idx="61">
                  <c:v>267572</c:v>
                </c:pt>
                <c:pt idx="62">
                  <c:v>273269</c:v>
                </c:pt>
                <c:pt idx="63">
                  <c:v>278870</c:v>
                </c:pt>
                <c:pt idx="64">
                  <c:v>284477</c:v>
                </c:pt>
                <c:pt idx="65">
                  <c:v>290229</c:v>
                </c:pt>
                <c:pt idx="66">
                  <c:v>296024</c:v>
                </c:pt>
                <c:pt idx="67">
                  <c:v>308111</c:v>
                </c:pt>
                <c:pt idx="68">
                  <c:v>329424</c:v>
                </c:pt>
                <c:pt idx="69">
                  <c:v>358702</c:v>
                </c:pt>
                <c:pt idx="70">
                  <c:v>384633</c:v>
                </c:pt>
                <c:pt idx="71">
                  <c:v>443589</c:v>
                </c:pt>
                <c:pt idx="72">
                  <c:v>490710</c:v>
                </c:pt>
                <c:pt idx="73">
                  <c:v>528827</c:v>
                </c:pt>
                <c:pt idx="74">
                  <c:v>560397</c:v>
                </c:pt>
                <c:pt idx="75">
                  <c:v>586881</c:v>
                </c:pt>
                <c:pt idx="76">
                  <c:v>609384</c:v>
                </c:pt>
                <c:pt idx="77">
                  <c:v>628734</c:v>
                </c:pt>
                <c:pt idx="78">
                  <c:v>645543</c:v>
                </c:pt>
                <c:pt idx="79">
                  <c:v>660265</c:v>
                </c:pt>
                <c:pt idx="80">
                  <c:v>673238</c:v>
                </c:pt>
                <c:pt idx="81">
                  <c:v>684727</c:v>
                </c:pt>
                <c:pt idx="82">
                  <c:v>694938</c:v>
                </c:pt>
                <c:pt idx="83" formatCode="General">
                  <c:v>704050</c:v>
                </c:pt>
                <c:pt idx="84">
                  <c:v>712218</c:v>
                </c:pt>
                <c:pt idx="85" formatCode="General">
                  <c:v>719578</c:v>
                </c:pt>
                <c:pt idx="86" formatCode="General">
                  <c:v>726252</c:v>
                </c:pt>
                <c:pt idx="87" formatCode="General">
                  <c:v>732344</c:v>
                </c:pt>
                <c:pt idx="88">
                  <c:v>737941</c:v>
                </c:pt>
                <c:pt idx="89">
                  <c:v>743112</c:v>
                </c:pt>
                <c:pt idx="90">
                  <c:v>747915</c:v>
                </c:pt>
                <c:pt idx="91">
                  <c:v>752397</c:v>
                </c:pt>
                <c:pt idx="92">
                  <c:v>756595</c:v>
                </c:pt>
                <c:pt idx="93">
                  <c:v>760543</c:v>
                </c:pt>
                <c:pt idx="94">
                  <c:v>764265</c:v>
                </c:pt>
                <c:pt idx="95">
                  <c:v>767783</c:v>
                </c:pt>
                <c:pt idx="96">
                  <c:v>771118</c:v>
                </c:pt>
                <c:pt idx="97">
                  <c:v>774286</c:v>
                </c:pt>
                <c:pt idx="98">
                  <c:v>777301</c:v>
                </c:pt>
                <c:pt idx="99">
                  <c:v>780174</c:v>
                </c:pt>
                <c:pt idx="100">
                  <c:v>782917</c:v>
                </c:pt>
                <c:pt idx="101">
                  <c:v>785537</c:v>
                </c:pt>
                <c:pt idx="102">
                  <c:v>788044</c:v>
                </c:pt>
                <c:pt idx="103">
                  <c:v>790444</c:v>
                </c:pt>
                <c:pt idx="104">
                  <c:v>792744</c:v>
                </c:pt>
                <c:pt idx="105">
                  <c:v>794951</c:v>
                </c:pt>
                <c:pt idx="106">
                  <c:v>797070</c:v>
                </c:pt>
                <c:pt idx="107">
                  <c:v>799106</c:v>
                </c:pt>
                <c:pt idx="108">
                  <c:v>801066</c:v>
                </c:pt>
                <c:pt idx="109">
                  <c:v>802955</c:v>
                </c:pt>
                <c:pt idx="110">
                  <c:v>804778</c:v>
                </c:pt>
                <c:pt idx="111">
                  <c:v>806541</c:v>
                </c:pt>
                <c:pt idx="112">
                  <c:v>808248</c:v>
                </c:pt>
                <c:pt idx="113">
                  <c:v>809903</c:v>
                </c:pt>
                <c:pt idx="114">
                  <c:v>811511</c:v>
                </c:pt>
                <c:pt idx="115">
                  <c:v>813074</c:v>
                </c:pt>
                <c:pt idx="116">
                  <c:v>814597</c:v>
                </c:pt>
                <c:pt idx="117">
                  <c:v>816083</c:v>
                </c:pt>
                <c:pt idx="118">
                  <c:v>817533</c:v>
                </c:pt>
                <c:pt idx="119">
                  <c:v>818951</c:v>
                </c:pt>
                <c:pt idx="120">
                  <c:v>820339</c:v>
                </c:pt>
                <c:pt idx="121">
                  <c:v>821699</c:v>
                </c:pt>
                <c:pt idx="122">
                  <c:v>823033</c:v>
                </c:pt>
                <c:pt idx="123">
                  <c:v>824341</c:v>
                </c:pt>
                <c:pt idx="124">
                  <c:v>825626</c:v>
                </c:pt>
                <c:pt idx="125">
                  <c:v>826889</c:v>
                </c:pt>
                <c:pt idx="126">
                  <c:v>828131</c:v>
                </c:pt>
                <c:pt idx="127">
                  <c:v>829252</c:v>
                </c:pt>
              </c:numCache>
            </c:numRef>
          </c:yVal>
          <c:smooth val="1"/>
        </c:ser>
        <c:dLbls>
          <c:showLegendKey val="0"/>
          <c:showVal val="0"/>
          <c:showCatName val="0"/>
          <c:showSerName val="0"/>
          <c:showPercent val="0"/>
          <c:showBubbleSize val="0"/>
        </c:dLbls>
        <c:axId val="180556144"/>
        <c:axId val="180556704"/>
        <c:extLst>
          <c:ext xmlns:c15="http://schemas.microsoft.com/office/drawing/2012/chart" uri="{02D57815-91ED-43cb-92C2-25804820EDAC}">
            <c15:filteredScatterSeries>
              <c15:ser>
                <c:idx val="0"/>
                <c:order val="0"/>
                <c:tx>
                  <c:strRef>
                    <c:extLst>
                      <c:ext uri="{02D57815-91ED-43cb-92C2-25804820EDAC}">
                        <c15:formulaRef>
                          <c15:sqref>OPTvsS1vsAl!$B$2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OPTvsS1vsAl!$A$3:$A$324</c15:sqref>
                        </c15:formulaRef>
                      </c:ext>
                    </c:extLst>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extLst>
                      <c:ext uri="{02D57815-91ED-43cb-92C2-25804820EDAC}">
                        <c15:formulaRef>
                          <c15:sqref>OPTvsS1vsAl!$C$3:$C$324</c15:sqref>
                        </c15:formulaRef>
                      </c:ext>
                    </c:extLst>
                    <c:numCache>
                      <c:formatCode>0.00E+00</c:formatCode>
                      <c:ptCount val="322"/>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42246.3</c:v>
                      </c:pt>
                      <c:pt idx="18" formatCode="General">
                        <c:v>46538.400000000001</c:v>
                      </c:pt>
                      <c:pt idx="19" formatCode="General">
                        <c:v>50904.5</c:v>
                      </c:pt>
                      <c:pt idx="20" formatCode="General">
                        <c:v>55375.3</c:v>
                      </c:pt>
                      <c:pt idx="21" formatCode="General">
                        <c:v>60012</c:v>
                      </c:pt>
                      <c:pt idx="22" formatCode="General">
                        <c:v>62381</c:v>
                      </c:pt>
                      <c:pt idx="23" formatCode="General">
                        <c:v>64252.3</c:v>
                      </c:pt>
                      <c:pt idx="24" formatCode="General">
                        <c:v>65878.3</c:v>
                      </c:pt>
                      <c:pt idx="25" formatCode="General">
                        <c:v>67342.600000000006</c:v>
                      </c:pt>
                      <c:pt idx="26" formatCode="General">
                        <c:v>68685.8</c:v>
                      </c:pt>
                      <c:pt idx="27" formatCode="General">
                        <c:v>69928.600000000006</c:v>
                      </c:pt>
                      <c:pt idx="28" formatCode="General">
                        <c:v>71085.7</c:v>
                      </c:pt>
                      <c:pt idx="29" formatCode="General">
                        <c:v>72167.8</c:v>
                      </c:pt>
                      <c:pt idx="30" formatCode="General">
                        <c:v>73187.8</c:v>
                      </c:pt>
                      <c:pt idx="31" formatCode="General">
                        <c:v>74155.100000000006</c:v>
                      </c:pt>
                      <c:pt idx="32" formatCode="General">
                        <c:v>75075.5</c:v>
                      </c:pt>
                      <c:pt idx="33" formatCode="General">
                        <c:v>75954.2</c:v>
                      </c:pt>
                      <c:pt idx="34" formatCode="General">
                        <c:v>76794</c:v>
                      </c:pt>
                      <c:pt idx="35" formatCode="General">
                        <c:v>77598.8</c:v>
                      </c:pt>
                      <c:pt idx="36" formatCode="General">
                        <c:v>78371.899999999994</c:v>
                      </c:pt>
                      <c:pt idx="37" formatCode="General">
                        <c:v>79115</c:v>
                      </c:pt>
                      <c:pt idx="38" formatCode="General">
                        <c:v>79831.199999999997</c:v>
                      </c:pt>
                      <c:pt idx="39" formatCode="General">
                        <c:v>80523.899999999994</c:v>
                      </c:pt>
                      <c:pt idx="40" formatCode="General">
                        <c:v>81197.2</c:v>
                      </c:pt>
                      <c:pt idx="41" formatCode="General">
                        <c:v>81855.3</c:v>
                      </c:pt>
                      <c:pt idx="42" formatCode="General">
                        <c:v>82504.7</c:v>
                      </c:pt>
                      <c:pt idx="43" formatCode="General">
                        <c:v>83151</c:v>
                      </c:pt>
                      <c:pt idx="44" formatCode="General">
                        <c:v>83799.5</c:v>
                      </c:pt>
                      <c:pt idx="45" formatCode="General">
                        <c:v>84454.9</c:v>
                      </c:pt>
                      <c:pt idx="46" formatCode="General">
                        <c:v>85118.7</c:v>
                      </c:pt>
                      <c:pt idx="47" formatCode="General">
                        <c:v>85789.8</c:v>
                      </c:pt>
                      <c:pt idx="48" formatCode="General">
                        <c:v>86465.1</c:v>
                      </c:pt>
                      <c:pt idx="49" formatCode="General">
                        <c:v>87140.5</c:v>
                      </c:pt>
                      <c:pt idx="50" formatCode="General">
                        <c:v>87812.4</c:v>
                      </c:pt>
                      <c:pt idx="51" formatCode="General">
                        <c:v>88477.9</c:v>
                      </c:pt>
                      <c:pt idx="52" formatCode="General">
                        <c:v>89135.2</c:v>
                      </c:pt>
                      <c:pt idx="53" formatCode="General">
                        <c:v>89784</c:v>
                      </c:pt>
                      <c:pt idx="54" formatCode="General">
                        <c:v>90425.9</c:v>
                      </c:pt>
                      <c:pt idx="55" formatCode="General">
                        <c:v>91063.5</c:v>
                      </c:pt>
                      <c:pt idx="56" formatCode="General">
                        <c:v>91699.8</c:v>
                      </c:pt>
                      <c:pt idx="57" formatCode="General">
                        <c:v>92338.9</c:v>
                      </c:pt>
                      <c:pt idx="58" formatCode="General">
                        <c:v>92985</c:v>
                      </c:pt>
                      <c:pt idx="59" formatCode="General">
                        <c:v>93642.2</c:v>
                      </c:pt>
                      <c:pt idx="60" formatCode="General">
                        <c:v>94313.3</c:v>
                      </c:pt>
                      <c:pt idx="61">
                        <c:v>94999.8</c:v>
                      </c:pt>
                      <c:pt idx="62" formatCode="General">
                        <c:v>95701.5</c:v>
                      </c:pt>
                      <c:pt idx="63" formatCode="General">
                        <c:v>96417.600000000006</c:v>
                      </c:pt>
                      <c:pt idx="64" formatCode="General">
                        <c:v>97146</c:v>
                      </c:pt>
                      <c:pt idx="65" formatCode="General">
                        <c:v>97884.6</c:v>
                      </c:pt>
                      <c:pt idx="66" formatCode="General">
                        <c:v>98631</c:v>
                      </c:pt>
                      <c:pt idx="67" formatCode="General">
                        <c:v>99382.9</c:v>
                      </c:pt>
                      <c:pt idx="68" formatCode="General">
                        <c:v>100138</c:v>
                      </c:pt>
                      <c:pt idx="69" formatCode="General">
                        <c:v>100895</c:v>
                      </c:pt>
                      <c:pt idx="70" formatCode="General">
                        <c:v>101652</c:v>
                      </c:pt>
                      <c:pt idx="71" formatCode="General">
                        <c:v>102415</c:v>
                      </c:pt>
                      <c:pt idx="72" formatCode="General">
                        <c:v>103185</c:v>
                      </c:pt>
                      <c:pt idx="73" formatCode="General">
                        <c:v>103963</c:v>
                      </c:pt>
                      <c:pt idx="74" formatCode="General">
                        <c:v>104747</c:v>
                      </c:pt>
                      <c:pt idx="75" formatCode="General">
                        <c:v>105536</c:v>
                      </c:pt>
                      <c:pt idx="76" formatCode="General">
                        <c:v>106330</c:v>
                      </c:pt>
                      <c:pt idx="77" formatCode="General">
                        <c:v>107128</c:v>
                      </c:pt>
                      <c:pt idx="78" formatCode="General">
                        <c:v>107927</c:v>
                      </c:pt>
                      <c:pt idx="79" formatCode="General">
                        <c:v>108728</c:v>
                      </c:pt>
                      <c:pt idx="80" formatCode="General">
                        <c:v>109531</c:v>
                      </c:pt>
                      <c:pt idx="81" formatCode="General">
                        <c:v>110335</c:v>
                      </c:pt>
                      <c:pt idx="82" formatCode="General">
                        <c:v>111142</c:v>
                      </c:pt>
                      <c:pt idx="83" formatCode="General">
                        <c:v>111951</c:v>
                      </c:pt>
                      <c:pt idx="84" formatCode="General">
                        <c:v>112764</c:v>
                      </c:pt>
                      <c:pt idx="85" formatCode="General">
                        <c:v>113579</c:v>
                      </c:pt>
                      <c:pt idx="86" formatCode="General">
                        <c:v>114396</c:v>
                      </c:pt>
                      <c:pt idx="87" formatCode="General">
                        <c:v>115215</c:v>
                      </c:pt>
                      <c:pt idx="88" formatCode="General">
                        <c:v>116034</c:v>
                      </c:pt>
                      <c:pt idx="89" formatCode="General">
                        <c:v>116853</c:v>
                      </c:pt>
                      <c:pt idx="90" formatCode="General">
                        <c:v>117669</c:v>
                      </c:pt>
                      <c:pt idx="91" formatCode="General">
                        <c:v>118482</c:v>
                      </c:pt>
                      <c:pt idx="92" formatCode="General">
                        <c:v>119291</c:v>
                      </c:pt>
                      <c:pt idx="93" formatCode="General">
                        <c:v>120095</c:v>
                      </c:pt>
                      <c:pt idx="94" formatCode="General">
                        <c:v>120893</c:v>
                      </c:pt>
                      <c:pt idx="95" formatCode="General">
                        <c:v>121685</c:v>
                      </c:pt>
                      <c:pt idx="96" formatCode="General">
                        <c:v>122470</c:v>
                      </c:pt>
                      <c:pt idx="97" formatCode="General">
                        <c:v>123249</c:v>
                      </c:pt>
                      <c:pt idx="98" formatCode="General">
                        <c:v>124021</c:v>
                      </c:pt>
                      <c:pt idx="99" formatCode="General">
                        <c:v>124786</c:v>
                      </c:pt>
                      <c:pt idx="100" formatCode="General">
                        <c:v>125543</c:v>
                      </c:pt>
                      <c:pt idx="101" formatCode="General">
                        <c:v>126294</c:v>
                      </c:pt>
                      <c:pt idx="102" formatCode="General">
                        <c:v>129921</c:v>
                      </c:pt>
                      <c:pt idx="103" formatCode="General">
                        <c:v>134172</c:v>
                      </c:pt>
                      <c:pt idx="104" formatCode="General">
                        <c:v>138576</c:v>
                      </c:pt>
                      <c:pt idx="105" formatCode="General">
                        <c:v>142800</c:v>
                      </c:pt>
                      <c:pt idx="106" formatCode="General">
                        <c:v>147158</c:v>
                      </c:pt>
                      <c:pt idx="107" formatCode="General">
                        <c:v>149672</c:v>
                      </c:pt>
                      <c:pt idx="108" formatCode="General">
                        <c:v>151788</c:v>
                      </c:pt>
                      <c:pt idx="109" formatCode="General">
                        <c:v>153710</c:v>
                      </c:pt>
                      <c:pt idx="110" formatCode="General">
                        <c:v>155498</c:v>
                      </c:pt>
                      <c:pt idx="111" formatCode="General">
                        <c:v>157185</c:v>
                      </c:pt>
                      <c:pt idx="112" formatCode="General">
                        <c:v>158794</c:v>
                      </c:pt>
                      <c:pt idx="113" formatCode="General">
                        <c:v>160338</c:v>
                      </c:pt>
                      <c:pt idx="114" formatCode="General">
                        <c:v>161828</c:v>
                      </c:pt>
                      <c:pt idx="115" formatCode="General">
                        <c:v>163268</c:v>
                      </c:pt>
                      <c:pt idx="116" formatCode="General">
                        <c:v>164666</c:v>
                      </c:pt>
                      <c:pt idx="117" formatCode="General">
                        <c:v>166027</c:v>
                      </c:pt>
                      <c:pt idx="118" formatCode="General">
                        <c:v>167353</c:v>
                      </c:pt>
                      <c:pt idx="119" formatCode="General">
                        <c:v>168650</c:v>
                      </c:pt>
                      <c:pt idx="120" formatCode="General">
                        <c:v>169918</c:v>
                      </c:pt>
                      <c:pt idx="121" formatCode="General">
                        <c:v>171161</c:v>
                      </c:pt>
                      <c:pt idx="122" formatCode="General">
                        <c:v>172380</c:v>
                      </c:pt>
                      <c:pt idx="123" formatCode="General">
                        <c:v>173576</c:v>
                      </c:pt>
                      <c:pt idx="124" formatCode="General">
                        <c:v>174751</c:v>
                      </c:pt>
                      <c:pt idx="125" formatCode="General">
                        <c:v>175907</c:v>
                      </c:pt>
                      <c:pt idx="126" formatCode="General">
                        <c:v>177043</c:v>
                      </c:pt>
                      <c:pt idx="127" formatCode="General">
                        <c:v>178163</c:v>
                      </c:pt>
                      <c:pt idx="128" formatCode="General">
                        <c:v>179265</c:v>
                      </c:pt>
                      <c:pt idx="129" formatCode="General">
                        <c:v>180352</c:v>
                      </c:pt>
                      <c:pt idx="130" formatCode="General">
                        <c:v>181423</c:v>
                      </c:pt>
                      <c:pt idx="131" formatCode="General">
                        <c:v>182480</c:v>
                      </c:pt>
                      <c:pt idx="132" formatCode="General">
                        <c:v>183523</c:v>
                      </c:pt>
                      <c:pt idx="133" formatCode="General">
                        <c:v>184553</c:v>
                      </c:pt>
                      <c:pt idx="134" formatCode="General">
                        <c:v>185571</c:v>
                      </c:pt>
                      <c:pt idx="135" formatCode="General">
                        <c:v>186576</c:v>
                      </c:pt>
                      <c:pt idx="136" formatCode="General">
                        <c:v>187570</c:v>
                      </c:pt>
                      <c:pt idx="137" formatCode="General">
                        <c:v>188552</c:v>
                      </c:pt>
                      <c:pt idx="138" formatCode="General">
                        <c:v>189523</c:v>
                      </c:pt>
                      <c:pt idx="139" formatCode="General">
                        <c:v>190483</c:v>
                      </c:pt>
                      <c:pt idx="140" formatCode="General">
                        <c:v>191433</c:v>
                      </c:pt>
                      <c:pt idx="141" formatCode="General">
                        <c:v>192374</c:v>
                      </c:pt>
                      <c:pt idx="142" formatCode="General">
                        <c:v>193305</c:v>
                      </c:pt>
                      <c:pt idx="143" formatCode="General">
                        <c:v>194226</c:v>
                      </c:pt>
                      <c:pt idx="144" formatCode="General">
                        <c:v>195139</c:v>
                      </c:pt>
                      <c:pt idx="145" formatCode="General">
                        <c:v>196043</c:v>
                      </c:pt>
                      <c:pt idx="146" formatCode="General">
                        <c:v>196938</c:v>
                      </c:pt>
                      <c:pt idx="147" formatCode="General">
                        <c:v>197825</c:v>
                      </c:pt>
                      <c:pt idx="148" formatCode="General">
                        <c:v>198705</c:v>
                      </c:pt>
                      <c:pt idx="149" formatCode="General">
                        <c:v>199576</c:v>
                      </c:pt>
                      <c:pt idx="150" formatCode="General">
                        <c:v>200440</c:v>
                      </c:pt>
                      <c:pt idx="151" formatCode="General">
                        <c:v>201297</c:v>
                      </c:pt>
                      <c:pt idx="152" formatCode="General">
                        <c:v>202146</c:v>
                      </c:pt>
                      <c:pt idx="153" formatCode="General">
                        <c:v>202989</c:v>
                      </c:pt>
                      <c:pt idx="154" formatCode="General">
                        <c:v>203824</c:v>
                      </c:pt>
                      <c:pt idx="155" formatCode="General">
                        <c:v>204654</c:v>
                      </c:pt>
                      <c:pt idx="156" formatCode="General">
                        <c:v>205476</c:v>
                      </c:pt>
                      <c:pt idx="157" formatCode="General">
                        <c:v>206293</c:v>
                      </c:pt>
                      <c:pt idx="158" formatCode="General">
                        <c:v>207103</c:v>
                      </c:pt>
                      <c:pt idx="159" formatCode="General">
                        <c:v>207907</c:v>
                      </c:pt>
                      <c:pt idx="160" formatCode="General">
                        <c:v>208705</c:v>
                      </c:pt>
                      <c:pt idx="161" formatCode="General">
                        <c:v>209497</c:v>
                      </c:pt>
                      <c:pt idx="162" formatCode="General">
                        <c:v>210283</c:v>
                      </c:pt>
                      <c:pt idx="163" formatCode="General">
                        <c:v>211064</c:v>
                      </c:pt>
                      <c:pt idx="164" formatCode="General">
                        <c:v>211839</c:v>
                      </c:pt>
                      <c:pt idx="165" formatCode="General">
                        <c:v>212609</c:v>
                      </c:pt>
                      <c:pt idx="166" formatCode="General">
                        <c:v>213373</c:v>
                      </c:pt>
                      <c:pt idx="167" formatCode="General">
                        <c:v>214132</c:v>
                      </c:pt>
                      <c:pt idx="168" formatCode="General">
                        <c:v>214887</c:v>
                      </c:pt>
                      <c:pt idx="169" formatCode="General">
                        <c:v>215636</c:v>
                      </c:pt>
                      <c:pt idx="170" formatCode="General">
                        <c:v>216381</c:v>
                      </c:pt>
                      <c:pt idx="171" formatCode="General">
                        <c:v>217120</c:v>
                      </c:pt>
                      <c:pt idx="172" formatCode="General">
                        <c:v>217856</c:v>
                      </c:pt>
                      <c:pt idx="173" formatCode="General">
                        <c:v>218586</c:v>
                      </c:pt>
                      <c:pt idx="174" formatCode="General">
                        <c:v>219312</c:v>
                      </c:pt>
                      <c:pt idx="175" formatCode="General">
                        <c:v>220034</c:v>
                      </c:pt>
                      <c:pt idx="176" formatCode="General">
                        <c:v>220751</c:v>
                      </c:pt>
                      <c:pt idx="177" formatCode="General">
                        <c:v>221465</c:v>
                      </c:pt>
                      <c:pt idx="178" formatCode="General">
                        <c:v>222174</c:v>
                      </c:pt>
                      <c:pt idx="179" formatCode="General">
                        <c:v>222878</c:v>
                      </c:pt>
                      <c:pt idx="180" formatCode="General">
                        <c:v>223579</c:v>
                      </c:pt>
                      <c:pt idx="181" formatCode="General">
                        <c:v>224276</c:v>
                      </c:pt>
                      <c:pt idx="182" formatCode="General">
                        <c:v>224969</c:v>
                      </c:pt>
                      <c:pt idx="183" formatCode="General">
                        <c:v>225658</c:v>
                      </c:pt>
                      <c:pt idx="184" formatCode="General">
                        <c:v>226344</c:v>
                      </c:pt>
                      <c:pt idx="185" formatCode="General">
                        <c:v>227025</c:v>
                      </c:pt>
                      <c:pt idx="186" formatCode="General">
                        <c:v>227703</c:v>
                      </c:pt>
                      <c:pt idx="187" formatCode="General">
                        <c:v>229394</c:v>
                      </c:pt>
                      <c:pt idx="188" formatCode="General">
                        <c:v>231366</c:v>
                      </c:pt>
                      <c:pt idx="189" formatCode="General">
                        <c:v>233514</c:v>
                      </c:pt>
                      <c:pt idx="190" formatCode="General">
                        <c:v>235798</c:v>
                      </c:pt>
                      <c:pt idx="191" formatCode="General">
                        <c:v>238200</c:v>
                      </c:pt>
                      <c:pt idx="192" formatCode="General">
                        <c:v>240532</c:v>
                      </c:pt>
                      <c:pt idx="193" formatCode="General">
                        <c:v>242869</c:v>
                      </c:pt>
                      <c:pt idx="194" formatCode="General">
                        <c:v>245259</c:v>
                      </c:pt>
                      <c:pt idx="195" formatCode="General">
                        <c:v>247703</c:v>
                      </c:pt>
                      <c:pt idx="196" formatCode="General">
                        <c:v>250197</c:v>
                      </c:pt>
                      <c:pt idx="197" formatCode="General">
                        <c:v>252741</c:v>
                      </c:pt>
                      <c:pt idx="198" formatCode="General">
                        <c:v>255337</c:v>
                      </c:pt>
                      <c:pt idx="199" formatCode="General">
                        <c:v>257981</c:v>
                      </c:pt>
                      <c:pt idx="200" formatCode="General">
                        <c:v>260673</c:v>
                      </c:pt>
                      <c:pt idx="201" formatCode="General">
                        <c:v>263408</c:v>
                      </c:pt>
                      <c:pt idx="202" formatCode="General">
                        <c:v>266146</c:v>
                      </c:pt>
                      <c:pt idx="203" formatCode="General">
                        <c:v>268900</c:v>
                      </c:pt>
                      <c:pt idx="204" formatCode="General">
                        <c:v>271686</c:v>
                      </c:pt>
                      <c:pt idx="205" formatCode="General">
                        <c:v>274503</c:v>
                      </c:pt>
                      <c:pt idx="206" formatCode="General">
                        <c:v>277351</c:v>
                      </c:pt>
                      <c:pt idx="207" formatCode="General">
                        <c:v>280230</c:v>
                      </c:pt>
                      <c:pt idx="208" formatCode="General">
                        <c:v>283138</c:v>
                      </c:pt>
                      <c:pt idx="209" formatCode="General">
                        <c:v>286075</c:v>
                      </c:pt>
                      <c:pt idx="210" formatCode="General">
                        <c:v>289040</c:v>
                      </c:pt>
                      <c:pt idx="211" formatCode="General">
                        <c:v>292031</c:v>
                      </c:pt>
                      <c:pt idx="212" formatCode="General">
                        <c:v>295057</c:v>
                      </c:pt>
                      <c:pt idx="213" formatCode="General">
                        <c:v>298115</c:v>
                      </c:pt>
                      <c:pt idx="214" formatCode="General">
                        <c:v>301202</c:v>
                      </c:pt>
                      <c:pt idx="215" formatCode="General">
                        <c:v>304317</c:v>
                      </c:pt>
                      <c:pt idx="216" formatCode="General">
                        <c:v>307460</c:v>
                      </c:pt>
                      <c:pt idx="217" formatCode="General">
                        <c:v>310543</c:v>
                      </c:pt>
                      <c:pt idx="218" formatCode="General">
                        <c:v>313595</c:v>
                      </c:pt>
                      <c:pt idx="219" formatCode="General">
                        <c:v>316658</c:v>
                      </c:pt>
                      <c:pt idx="220" formatCode="General">
                        <c:v>319733</c:v>
                      </c:pt>
                      <c:pt idx="221" formatCode="General">
                        <c:v>322821</c:v>
                      </c:pt>
                      <c:pt idx="222" formatCode="General">
                        <c:v>325967</c:v>
                      </c:pt>
                      <c:pt idx="223" formatCode="General">
                        <c:v>329159</c:v>
                      </c:pt>
                      <c:pt idx="224" formatCode="General">
                        <c:v>332373</c:v>
                      </c:pt>
                      <c:pt idx="225" formatCode="General">
                        <c:v>335610</c:v>
                      </c:pt>
                      <c:pt idx="226" formatCode="General">
                        <c:v>338865</c:v>
                      </c:pt>
                      <c:pt idx="227" formatCode="General">
                        <c:v>342120</c:v>
                      </c:pt>
                      <c:pt idx="228" formatCode="General">
                        <c:v>345374</c:v>
                      </c:pt>
                      <c:pt idx="229" formatCode="General">
                        <c:v>348644</c:v>
                      </c:pt>
                      <c:pt idx="230" formatCode="General">
                        <c:v>351930</c:v>
                      </c:pt>
                      <c:pt idx="231" formatCode="General">
                        <c:v>355232</c:v>
                      </c:pt>
                      <c:pt idx="232" formatCode="General">
                        <c:v>358548</c:v>
                      </c:pt>
                      <c:pt idx="233" formatCode="General">
                        <c:v>361878</c:v>
                      </c:pt>
                      <c:pt idx="234" formatCode="General">
                        <c:v>365225</c:v>
                      </c:pt>
                      <c:pt idx="235" formatCode="General">
                        <c:v>368586</c:v>
                      </c:pt>
                      <c:pt idx="236" formatCode="General">
                        <c:v>371963</c:v>
                      </c:pt>
                      <c:pt idx="237" formatCode="General">
                        <c:v>375353</c:v>
                      </c:pt>
                      <c:pt idx="238" formatCode="General">
                        <c:v>378757</c:v>
                      </c:pt>
                      <c:pt idx="239" formatCode="General">
                        <c:v>382175</c:v>
                      </c:pt>
                      <c:pt idx="240" formatCode="General">
                        <c:v>385606</c:v>
                      </c:pt>
                      <c:pt idx="241" formatCode="General">
                        <c:v>389052</c:v>
                      </c:pt>
                      <c:pt idx="242" formatCode="General">
                        <c:v>392516</c:v>
                      </c:pt>
                      <c:pt idx="243" formatCode="General">
                        <c:v>395996</c:v>
                      </c:pt>
                      <c:pt idx="244" formatCode="General">
                        <c:v>399495</c:v>
                      </c:pt>
                      <c:pt idx="245" formatCode="General">
                        <c:v>403015</c:v>
                      </c:pt>
                      <c:pt idx="246" formatCode="General">
                        <c:v>406556</c:v>
                      </c:pt>
                      <c:pt idx="247" formatCode="General">
                        <c:v>410107</c:v>
                      </c:pt>
                      <c:pt idx="248" formatCode="General">
                        <c:v>413662</c:v>
                      </c:pt>
                      <c:pt idx="249" formatCode="General">
                        <c:v>417222</c:v>
                      </c:pt>
                      <c:pt idx="250" formatCode="General">
                        <c:v>420788</c:v>
                      </c:pt>
                      <c:pt idx="251" formatCode="General">
                        <c:v>424358</c:v>
                      </c:pt>
                      <c:pt idx="252" formatCode="General">
                        <c:v>427941</c:v>
                      </c:pt>
                      <c:pt idx="253" formatCode="General">
                        <c:v>431541</c:v>
                      </c:pt>
                      <c:pt idx="254" formatCode="General">
                        <c:v>435158</c:v>
                      </c:pt>
                      <c:pt idx="255" formatCode="General">
                        <c:v>438791</c:v>
                      </c:pt>
                      <c:pt idx="256" formatCode="General">
                        <c:v>442440</c:v>
                      </c:pt>
                      <c:pt idx="257" formatCode="General">
                        <c:v>446055</c:v>
                      </c:pt>
                      <c:pt idx="258" formatCode="General">
                        <c:v>449605</c:v>
                      </c:pt>
                      <c:pt idx="259" formatCode="General">
                        <c:v>453148</c:v>
                      </c:pt>
                      <c:pt idx="260" formatCode="General">
                        <c:v>456690</c:v>
                      </c:pt>
                      <c:pt idx="261" formatCode="General">
                        <c:v>460233</c:v>
                      </c:pt>
                      <c:pt idx="262" formatCode="General">
                        <c:v>463800</c:v>
                      </c:pt>
                      <c:pt idx="263" formatCode="General">
                        <c:v>467417</c:v>
                      </c:pt>
                      <c:pt idx="264" formatCode="General">
                        <c:v>471048</c:v>
                      </c:pt>
                      <c:pt idx="265" formatCode="General">
                        <c:v>474691</c:v>
                      </c:pt>
                      <c:pt idx="266" formatCode="General">
                        <c:v>478346</c:v>
                      </c:pt>
                      <c:pt idx="267" formatCode="General">
                        <c:v>486709</c:v>
                      </c:pt>
                      <c:pt idx="268" formatCode="General">
                        <c:v>507684</c:v>
                      </c:pt>
                      <c:pt idx="269" formatCode="General">
                        <c:v>541787</c:v>
                      </c:pt>
                      <c:pt idx="270" formatCode="General">
                        <c:v>585976</c:v>
                      </c:pt>
                      <c:pt idx="271" formatCode="General">
                        <c:v>621609</c:v>
                      </c:pt>
                      <c:pt idx="272" formatCode="General">
                        <c:v>650940</c:v>
                      </c:pt>
                      <c:pt idx="273" formatCode="General">
                        <c:v>675491</c:v>
                      </c:pt>
                      <c:pt idx="274" formatCode="General">
                        <c:v>696337</c:v>
                      </c:pt>
                      <c:pt idx="275" formatCode="General">
                        <c:v>714250</c:v>
                      </c:pt>
                      <c:pt idx="276" formatCode="General">
                        <c:v>729791</c:v>
                      </c:pt>
                      <c:pt idx="277" formatCode="General">
                        <c:v>743376</c:v>
                      </c:pt>
                      <c:pt idx="278" formatCode="General">
                        <c:v>755323</c:v>
                      </c:pt>
                      <c:pt idx="279" formatCode="General">
                        <c:v>765879</c:v>
                      </c:pt>
                      <c:pt idx="280" formatCode="General">
                        <c:v>775252</c:v>
                      </c:pt>
                      <c:pt idx="281" formatCode="General">
                        <c:v>783615</c:v>
                      </c:pt>
                      <c:pt idx="282" formatCode="General">
                        <c:v>791114</c:v>
                      </c:pt>
                      <c:pt idx="283" formatCode="General">
                        <c:v>797880</c:v>
                      </c:pt>
                      <c:pt idx="284" formatCode="General">
                        <c:v>804025</c:v>
                      </c:pt>
                      <c:pt idx="285" formatCode="General">
                        <c:v>809643</c:v>
                      </c:pt>
                      <c:pt idx="286" formatCode="General">
                        <c:v>814812</c:v>
                      </c:pt>
                      <c:pt idx="287" formatCode="General">
                        <c:v>819593</c:v>
                      </c:pt>
                      <c:pt idx="288" formatCode="General">
                        <c:v>824039</c:v>
                      </c:pt>
                      <c:pt idx="289" formatCode="General">
                        <c:v>828190</c:v>
                      </c:pt>
                      <c:pt idx="290" formatCode="General">
                        <c:v>832081</c:v>
                      </c:pt>
                      <c:pt idx="291" formatCode="General">
                        <c:v>835740</c:v>
                      </c:pt>
                      <c:pt idx="292" formatCode="General">
                        <c:v>839191</c:v>
                      </c:pt>
                      <c:pt idx="293" formatCode="General">
                        <c:v>842454</c:v>
                      </c:pt>
                      <c:pt idx="294" formatCode="General">
                        <c:v>845548</c:v>
                      </c:pt>
                      <c:pt idx="295" formatCode="General">
                        <c:v>848486</c:v>
                      </c:pt>
                      <c:pt idx="296" formatCode="General">
                        <c:v>851282</c:v>
                      </c:pt>
                      <c:pt idx="297" formatCode="General">
                        <c:v>853946</c:v>
                      </c:pt>
                      <c:pt idx="298" formatCode="General">
                        <c:v>856489</c:v>
                      </c:pt>
                      <c:pt idx="299" formatCode="General">
                        <c:v>858917</c:v>
                      </c:pt>
                      <c:pt idx="300" formatCode="General">
                        <c:v>861240</c:v>
                      </c:pt>
                      <c:pt idx="301" formatCode="General">
                        <c:v>863464</c:v>
                      </c:pt>
                      <c:pt idx="302" formatCode="General">
                        <c:v>865596</c:v>
                      </c:pt>
                      <c:pt idx="303" formatCode="General">
                        <c:v>867640</c:v>
                      </c:pt>
                      <c:pt idx="304" formatCode="General">
                        <c:v>869604</c:v>
                      </c:pt>
                      <c:pt idx="305" formatCode="General">
                        <c:v>871493</c:v>
                      </c:pt>
                      <c:pt idx="306" formatCode="General">
                        <c:v>873313</c:v>
                      </c:pt>
                      <c:pt idx="307" formatCode="General">
                        <c:v>875069</c:v>
                      </c:pt>
                      <c:pt idx="308" formatCode="General">
                        <c:v>876766</c:v>
                      </c:pt>
                      <c:pt idx="309">
                        <c:v>878409</c:v>
                      </c:pt>
                      <c:pt idx="310" formatCode="General">
                        <c:v>880002</c:v>
                      </c:pt>
                      <c:pt idx="311" formatCode="General">
                        <c:v>881549</c:v>
                      </c:pt>
                      <c:pt idx="312" formatCode="General">
                        <c:v>883054</c:v>
                      </c:pt>
                      <c:pt idx="313" formatCode="General">
                        <c:v>884519</c:v>
                      </c:pt>
                      <c:pt idx="314" formatCode="General">
                        <c:v>885947</c:v>
                      </c:pt>
                      <c:pt idx="315" formatCode="General">
                        <c:v>887343</c:v>
                      </c:pt>
                      <c:pt idx="316" formatCode="General">
                        <c:v>888706</c:v>
                      </c:pt>
                      <c:pt idx="317" formatCode="General">
                        <c:v>890041</c:v>
                      </c:pt>
                      <c:pt idx="318" formatCode="General">
                        <c:v>891349</c:v>
                      </c:pt>
                      <c:pt idx="319" formatCode="General">
                        <c:v>892631</c:v>
                      </c:pt>
                      <c:pt idx="320" formatCode="General">
                        <c:v>892949</c:v>
                      </c:pt>
                    </c:numCache>
                  </c:numRef>
                </c:yVal>
                <c:smooth val="1"/>
              </c15:ser>
            </c15:filteredScatterSeries>
          </c:ext>
        </c:extLst>
      </c:scatterChart>
      <c:valAx>
        <c:axId val="18055614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496545370792"/>
              <c:y val="0.9046407063651379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56704"/>
        <c:crosses val="autoZero"/>
        <c:crossBetween val="midCat"/>
      </c:valAx>
      <c:valAx>
        <c:axId val="180556704"/>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NPV(1,000$)</a:t>
                </a:r>
              </a:p>
            </c:rich>
          </c:tx>
          <c:layout>
            <c:manualLayout>
              <c:xMode val="edge"/>
              <c:yMode val="edge"/>
              <c:x val="2.7778457853017118E-3"/>
              <c:y val="0.2938228529817006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56144"/>
        <c:crosses val="autoZero"/>
        <c:crossBetween val="midCat"/>
        <c:dispUnits>
          <c:builtInUnit val="thousands"/>
        </c:dispUnits>
      </c:valAx>
      <c:spPr>
        <a:noFill/>
        <a:ln>
          <a:noFill/>
        </a:ln>
        <a:effectLst/>
      </c:spPr>
    </c:plotArea>
    <c:legend>
      <c:legendPos val="r"/>
      <c:layout>
        <c:manualLayout>
          <c:xMode val="edge"/>
          <c:yMode val="edge"/>
          <c:x val="0.49365534331019356"/>
          <c:y val="0.25110668637684658"/>
          <c:w val="0.39270828603298252"/>
          <c:h val="0.5589485222393177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OPTvsS1vsAl!$N$3:$N$90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4258.3500000000004</c:v>
                </c:pt>
                <c:pt idx="27">
                  <c:v>4258.3500000000004</c:v>
                </c:pt>
                <c:pt idx="28">
                  <c:v>4109.88</c:v>
                </c:pt>
                <c:pt idx="29">
                  <c:v>4109.88</c:v>
                </c:pt>
                <c:pt idx="30">
                  <c:v>3978.07</c:v>
                </c:pt>
                <c:pt idx="31">
                  <c:v>3864.72</c:v>
                </c:pt>
                <c:pt idx="32">
                  <c:v>3768.21</c:v>
                </c:pt>
                <c:pt idx="33">
                  <c:v>3684.71</c:v>
                </c:pt>
                <c:pt idx="34">
                  <c:v>3606.24</c:v>
                </c:pt>
                <c:pt idx="35">
                  <c:v>3532.29</c:v>
                </c:pt>
                <c:pt idx="36">
                  <c:v>3452.14</c:v>
                </c:pt>
                <c:pt idx="37">
                  <c:v>3364.3</c:v>
                </c:pt>
                <c:pt idx="38">
                  <c:v>3262.25</c:v>
                </c:pt>
                <c:pt idx="39">
                  <c:v>3134.52</c:v>
                </c:pt>
                <c:pt idx="40">
                  <c:v>2973.15</c:v>
                </c:pt>
                <c:pt idx="41">
                  <c:v>2787.01</c:v>
                </c:pt>
                <c:pt idx="42">
                  <c:v>2581.12</c:v>
                </c:pt>
                <c:pt idx="43">
                  <c:v>2362.73</c:v>
                </c:pt>
                <c:pt idx="44">
                  <c:v>2128.7399999999998</c:v>
                </c:pt>
                <c:pt idx="45">
                  <c:v>1894.12</c:v>
                </c:pt>
                <c:pt idx="46">
                  <c:v>1668.54</c:v>
                </c:pt>
                <c:pt idx="47">
                  <c:v>1440.57</c:v>
                </c:pt>
                <c:pt idx="48">
                  <c:v>1208.42</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OPTvsS1vsAl!$Q$3:$Q$131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pt idx="128">
                  <c:v>1000</c:v>
                </c:pt>
              </c:numCache>
            </c:numRef>
          </c:yVal>
          <c:smooth val="1"/>
        </c:ser>
        <c:dLbls>
          <c:showLegendKey val="0"/>
          <c:showVal val="0"/>
          <c:showCatName val="0"/>
          <c:showSerName val="0"/>
          <c:showPercent val="0"/>
          <c:showBubbleSize val="0"/>
        </c:dLbls>
        <c:axId val="180560064"/>
        <c:axId val="180560624"/>
        <c:extLst>
          <c:ext xmlns:c15="http://schemas.microsoft.com/office/drawing/2012/chart" uri="{02D57815-91ED-43cb-92C2-25804820EDAC}">
            <c15:filteredScatterSeries>
              <c15:ser>
                <c:idx val="0"/>
                <c:order val="0"/>
                <c:tx>
                  <c:strRef>
                    <c:extLst>
                      <c:ext uri="{02D57815-91ED-43cb-92C2-25804820EDAC}">
                        <c15:formulaRef>
                          <c15:sqref>OPTvsS1vsAl!$K$2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OPTvsS1vsAl!$J$3:$J$526</c15:sqref>
                        </c15:formulaRef>
                      </c:ext>
                    </c:extLst>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extLst>
                      <c:ext uri="{02D57815-91ED-43cb-92C2-25804820EDAC}">
                        <c15:formulaRef>
                          <c15:sqref>OPTvsS1vsAl!$K$3:$K$526</c15:sqref>
                        </c15:formulaRef>
                      </c:ext>
                    </c:extLst>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15:ser>
            </c15:filteredScatterSeries>
          </c:ext>
        </c:extLst>
      </c:scatterChart>
      <c:valAx>
        <c:axId val="18056006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60624"/>
        <c:crosses val="autoZero"/>
        <c:crossBetween val="midCat"/>
      </c:valAx>
      <c:valAx>
        <c:axId val="180560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560064"/>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71464186753817"/>
          <c:y val="4.4766216665171242E-2"/>
          <c:w val="0.74109037206003847"/>
          <c:h val="0.78466907066244063"/>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OPTvsS1vsAl!$O$3:$O$90</c:f>
              <c:numCache>
                <c:formatCode>0.00E+00</c:formatCode>
                <c:ptCount val="88"/>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43970.8</c:v>
                </c:pt>
                <c:pt idx="18">
                  <c:v>50834.400000000001</c:v>
                </c:pt>
                <c:pt idx="19">
                  <c:v>57746.9</c:v>
                </c:pt>
                <c:pt idx="20">
                  <c:v>64507.4</c:v>
                </c:pt>
                <c:pt idx="21">
                  <c:v>71226.8</c:v>
                </c:pt>
                <c:pt idx="22">
                  <c:v>77933.3</c:v>
                </c:pt>
                <c:pt idx="23">
                  <c:v>84636.3</c:v>
                </c:pt>
                <c:pt idx="24">
                  <c:v>91268.2</c:v>
                </c:pt>
                <c:pt idx="25" formatCode="General">
                  <c:v>97331.5</c:v>
                </c:pt>
                <c:pt idx="26">
                  <c:v>106870</c:v>
                </c:pt>
                <c:pt idx="27" formatCode="General">
                  <c:v>118613</c:v>
                </c:pt>
                <c:pt idx="28" formatCode="General">
                  <c:v>150574</c:v>
                </c:pt>
                <c:pt idx="29" formatCode="General">
                  <c:v>171834</c:v>
                </c:pt>
                <c:pt idx="30" formatCode="General">
                  <c:v>214795</c:v>
                </c:pt>
                <c:pt idx="31" formatCode="General">
                  <c:v>252709</c:v>
                </c:pt>
                <c:pt idx="32" formatCode="General">
                  <c:v>287213</c:v>
                </c:pt>
                <c:pt idx="33" formatCode="General">
                  <c:v>319037</c:v>
                </c:pt>
                <c:pt idx="34" formatCode="General">
                  <c:v>348983</c:v>
                </c:pt>
                <c:pt idx="35" formatCode="General">
                  <c:v>377229</c:v>
                </c:pt>
                <c:pt idx="36" formatCode="General">
                  <c:v>404655</c:v>
                </c:pt>
                <c:pt idx="37" formatCode="General">
                  <c:v>431642</c:v>
                </c:pt>
                <c:pt idx="38" formatCode="General">
                  <c:v>458742</c:v>
                </c:pt>
                <c:pt idx="39" formatCode="General">
                  <c:v>486953</c:v>
                </c:pt>
                <c:pt idx="40" formatCode="General">
                  <c:v>517032</c:v>
                </c:pt>
                <c:pt idx="41" formatCode="General">
                  <c:v>547427</c:v>
                </c:pt>
                <c:pt idx="42" formatCode="General">
                  <c:v>579499</c:v>
                </c:pt>
                <c:pt idx="43" formatCode="General">
                  <c:v>612116</c:v>
                </c:pt>
                <c:pt idx="44" formatCode="General">
                  <c:v>645564</c:v>
                </c:pt>
                <c:pt idx="45" formatCode="General">
                  <c:v>679455</c:v>
                </c:pt>
                <c:pt idx="46" formatCode="General">
                  <c:v>712838</c:v>
                </c:pt>
                <c:pt idx="47">
                  <c:v>746604</c:v>
                </c:pt>
                <c:pt idx="48">
                  <c:v>779054</c:v>
                </c:pt>
                <c:pt idx="49">
                  <c:v>810856</c:v>
                </c:pt>
                <c:pt idx="50">
                  <c:v>833605</c:v>
                </c:pt>
                <c:pt idx="51">
                  <c:v>853034</c:v>
                </c:pt>
                <c:pt idx="52">
                  <c:v>870089</c:v>
                </c:pt>
                <c:pt idx="53" formatCode="General">
                  <c:v>885245</c:v>
                </c:pt>
                <c:pt idx="54">
                  <c:v>898824</c:v>
                </c:pt>
                <c:pt idx="55" formatCode="General">
                  <c:v>911060</c:v>
                </c:pt>
                <c:pt idx="56" formatCode="General">
                  <c:v>922133</c:v>
                </c:pt>
                <c:pt idx="57" formatCode="General">
                  <c:v>932197</c:v>
                </c:pt>
                <c:pt idx="58" formatCode="General">
                  <c:v>941377</c:v>
                </c:pt>
                <c:pt idx="59" formatCode="General">
                  <c:v>949779</c:v>
                </c:pt>
                <c:pt idx="60" formatCode="General">
                  <c:v>957494</c:v>
                </c:pt>
                <c:pt idx="61" formatCode="General">
                  <c:v>964599</c:v>
                </c:pt>
                <c:pt idx="62" formatCode="General">
                  <c:v>971156</c:v>
                </c:pt>
                <c:pt idx="63" formatCode="General">
                  <c:v>977221</c:v>
                </c:pt>
                <c:pt idx="64" formatCode="General">
                  <c:v>982842</c:v>
                </c:pt>
                <c:pt idx="65" formatCode="General">
                  <c:v>988057</c:v>
                </c:pt>
                <c:pt idx="66" formatCode="General">
                  <c:v>992904</c:v>
                </c:pt>
                <c:pt idx="67">
                  <c:v>997417</c:v>
                </c:pt>
                <c:pt idx="68">
                  <c:v>1001630</c:v>
                </c:pt>
                <c:pt idx="69">
                  <c:v>1005570</c:v>
                </c:pt>
                <c:pt idx="70">
                  <c:v>1009260</c:v>
                </c:pt>
                <c:pt idx="71">
                  <c:v>1012720</c:v>
                </c:pt>
                <c:pt idx="72">
                  <c:v>1015990</c:v>
                </c:pt>
                <c:pt idx="73">
                  <c:v>1019070</c:v>
                </c:pt>
                <c:pt idx="74">
                  <c:v>1021990</c:v>
                </c:pt>
                <c:pt idx="75">
                  <c:v>1024760</c:v>
                </c:pt>
                <c:pt idx="76">
                  <c:v>1027380</c:v>
                </c:pt>
                <c:pt idx="77">
                  <c:v>1029880</c:v>
                </c:pt>
                <c:pt idx="78">
                  <c:v>1032270</c:v>
                </c:pt>
                <c:pt idx="79">
                  <c:v>1034540</c:v>
                </c:pt>
                <c:pt idx="80">
                  <c:v>1036720</c:v>
                </c:pt>
                <c:pt idx="81">
                  <c:v>1038800</c:v>
                </c:pt>
                <c:pt idx="82">
                  <c:v>1040800</c:v>
                </c:pt>
                <c:pt idx="83">
                  <c:v>1042720</c:v>
                </c:pt>
                <c:pt idx="84">
                  <c:v>1044570</c:v>
                </c:pt>
                <c:pt idx="85">
                  <c:v>1046350</c:v>
                </c:pt>
                <c:pt idx="86">
                  <c:v>1048060</c:v>
                </c:pt>
                <c:pt idx="87">
                  <c:v>1049720</c:v>
                </c:pt>
              </c:numCache>
            </c:numRef>
          </c:yVal>
          <c:smooth val="1"/>
        </c:ser>
        <c:ser>
          <c:idx val="2"/>
          <c:order val="2"/>
          <c:tx>
            <c:v>Strategy1</c:v>
          </c:tx>
          <c:spPr>
            <a:ln w="25400" cap="rnd">
              <a:solidFill>
                <a:schemeClr val="accent4"/>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OPTvsS1vsAl!$R$3:$R$131</c:f>
              <c:numCache>
                <c:formatCode>0.00E+00</c:formatCode>
                <c:ptCount val="129"/>
                <c:pt idx="0">
                  <c:v>0</c:v>
                </c:pt>
                <c:pt idx="1">
                  <c:v>3.039E-13</c:v>
                </c:pt>
                <c:pt idx="2">
                  <c:v>680.52599999999995</c:v>
                </c:pt>
                <c:pt idx="3">
                  <c:v>1191.5999999999999</c:v>
                </c:pt>
                <c:pt idx="4">
                  <c:v>1565.39</c:v>
                </c:pt>
                <c:pt idx="5">
                  <c:v>3404.6</c:v>
                </c:pt>
                <c:pt idx="6">
                  <c:v>5598.66</c:v>
                </c:pt>
                <c:pt idx="7">
                  <c:v>8045.29</c:v>
                </c:pt>
                <c:pt idx="8" formatCode="General">
                  <c:v>10707.5</c:v>
                </c:pt>
                <c:pt idx="9">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77933.3</c:v>
                </c:pt>
                <c:pt idx="23" formatCode="General">
                  <c:v>84636.3</c:v>
                </c:pt>
                <c:pt idx="24" formatCode="General">
                  <c:v>91268.2</c:v>
                </c:pt>
                <c:pt idx="25" formatCode="General">
                  <c:v>97331.5</c:v>
                </c:pt>
                <c:pt idx="26" formatCode="General">
                  <c:v>103319</c:v>
                </c:pt>
                <c:pt idx="27" formatCode="General">
                  <c:v>109291</c:v>
                </c:pt>
                <c:pt idx="28" formatCode="General">
                  <c:v>115261</c:v>
                </c:pt>
                <c:pt idx="29">
                  <c:v>121149</c:v>
                </c:pt>
                <c:pt idx="30" formatCode="General">
                  <c:v>126544</c:v>
                </c:pt>
                <c:pt idx="31" formatCode="General">
                  <c:v>131860</c:v>
                </c:pt>
                <c:pt idx="32" formatCode="General">
                  <c:v>137139</c:v>
                </c:pt>
                <c:pt idx="33" formatCode="General">
                  <c:v>142398</c:v>
                </c:pt>
                <c:pt idx="34" formatCode="General">
                  <c:v>147623</c:v>
                </c:pt>
                <c:pt idx="35" formatCode="General">
                  <c:v>152727</c:v>
                </c:pt>
                <c:pt idx="36" formatCode="General">
                  <c:v>157807</c:v>
                </c:pt>
                <c:pt idx="37" formatCode="General">
                  <c:v>162882</c:v>
                </c:pt>
                <c:pt idx="38" formatCode="General">
                  <c:v>167956</c:v>
                </c:pt>
                <c:pt idx="39" formatCode="General">
                  <c:v>173043</c:v>
                </c:pt>
                <c:pt idx="40" formatCode="General">
                  <c:v>178164</c:v>
                </c:pt>
                <c:pt idx="41" formatCode="General">
                  <c:v>183309</c:v>
                </c:pt>
                <c:pt idx="42" formatCode="General">
                  <c:v>188269</c:v>
                </c:pt>
                <c:pt idx="43" formatCode="General">
                  <c:v>193091</c:v>
                </c:pt>
                <c:pt idx="44" formatCode="General">
                  <c:v>197919</c:v>
                </c:pt>
                <c:pt idx="45" formatCode="General">
                  <c:v>202887</c:v>
                </c:pt>
                <c:pt idx="46" formatCode="General">
                  <c:v>207887</c:v>
                </c:pt>
                <c:pt idx="47">
                  <c:v>212854</c:v>
                </c:pt>
                <c:pt idx="48" formatCode="General">
                  <c:v>217801</c:v>
                </c:pt>
                <c:pt idx="49">
                  <c:v>222763</c:v>
                </c:pt>
                <c:pt idx="50">
                  <c:v>227736</c:v>
                </c:pt>
                <c:pt idx="51">
                  <c:v>232729</c:v>
                </c:pt>
                <c:pt idx="52">
                  <c:v>237739</c:v>
                </c:pt>
                <c:pt idx="53">
                  <c:v>242768</c:v>
                </c:pt>
                <c:pt idx="54">
                  <c:v>247826</c:v>
                </c:pt>
                <c:pt idx="55">
                  <c:v>252920</c:v>
                </c:pt>
                <c:pt idx="56" formatCode="General">
                  <c:v>258056</c:v>
                </c:pt>
                <c:pt idx="57" formatCode="General">
                  <c:v>263202</c:v>
                </c:pt>
                <c:pt idx="58" formatCode="General">
                  <c:v>268338</c:v>
                </c:pt>
                <c:pt idx="59">
                  <c:v>273475</c:v>
                </c:pt>
                <c:pt idx="60">
                  <c:v>278665</c:v>
                </c:pt>
                <c:pt idx="61">
                  <c:v>283906</c:v>
                </c:pt>
                <c:pt idx="62">
                  <c:v>289055</c:v>
                </c:pt>
                <c:pt idx="63">
                  <c:v>294058</c:v>
                </c:pt>
                <c:pt idx="64">
                  <c:v>299039</c:v>
                </c:pt>
                <c:pt idx="65">
                  <c:v>304166</c:v>
                </c:pt>
                <c:pt idx="66">
                  <c:v>309354</c:v>
                </c:pt>
                <c:pt idx="67">
                  <c:v>319688</c:v>
                </c:pt>
                <c:pt idx="68">
                  <c:v>338709</c:v>
                </c:pt>
                <c:pt idx="69">
                  <c:v>362692</c:v>
                </c:pt>
                <c:pt idx="70">
                  <c:v>383918</c:v>
                </c:pt>
                <c:pt idx="71">
                  <c:v>411509</c:v>
                </c:pt>
                <c:pt idx="72">
                  <c:v>436333</c:v>
                </c:pt>
                <c:pt idx="73">
                  <c:v>478959</c:v>
                </c:pt>
                <c:pt idx="74">
                  <c:v>516618</c:v>
                </c:pt>
                <c:pt idx="75">
                  <c:v>550346</c:v>
                </c:pt>
                <c:pt idx="76">
                  <c:v>580715</c:v>
                </c:pt>
                <c:pt idx="77">
                  <c:v>608111</c:v>
                </c:pt>
                <c:pt idx="78">
                  <c:v>632808</c:v>
                </c:pt>
                <c:pt idx="79">
                  <c:v>655091</c:v>
                </c:pt>
                <c:pt idx="80">
                  <c:v>675210</c:v>
                </c:pt>
                <c:pt idx="81">
                  <c:v>693412</c:v>
                </c:pt>
                <c:pt idx="82">
                  <c:v>709910</c:v>
                </c:pt>
                <c:pt idx="83">
                  <c:v>724908</c:v>
                </c:pt>
                <c:pt idx="84">
                  <c:v>738575</c:v>
                </c:pt>
                <c:pt idx="85">
                  <c:v>751068</c:v>
                </c:pt>
                <c:pt idx="86">
                  <c:v>762519</c:v>
                </c:pt>
                <c:pt idx="87">
                  <c:v>773047</c:v>
                </c:pt>
                <c:pt idx="88">
                  <c:v>782755</c:v>
                </c:pt>
                <c:pt idx="89">
                  <c:v>791726</c:v>
                </c:pt>
                <c:pt idx="90">
                  <c:v>800038</c:v>
                </c:pt>
                <c:pt idx="91">
                  <c:v>807763</c:v>
                </c:pt>
                <c:pt idx="92">
                  <c:v>814955</c:v>
                </c:pt>
                <c:pt idx="93">
                  <c:v>821664</c:v>
                </c:pt>
                <c:pt idx="94">
                  <c:v>827932</c:v>
                </c:pt>
                <c:pt idx="95">
                  <c:v>833794</c:v>
                </c:pt>
                <c:pt idx="96">
                  <c:v>839283</c:v>
                </c:pt>
                <c:pt idx="97">
                  <c:v>844430</c:v>
                </c:pt>
                <c:pt idx="98">
                  <c:v>849264</c:v>
                </c:pt>
                <c:pt idx="99">
                  <c:v>853814</c:v>
                </c:pt>
                <c:pt idx="100">
                  <c:v>858103</c:v>
                </c:pt>
                <c:pt idx="101">
                  <c:v>862156</c:v>
                </c:pt>
                <c:pt idx="102">
                  <c:v>865992</c:v>
                </c:pt>
                <c:pt idx="103">
                  <c:v>869629</c:v>
                </c:pt>
                <c:pt idx="104">
                  <c:v>873085</c:v>
                </c:pt>
                <c:pt idx="105">
                  <c:v>876375</c:v>
                </c:pt>
                <c:pt idx="106">
                  <c:v>879513</c:v>
                </c:pt>
                <c:pt idx="107">
                  <c:v>882511</c:v>
                </c:pt>
                <c:pt idx="108">
                  <c:v>885378</c:v>
                </c:pt>
                <c:pt idx="109">
                  <c:v>888125</c:v>
                </c:pt>
                <c:pt idx="110">
                  <c:v>890759</c:v>
                </c:pt>
                <c:pt idx="111">
                  <c:v>893290</c:v>
                </c:pt>
                <c:pt idx="112">
                  <c:v>895725</c:v>
                </c:pt>
                <c:pt idx="113">
                  <c:v>898069</c:v>
                </c:pt>
                <c:pt idx="114">
                  <c:v>900331</c:v>
                </c:pt>
                <c:pt idx="115">
                  <c:v>902514</c:v>
                </c:pt>
                <c:pt idx="116">
                  <c:v>904625</c:v>
                </c:pt>
                <c:pt idx="117">
                  <c:v>906668</c:v>
                </c:pt>
                <c:pt idx="118">
                  <c:v>908648</c:v>
                </c:pt>
                <c:pt idx="119">
                  <c:v>910568</c:v>
                </c:pt>
                <c:pt idx="120">
                  <c:v>912432</c:v>
                </c:pt>
                <c:pt idx="121">
                  <c:v>914243</c:v>
                </c:pt>
                <c:pt idx="122">
                  <c:v>916006</c:v>
                </c:pt>
                <c:pt idx="123">
                  <c:v>917722</c:v>
                </c:pt>
                <c:pt idx="124">
                  <c:v>919395</c:v>
                </c:pt>
                <c:pt idx="125">
                  <c:v>921026</c:v>
                </c:pt>
                <c:pt idx="126">
                  <c:v>922617</c:v>
                </c:pt>
                <c:pt idx="127">
                  <c:v>924171</c:v>
                </c:pt>
                <c:pt idx="128">
                  <c:v>925565</c:v>
                </c:pt>
              </c:numCache>
            </c:numRef>
          </c:yVal>
          <c:smooth val="1"/>
        </c:ser>
        <c:dLbls>
          <c:showLegendKey val="0"/>
          <c:showVal val="0"/>
          <c:showCatName val="0"/>
          <c:showSerName val="0"/>
          <c:showPercent val="0"/>
          <c:showBubbleSize val="0"/>
        </c:dLbls>
        <c:axId val="155324080"/>
        <c:axId val="155324640"/>
        <c:extLst>
          <c:ext xmlns:c15="http://schemas.microsoft.com/office/drawing/2012/chart" uri="{02D57815-91ED-43cb-92C2-25804820EDAC}">
            <c15:filteredScatterSeries>
              <c15:ser>
                <c:idx val="0"/>
                <c:order val="0"/>
                <c:tx>
                  <c:strRef>
                    <c:extLst>
                      <c:ext uri="{02D57815-91ED-43cb-92C2-25804820EDAC}">
                        <c15:formulaRef>
                          <c15:sqref>OPTvsS1vsAl!$K$2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OPTvsS1vsAl!$J$3:$J$526</c15:sqref>
                        </c15:formulaRef>
                      </c:ext>
                    </c:extLst>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extLst>
                      <c:ext uri="{02D57815-91ED-43cb-92C2-25804820EDAC}">
                        <c15:formulaRef>
                          <c15:sqref>OPTvsS1vsAl!$L$3:$L$526</c15:sqref>
                        </c15:formulaRef>
                      </c:ext>
                    </c:extLst>
                    <c:numCache>
                      <c:formatCode>0.00E+00</c:formatCode>
                      <c:ptCount val="524"/>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74716.800000000003</c:v>
                      </c:pt>
                      <c:pt idx="23" formatCode="General">
                        <c:v>77379.899999999994</c:v>
                      </c:pt>
                      <c:pt idx="24" formatCode="General">
                        <c:v>79697.600000000006</c:v>
                      </c:pt>
                      <c:pt idx="25" formatCode="General">
                        <c:v>81810.600000000006</c:v>
                      </c:pt>
                      <c:pt idx="26" formatCode="General">
                        <c:v>83779.399999999994</c:v>
                      </c:pt>
                      <c:pt idx="27" formatCode="General">
                        <c:v>85636</c:v>
                      </c:pt>
                      <c:pt idx="28" formatCode="General">
                        <c:v>87400.7</c:v>
                      </c:pt>
                      <c:pt idx="29" formatCode="General">
                        <c:v>89088.9</c:v>
                      </c:pt>
                      <c:pt idx="30" formatCode="General">
                        <c:v>90712.6</c:v>
                      </c:pt>
                      <c:pt idx="31" formatCode="General">
                        <c:v>92280.7</c:v>
                      </c:pt>
                      <c:pt idx="32" formatCode="General">
                        <c:v>93799.7</c:v>
                      </c:pt>
                      <c:pt idx="33" formatCode="General">
                        <c:v>95274.4</c:v>
                      </c:pt>
                      <c:pt idx="34" formatCode="General">
                        <c:v>96708.7</c:v>
                      </c:pt>
                      <c:pt idx="35" formatCode="General">
                        <c:v>98106.7</c:v>
                      </c:pt>
                      <c:pt idx="36" formatCode="General">
                        <c:v>99471.9</c:v>
                      </c:pt>
                      <c:pt idx="37" formatCode="General">
                        <c:v>100807</c:v>
                      </c:pt>
                      <c:pt idx="38" formatCode="General">
                        <c:v>102116</c:v>
                      </c:pt>
                      <c:pt idx="39" formatCode="General">
                        <c:v>103400</c:v>
                      </c:pt>
                      <c:pt idx="40" formatCode="General">
                        <c:v>104660</c:v>
                      </c:pt>
                      <c:pt idx="41" formatCode="General">
                        <c:v>105899</c:v>
                      </c:pt>
                      <c:pt idx="42" formatCode="General">
                        <c:v>107116</c:v>
                      </c:pt>
                      <c:pt idx="43" formatCode="General">
                        <c:v>108314</c:v>
                      </c:pt>
                      <c:pt idx="44">
                        <c:v>109494</c:v>
                      </c:pt>
                      <c:pt idx="45">
                        <c:v>110655</c:v>
                      </c:pt>
                      <c:pt idx="46">
                        <c:v>111800</c:v>
                      </c:pt>
                      <c:pt idx="47" formatCode="General">
                        <c:v>112930</c:v>
                      </c:pt>
                      <c:pt idx="48">
                        <c:v>114046</c:v>
                      </c:pt>
                      <c:pt idx="49" formatCode="General">
                        <c:v>115147</c:v>
                      </c:pt>
                      <c:pt idx="50" formatCode="General">
                        <c:v>116236</c:v>
                      </c:pt>
                      <c:pt idx="51" formatCode="General">
                        <c:v>117312</c:v>
                      </c:pt>
                      <c:pt idx="52" formatCode="General">
                        <c:v>118377</c:v>
                      </c:pt>
                      <c:pt idx="53" formatCode="General">
                        <c:v>119429</c:v>
                      </c:pt>
                      <c:pt idx="54" formatCode="General">
                        <c:v>120471</c:v>
                      </c:pt>
                      <c:pt idx="55" formatCode="General">
                        <c:v>121502</c:v>
                      </c:pt>
                      <c:pt idx="56" formatCode="General">
                        <c:v>122522</c:v>
                      </c:pt>
                      <c:pt idx="57" formatCode="General">
                        <c:v>123532</c:v>
                      </c:pt>
                      <c:pt idx="58" formatCode="General">
                        <c:v>124532</c:v>
                      </c:pt>
                      <c:pt idx="59" formatCode="General">
                        <c:v>125522</c:v>
                      </c:pt>
                      <c:pt idx="60" formatCode="General">
                        <c:v>126503</c:v>
                      </c:pt>
                      <c:pt idx="61" formatCode="General">
                        <c:v>127475</c:v>
                      </c:pt>
                      <c:pt idx="62" formatCode="General">
                        <c:v>128439</c:v>
                      </c:pt>
                      <c:pt idx="63" formatCode="General">
                        <c:v>129394</c:v>
                      </c:pt>
                      <c:pt idx="64" formatCode="General">
                        <c:v>130342</c:v>
                      </c:pt>
                      <c:pt idx="65" formatCode="General">
                        <c:v>131281</c:v>
                      </c:pt>
                      <c:pt idx="66" formatCode="General">
                        <c:v>132214</c:v>
                      </c:pt>
                      <c:pt idx="67" formatCode="General">
                        <c:v>133139</c:v>
                      </c:pt>
                      <c:pt idx="68" formatCode="General">
                        <c:v>134057</c:v>
                      </c:pt>
                      <c:pt idx="69" formatCode="General">
                        <c:v>134968</c:v>
                      </c:pt>
                      <c:pt idx="70" formatCode="General">
                        <c:v>135873</c:v>
                      </c:pt>
                      <c:pt idx="71" formatCode="General">
                        <c:v>136771</c:v>
                      </c:pt>
                      <c:pt idx="72" formatCode="General">
                        <c:v>137662</c:v>
                      </c:pt>
                      <c:pt idx="73" formatCode="General">
                        <c:v>138547</c:v>
                      </c:pt>
                      <c:pt idx="74" formatCode="General">
                        <c:v>139426</c:v>
                      </c:pt>
                      <c:pt idx="75" formatCode="General">
                        <c:v>140298</c:v>
                      </c:pt>
                      <c:pt idx="76" formatCode="General">
                        <c:v>141165</c:v>
                      </c:pt>
                      <c:pt idx="77" formatCode="General">
                        <c:v>142025</c:v>
                      </c:pt>
                      <c:pt idx="78" formatCode="General">
                        <c:v>142879</c:v>
                      </c:pt>
                      <c:pt idx="79" formatCode="General">
                        <c:v>143728</c:v>
                      </c:pt>
                      <c:pt idx="80" formatCode="General">
                        <c:v>144570</c:v>
                      </c:pt>
                      <c:pt idx="81" formatCode="General">
                        <c:v>145408</c:v>
                      </c:pt>
                      <c:pt idx="82" formatCode="General">
                        <c:v>146239</c:v>
                      </c:pt>
                      <c:pt idx="83" formatCode="General">
                        <c:v>147066</c:v>
                      </c:pt>
                      <c:pt idx="84" formatCode="General">
                        <c:v>147887</c:v>
                      </c:pt>
                      <c:pt idx="85" formatCode="General">
                        <c:v>148703</c:v>
                      </c:pt>
                      <c:pt idx="86" formatCode="General">
                        <c:v>149515</c:v>
                      </c:pt>
                      <c:pt idx="87" formatCode="General">
                        <c:v>150321</c:v>
                      </c:pt>
                      <c:pt idx="88" formatCode="General">
                        <c:v>151123</c:v>
                      </c:pt>
                      <c:pt idx="89" formatCode="General">
                        <c:v>151920</c:v>
                      </c:pt>
                      <c:pt idx="90" formatCode="General">
                        <c:v>152712</c:v>
                      </c:pt>
                      <c:pt idx="91" formatCode="General">
                        <c:v>153500</c:v>
                      </c:pt>
                      <c:pt idx="92" formatCode="General">
                        <c:v>154283</c:v>
                      </c:pt>
                      <c:pt idx="93" formatCode="General">
                        <c:v>155061</c:v>
                      </c:pt>
                      <c:pt idx="94" formatCode="General">
                        <c:v>155835</c:v>
                      </c:pt>
                      <c:pt idx="95" formatCode="General">
                        <c:v>156605</c:v>
                      </c:pt>
                      <c:pt idx="96" formatCode="General">
                        <c:v>157370</c:v>
                      </c:pt>
                      <c:pt idx="97" formatCode="General">
                        <c:v>158131</c:v>
                      </c:pt>
                      <c:pt idx="98" formatCode="General">
                        <c:v>158888</c:v>
                      </c:pt>
                      <c:pt idx="99" formatCode="General">
                        <c:v>159640</c:v>
                      </c:pt>
                      <c:pt idx="100" formatCode="General">
                        <c:v>160388</c:v>
                      </c:pt>
                      <c:pt idx="101" formatCode="General">
                        <c:v>161132</c:v>
                      </c:pt>
                      <c:pt idx="102" formatCode="General">
                        <c:v>165535</c:v>
                      </c:pt>
                      <c:pt idx="103" formatCode="General">
                        <c:v>170900</c:v>
                      </c:pt>
                      <c:pt idx="104" formatCode="General">
                        <c:v>176530</c:v>
                      </c:pt>
                      <c:pt idx="105" formatCode="General">
                        <c:v>181759</c:v>
                      </c:pt>
                      <c:pt idx="106" formatCode="General">
                        <c:v>187033</c:v>
                      </c:pt>
                      <c:pt idx="107" formatCode="General">
                        <c:v>189893</c:v>
                      </c:pt>
                      <c:pt idx="108" formatCode="General">
                        <c:v>192187</c:v>
                      </c:pt>
                      <c:pt idx="109" formatCode="General">
                        <c:v>194234</c:v>
                      </c:pt>
                      <c:pt idx="110" formatCode="General">
                        <c:v>196128</c:v>
                      </c:pt>
                      <c:pt idx="111" formatCode="General">
                        <c:v>197913</c:v>
                      </c:pt>
                      <c:pt idx="112" formatCode="General">
                        <c:v>199610</c:v>
                      </c:pt>
                      <c:pt idx="113" formatCode="General">
                        <c:v>201236</c:v>
                      </c:pt>
                      <c:pt idx="114" formatCode="General">
                        <c:v>202802</c:v>
                      </c:pt>
                      <c:pt idx="115" formatCode="General">
                        <c:v>204317</c:v>
                      </c:pt>
                      <c:pt idx="116" formatCode="General">
                        <c:v>205788</c:v>
                      </c:pt>
                      <c:pt idx="117" formatCode="General">
                        <c:v>207220</c:v>
                      </c:pt>
                      <c:pt idx="118" formatCode="General">
                        <c:v>208617</c:v>
                      </c:pt>
                      <c:pt idx="119" formatCode="General">
                        <c:v>209982</c:v>
                      </c:pt>
                      <c:pt idx="120" formatCode="General">
                        <c:v>211318</c:v>
                      </c:pt>
                      <c:pt idx="121" formatCode="General">
                        <c:v>212627</c:v>
                      </c:pt>
                      <c:pt idx="122" formatCode="General">
                        <c:v>213911</c:v>
                      </c:pt>
                      <c:pt idx="123" formatCode="General">
                        <c:v>215173</c:v>
                      </c:pt>
                      <c:pt idx="124" formatCode="General">
                        <c:v>216414</c:v>
                      </c:pt>
                      <c:pt idx="125" formatCode="General">
                        <c:v>217634</c:v>
                      </c:pt>
                      <c:pt idx="126" formatCode="General">
                        <c:v>218837</c:v>
                      </c:pt>
                      <c:pt idx="127" formatCode="General">
                        <c:v>220022</c:v>
                      </c:pt>
                      <c:pt idx="128" formatCode="General">
                        <c:v>221191</c:v>
                      </c:pt>
                      <c:pt idx="129" formatCode="General">
                        <c:v>222345</c:v>
                      </c:pt>
                      <c:pt idx="130" formatCode="General">
                        <c:v>223484</c:v>
                      </c:pt>
                      <c:pt idx="131" formatCode="General">
                        <c:v>224609</c:v>
                      </c:pt>
                      <c:pt idx="132" formatCode="General">
                        <c:v>225720</c:v>
                      </c:pt>
                      <c:pt idx="133" formatCode="General">
                        <c:v>226819</c:v>
                      </c:pt>
                      <c:pt idx="134" formatCode="General">
                        <c:v>227905</c:v>
                      </c:pt>
                      <c:pt idx="135" formatCode="General">
                        <c:v>228979</c:v>
                      </c:pt>
                      <c:pt idx="136" formatCode="General">
                        <c:v>230041</c:v>
                      </c:pt>
                      <c:pt idx="137" formatCode="General">
                        <c:v>231093</c:v>
                      </c:pt>
                      <c:pt idx="138" formatCode="General">
                        <c:v>232134</c:v>
                      </c:pt>
                      <c:pt idx="139" formatCode="General">
                        <c:v>233164</c:v>
                      </c:pt>
                      <c:pt idx="140" formatCode="General">
                        <c:v>234185</c:v>
                      </c:pt>
                      <c:pt idx="141" formatCode="General">
                        <c:v>235197</c:v>
                      </c:pt>
                      <c:pt idx="142" formatCode="General">
                        <c:v>236199</c:v>
                      </c:pt>
                      <c:pt idx="143" formatCode="General">
                        <c:v>237193</c:v>
                      </c:pt>
                      <c:pt idx="144" formatCode="General">
                        <c:v>238178</c:v>
                      </c:pt>
                      <c:pt idx="145" formatCode="General">
                        <c:v>239154</c:v>
                      </c:pt>
                      <c:pt idx="146" formatCode="General">
                        <c:v>240123</c:v>
                      </c:pt>
                      <c:pt idx="147" formatCode="General">
                        <c:v>241083</c:v>
                      </c:pt>
                      <c:pt idx="148" formatCode="General">
                        <c:v>242036</c:v>
                      </c:pt>
                      <c:pt idx="149" formatCode="General">
                        <c:v>242982</c:v>
                      </c:pt>
                      <c:pt idx="150" formatCode="General">
                        <c:v>243920</c:v>
                      </c:pt>
                      <c:pt idx="151" formatCode="General">
                        <c:v>244852</c:v>
                      </c:pt>
                      <c:pt idx="152" formatCode="General">
                        <c:v>245776</c:v>
                      </c:pt>
                      <c:pt idx="153" formatCode="General">
                        <c:v>246694</c:v>
                      </c:pt>
                      <c:pt idx="154" formatCode="General">
                        <c:v>247605</c:v>
                      </c:pt>
                      <c:pt idx="155" formatCode="General">
                        <c:v>248510</c:v>
                      </c:pt>
                      <c:pt idx="156" formatCode="General">
                        <c:v>249408</c:v>
                      </c:pt>
                      <c:pt idx="157" formatCode="General">
                        <c:v>250300</c:v>
                      </c:pt>
                      <c:pt idx="158" formatCode="General">
                        <c:v>251185</c:v>
                      </c:pt>
                      <c:pt idx="159" formatCode="General">
                        <c:v>252065</c:v>
                      </c:pt>
                      <c:pt idx="160" formatCode="General">
                        <c:v>252939</c:v>
                      </c:pt>
                      <c:pt idx="161" formatCode="General">
                        <c:v>253807</c:v>
                      </c:pt>
                      <c:pt idx="162" formatCode="General">
                        <c:v>254669</c:v>
                      </c:pt>
                      <c:pt idx="163" formatCode="General">
                        <c:v>255526</c:v>
                      </c:pt>
                      <c:pt idx="164" formatCode="General">
                        <c:v>256378</c:v>
                      </c:pt>
                      <c:pt idx="165" formatCode="General">
                        <c:v>257224</c:v>
                      </c:pt>
                      <c:pt idx="166" formatCode="General">
                        <c:v>258066</c:v>
                      </c:pt>
                      <c:pt idx="167" formatCode="General">
                        <c:v>258902</c:v>
                      </c:pt>
                      <c:pt idx="168" formatCode="General">
                        <c:v>259733</c:v>
                      </c:pt>
                      <c:pt idx="169" formatCode="General">
                        <c:v>260560</c:v>
                      </c:pt>
                      <c:pt idx="170" formatCode="General">
                        <c:v>261382</c:v>
                      </c:pt>
                      <c:pt idx="171" formatCode="General">
                        <c:v>262199</c:v>
                      </c:pt>
                      <c:pt idx="172" formatCode="General">
                        <c:v>263012</c:v>
                      </c:pt>
                      <c:pt idx="173" formatCode="General">
                        <c:v>263820</c:v>
                      </c:pt>
                      <c:pt idx="174" formatCode="General">
                        <c:v>264623</c:v>
                      </c:pt>
                      <c:pt idx="175" formatCode="General">
                        <c:v>265423</c:v>
                      </c:pt>
                      <c:pt idx="176" formatCode="General">
                        <c:v>266218</c:v>
                      </c:pt>
                      <c:pt idx="177" formatCode="General">
                        <c:v>267009</c:v>
                      </c:pt>
                      <c:pt idx="178" formatCode="General">
                        <c:v>267795</c:v>
                      </c:pt>
                      <c:pt idx="179" formatCode="General">
                        <c:v>268578</c:v>
                      </c:pt>
                      <c:pt idx="180" formatCode="General">
                        <c:v>269356</c:v>
                      </c:pt>
                      <c:pt idx="181" formatCode="General">
                        <c:v>270131</c:v>
                      </c:pt>
                      <c:pt idx="182" formatCode="General">
                        <c:v>270901</c:v>
                      </c:pt>
                      <c:pt idx="183" formatCode="General">
                        <c:v>271668</c:v>
                      </c:pt>
                      <c:pt idx="184" formatCode="General">
                        <c:v>272431</c:v>
                      </c:pt>
                      <c:pt idx="185" formatCode="General">
                        <c:v>273190</c:v>
                      </c:pt>
                      <c:pt idx="186" formatCode="General">
                        <c:v>273946</c:v>
                      </c:pt>
                      <c:pt idx="187" formatCode="General">
                        <c:v>277346</c:v>
                      </c:pt>
                      <c:pt idx="188" formatCode="General">
                        <c:v>281446</c:v>
                      </c:pt>
                      <c:pt idx="189" formatCode="General">
                        <c:v>285740</c:v>
                      </c:pt>
                      <c:pt idx="190" formatCode="General">
                        <c:v>289748</c:v>
                      </c:pt>
                      <c:pt idx="191" formatCode="General">
                        <c:v>293828</c:v>
                      </c:pt>
                      <c:pt idx="192" formatCode="General">
                        <c:v>296159</c:v>
                      </c:pt>
                      <c:pt idx="193" formatCode="General">
                        <c:v>298098</c:v>
                      </c:pt>
                      <c:pt idx="194" formatCode="General">
                        <c:v>299859</c:v>
                      </c:pt>
                      <c:pt idx="195" formatCode="General">
                        <c:v>301504</c:v>
                      </c:pt>
                      <c:pt idx="196" formatCode="General">
                        <c:v>303063</c:v>
                      </c:pt>
                      <c:pt idx="197" formatCode="General">
                        <c:v>304553</c:v>
                      </c:pt>
                      <c:pt idx="198" formatCode="General">
                        <c:v>305987</c:v>
                      </c:pt>
                      <c:pt idx="199" formatCode="General">
                        <c:v>307375</c:v>
                      </c:pt>
                      <c:pt idx="200" formatCode="General">
                        <c:v>308723</c:v>
                      </c:pt>
                      <c:pt idx="201" formatCode="General">
                        <c:v>310037</c:v>
                      </c:pt>
                      <c:pt idx="202" formatCode="General">
                        <c:v>311319</c:v>
                      </c:pt>
                      <c:pt idx="203" formatCode="General">
                        <c:v>312572</c:v>
                      </c:pt>
                      <c:pt idx="204" formatCode="General">
                        <c:v>313800</c:v>
                      </c:pt>
                      <c:pt idx="205" formatCode="General">
                        <c:v>315004</c:v>
                      </c:pt>
                      <c:pt idx="206" formatCode="General">
                        <c:v>316188</c:v>
                      </c:pt>
                      <c:pt idx="207" formatCode="General">
                        <c:v>317352</c:v>
                      </c:pt>
                      <c:pt idx="208" formatCode="General">
                        <c:v>318498</c:v>
                      </c:pt>
                      <c:pt idx="209" formatCode="General">
                        <c:v>319627</c:v>
                      </c:pt>
                      <c:pt idx="210" formatCode="General">
                        <c:v>320740</c:v>
                      </c:pt>
                      <c:pt idx="211" formatCode="General">
                        <c:v>321839</c:v>
                      </c:pt>
                      <c:pt idx="212" formatCode="General">
                        <c:v>322924</c:v>
                      </c:pt>
                      <c:pt idx="213" formatCode="General">
                        <c:v>323996</c:v>
                      </c:pt>
                      <c:pt idx="214" formatCode="General">
                        <c:v>325056</c:v>
                      </c:pt>
                      <c:pt idx="215" formatCode="General">
                        <c:v>326103</c:v>
                      </c:pt>
                      <c:pt idx="216" formatCode="General">
                        <c:v>327140</c:v>
                      </c:pt>
                      <c:pt idx="217" formatCode="General">
                        <c:v>328165</c:v>
                      </c:pt>
                      <c:pt idx="218" formatCode="General">
                        <c:v>329180</c:v>
                      </c:pt>
                      <c:pt idx="219" formatCode="General">
                        <c:v>330185</c:v>
                      </c:pt>
                      <c:pt idx="220" formatCode="General">
                        <c:v>331180</c:v>
                      </c:pt>
                      <c:pt idx="221" formatCode="General">
                        <c:v>332165</c:v>
                      </c:pt>
                      <c:pt idx="222" formatCode="General">
                        <c:v>333142</c:v>
                      </c:pt>
                      <c:pt idx="223" formatCode="General">
                        <c:v>334110</c:v>
                      </c:pt>
                      <c:pt idx="224" formatCode="General">
                        <c:v>335070</c:v>
                      </c:pt>
                      <c:pt idx="225" formatCode="General">
                        <c:v>336023</c:v>
                      </c:pt>
                      <c:pt idx="226" formatCode="General">
                        <c:v>336967</c:v>
                      </c:pt>
                      <c:pt idx="227" formatCode="General">
                        <c:v>337905</c:v>
                      </c:pt>
                      <c:pt idx="228" formatCode="General">
                        <c:v>338835</c:v>
                      </c:pt>
                      <c:pt idx="229" formatCode="General">
                        <c:v>339759</c:v>
                      </c:pt>
                      <c:pt idx="230" formatCode="General">
                        <c:v>340675</c:v>
                      </c:pt>
                      <c:pt idx="231" formatCode="General">
                        <c:v>341586</c:v>
                      </c:pt>
                      <c:pt idx="232" formatCode="General">
                        <c:v>342490</c:v>
                      </c:pt>
                      <c:pt idx="233" formatCode="General">
                        <c:v>343388</c:v>
                      </c:pt>
                      <c:pt idx="234" formatCode="General">
                        <c:v>344280</c:v>
                      </c:pt>
                      <c:pt idx="235" formatCode="General">
                        <c:v>345166</c:v>
                      </c:pt>
                      <c:pt idx="236" formatCode="General">
                        <c:v>346046</c:v>
                      </c:pt>
                      <c:pt idx="237" formatCode="General">
                        <c:v>346921</c:v>
                      </c:pt>
                      <c:pt idx="238" formatCode="General">
                        <c:v>347790</c:v>
                      </c:pt>
                      <c:pt idx="239" formatCode="General">
                        <c:v>348653</c:v>
                      </c:pt>
                      <c:pt idx="240" formatCode="General">
                        <c:v>349512</c:v>
                      </c:pt>
                      <c:pt idx="241" formatCode="General">
                        <c:v>350365</c:v>
                      </c:pt>
                      <c:pt idx="242" formatCode="General">
                        <c:v>351213</c:v>
                      </c:pt>
                      <c:pt idx="243" formatCode="General">
                        <c:v>352056</c:v>
                      </c:pt>
                      <c:pt idx="244" formatCode="General">
                        <c:v>352895</c:v>
                      </c:pt>
                      <c:pt idx="245" formatCode="General">
                        <c:v>353729</c:v>
                      </c:pt>
                      <c:pt idx="246" formatCode="General">
                        <c:v>354558</c:v>
                      </c:pt>
                      <c:pt idx="247" formatCode="General">
                        <c:v>355383</c:v>
                      </c:pt>
                      <c:pt idx="248" formatCode="General">
                        <c:v>356203</c:v>
                      </c:pt>
                      <c:pt idx="249" formatCode="General">
                        <c:v>357018</c:v>
                      </c:pt>
                      <c:pt idx="250" formatCode="General">
                        <c:v>357830</c:v>
                      </c:pt>
                      <c:pt idx="251" formatCode="General">
                        <c:v>358637</c:v>
                      </c:pt>
                      <c:pt idx="252" formatCode="General">
                        <c:v>359439</c:v>
                      </c:pt>
                      <c:pt idx="253" formatCode="General">
                        <c:v>360238</c:v>
                      </c:pt>
                      <c:pt idx="254" formatCode="General">
                        <c:v>361033</c:v>
                      </c:pt>
                      <c:pt idx="255" formatCode="General">
                        <c:v>361824</c:v>
                      </c:pt>
                      <c:pt idx="256" formatCode="General">
                        <c:v>362611</c:v>
                      </c:pt>
                      <c:pt idx="257" formatCode="General">
                        <c:v>363395</c:v>
                      </c:pt>
                      <c:pt idx="258" formatCode="General">
                        <c:v>364175</c:v>
                      </c:pt>
                      <c:pt idx="259" formatCode="General">
                        <c:v>364951</c:v>
                      </c:pt>
                      <c:pt idx="260" formatCode="General">
                        <c:v>365723</c:v>
                      </c:pt>
                      <c:pt idx="261" formatCode="General">
                        <c:v>366492</c:v>
                      </c:pt>
                      <c:pt idx="262" formatCode="General">
                        <c:v>367258</c:v>
                      </c:pt>
                      <c:pt idx="263" formatCode="General">
                        <c:v>368021</c:v>
                      </c:pt>
                      <c:pt idx="264" formatCode="General">
                        <c:v>368780</c:v>
                      </c:pt>
                      <c:pt idx="265" formatCode="General">
                        <c:v>369535</c:v>
                      </c:pt>
                      <c:pt idx="266" formatCode="General">
                        <c:v>370288</c:v>
                      </c:pt>
                      <c:pt idx="267" formatCode="General">
                        <c:v>371037</c:v>
                      </c:pt>
                      <c:pt idx="268" formatCode="General">
                        <c:v>371783</c:v>
                      </c:pt>
                      <c:pt idx="269" formatCode="General">
                        <c:v>372526</c:v>
                      </c:pt>
                      <c:pt idx="270" formatCode="General">
                        <c:v>373266</c:v>
                      </c:pt>
                      <c:pt idx="271" formatCode="General">
                        <c:v>374002</c:v>
                      </c:pt>
                      <c:pt idx="272" formatCode="General">
                        <c:v>376649</c:v>
                      </c:pt>
                      <c:pt idx="273" formatCode="General">
                        <c:v>379802</c:v>
                      </c:pt>
                      <c:pt idx="274" formatCode="General">
                        <c:v>383192</c:v>
                      </c:pt>
                      <c:pt idx="275" formatCode="General">
                        <c:v>386661</c:v>
                      </c:pt>
                      <c:pt idx="276" formatCode="General">
                        <c:v>390265</c:v>
                      </c:pt>
                      <c:pt idx="277" formatCode="General">
                        <c:v>392308</c:v>
                      </c:pt>
                      <c:pt idx="278" formatCode="General">
                        <c:v>394011</c:v>
                      </c:pt>
                      <c:pt idx="279" formatCode="General">
                        <c:v>395564</c:v>
                      </c:pt>
                      <c:pt idx="280" formatCode="General">
                        <c:v>397019</c:v>
                      </c:pt>
                      <c:pt idx="281" formatCode="General">
                        <c:v>398403</c:v>
                      </c:pt>
                      <c:pt idx="282" formatCode="General">
                        <c:v>399730</c:v>
                      </c:pt>
                      <c:pt idx="283" formatCode="General">
                        <c:v>401012</c:v>
                      </c:pt>
                      <c:pt idx="284" formatCode="General">
                        <c:v>402255</c:v>
                      </c:pt>
                      <c:pt idx="285" formatCode="General">
                        <c:v>403464</c:v>
                      </c:pt>
                      <c:pt idx="286" formatCode="General">
                        <c:v>404644</c:v>
                      </c:pt>
                      <c:pt idx="287" formatCode="General">
                        <c:v>405798</c:v>
                      </c:pt>
                      <c:pt idx="288" formatCode="General">
                        <c:v>406928</c:v>
                      </c:pt>
                      <c:pt idx="289" formatCode="General">
                        <c:v>408037</c:v>
                      </c:pt>
                      <c:pt idx="290" formatCode="General">
                        <c:v>409127</c:v>
                      </c:pt>
                      <c:pt idx="291" formatCode="General">
                        <c:v>410199</c:v>
                      </c:pt>
                      <c:pt idx="292" formatCode="General">
                        <c:v>411256</c:v>
                      </c:pt>
                      <c:pt idx="293" formatCode="General">
                        <c:v>412297</c:v>
                      </c:pt>
                      <c:pt idx="294" formatCode="General">
                        <c:v>413324</c:v>
                      </c:pt>
                      <c:pt idx="295" formatCode="General">
                        <c:v>414338</c:v>
                      </c:pt>
                      <c:pt idx="296" formatCode="General">
                        <c:v>415340</c:v>
                      </c:pt>
                      <c:pt idx="297" formatCode="General">
                        <c:v>416331</c:v>
                      </c:pt>
                      <c:pt idx="298" formatCode="General">
                        <c:v>417310</c:v>
                      </c:pt>
                      <c:pt idx="299" formatCode="General">
                        <c:v>418279</c:v>
                      </c:pt>
                      <c:pt idx="300" formatCode="General">
                        <c:v>419238</c:v>
                      </c:pt>
                      <c:pt idx="301" formatCode="General">
                        <c:v>420187</c:v>
                      </c:pt>
                      <c:pt idx="302" formatCode="General">
                        <c:v>421127</c:v>
                      </c:pt>
                      <c:pt idx="303" formatCode="General">
                        <c:v>422058</c:v>
                      </c:pt>
                      <c:pt idx="304" formatCode="General">
                        <c:v>422981</c:v>
                      </c:pt>
                      <c:pt idx="305" formatCode="General">
                        <c:v>423896</c:v>
                      </c:pt>
                      <c:pt idx="306" formatCode="General">
                        <c:v>424803</c:v>
                      </c:pt>
                      <c:pt idx="307" formatCode="General">
                        <c:v>425702</c:v>
                      </c:pt>
                      <c:pt idx="308" formatCode="General">
                        <c:v>426595</c:v>
                      </c:pt>
                      <c:pt idx="309" formatCode="General">
                        <c:v>427480</c:v>
                      </c:pt>
                      <c:pt idx="310" formatCode="General">
                        <c:v>428359</c:v>
                      </c:pt>
                      <c:pt idx="311" formatCode="General">
                        <c:v>429231</c:v>
                      </c:pt>
                      <c:pt idx="312" formatCode="General">
                        <c:v>430097</c:v>
                      </c:pt>
                      <c:pt idx="313" formatCode="General">
                        <c:v>430958</c:v>
                      </c:pt>
                      <c:pt idx="314" formatCode="General">
                        <c:v>431812</c:v>
                      </c:pt>
                      <c:pt idx="315" formatCode="General">
                        <c:v>432661</c:v>
                      </c:pt>
                      <c:pt idx="316" formatCode="General">
                        <c:v>433504</c:v>
                      </c:pt>
                      <c:pt idx="317" formatCode="General">
                        <c:v>434342</c:v>
                      </c:pt>
                      <c:pt idx="318" formatCode="General">
                        <c:v>435175</c:v>
                      </c:pt>
                      <c:pt idx="319" formatCode="General">
                        <c:v>436002</c:v>
                      </c:pt>
                      <c:pt idx="320" formatCode="General">
                        <c:v>436825</c:v>
                      </c:pt>
                      <c:pt idx="321" formatCode="General">
                        <c:v>437643</c:v>
                      </c:pt>
                      <c:pt idx="322" formatCode="General">
                        <c:v>438457</c:v>
                      </c:pt>
                      <c:pt idx="323" formatCode="General">
                        <c:v>439265</c:v>
                      </c:pt>
                      <c:pt idx="324" formatCode="General">
                        <c:v>440069</c:v>
                      </c:pt>
                      <c:pt idx="325" formatCode="General">
                        <c:v>440869</c:v>
                      </c:pt>
                      <c:pt idx="326" formatCode="General">
                        <c:v>441664</c:v>
                      </c:pt>
                      <c:pt idx="327" formatCode="General">
                        <c:v>442455</c:v>
                      </c:pt>
                      <c:pt idx="328" formatCode="General">
                        <c:v>443242</c:v>
                      </c:pt>
                      <c:pt idx="329" formatCode="General">
                        <c:v>444025</c:v>
                      </c:pt>
                      <c:pt idx="330" formatCode="General">
                        <c:v>444803</c:v>
                      </c:pt>
                      <c:pt idx="331" formatCode="General">
                        <c:v>445578</c:v>
                      </c:pt>
                      <c:pt idx="332" formatCode="General">
                        <c:v>446349</c:v>
                      </c:pt>
                      <c:pt idx="333" formatCode="General">
                        <c:v>447115</c:v>
                      </c:pt>
                      <c:pt idx="334" formatCode="General">
                        <c:v>447879</c:v>
                      </c:pt>
                      <c:pt idx="335" formatCode="General">
                        <c:v>448638</c:v>
                      </c:pt>
                      <c:pt idx="336" formatCode="General">
                        <c:v>449394</c:v>
                      </c:pt>
                      <c:pt idx="337" formatCode="General">
                        <c:v>450146</c:v>
                      </c:pt>
                      <c:pt idx="338" formatCode="General">
                        <c:v>450895</c:v>
                      </c:pt>
                      <c:pt idx="339" formatCode="General">
                        <c:v>451640</c:v>
                      </c:pt>
                      <c:pt idx="340" formatCode="General">
                        <c:v>452382</c:v>
                      </c:pt>
                      <c:pt idx="341" formatCode="General">
                        <c:v>453120</c:v>
                      </c:pt>
                      <c:pt idx="342" formatCode="General">
                        <c:v>453855</c:v>
                      </c:pt>
                      <c:pt idx="343" formatCode="General">
                        <c:v>454587</c:v>
                      </c:pt>
                      <c:pt idx="344" formatCode="General">
                        <c:v>455316</c:v>
                      </c:pt>
                      <c:pt idx="345" formatCode="General">
                        <c:v>456042</c:v>
                      </c:pt>
                      <c:pt idx="346" formatCode="General">
                        <c:v>456764</c:v>
                      </c:pt>
                      <c:pt idx="347" formatCode="General">
                        <c:v>457484</c:v>
                      </c:pt>
                      <c:pt idx="348" formatCode="General">
                        <c:v>458200</c:v>
                      </c:pt>
                      <c:pt idx="349" formatCode="General">
                        <c:v>458914</c:v>
                      </c:pt>
                      <c:pt idx="350">
                        <c:v>459625</c:v>
                      </c:pt>
                      <c:pt idx="351">
                        <c:v>460333</c:v>
                      </c:pt>
                      <c:pt idx="352">
                        <c:v>461038</c:v>
                      </c:pt>
                      <c:pt idx="353">
                        <c:v>461740</c:v>
                      </c:pt>
                      <c:pt idx="354">
                        <c:v>462439</c:v>
                      </c:pt>
                      <c:pt idx="355">
                        <c:v>463136</c:v>
                      </c:pt>
                      <c:pt idx="356">
                        <c:v>463831</c:v>
                      </c:pt>
                      <c:pt idx="357">
                        <c:v>464959</c:v>
                      </c:pt>
                      <c:pt idx="358">
                        <c:v>466206</c:v>
                      </c:pt>
                      <c:pt idx="359">
                        <c:v>467523</c:v>
                      </c:pt>
                      <c:pt idx="360">
                        <c:v>468890</c:v>
                      </c:pt>
                      <c:pt idx="361">
                        <c:v>470300</c:v>
                      </c:pt>
                      <c:pt idx="362">
                        <c:v>471746</c:v>
                      </c:pt>
                      <c:pt idx="363">
                        <c:v>473225</c:v>
                      </c:pt>
                      <c:pt idx="364">
                        <c:v>474732</c:v>
                      </c:pt>
                      <c:pt idx="365">
                        <c:v>476265</c:v>
                      </c:pt>
                      <c:pt idx="366">
                        <c:v>477821</c:v>
                      </c:pt>
                      <c:pt idx="367">
                        <c:v>479402</c:v>
                      </c:pt>
                      <c:pt idx="368">
                        <c:v>481008</c:v>
                      </c:pt>
                      <c:pt idx="369">
                        <c:v>482634</c:v>
                      </c:pt>
                      <c:pt idx="370">
                        <c:v>484279</c:v>
                      </c:pt>
                      <c:pt idx="371">
                        <c:v>485943</c:v>
                      </c:pt>
                      <c:pt idx="372">
                        <c:v>487623</c:v>
                      </c:pt>
                      <c:pt idx="373">
                        <c:v>489320</c:v>
                      </c:pt>
                      <c:pt idx="374">
                        <c:v>491032</c:v>
                      </c:pt>
                      <c:pt idx="375">
                        <c:v>492758</c:v>
                      </c:pt>
                      <c:pt idx="376">
                        <c:v>494499</c:v>
                      </c:pt>
                      <c:pt idx="377">
                        <c:v>496218</c:v>
                      </c:pt>
                      <c:pt idx="378">
                        <c:v>497899</c:v>
                      </c:pt>
                      <c:pt idx="379">
                        <c:v>499581</c:v>
                      </c:pt>
                      <c:pt idx="380">
                        <c:v>501268</c:v>
                      </c:pt>
                      <c:pt idx="381">
                        <c:v>502961</c:v>
                      </c:pt>
                      <c:pt idx="382">
                        <c:v>504659</c:v>
                      </c:pt>
                      <c:pt idx="383">
                        <c:v>506362</c:v>
                      </c:pt>
                      <c:pt idx="384">
                        <c:v>508071</c:v>
                      </c:pt>
                      <c:pt idx="385">
                        <c:v>509786</c:v>
                      </c:pt>
                      <c:pt idx="386">
                        <c:v>511505</c:v>
                      </c:pt>
                      <c:pt idx="387">
                        <c:v>513246</c:v>
                      </c:pt>
                      <c:pt idx="388" formatCode="General">
                        <c:v>515017</c:v>
                      </c:pt>
                      <c:pt idx="389">
                        <c:v>516799</c:v>
                      </c:pt>
                      <c:pt idx="390" formatCode="General">
                        <c:v>518591</c:v>
                      </c:pt>
                      <c:pt idx="391" formatCode="General">
                        <c:v>520391</c:v>
                      </c:pt>
                      <c:pt idx="392" formatCode="General">
                        <c:v>522198</c:v>
                      </c:pt>
                      <c:pt idx="393" formatCode="General">
                        <c:v>524013</c:v>
                      </c:pt>
                      <c:pt idx="394" formatCode="General">
                        <c:v>525837</c:v>
                      </c:pt>
                      <c:pt idx="395" formatCode="General">
                        <c:v>527667</c:v>
                      </c:pt>
                      <c:pt idx="396" formatCode="General">
                        <c:v>529504</c:v>
                      </c:pt>
                      <c:pt idx="397" formatCode="General">
                        <c:v>531339</c:v>
                      </c:pt>
                      <c:pt idx="398" formatCode="General">
                        <c:v>533167</c:v>
                      </c:pt>
                      <c:pt idx="399" formatCode="General">
                        <c:v>534999</c:v>
                      </c:pt>
                      <c:pt idx="400" formatCode="General">
                        <c:v>536835</c:v>
                      </c:pt>
                      <c:pt idx="401" formatCode="General">
                        <c:v>538674</c:v>
                      </c:pt>
                      <c:pt idx="402" formatCode="General">
                        <c:v>540519</c:v>
                      </c:pt>
                      <c:pt idx="403" formatCode="General">
                        <c:v>542369</c:v>
                      </c:pt>
                      <c:pt idx="404" formatCode="General">
                        <c:v>544224</c:v>
                      </c:pt>
                      <c:pt idx="405" formatCode="General">
                        <c:v>546084</c:v>
                      </c:pt>
                      <c:pt idx="406" formatCode="General">
                        <c:v>547948</c:v>
                      </c:pt>
                      <c:pt idx="407" formatCode="General">
                        <c:v>549816</c:v>
                      </c:pt>
                      <c:pt idx="408" formatCode="General">
                        <c:v>551687</c:v>
                      </c:pt>
                      <c:pt idx="409" formatCode="General">
                        <c:v>553562</c:v>
                      </c:pt>
                      <c:pt idx="410" formatCode="General">
                        <c:v>555442</c:v>
                      </c:pt>
                      <c:pt idx="411" formatCode="General">
                        <c:v>557326</c:v>
                      </c:pt>
                      <c:pt idx="412" formatCode="General">
                        <c:v>559214</c:v>
                      </c:pt>
                      <c:pt idx="413" formatCode="General">
                        <c:v>561108</c:v>
                      </c:pt>
                      <c:pt idx="414" formatCode="General">
                        <c:v>563006</c:v>
                      </c:pt>
                      <c:pt idx="415" formatCode="General">
                        <c:v>564908</c:v>
                      </c:pt>
                      <c:pt idx="416" formatCode="General">
                        <c:v>566814</c:v>
                      </c:pt>
                      <c:pt idx="417" formatCode="General">
                        <c:v>568724</c:v>
                      </c:pt>
                      <c:pt idx="418" formatCode="General">
                        <c:v>570636</c:v>
                      </c:pt>
                      <c:pt idx="419" formatCode="General">
                        <c:v>572552</c:v>
                      </c:pt>
                      <c:pt idx="420" formatCode="General">
                        <c:v>574472</c:v>
                      </c:pt>
                      <c:pt idx="421" formatCode="General">
                        <c:v>576397</c:v>
                      </c:pt>
                      <c:pt idx="422" formatCode="General">
                        <c:v>578326</c:v>
                      </c:pt>
                      <c:pt idx="423" formatCode="General">
                        <c:v>580259</c:v>
                      </c:pt>
                      <c:pt idx="424" formatCode="General">
                        <c:v>582196</c:v>
                      </c:pt>
                      <c:pt idx="425" formatCode="General">
                        <c:v>584136</c:v>
                      </c:pt>
                      <c:pt idx="426" formatCode="General">
                        <c:v>586080</c:v>
                      </c:pt>
                      <c:pt idx="427" formatCode="General">
                        <c:v>588029</c:v>
                      </c:pt>
                      <c:pt idx="428" formatCode="General">
                        <c:v>589981</c:v>
                      </c:pt>
                      <c:pt idx="429" formatCode="General">
                        <c:v>591939</c:v>
                      </c:pt>
                      <c:pt idx="430" formatCode="General">
                        <c:v>593903</c:v>
                      </c:pt>
                      <c:pt idx="431" formatCode="General">
                        <c:v>595872</c:v>
                      </c:pt>
                      <c:pt idx="432" formatCode="General">
                        <c:v>597847</c:v>
                      </c:pt>
                      <c:pt idx="433" formatCode="General">
                        <c:v>599827</c:v>
                      </c:pt>
                      <c:pt idx="434" formatCode="General">
                        <c:v>601812</c:v>
                      </c:pt>
                      <c:pt idx="435" formatCode="General">
                        <c:v>603803</c:v>
                      </c:pt>
                      <c:pt idx="436" formatCode="General">
                        <c:v>605799</c:v>
                      </c:pt>
                      <c:pt idx="437" formatCode="General">
                        <c:v>607798</c:v>
                      </c:pt>
                      <c:pt idx="438" formatCode="General">
                        <c:v>609796</c:v>
                      </c:pt>
                      <c:pt idx="439" formatCode="General">
                        <c:v>611794</c:v>
                      </c:pt>
                      <c:pt idx="440" formatCode="General">
                        <c:v>613793</c:v>
                      </c:pt>
                      <c:pt idx="441" formatCode="General">
                        <c:v>615791</c:v>
                      </c:pt>
                      <c:pt idx="442" formatCode="General">
                        <c:v>617789</c:v>
                      </c:pt>
                      <c:pt idx="443" formatCode="General">
                        <c:v>619787</c:v>
                      </c:pt>
                      <c:pt idx="444" formatCode="General">
                        <c:v>621786</c:v>
                      </c:pt>
                      <c:pt idx="445" formatCode="General">
                        <c:v>623784</c:v>
                      </c:pt>
                      <c:pt idx="446" formatCode="General">
                        <c:v>625782</c:v>
                      </c:pt>
                      <c:pt idx="447" formatCode="General">
                        <c:v>627782</c:v>
                      </c:pt>
                      <c:pt idx="448" formatCode="General">
                        <c:v>629788</c:v>
                      </c:pt>
                      <c:pt idx="449" formatCode="General">
                        <c:v>631800</c:v>
                      </c:pt>
                      <c:pt idx="450" formatCode="General">
                        <c:v>633819</c:v>
                      </c:pt>
                      <c:pt idx="451" formatCode="General">
                        <c:v>635844</c:v>
                      </c:pt>
                      <c:pt idx="452" formatCode="General">
                        <c:v>637876</c:v>
                      </c:pt>
                      <c:pt idx="453" formatCode="General">
                        <c:v>639913</c:v>
                      </c:pt>
                      <c:pt idx="454" formatCode="General">
                        <c:v>641957</c:v>
                      </c:pt>
                      <c:pt idx="455" formatCode="General">
                        <c:v>644005</c:v>
                      </c:pt>
                      <c:pt idx="456" formatCode="General">
                        <c:v>646060</c:v>
                      </c:pt>
                      <c:pt idx="457" formatCode="General">
                        <c:v>648115</c:v>
                      </c:pt>
                      <c:pt idx="458" formatCode="General">
                        <c:v>650121</c:v>
                      </c:pt>
                      <c:pt idx="459" formatCode="General">
                        <c:v>652114</c:v>
                      </c:pt>
                      <c:pt idx="460" formatCode="General">
                        <c:v>654104</c:v>
                      </c:pt>
                      <c:pt idx="461" formatCode="General">
                        <c:v>656090</c:v>
                      </c:pt>
                      <c:pt idx="462" formatCode="General">
                        <c:v>658075</c:v>
                      </c:pt>
                      <c:pt idx="463" formatCode="General">
                        <c:v>660056</c:v>
                      </c:pt>
                      <c:pt idx="464" formatCode="General">
                        <c:v>662035</c:v>
                      </c:pt>
                      <c:pt idx="465" formatCode="General">
                        <c:v>664013</c:v>
                      </c:pt>
                      <c:pt idx="466" formatCode="General">
                        <c:v>665989</c:v>
                      </c:pt>
                      <c:pt idx="467" formatCode="General">
                        <c:v>667966</c:v>
                      </c:pt>
                      <c:pt idx="468" formatCode="General">
                        <c:v>669971</c:v>
                      </c:pt>
                      <c:pt idx="469" formatCode="General">
                        <c:v>671986</c:v>
                      </c:pt>
                      <c:pt idx="470" formatCode="General">
                        <c:v>674005</c:v>
                      </c:pt>
                      <c:pt idx="471" formatCode="General">
                        <c:v>676029</c:v>
                      </c:pt>
                      <c:pt idx="472" formatCode="General">
                        <c:v>678058</c:v>
                      </c:pt>
                      <c:pt idx="473" formatCode="General">
                        <c:v>680090</c:v>
                      </c:pt>
                      <c:pt idx="474" formatCode="General">
                        <c:v>682126</c:v>
                      </c:pt>
                      <c:pt idx="475" formatCode="General">
                        <c:v>684166</c:v>
                      </c:pt>
                      <c:pt idx="476" formatCode="General">
                        <c:v>686210</c:v>
                      </c:pt>
                      <c:pt idx="477" formatCode="General">
                        <c:v>691105</c:v>
                      </c:pt>
                      <c:pt idx="478" formatCode="General">
                        <c:v>703892</c:v>
                      </c:pt>
                      <c:pt idx="479" formatCode="General">
                        <c:v>725954</c:v>
                      </c:pt>
                      <c:pt idx="480" formatCode="General">
                        <c:v>757005</c:v>
                      </c:pt>
                      <c:pt idx="481" formatCode="General">
                        <c:v>783942</c:v>
                      </c:pt>
                      <c:pt idx="482" formatCode="General">
                        <c:v>807601</c:v>
                      </c:pt>
                      <c:pt idx="483" formatCode="General">
                        <c:v>828532</c:v>
                      </c:pt>
                      <c:pt idx="484" formatCode="General">
                        <c:v>847140</c:v>
                      </c:pt>
                      <c:pt idx="485" formatCode="General">
                        <c:v>863759</c:v>
                      </c:pt>
                      <c:pt idx="486" formatCode="General">
                        <c:v>878660</c:v>
                      </c:pt>
                      <c:pt idx="487" formatCode="General">
                        <c:v>892074</c:v>
                      </c:pt>
                      <c:pt idx="488" formatCode="General">
                        <c:v>904195</c:v>
                      </c:pt>
                      <c:pt idx="489" formatCode="General">
                        <c:v>915186</c:v>
                      </c:pt>
                      <c:pt idx="490" formatCode="General">
                        <c:v>925191</c:v>
                      </c:pt>
                      <c:pt idx="491" formatCode="General">
                        <c:v>934330</c:v>
                      </c:pt>
                      <c:pt idx="492" formatCode="General">
                        <c:v>942700</c:v>
                      </c:pt>
                      <c:pt idx="493" formatCode="General">
                        <c:v>950393</c:v>
                      </c:pt>
                      <c:pt idx="494" formatCode="General">
                        <c:v>957486</c:v>
                      </c:pt>
                      <c:pt idx="495" formatCode="General">
                        <c:v>964040</c:v>
                      </c:pt>
                      <c:pt idx="496" formatCode="General">
                        <c:v>970110</c:v>
                      </c:pt>
                      <c:pt idx="497" formatCode="General">
                        <c:v>975743</c:v>
                      </c:pt>
                      <c:pt idx="498" formatCode="General">
                        <c:v>980976</c:v>
                      </c:pt>
                      <c:pt idx="499" formatCode="General">
                        <c:v>985846</c:v>
                      </c:pt>
                      <c:pt idx="500" formatCode="General">
                        <c:v>990386</c:v>
                      </c:pt>
                      <c:pt idx="501" formatCode="General">
                        <c:v>994626</c:v>
                      </c:pt>
                      <c:pt idx="502" formatCode="General">
                        <c:v>998595</c:v>
                      </c:pt>
                      <c:pt idx="503">
                        <c:v>1002320</c:v>
                      </c:pt>
                      <c:pt idx="504">
                        <c:v>1005820</c:v>
                      </c:pt>
                      <c:pt idx="505">
                        <c:v>1009120</c:v>
                      </c:pt>
                      <c:pt idx="506">
                        <c:v>1012240</c:v>
                      </c:pt>
                      <c:pt idx="507">
                        <c:v>1015190</c:v>
                      </c:pt>
                      <c:pt idx="508">
                        <c:v>1017990</c:v>
                      </c:pt>
                      <c:pt idx="509">
                        <c:v>1020650</c:v>
                      </c:pt>
                      <c:pt idx="510">
                        <c:v>1023180</c:v>
                      </c:pt>
                      <c:pt idx="511">
                        <c:v>1025600</c:v>
                      </c:pt>
                      <c:pt idx="512">
                        <c:v>1027900</c:v>
                      </c:pt>
                      <c:pt idx="513">
                        <c:v>1030110</c:v>
                      </c:pt>
                      <c:pt idx="514">
                        <c:v>1032220</c:v>
                      </c:pt>
                      <c:pt idx="515">
                        <c:v>1034250</c:v>
                      </c:pt>
                      <c:pt idx="516">
                        <c:v>1036200</c:v>
                      </c:pt>
                      <c:pt idx="517">
                        <c:v>1038070</c:v>
                      </c:pt>
                      <c:pt idx="518">
                        <c:v>1039870</c:v>
                      </c:pt>
                      <c:pt idx="519">
                        <c:v>1041610</c:v>
                      </c:pt>
                      <c:pt idx="520">
                        <c:v>1043290</c:v>
                      </c:pt>
                      <c:pt idx="521">
                        <c:v>1044920</c:v>
                      </c:pt>
                      <c:pt idx="522">
                        <c:v>1046490</c:v>
                      </c:pt>
                      <c:pt idx="523">
                        <c:v>1046880</c:v>
                      </c:pt>
                    </c:numCache>
                  </c:numRef>
                </c:yVal>
                <c:smooth val="1"/>
              </c15:ser>
            </c15:filteredScatterSeries>
          </c:ext>
        </c:extLst>
      </c:scatterChart>
      <c:valAx>
        <c:axId val="15532408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24640"/>
        <c:crosses val="autoZero"/>
        <c:crossBetween val="midCat"/>
      </c:valAx>
      <c:valAx>
        <c:axId val="155324640"/>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NPV(1,000$)</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24080"/>
        <c:crosses val="autoZero"/>
        <c:crossBetween val="midCat"/>
        <c:dispUnits>
          <c:builtInUnit val="thousands"/>
        </c:dispUnits>
      </c:valAx>
      <c:spPr>
        <a:noFill/>
        <a:ln>
          <a:noFill/>
        </a:ln>
        <a:effectLst/>
      </c:spPr>
    </c:plotArea>
    <c:legend>
      <c:legendPos val="r"/>
      <c:layout>
        <c:manualLayout>
          <c:xMode val="edge"/>
          <c:yMode val="edge"/>
          <c:x val="0.5349617074991726"/>
          <c:y val="0.28471448942897887"/>
          <c:w val="0.36529446977022612"/>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OPTvsS1vsAl!$V$3:$V$90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45.500100000000003</c:v>
                </c:pt>
                <c:pt idx="48">
                  <c:v>52.750100000000003</c:v>
                </c:pt>
                <c:pt idx="49">
                  <c:v>60.000100000000003</c:v>
                </c:pt>
                <c:pt idx="50">
                  <c:v>75.000100000000003</c:v>
                </c:pt>
                <c:pt idx="51">
                  <c:v>90.000100000000003</c:v>
                </c:pt>
                <c:pt idx="52">
                  <c:v>120</c:v>
                </c:pt>
                <c:pt idx="53">
                  <c:v>150</c:v>
                </c:pt>
                <c:pt idx="54">
                  <c:v>180</c:v>
                </c:pt>
                <c:pt idx="55">
                  <c:v>210</c:v>
                </c:pt>
                <c:pt idx="56">
                  <c:v>240</c:v>
                </c:pt>
                <c:pt idx="57">
                  <c:v>270</c:v>
                </c:pt>
                <c:pt idx="58">
                  <c:v>300</c:v>
                </c:pt>
                <c:pt idx="59">
                  <c:v>330</c:v>
                </c:pt>
                <c:pt idx="60">
                  <c:v>360</c:v>
                </c:pt>
                <c:pt idx="61">
                  <c:v>390</c:v>
                </c:pt>
                <c:pt idx="62">
                  <c:v>420</c:v>
                </c:pt>
                <c:pt idx="63">
                  <c:v>450</c:v>
                </c:pt>
                <c:pt idx="64">
                  <c:v>480</c:v>
                </c:pt>
                <c:pt idx="65">
                  <c:v>510</c:v>
                </c:pt>
                <c:pt idx="66">
                  <c:v>540</c:v>
                </c:pt>
                <c:pt idx="67">
                  <c:v>570</c:v>
                </c:pt>
                <c:pt idx="68">
                  <c:v>600</c:v>
                </c:pt>
                <c:pt idx="69">
                  <c:v>630</c:v>
                </c:pt>
                <c:pt idx="70">
                  <c:v>660</c:v>
                </c:pt>
                <c:pt idx="71">
                  <c:v>690</c:v>
                </c:pt>
                <c:pt idx="72">
                  <c:v>720</c:v>
                </c:pt>
                <c:pt idx="73">
                  <c:v>750</c:v>
                </c:pt>
                <c:pt idx="74">
                  <c:v>780</c:v>
                </c:pt>
                <c:pt idx="75">
                  <c:v>810</c:v>
                </c:pt>
                <c:pt idx="76">
                  <c:v>840</c:v>
                </c:pt>
                <c:pt idx="77">
                  <c:v>870</c:v>
                </c:pt>
                <c:pt idx="78">
                  <c:v>900</c:v>
                </c:pt>
                <c:pt idx="79">
                  <c:v>930</c:v>
                </c:pt>
                <c:pt idx="80">
                  <c:v>960</c:v>
                </c:pt>
                <c:pt idx="81">
                  <c:v>990</c:v>
                </c:pt>
                <c:pt idx="82">
                  <c:v>1020</c:v>
                </c:pt>
                <c:pt idx="83">
                  <c:v>1050</c:v>
                </c:pt>
                <c:pt idx="84">
                  <c:v>1080</c:v>
                </c:pt>
                <c:pt idx="85">
                  <c:v>1110</c:v>
                </c:pt>
                <c:pt idx="86">
                  <c:v>1140</c:v>
                </c:pt>
                <c:pt idx="87">
                  <c:v>1170</c:v>
                </c:pt>
              </c:numCache>
            </c:numRef>
          </c:xVal>
          <c:yVal>
            <c:numRef>
              <c:f>OPTvsS1vsAl!$W$3:$W$90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2564.44</c:v>
                </c:pt>
                <c:pt idx="48">
                  <c:v>2564.44</c:v>
                </c:pt>
                <c:pt idx="49">
                  <c:v>2564.44</c:v>
                </c:pt>
                <c:pt idx="50">
                  <c:v>2306.67</c:v>
                </c:pt>
                <c:pt idx="51">
                  <c:v>2306.67</c:v>
                </c:pt>
                <c:pt idx="52">
                  <c:v>2161.87</c:v>
                </c:pt>
                <c:pt idx="53">
                  <c:v>2115.9</c:v>
                </c:pt>
                <c:pt idx="54">
                  <c:v>2133.5300000000002</c:v>
                </c:pt>
                <c:pt idx="55">
                  <c:v>2197.8200000000002</c:v>
                </c:pt>
                <c:pt idx="56">
                  <c:v>2294.67</c:v>
                </c:pt>
                <c:pt idx="57">
                  <c:v>2397.29</c:v>
                </c:pt>
                <c:pt idx="58">
                  <c:v>2475.4699999999998</c:v>
                </c:pt>
                <c:pt idx="59">
                  <c:v>2534.2199999999998</c:v>
                </c:pt>
                <c:pt idx="60">
                  <c:v>2540.79</c:v>
                </c:pt>
                <c:pt idx="61">
                  <c:v>2505.5300000000002</c:v>
                </c:pt>
                <c:pt idx="62">
                  <c:v>2442.8200000000002</c:v>
                </c:pt>
                <c:pt idx="63">
                  <c:v>2352.69</c:v>
                </c:pt>
                <c:pt idx="64">
                  <c:v>2249.06</c:v>
                </c:pt>
                <c:pt idx="65">
                  <c:v>2135.75</c:v>
                </c:pt>
                <c:pt idx="66">
                  <c:v>2007.51</c:v>
                </c:pt>
                <c:pt idx="67">
                  <c:v>1874.93</c:v>
                </c:pt>
                <c:pt idx="68">
                  <c:v>1741.93</c:v>
                </c:pt>
                <c:pt idx="69">
                  <c:v>1607.82</c:v>
                </c:pt>
                <c:pt idx="70">
                  <c:v>1492.16</c:v>
                </c:pt>
                <c:pt idx="71">
                  <c:v>1384</c:v>
                </c:pt>
                <c:pt idx="72">
                  <c:v>1289.51</c:v>
                </c:pt>
                <c:pt idx="73">
                  <c:v>1219.74</c:v>
                </c:pt>
                <c:pt idx="74">
                  <c:v>1162.4000000000001</c:v>
                </c:pt>
                <c:pt idx="75">
                  <c:v>1121.8399999999999</c:v>
                </c:pt>
                <c:pt idx="76">
                  <c:v>1086.46</c:v>
                </c:pt>
                <c:pt idx="77">
                  <c:v>1044.46</c:v>
                </c:pt>
                <c:pt idx="78">
                  <c:v>1000.62</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OPTvsS1vsAl!$Y$3:$Y$131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f>OPTvsS1vsAl!$Z$3:$Z$131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numCache>
            </c:numRef>
          </c:yVal>
          <c:smooth val="1"/>
        </c:ser>
        <c:dLbls>
          <c:showLegendKey val="0"/>
          <c:showVal val="0"/>
          <c:showCatName val="0"/>
          <c:showSerName val="0"/>
          <c:showPercent val="0"/>
          <c:showBubbleSize val="0"/>
        </c:dLbls>
        <c:axId val="155328000"/>
        <c:axId val="155328560"/>
        <c:extLst>
          <c:ext xmlns:c15="http://schemas.microsoft.com/office/drawing/2012/chart" uri="{02D57815-91ED-43cb-92C2-25804820EDAC}">
            <c15:filteredScatterSeries>
              <c15:ser>
                <c:idx val="0"/>
                <c:order val="0"/>
                <c:tx>
                  <c:strRef>
                    <c:extLst>
                      <c:ext uri="{02D57815-91ED-43cb-92C2-25804820EDAC}">
                        <c15:formulaRef>
                          <c15:sqref>OPTvsS1vsAl!$T$2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OPTvsS1vsAl!$Y$3:$Y$526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extLst>
                      <c:ext uri="{02D57815-91ED-43cb-92C2-25804820EDAC}">
                        <c15:formulaRef>
                          <c15:sqref>OPTvsS1vsAl!$Z$3:$Z$526</c15:sqref>
                        </c15:formulaRef>
                      </c:ext>
                    </c:extLst>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numCache>
                  </c:numRef>
                </c:yVal>
                <c:smooth val="1"/>
              </c15:ser>
            </c15:filteredScatterSeries>
          </c:ext>
        </c:extLst>
      </c:scatterChart>
      <c:valAx>
        <c:axId val="15532800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28560"/>
        <c:crosses val="autoZero"/>
        <c:crossBetween val="midCat"/>
      </c:valAx>
      <c:valAx>
        <c:axId val="15532856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28000"/>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71464186753817"/>
          <c:y val="4.4766216665171242E-2"/>
          <c:w val="0.74109037206003847"/>
          <c:h val="0.78466907066244063"/>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OPTvsS1vsAl!$V$3:$V$111</c:f>
              <c:numCache>
                <c:formatCode>General</c:formatCode>
                <c:ptCount val="10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45.500100000000003</c:v>
                </c:pt>
                <c:pt idx="48">
                  <c:v>52.750100000000003</c:v>
                </c:pt>
                <c:pt idx="49">
                  <c:v>60.000100000000003</c:v>
                </c:pt>
                <c:pt idx="50">
                  <c:v>75.000100000000003</c:v>
                </c:pt>
                <c:pt idx="51">
                  <c:v>90.000100000000003</c:v>
                </c:pt>
                <c:pt idx="52">
                  <c:v>120</c:v>
                </c:pt>
                <c:pt idx="53">
                  <c:v>150</c:v>
                </c:pt>
                <c:pt idx="54">
                  <c:v>180</c:v>
                </c:pt>
                <c:pt idx="55">
                  <c:v>210</c:v>
                </c:pt>
                <c:pt idx="56">
                  <c:v>240</c:v>
                </c:pt>
                <c:pt idx="57">
                  <c:v>270</c:v>
                </c:pt>
                <c:pt idx="58">
                  <c:v>300</c:v>
                </c:pt>
                <c:pt idx="59">
                  <c:v>330</c:v>
                </c:pt>
                <c:pt idx="60">
                  <c:v>360</c:v>
                </c:pt>
                <c:pt idx="61">
                  <c:v>390</c:v>
                </c:pt>
                <c:pt idx="62">
                  <c:v>420</c:v>
                </c:pt>
                <c:pt idx="63">
                  <c:v>450</c:v>
                </c:pt>
                <c:pt idx="64">
                  <c:v>480</c:v>
                </c:pt>
                <c:pt idx="65">
                  <c:v>510</c:v>
                </c:pt>
                <c:pt idx="66">
                  <c:v>540</c:v>
                </c:pt>
                <c:pt idx="67">
                  <c:v>570</c:v>
                </c:pt>
                <c:pt idx="68">
                  <c:v>600</c:v>
                </c:pt>
                <c:pt idx="69">
                  <c:v>630</c:v>
                </c:pt>
                <c:pt idx="70">
                  <c:v>660</c:v>
                </c:pt>
                <c:pt idx="71">
                  <c:v>690</c:v>
                </c:pt>
                <c:pt idx="72">
                  <c:v>720</c:v>
                </c:pt>
                <c:pt idx="73">
                  <c:v>750</c:v>
                </c:pt>
                <c:pt idx="74">
                  <c:v>780</c:v>
                </c:pt>
                <c:pt idx="75">
                  <c:v>810</c:v>
                </c:pt>
                <c:pt idx="76">
                  <c:v>840</c:v>
                </c:pt>
                <c:pt idx="77">
                  <c:v>870</c:v>
                </c:pt>
                <c:pt idx="78">
                  <c:v>900</c:v>
                </c:pt>
                <c:pt idx="79">
                  <c:v>930</c:v>
                </c:pt>
                <c:pt idx="80">
                  <c:v>960</c:v>
                </c:pt>
                <c:pt idx="81">
                  <c:v>990</c:v>
                </c:pt>
                <c:pt idx="82">
                  <c:v>1020</c:v>
                </c:pt>
                <c:pt idx="83">
                  <c:v>1050</c:v>
                </c:pt>
                <c:pt idx="84">
                  <c:v>1080</c:v>
                </c:pt>
                <c:pt idx="85">
                  <c:v>1110</c:v>
                </c:pt>
                <c:pt idx="86">
                  <c:v>1140</c:v>
                </c:pt>
                <c:pt idx="87">
                  <c:v>1170</c:v>
                </c:pt>
                <c:pt idx="88">
                  <c:v>1200</c:v>
                </c:pt>
                <c:pt idx="89">
                  <c:v>1230</c:v>
                </c:pt>
                <c:pt idx="90">
                  <c:v>1260</c:v>
                </c:pt>
                <c:pt idx="91">
                  <c:v>1290</c:v>
                </c:pt>
                <c:pt idx="92">
                  <c:v>1320</c:v>
                </c:pt>
                <c:pt idx="93">
                  <c:v>1350</c:v>
                </c:pt>
                <c:pt idx="94">
                  <c:v>1380</c:v>
                </c:pt>
                <c:pt idx="95">
                  <c:v>1410</c:v>
                </c:pt>
                <c:pt idx="96">
                  <c:v>1440</c:v>
                </c:pt>
                <c:pt idx="97">
                  <c:v>1470</c:v>
                </c:pt>
                <c:pt idx="98">
                  <c:v>1500</c:v>
                </c:pt>
                <c:pt idx="99">
                  <c:v>1530</c:v>
                </c:pt>
                <c:pt idx="100">
                  <c:v>1560</c:v>
                </c:pt>
                <c:pt idx="101">
                  <c:v>1590</c:v>
                </c:pt>
                <c:pt idx="102">
                  <c:v>1620</c:v>
                </c:pt>
                <c:pt idx="103">
                  <c:v>1650</c:v>
                </c:pt>
                <c:pt idx="104">
                  <c:v>1680</c:v>
                </c:pt>
                <c:pt idx="105">
                  <c:v>1710</c:v>
                </c:pt>
                <c:pt idx="106">
                  <c:v>1740</c:v>
                </c:pt>
                <c:pt idx="107">
                  <c:v>1770</c:v>
                </c:pt>
                <c:pt idx="108">
                  <c:v>1800</c:v>
                </c:pt>
              </c:numCache>
            </c:numRef>
          </c:xVal>
          <c:yVal>
            <c:numRef>
              <c:f>OPTvsS1vsAl!$X$3:$X$111</c:f>
              <c:numCache>
                <c:formatCode>0.00E+00</c:formatCode>
                <c:ptCount val="109"/>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44522.5</c:v>
                </c:pt>
                <c:pt idx="18">
                  <c:v>52742.7</c:v>
                </c:pt>
                <c:pt idx="19">
                  <c:v>61744</c:v>
                </c:pt>
                <c:pt idx="20">
                  <c:v>71127</c:v>
                </c:pt>
                <c:pt idx="21">
                  <c:v>80836.899999999994</c:v>
                </c:pt>
                <c:pt idx="22">
                  <c:v>90829.9</c:v>
                </c:pt>
                <c:pt idx="23">
                  <c:v>100983</c:v>
                </c:pt>
                <c:pt idx="24">
                  <c:v>111219</c:v>
                </c:pt>
                <c:pt idx="25">
                  <c:v>120749</c:v>
                </c:pt>
                <c:pt idx="26">
                  <c:v>129882</c:v>
                </c:pt>
                <c:pt idx="27">
                  <c:v>138856</c:v>
                </c:pt>
                <c:pt idx="28">
                  <c:v>147713</c:v>
                </c:pt>
                <c:pt idx="29">
                  <c:v>156437</c:v>
                </c:pt>
                <c:pt idx="30">
                  <c:v>164362</c:v>
                </c:pt>
                <c:pt idx="31">
                  <c:v>171875</c:v>
                </c:pt>
                <c:pt idx="32">
                  <c:v>179167</c:v>
                </c:pt>
                <c:pt idx="33">
                  <c:v>186291</c:v>
                </c:pt>
                <c:pt idx="34">
                  <c:v>193265</c:v>
                </c:pt>
                <c:pt idx="35">
                  <c:v>199945</c:v>
                </c:pt>
                <c:pt idx="36">
                  <c:v>206430</c:v>
                </c:pt>
                <c:pt idx="37">
                  <c:v>212781</c:v>
                </c:pt>
                <c:pt idx="38">
                  <c:v>219012</c:v>
                </c:pt>
                <c:pt idx="39">
                  <c:v>225140</c:v>
                </c:pt>
                <c:pt idx="40">
                  <c:v>231216</c:v>
                </c:pt>
                <c:pt idx="41">
                  <c:v>237227</c:v>
                </c:pt>
                <c:pt idx="42">
                  <c:v>243028</c:v>
                </c:pt>
                <c:pt idx="43">
                  <c:v>248458</c:v>
                </c:pt>
                <c:pt idx="44">
                  <c:v>253760</c:v>
                </c:pt>
                <c:pt idx="45">
                  <c:v>259174</c:v>
                </c:pt>
                <c:pt idx="46">
                  <c:v>264598</c:v>
                </c:pt>
                <c:pt idx="47">
                  <c:v>274850</c:v>
                </c:pt>
                <c:pt idx="48">
                  <c:v>292319</c:v>
                </c:pt>
                <c:pt idx="49">
                  <c:v>307614</c:v>
                </c:pt>
                <c:pt idx="50">
                  <c:v>345863</c:v>
                </c:pt>
                <c:pt idx="51">
                  <c:v>372765</c:v>
                </c:pt>
                <c:pt idx="52">
                  <c:v>426624</c:v>
                </c:pt>
                <c:pt idx="53">
                  <c:v>472319</c:v>
                </c:pt>
                <c:pt idx="54">
                  <c:v>511073</c:v>
                </c:pt>
                <c:pt idx="55">
                  <c:v>543732</c:v>
                </c:pt>
                <c:pt idx="56">
                  <c:v>571082</c:v>
                </c:pt>
                <c:pt idx="57">
                  <c:v>594834</c:v>
                </c:pt>
                <c:pt idx="58">
                  <c:v>617849</c:v>
                </c:pt>
                <c:pt idx="59">
                  <c:v>640618</c:v>
                </c:pt>
                <c:pt idx="60">
                  <c:v>666353</c:v>
                </c:pt>
                <c:pt idx="61">
                  <c:v>694865</c:v>
                </c:pt>
                <c:pt idx="62">
                  <c:v>725060</c:v>
                </c:pt>
                <c:pt idx="63">
                  <c:v>756685</c:v>
                </c:pt>
                <c:pt idx="64">
                  <c:v>788709</c:v>
                </c:pt>
                <c:pt idx="65">
                  <c:v>820672</c:v>
                </c:pt>
                <c:pt idx="66">
                  <c:v>852828</c:v>
                </c:pt>
                <c:pt idx="67">
                  <c:v>884805</c:v>
                </c:pt>
                <c:pt idx="68">
                  <c:v>916183</c:v>
                </c:pt>
                <c:pt idx="69">
                  <c:v>946482</c:v>
                </c:pt>
                <c:pt idx="70">
                  <c:v>975941</c:v>
                </c:pt>
                <c:pt idx="71">
                  <c:v>1004920</c:v>
                </c:pt>
                <c:pt idx="72">
                  <c:v>1031180</c:v>
                </c:pt>
                <c:pt idx="73">
                  <c:v>1055210</c:v>
                </c:pt>
                <c:pt idx="74">
                  <c:v>1077840</c:v>
                </c:pt>
                <c:pt idx="75">
                  <c:v>1099100</c:v>
                </c:pt>
                <c:pt idx="76">
                  <c:v>1119340</c:v>
                </c:pt>
                <c:pt idx="77">
                  <c:v>1139170</c:v>
                </c:pt>
                <c:pt idx="78">
                  <c:v>1158560</c:v>
                </c:pt>
                <c:pt idx="79">
                  <c:v>1175440</c:v>
                </c:pt>
                <c:pt idx="80">
                  <c:v>1191190</c:v>
                </c:pt>
                <c:pt idx="81">
                  <c:v>1206040</c:v>
                </c:pt>
                <c:pt idx="82">
                  <c:v>1220100</c:v>
                </c:pt>
                <c:pt idx="83">
                  <c:v>1233440</c:v>
                </c:pt>
                <c:pt idx="84">
                  <c:v>1246110</c:v>
                </c:pt>
                <c:pt idx="85">
                  <c:v>1258150</c:v>
                </c:pt>
                <c:pt idx="86">
                  <c:v>1269610</c:v>
                </c:pt>
                <c:pt idx="87">
                  <c:v>1280500</c:v>
                </c:pt>
                <c:pt idx="88">
                  <c:v>1290880</c:v>
                </c:pt>
                <c:pt idx="89">
                  <c:v>1300750</c:v>
                </c:pt>
                <c:pt idx="90">
                  <c:v>1310160</c:v>
                </c:pt>
                <c:pt idx="91">
                  <c:v>1319120</c:v>
                </c:pt>
                <c:pt idx="92">
                  <c:v>1327660</c:v>
                </c:pt>
                <c:pt idx="93">
                  <c:v>1335800</c:v>
                </c:pt>
                <c:pt idx="94">
                  <c:v>1343550</c:v>
                </c:pt>
                <c:pt idx="95">
                  <c:v>1350950</c:v>
                </c:pt>
                <c:pt idx="96">
                  <c:v>1358000</c:v>
                </c:pt>
                <c:pt idx="97">
                  <c:v>1364720</c:v>
                </c:pt>
                <c:pt idx="98">
                  <c:v>1371130</c:v>
                </c:pt>
                <c:pt idx="99">
                  <c:v>1377250</c:v>
                </c:pt>
                <c:pt idx="100">
                  <c:v>1383090</c:v>
                </c:pt>
                <c:pt idx="101">
                  <c:v>1388660</c:v>
                </c:pt>
                <c:pt idx="102">
                  <c:v>1393990</c:v>
                </c:pt>
                <c:pt idx="103">
                  <c:v>1399070</c:v>
                </c:pt>
                <c:pt idx="104">
                  <c:v>1403930</c:v>
                </c:pt>
                <c:pt idx="105">
                  <c:v>1408580</c:v>
                </c:pt>
                <c:pt idx="106">
                  <c:v>1413020</c:v>
                </c:pt>
                <c:pt idx="107">
                  <c:v>1417280</c:v>
                </c:pt>
                <c:pt idx="108">
                  <c:v>1421350</c:v>
                </c:pt>
              </c:numCache>
            </c:numRef>
          </c:yVal>
          <c:smooth val="1"/>
        </c:ser>
        <c:ser>
          <c:idx val="2"/>
          <c:order val="2"/>
          <c:tx>
            <c:v>Strategy1</c:v>
          </c:tx>
          <c:spPr>
            <a:ln w="25400" cap="rnd">
              <a:solidFill>
                <a:schemeClr val="accent4"/>
              </a:solidFill>
              <a:round/>
            </a:ln>
            <a:effectLst/>
          </c:spPr>
          <c:marker>
            <c:symbol val="none"/>
          </c:marker>
          <c:xVal>
            <c:numRef>
              <c:f>OPTvsS1vsAl!$Y$3:$Y$131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f>OPTvsS1vsAl!$AA$3:$AA$131</c:f>
              <c:numCache>
                <c:formatCode>0.00E+00</c:formatCode>
                <c:ptCount val="129"/>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44522.5</c:v>
                </c:pt>
                <c:pt idx="18">
                  <c:v>52742.7</c:v>
                </c:pt>
                <c:pt idx="19">
                  <c:v>61744</c:v>
                </c:pt>
                <c:pt idx="20">
                  <c:v>71127</c:v>
                </c:pt>
                <c:pt idx="21">
                  <c:v>80836.899999999994</c:v>
                </c:pt>
                <c:pt idx="22">
                  <c:v>90829.9</c:v>
                </c:pt>
                <c:pt idx="23">
                  <c:v>100983</c:v>
                </c:pt>
                <c:pt idx="24">
                  <c:v>111219</c:v>
                </c:pt>
                <c:pt idx="25">
                  <c:v>120749</c:v>
                </c:pt>
                <c:pt idx="26">
                  <c:v>129882</c:v>
                </c:pt>
                <c:pt idx="27">
                  <c:v>138856</c:v>
                </c:pt>
                <c:pt idx="28">
                  <c:v>147713</c:v>
                </c:pt>
                <c:pt idx="29">
                  <c:v>156437</c:v>
                </c:pt>
                <c:pt idx="30">
                  <c:v>164362</c:v>
                </c:pt>
                <c:pt idx="31">
                  <c:v>171875</c:v>
                </c:pt>
                <c:pt idx="32">
                  <c:v>179167</c:v>
                </c:pt>
                <c:pt idx="33">
                  <c:v>186291</c:v>
                </c:pt>
                <c:pt idx="34">
                  <c:v>193265</c:v>
                </c:pt>
                <c:pt idx="35">
                  <c:v>199945</c:v>
                </c:pt>
                <c:pt idx="36">
                  <c:v>206430</c:v>
                </c:pt>
                <c:pt idx="37">
                  <c:v>212781</c:v>
                </c:pt>
                <c:pt idx="38">
                  <c:v>219012</c:v>
                </c:pt>
                <c:pt idx="39">
                  <c:v>225140</c:v>
                </c:pt>
                <c:pt idx="40">
                  <c:v>231216</c:v>
                </c:pt>
                <c:pt idx="41">
                  <c:v>237227</c:v>
                </c:pt>
                <c:pt idx="42">
                  <c:v>243028</c:v>
                </c:pt>
                <c:pt idx="43">
                  <c:v>248458</c:v>
                </c:pt>
                <c:pt idx="44">
                  <c:v>253760</c:v>
                </c:pt>
                <c:pt idx="45">
                  <c:v>259174</c:v>
                </c:pt>
                <c:pt idx="46">
                  <c:v>264598</c:v>
                </c:pt>
                <c:pt idx="47">
                  <c:v>269956</c:v>
                </c:pt>
                <c:pt idx="48">
                  <c:v>275200</c:v>
                </c:pt>
                <c:pt idx="49">
                  <c:v>280393</c:v>
                </c:pt>
                <c:pt idx="50">
                  <c:v>285543</c:v>
                </c:pt>
                <c:pt idx="51">
                  <c:v>290663</c:v>
                </c:pt>
                <c:pt idx="52">
                  <c:v>295753</c:v>
                </c:pt>
                <c:pt idx="53">
                  <c:v>300813</c:v>
                </c:pt>
                <c:pt idx="54">
                  <c:v>305852</c:v>
                </c:pt>
                <c:pt idx="55">
                  <c:v>310887</c:v>
                </c:pt>
                <c:pt idx="56">
                  <c:v>315928</c:v>
                </c:pt>
                <c:pt idx="57">
                  <c:v>320950</c:v>
                </c:pt>
                <c:pt idx="58">
                  <c:v>325917</c:v>
                </c:pt>
                <c:pt idx="59">
                  <c:v>330835</c:v>
                </c:pt>
                <c:pt idx="60">
                  <c:v>335790</c:v>
                </c:pt>
                <c:pt idx="61">
                  <c:v>340791</c:v>
                </c:pt>
                <c:pt idx="62">
                  <c:v>345763</c:v>
                </c:pt>
                <c:pt idx="63">
                  <c:v>350461</c:v>
                </c:pt>
                <c:pt idx="64">
                  <c:v>355060</c:v>
                </c:pt>
                <c:pt idx="65">
                  <c:v>359751</c:v>
                </c:pt>
                <c:pt idx="66">
                  <c:v>364529</c:v>
                </c:pt>
                <c:pt idx="67">
                  <c:v>373391</c:v>
                </c:pt>
                <c:pt idx="68">
                  <c:v>390048</c:v>
                </c:pt>
                <c:pt idx="69">
                  <c:v>426603</c:v>
                </c:pt>
                <c:pt idx="70">
                  <c:v>472647</c:v>
                </c:pt>
                <c:pt idx="71">
                  <c:v>513641</c:v>
                </c:pt>
                <c:pt idx="72">
                  <c:v>551494</c:v>
                </c:pt>
                <c:pt idx="73">
                  <c:v>587114</c:v>
                </c:pt>
                <c:pt idx="74">
                  <c:v>621073</c:v>
                </c:pt>
                <c:pt idx="75">
                  <c:v>653743</c:v>
                </c:pt>
                <c:pt idx="76">
                  <c:v>685326</c:v>
                </c:pt>
                <c:pt idx="77">
                  <c:v>715891</c:v>
                </c:pt>
                <c:pt idx="78">
                  <c:v>745493</c:v>
                </c:pt>
                <c:pt idx="79">
                  <c:v>774175</c:v>
                </c:pt>
                <c:pt idx="80">
                  <c:v>801989</c:v>
                </c:pt>
                <c:pt idx="81">
                  <c:v>828959</c:v>
                </c:pt>
                <c:pt idx="82">
                  <c:v>855097</c:v>
                </c:pt>
                <c:pt idx="83" formatCode="General">
                  <c:v>880412</c:v>
                </c:pt>
                <c:pt idx="84">
                  <c:v>904908</c:v>
                </c:pt>
                <c:pt idx="85">
                  <c:v>928587</c:v>
                </c:pt>
                <c:pt idx="86">
                  <c:v>951452</c:v>
                </c:pt>
                <c:pt idx="87">
                  <c:v>973504</c:v>
                </c:pt>
                <c:pt idx="88">
                  <c:v>994762</c:v>
                </c:pt>
                <c:pt idx="89">
                  <c:v>1015240</c:v>
                </c:pt>
                <c:pt idx="90">
                  <c:v>1034940</c:v>
                </c:pt>
                <c:pt idx="91">
                  <c:v>1053860</c:v>
                </c:pt>
                <c:pt idx="92">
                  <c:v>1072010</c:v>
                </c:pt>
                <c:pt idx="93">
                  <c:v>1089390</c:v>
                </c:pt>
                <c:pt idx="94">
                  <c:v>1106030</c:v>
                </c:pt>
                <c:pt idx="95">
                  <c:v>1121930</c:v>
                </c:pt>
                <c:pt idx="96">
                  <c:v>1137120</c:v>
                </c:pt>
                <c:pt idx="97">
                  <c:v>1151630</c:v>
                </c:pt>
                <c:pt idx="98">
                  <c:v>1165470</c:v>
                </c:pt>
                <c:pt idx="99">
                  <c:v>1178670</c:v>
                </c:pt>
                <c:pt idx="100">
                  <c:v>1191260</c:v>
                </c:pt>
                <c:pt idx="101">
                  <c:v>1203260</c:v>
                </c:pt>
                <c:pt idx="102">
                  <c:v>1214700</c:v>
                </c:pt>
                <c:pt idx="103">
                  <c:v>1225610</c:v>
                </c:pt>
                <c:pt idx="104">
                  <c:v>1236010</c:v>
                </c:pt>
                <c:pt idx="105">
                  <c:v>1245930</c:v>
                </c:pt>
                <c:pt idx="106">
                  <c:v>1255390</c:v>
                </c:pt>
                <c:pt idx="107">
                  <c:v>1264410</c:v>
                </c:pt>
                <c:pt idx="108">
                  <c:v>1273020</c:v>
                </c:pt>
                <c:pt idx="109">
                  <c:v>1281230</c:v>
                </c:pt>
                <c:pt idx="110">
                  <c:v>1289060</c:v>
                </c:pt>
                <c:pt idx="111">
                  <c:v>1296530</c:v>
                </c:pt>
                <c:pt idx="112">
                  <c:v>1303670</c:v>
                </c:pt>
                <c:pt idx="113">
                  <c:v>1310490</c:v>
                </c:pt>
                <c:pt idx="114">
                  <c:v>1317000</c:v>
                </c:pt>
                <c:pt idx="115">
                  <c:v>1323220</c:v>
                </c:pt>
                <c:pt idx="116">
                  <c:v>1329170</c:v>
                </c:pt>
                <c:pt idx="117">
                  <c:v>1334860</c:v>
                </c:pt>
                <c:pt idx="118">
                  <c:v>1340300</c:v>
                </c:pt>
                <c:pt idx="119">
                  <c:v>1345510</c:v>
                </c:pt>
                <c:pt idx="120">
                  <c:v>1350500</c:v>
                </c:pt>
                <c:pt idx="121">
                  <c:v>1355280</c:v>
                </c:pt>
                <c:pt idx="122">
                  <c:v>1359870</c:v>
                </c:pt>
                <c:pt idx="123">
                  <c:v>1364260</c:v>
                </c:pt>
                <c:pt idx="124">
                  <c:v>1368480</c:v>
                </c:pt>
                <c:pt idx="125">
                  <c:v>1372520</c:v>
                </c:pt>
                <c:pt idx="126">
                  <c:v>1376090</c:v>
                </c:pt>
              </c:numCache>
            </c:numRef>
          </c:yVal>
          <c:smooth val="1"/>
        </c:ser>
        <c:dLbls>
          <c:showLegendKey val="0"/>
          <c:showVal val="0"/>
          <c:showCatName val="0"/>
          <c:showSerName val="0"/>
          <c:showPercent val="0"/>
          <c:showBubbleSize val="0"/>
        </c:dLbls>
        <c:axId val="155331920"/>
        <c:axId val="155332480"/>
        <c:extLst>
          <c:ext xmlns:c15="http://schemas.microsoft.com/office/drawing/2012/chart" uri="{02D57815-91ED-43cb-92C2-25804820EDAC}">
            <c15:filteredScatterSeries>
              <c15:ser>
                <c:idx val="0"/>
                <c:order val="0"/>
                <c:tx>
                  <c:strRef>
                    <c:extLst>
                      <c:ext uri="{02D57815-91ED-43cb-92C2-25804820EDAC}">
                        <c15:formulaRef>
                          <c15:sqref>OPTvsS1vsAl!$U$2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OPTvsS1vsAl!$Y$3:$Y$526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extLst>
                      <c:ext uri="{02D57815-91ED-43cb-92C2-25804820EDAC}">
                        <c15:formulaRef>
                          <c15:sqref>OPTvsS1vsAl!$AA$3:$AA$526</c15:sqref>
                        </c15:formulaRef>
                      </c:ext>
                    </c:extLst>
                    <c:numCache>
                      <c:formatCode>0.00E+00</c:formatCode>
                      <c:ptCount val="524"/>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44522.5</c:v>
                      </c:pt>
                      <c:pt idx="18">
                        <c:v>52742.7</c:v>
                      </c:pt>
                      <c:pt idx="19">
                        <c:v>61744</c:v>
                      </c:pt>
                      <c:pt idx="20">
                        <c:v>71127</c:v>
                      </c:pt>
                      <c:pt idx="21">
                        <c:v>80836.899999999994</c:v>
                      </c:pt>
                      <c:pt idx="22">
                        <c:v>90829.9</c:v>
                      </c:pt>
                      <c:pt idx="23">
                        <c:v>100983</c:v>
                      </c:pt>
                      <c:pt idx="24">
                        <c:v>111219</c:v>
                      </c:pt>
                      <c:pt idx="25">
                        <c:v>120749</c:v>
                      </c:pt>
                      <c:pt idx="26">
                        <c:v>129882</c:v>
                      </c:pt>
                      <c:pt idx="27">
                        <c:v>138856</c:v>
                      </c:pt>
                      <c:pt idx="28">
                        <c:v>147713</c:v>
                      </c:pt>
                      <c:pt idx="29">
                        <c:v>156437</c:v>
                      </c:pt>
                      <c:pt idx="30">
                        <c:v>164362</c:v>
                      </c:pt>
                      <c:pt idx="31">
                        <c:v>171875</c:v>
                      </c:pt>
                      <c:pt idx="32">
                        <c:v>179167</c:v>
                      </c:pt>
                      <c:pt idx="33">
                        <c:v>186291</c:v>
                      </c:pt>
                      <c:pt idx="34">
                        <c:v>193265</c:v>
                      </c:pt>
                      <c:pt idx="35">
                        <c:v>199945</c:v>
                      </c:pt>
                      <c:pt idx="36">
                        <c:v>206430</c:v>
                      </c:pt>
                      <c:pt idx="37">
                        <c:v>212781</c:v>
                      </c:pt>
                      <c:pt idx="38">
                        <c:v>219012</c:v>
                      </c:pt>
                      <c:pt idx="39">
                        <c:v>225140</c:v>
                      </c:pt>
                      <c:pt idx="40">
                        <c:v>231216</c:v>
                      </c:pt>
                      <c:pt idx="41">
                        <c:v>237227</c:v>
                      </c:pt>
                      <c:pt idx="42">
                        <c:v>243028</c:v>
                      </c:pt>
                      <c:pt idx="43">
                        <c:v>248458</c:v>
                      </c:pt>
                      <c:pt idx="44">
                        <c:v>253760</c:v>
                      </c:pt>
                      <c:pt idx="45">
                        <c:v>259174</c:v>
                      </c:pt>
                      <c:pt idx="46">
                        <c:v>264598</c:v>
                      </c:pt>
                      <c:pt idx="47">
                        <c:v>269956</c:v>
                      </c:pt>
                      <c:pt idx="48">
                        <c:v>275200</c:v>
                      </c:pt>
                      <c:pt idx="49">
                        <c:v>280393</c:v>
                      </c:pt>
                      <c:pt idx="50">
                        <c:v>285543</c:v>
                      </c:pt>
                      <c:pt idx="51">
                        <c:v>290663</c:v>
                      </c:pt>
                      <c:pt idx="52">
                        <c:v>295753</c:v>
                      </c:pt>
                      <c:pt idx="53">
                        <c:v>300813</c:v>
                      </c:pt>
                      <c:pt idx="54">
                        <c:v>305852</c:v>
                      </c:pt>
                      <c:pt idx="55">
                        <c:v>310887</c:v>
                      </c:pt>
                      <c:pt idx="56">
                        <c:v>315928</c:v>
                      </c:pt>
                      <c:pt idx="57">
                        <c:v>320950</c:v>
                      </c:pt>
                      <c:pt idx="58">
                        <c:v>325917</c:v>
                      </c:pt>
                      <c:pt idx="59">
                        <c:v>330835</c:v>
                      </c:pt>
                      <c:pt idx="60">
                        <c:v>335790</c:v>
                      </c:pt>
                      <c:pt idx="61">
                        <c:v>340791</c:v>
                      </c:pt>
                      <c:pt idx="62">
                        <c:v>345763</c:v>
                      </c:pt>
                      <c:pt idx="63">
                        <c:v>350461</c:v>
                      </c:pt>
                      <c:pt idx="64">
                        <c:v>355060</c:v>
                      </c:pt>
                      <c:pt idx="65">
                        <c:v>359751</c:v>
                      </c:pt>
                      <c:pt idx="66">
                        <c:v>364529</c:v>
                      </c:pt>
                      <c:pt idx="67">
                        <c:v>373391</c:v>
                      </c:pt>
                      <c:pt idx="68">
                        <c:v>390048</c:v>
                      </c:pt>
                      <c:pt idx="69">
                        <c:v>426603</c:v>
                      </c:pt>
                      <c:pt idx="70">
                        <c:v>472647</c:v>
                      </c:pt>
                      <c:pt idx="71">
                        <c:v>513641</c:v>
                      </c:pt>
                      <c:pt idx="72">
                        <c:v>551494</c:v>
                      </c:pt>
                      <c:pt idx="73">
                        <c:v>587114</c:v>
                      </c:pt>
                      <c:pt idx="74">
                        <c:v>621073</c:v>
                      </c:pt>
                      <c:pt idx="75">
                        <c:v>653743</c:v>
                      </c:pt>
                      <c:pt idx="76">
                        <c:v>685326</c:v>
                      </c:pt>
                      <c:pt idx="77">
                        <c:v>715891</c:v>
                      </c:pt>
                      <c:pt idx="78">
                        <c:v>745493</c:v>
                      </c:pt>
                      <c:pt idx="79">
                        <c:v>774175</c:v>
                      </c:pt>
                      <c:pt idx="80">
                        <c:v>801989</c:v>
                      </c:pt>
                      <c:pt idx="81">
                        <c:v>828959</c:v>
                      </c:pt>
                      <c:pt idx="82">
                        <c:v>855097</c:v>
                      </c:pt>
                      <c:pt idx="83" formatCode="General">
                        <c:v>880412</c:v>
                      </c:pt>
                      <c:pt idx="84">
                        <c:v>904908</c:v>
                      </c:pt>
                      <c:pt idx="85">
                        <c:v>928587</c:v>
                      </c:pt>
                      <c:pt idx="86">
                        <c:v>951452</c:v>
                      </c:pt>
                      <c:pt idx="87">
                        <c:v>973504</c:v>
                      </c:pt>
                      <c:pt idx="88">
                        <c:v>994762</c:v>
                      </c:pt>
                      <c:pt idx="89">
                        <c:v>1015240</c:v>
                      </c:pt>
                      <c:pt idx="90">
                        <c:v>1034940</c:v>
                      </c:pt>
                      <c:pt idx="91">
                        <c:v>1053860</c:v>
                      </c:pt>
                      <c:pt idx="92">
                        <c:v>1072010</c:v>
                      </c:pt>
                      <c:pt idx="93">
                        <c:v>1089390</c:v>
                      </c:pt>
                      <c:pt idx="94">
                        <c:v>1106030</c:v>
                      </c:pt>
                      <c:pt idx="95">
                        <c:v>1121930</c:v>
                      </c:pt>
                      <c:pt idx="96">
                        <c:v>1137120</c:v>
                      </c:pt>
                      <c:pt idx="97">
                        <c:v>1151630</c:v>
                      </c:pt>
                      <c:pt idx="98">
                        <c:v>1165470</c:v>
                      </c:pt>
                      <c:pt idx="99">
                        <c:v>1178670</c:v>
                      </c:pt>
                      <c:pt idx="100">
                        <c:v>1191260</c:v>
                      </c:pt>
                      <c:pt idx="101">
                        <c:v>1203260</c:v>
                      </c:pt>
                      <c:pt idx="102">
                        <c:v>1214700</c:v>
                      </c:pt>
                      <c:pt idx="103">
                        <c:v>1225610</c:v>
                      </c:pt>
                      <c:pt idx="104">
                        <c:v>1236010</c:v>
                      </c:pt>
                      <c:pt idx="105">
                        <c:v>1245930</c:v>
                      </c:pt>
                      <c:pt idx="106">
                        <c:v>1255390</c:v>
                      </c:pt>
                      <c:pt idx="107">
                        <c:v>1264410</c:v>
                      </c:pt>
                      <c:pt idx="108">
                        <c:v>1273020</c:v>
                      </c:pt>
                      <c:pt idx="109">
                        <c:v>1281230</c:v>
                      </c:pt>
                      <c:pt idx="110">
                        <c:v>1289060</c:v>
                      </c:pt>
                      <c:pt idx="111">
                        <c:v>1296530</c:v>
                      </c:pt>
                      <c:pt idx="112">
                        <c:v>1303670</c:v>
                      </c:pt>
                      <c:pt idx="113">
                        <c:v>1310490</c:v>
                      </c:pt>
                      <c:pt idx="114">
                        <c:v>1317000</c:v>
                      </c:pt>
                      <c:pt idx="115">
                        <c:v>1323220</c:v>
                      </c:pt>
                      <c:pt idx="116">
                        <c:v>1329170</c:v>
                      </c:pt>
                      <c:pt idx="117">
                        <c:v>1334860</c:v>
                      </c:pt>
                      <c:pt idx="118">
                        <c:v>1340300</c:v>
                      </c:pt>
                      <c:pt idx="119">
                        <c:v>1345510</c:v>
                      </c:pt>
                      <c:pt idx="120">
                        <c:v>1350500</c:v>
                      </c:pt>
                      <c:pt idx="121">
                        <c:v>1355280</c:v>
                      </c:pt>
                      <c:pt idx="122">
                        <c:v>1359870</c:v>
                      </c:pt>
                      <c:pt idx="123">
                        <c:v>1364260</c:v>
                      </c:pt>
                      <c:pt idx="124">
                        <c:v>1368480</c:v>
                      </c:pt>
                      <c:pt idx="125">
                        <c:v>1372520</c:v>
                      </c:pt>
                      <c:pt idx="126">
                        <c:v>1376090</c:v>
                      </c:pt>
                    </c:numCache>
                  </c:numRef>
                </c:yVal>
                <c:smooth val="1"/>
              </c15:ser>
            </c15:filteredScatterSeries>
          </c:ext>
        </c:extLst>
      </c:scatterChart>
      <c:valAx>
        <c:axId val="15533192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332480"/>
        <c:crosses val="autoZero"/>
        <c:crossBetween val="midCat"/>
      </c:valAx>
      <c:valAx>
        <c:axId val="155332480"/>
        <c:scaling>
          <c:orientation val="minMax"/>
          <c:min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NPV(1,000$)</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31920"/>
        <c:crosses val="autoZero"/>
        <c:crossBetween val="midCat"/>
        <c:dispUnits>
          <c:builtInUnit val="thousands"/>
        </c:dispUnits>
      </c:valAx>
      <c:spPr>
        <a:noFill/>
        <a:ln>
          <a:noFill/>
        </a:ln>
        <a:effectLst/>
      </c:spPr>
    </c:plotArea>
    <c:legend>
      <c:legendPos val="r"/>
      <c:layout>
        <c:manualLayout>
          <c:xMode val="edge"/>
          <c:yMode val="edge"/>
          <c:x val="0.5349617074991726"/>
          <c:y val="0.28471448942897887"/>
          <c:w val="0.39490779113137175"/>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OPTvsS1vsAl!$AE$3:$AE$90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numCache>
            </c:numRef>
          </c:xVal>
          <c:yVal>
            <c:numRef>
              <c:f>OPTvsS1vsAl!$AF$3:$AF$90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1278.56</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1000.01</c:v>
                </c:pt>
                <c:pt idx="77">
                  <c:v>1000.01</c:v>
                </c:pt>
                <c:pt idx="78">
                  <c:v>1000</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OPTvsS1vsAl!$AE$3:$AE$131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pt idx="109">
                  <c:v>1350</c:v>
                </c:pt>
                <c:pt idx="110">
                  <c:v>1380</c:v>
                </c:pt>
                <c:pt idx="111">
                  <c:v>1410</c:v>
                </c:pt>
                <c:pt idx="112">
                  <c:v>1440</c:v>
                </c:pt>
                <c:pt idx="113">
                  <c:v>1470</c:v>
                </c:pt>
                <c:pt idx="114">
                  <c:v>1500</c:v>
                </c:pt>
                <c:pt idx="115">
                  <c:v>1530</c:v>
                </c:pt>
                <c:pt idx="116">
                  <c:v>1560</c:v>
                </c:pt>
                <c:pt idx="117">
                  <c:v>1590</c:v>
                </c:pt>
                <c:pt idx="118">
                  <c:v>1620</c:v>
                </c:pt>
                <c:pt idx="119">
                  <c:v>1650</c:v>
                </c:pt>
                <c:pt idx="120">
                  <c:v>1680</c:v>
                </c:pt>
                <c:pt idx="121">
                  <c:v>1710</c:v>
                </c:pt>
                <c:pt idx="122">
                  <c:v>1740</c:v>
                </c:pt>
                <c:pt idx="123">
                  <c:v>1770</c:v>
                </c:pt>
                <c:pt idx="124">
                  <c:v>1800</c:v>
                </c:pt>
              </c:numCache>
            </c:numRef>
          </c:xVal>
          <c:yVal>
            <c:numRef>
              <c:f>OPTvsS1vsAl!$AF$3:$AF$131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1278.56</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1000.01</c:v>
                </c:pt>
                <c:pt idx="77">
                  <c:v>1000.01</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numCache>
            </c:numRef>
          </c:yVal>
          <c:smooth val="1"/>
        </c:ser>
        <c:dLbls>
          <c:showLegendKey val="0"/>
          <c:showVal val="0"/>
          <c:showCatName val="0"/>
          <c:showSerName val="0"/>
          <c:showPercent val="0"/>
          <c:showBubbleSize val="0"/>
        </c:dLbls>
        <c:axId val="155335840"/>
        <c:axId val="155336400"/>
        <c:extLst>
          <c:ext xmlns:c15="http://schemas.microsoft.com/office/drawing/2012/chart" uri="{02D57815-91ED-43cb-92C2-25804820EDAC}">
            <c15:filteredScatterSeries>
              <c15:ser>
                <c:idx val="0"/>
                <c:order val="0"/>
                <c:tx>
                  <c:strRef>
                    <c:extLst>
                      <c:ext uri="{02D57815-91ED-43cb-92C2-25804820EDAC}">
                        <c15:formulaRef>
                          <c15:sqref>OPTvsS1vsAl!$T$2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OPTvsS1vsAl!$Y$3:$Y$526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72.662099999999995</c:v>
                      </c:pt>
                      <c:pt idx="69">
                        <c:v>92.500100000000003</c:v>
                      </c:pt>
                      <c:pt idx="70">
                        <c:v>122.5</c:v>
                      </c:pt>
                      <c:pt idx="71">
                        <c:v>152.5</c:v>
                      </c:pt>
                      <c:pt idx="72">
                        <c:v>182.5</c:v>
                      </c:pt>
                      <c:pt idx="73">
                        <c:v>212.5</c:v>
                      </c:pt>
                      <c:pt idx="74">
                        <c:v>242.5</c:v>
                      </c:pt>
                      <c:pt idx="75">
                        <c:v>272.5</c:v>
                      </c:pt>
                      <c:pt idx="76">
                        <c:v>302.5</c:v>
                      </c:pt>
                      <c:pt idx="77">
                        <c:v>332.5</c:v>
                      </c:pt>
                      <c:pt idx="78">
                        <c:v>362.5</c:v>
                      </c:pt>
                      <c:pt idx="79">
                        <c:v>392.5</c:v>
                      </c:pt>
                      <c:pt idx="80">
                        <c:v>422.5</c:v>
                      </c:pt>
                      <c:pt idx="81">
                        <c:v>452.5</c:v>
                      </c:pt>
                      <c:pt idx="82">
                        <c:v>482.5</c:v>
                      </c:pt>
                      <c:pt idx="83">
                        <c:v>512.5</c:v>
                      </c:pt>
                      <c:pt idx="84">
                        <c:v>542.5</c:v>
                      </c:pt>
                      <c:pt idx="85">
                        <c:v>572.5</c:v>
                      </c:pt>
                      <c:pt idx="86">
                        <c:v>602.5</c:v>
                      </c:pt>
                      <c:pt idx="87">
                        <c:v>632.5</c:v>
                      </c:pt>
                      <c:pt idx="88">
                        <c:v>662.5</c:v>
                      </c:pt>
                      <c:pt idx="89">
                        <c:v>692.5</c:v>
                      </c:pt>
                      <c:pt idx="90">
                        <c:v>722.5</c:v>
                      </c:pt>
                      <c:pt idx="91">
                        <c:v>752.5</c:v>
                      </c:pt>
                      <c:pt idx="92">
                        <c:v>782.5</c:v>
                      </c:pt>
                      <c:pt idx="93">
                        <c:v>812.5</c:v>
                      </c:pt>
                      <c:pt idx="94">
                        <c:v>842.5</c:v>
                      </c:pt>
                      <c:pt idx="95">
                        <c:v>872.5</c:v>
                      </c:pt>
                      <c:pt idx="96">
                        <c:v>902.5</c:v>
                      </c:pt>
                      <c:pt idx="97">
                        <c:v>932.5</c:v>
                      </c:pt>
                      <c:pt idx="98">
                        <c:v>962.5</c:v>
                      </c:pt>
                      <c:pt idx="99">
                        <c:v>992.5</c:v>
                      </c:pt>
                      <c:pt idx="100">
                        <c:v>1022.5</c:v>
                      </c:pt>
                      <c:pt idx="101">
                        <c:v>1052.5</c:v>
                      </c:pt>
                      <c:pt idx="102">
                        <c:v>1082.5</c:v>
                      </c:pt>
                      <c:pt idx="103">
                        <c:v>1112.5</c:v>
                      </c:pt>
                      <c:pt idx="104">
                        <c:v>1142.5</c:v>
                      </c:pt>
                      <c:pt idx="105">
                        <c:v>1172.5</c:v>
                      </c:pt>
                      <c:pt idx="106">
                        <c:v>1202.5</c:v>
                      </c:pt>
                      <c:pt idx="107">
                        <c:v>1232.5</c:v>
                      </c:pt>
                      <c:pt idx="108">
                        <c:v>1262.5</c:v>
                      </c:pt>
                      <c:pt idx="109">
                        <c:v>1292.5</c:v>
                      </c:pt>
                      <c:pt idx="110">
                        <c:v>1322.5</c:v>
                      </c:pt>
                      <c:pt idx="111">
                        <c:v>1352.5</c:v>
                      </c:pt>
                      <c:pt idx="112">
                        <c:v>1382.5</c:v>
                      </c:pt>
                      <c:pt idx="113">
                        <c:v>1412.5</c:v>
                      </c:pt>
                      <c:pt idx="114">
                        <c:v>1442.5</c:v>
                      </c:pt>
                      <c:pt idx="115">
                        <c:v>1472.5</c:v>
                      </c:pt>
                      <c:pt idx="116">
                        <c:v>1502.5</c:v>
                      </c:pt>
                      <c:pt idx="117">
                        <c:v>1532.5</c:v>
                      </c:pt>
                      <c:pt idx="118">
                        <c:v>1562.5</c:v>
                      </c:pt>
                      <c:pt idx="119">
                        <c:v>1592.5</c:v>
                      </c:pt>
                      <c:pt idx="120">
                        <c:v>1622.5</c:v>
                      </c:pt>
                      <c:pt idx="121">
                        <c:v>1652.5</c:v>
                      </c:pt>
                      <c:pt idx="122">
                        <c:v>1682.5</c:v>
                      </c:pt>
                      <c:pt idx="123">
                        <c:v>1712.5</c:v>
                      </c:pt>
                      <c:pt idx="124">
                        <c:v>1742.5</c:v>
                      </c:pt>
                      <c:pt idx="125">
                        <c:v>1772.5</c:v>
                      </c:pt>
                      <c:pt idx="126">
                        <c:v>1800</c:v>
                      </c:pt>
                    </c:numCache>
                  </c:numRef>
                </c:xVal>
                <c:yVal>
                  <c:numRef>
                    <c:extLst>
                      <c:ext uri="{02D57815-91ED-43cb-92C2-25804820EDAC}">
                        <c15:formulaRef>
                          <c15:sqref>OPTvsS1vsAl!$Z$3:$Z$526</c15:sqref>
                        </c15:formulaRef>
                      </c:ext>
                    </c:extLst>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numCache>
                  </c:numRef>
                </c:yVal>
                <c:smooth val="1"/>
              </c15:ser>
            </c15:filteredScatterSeries>
          </c:ext>
        </c:extLst>
      </c:scatterChart>
      <c:valAx>
        <c:axId val="15533584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36400"/>
        <c:crosses val="autoZero"/>
        <c:crossBetween val="midCat"/>
      </c:valAx>
      <c:valAx>
        <c:axId val="1553364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335840"/>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71464186753817"/>
          <c:y val="4.4766216665171242E-2"/>
          <c:w val="0.74109037206003847"/>
          <c:h val="0.78466907066244063"/>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OPTvsS1vsAl!$AE$3:$AE$111</c:f>
              <c:numCache>
                <c:formatCode>General</c:formatCode>
                <c:ptCount val="10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numCache>
            </c:numRef>
          </c:xVal>
          <c:yVal>
            <c:numRef>
              <c:f>OPTvsS1vsAl!$AG$3:$AG$111</c:f>
              <c:numCache>
                <c:formatCode>0.00E+00</c:formatCode>
                <c:ptCount val="109"/>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44540</c:v>
                </c:pt>
                <c:pt idx="18">
                  <c:v>52830.1</c:v>
                </c:pt>
                <c:pt idx="19">
                  <c:v>62024.4</c:v>
                </c:pt>
                <c:pt idx="20">
                  <c:v>71762.100000000006</c:v>
                </c:pt>
                <c:pt idx="21">
                  <c:v>82093</c:v>
                </c:pt>
                <c:pt idx="22">
                  <c:v>93013.6</c:v>
                </c:pt>
                <c:pt idx="23">
                  <c:v>104503</c:v>
                </c:pt>
                <c:pt idx="24">
                  <c:v>116531</c:v>
                </c:pt>
                <c:pt idx="25">
                  <c:v>128433</c:v>
                </c:pt>
                <c:pt idx="26">
                  <c:v>140195</c:v>
                </c:pt>
                <c:pt idx="27">
                  <c:v>152151</c:v>
                </c:pt>
                <c:pt idx="28">
                  <c:v>164371</c:v>
                </c:pt>
                <c:pt idx="29">
                  <c:v>176832</c:v>
                </c:pt>
                <c:pt idx="30">
                  <c:v>189196</c:v>
                </c:pt>
                <c:pt idx="31">
                  <c:v>200936</c:v>
                </c:pt>
                <c:pt idx="32">
                  <c:v>212494</c:v>
                </c:pt>
                <c:pt idx="33">
                  <c:v>223933</c:v>
                </c:pt>
                <c:pt idx="34">
                  <c:v>235228</c:v>
                </c:pt>
                <c:pt idx="35">
                  <c:v>246308</c:v>
                </c:pt>
                <c:pt idx="36">
                  <c:v>256926</c:v>
                </c:pt>
                <c:pt idx="37">
                  <c:v>267162</c:v>
                </c:pt>
                <c:pt idx="38">
                  <c:v>277057</c:v>
                </c:pt>
                <c:pt idx="39">
                  <c:v>286588</c:v>
                </c:pt>
                <c:pt idx="40">
                  <c:v>295769</c:v>
                </c:pt>
                <c:pt idx="41">
                  <c:v>304666</c:v>
                </c:pt>
                <c:pt idx="42">
                  <c:v>313290</c:v>
                </c:pt>
                <c:pt idx="43">
                  <c:v>321348</c:v>
                </c:pt>
                <c:pt idx="44">
                  <c:v>328783</c:v>
                </c:pt>
                <c:pt idx="45">
                  <c:v>335881</c:v>
                </c:pt>
                <c:pt idx="46">
                  <c:v>342914</c:v>
                </c:pt>
                <c:pt idx="47">
                  <c:v>349828</c:v>
                </c:pt>
                <c:pt idx="48">
                  <c:v>356535</c:v>
                </c:pt>
                <c:pt idx="49">
                  <c:v>363037</c:v>
                </c:pt>
                <c:pt idx="50">
                  <c:v>369387</c:v>
                </c:pt>
                <c:pt idx="51">
                  <c:v>375607</c:v>
                </c:pt>
                <c:pt idx="52">
                  <c:v>381720</c:v>
                </c:pt>
                <c:pt idx="53">
                  <c:v>387732</c:v>
                </c:pt>
                <c:pt idx="54">
                  <c:v>393654</c:v>
                </c:pt>
                <c:pt idx="55">
                  <c:v>399511</c:v>
                </c:pt>
                <c:pt idx="56">
                  <c:v>405307</c:v>
                </c:pt>
                <c:pt idx="57">
                  <c:v>411044</c:v>
                </c:pt>
                <c:pt idx="58">
                  <c:v>416644</c:v>
                </c:pt>
                <c:pt idx="59">
                  <c:v>422107</c:v>
                </c:pt>
                <c:pt idx="60">
                  <c:v>427491</c:v>
                </c:pt>
                <c:pt idx="61">
                  <c:v>432892</c:v>
                </c:pt>
                <c:pt idx="62">
                  <c:v>438327</c:v>
                </c:pt>
                <c:pt idx="63">
                  <c:v>444608</c:v>
                </c:pt>
                <c:pt idx="64">
                  <c:v>463675</c:v>
                </c:pt>
                <c:pt idx="65">
                  <c:v>489717</c:v>
                </c:pt>
                <c:pt idx="66">
                  <c:v>520274</c:v>
                </c:pt>
                <c:pt idx="67">
                  <c:v>551873</c:v>
                </c:pt>
                <c:pt idx="68">
                  <c:v>583760</c:v>
                </c:pt>
                <c:pt idx="69">
                  <c:v>646600</c:v>
                </c:pt>
                <c:pt idx="70">
                  <c:v>706395</c:v>
                </c:pt>
                <c:pt idx="71">
                  <c:v>762266</c:v>
                </c:pt>
                <c:pt idx="72">
                  <c:v>814162</c:v>
                </c:pt>
                <c:pt idx="73">
                  <c:v>862396</c:v>
                </c:pt>
                <c:pt idx="74">
                  <c:v>907418</c:v>
                </c:pt>
                <c:pt idx="75">
                  <c:v>949652</c:v>
                </c:pt>
                <c:pt idx="76">
                  <c:v>989441</c:v>
                </c:pt>
                <c:pt idx="77">
                  <c:v>1027070</c:v>
                </c:pt>
                <c:pt idx="78">
                  <c:v>1062730</c:v>
                </c:pt>
                <c:pt idx="79">
                  <c:v>1096610</c:v>
                </c:pt>
                <c:pt idx="80">
                  <c:v>1128910</c:v>
                </c:pt>
                <c:pt idx="81">
                  <c:v>1159800</c:v>
                </c:pt>
                <c:pt idx="82">
                  <c:v>1189410</c:v>
                </c:pt>
                <c:pt idx="83">
                  <c:v>1217830</c:v>
                </c:pt>
                <c:pt idx="84">
                  <c:v>1245130</c:v>
                </c:pt>
                <c:pt idx="85">
                  <c:v>1271340</c:v>
                </c:pt>
                <c:pt idx="86">
                  <c:v>1296540</c:v>
                </c:pt>
                <c:pt idx="87">
                  <c:v>1320800</c:v>
                </c:pt>
                <c:pt idx="88">
                  <c:v>1344220</c:v>
                </c:pt>
                <c:pt idx="89">
                  <c:v>1366840</c:v>
                </c:pt>
                <c:pt idx="90">
                  <c:v>1388720</c:v>
                </c:pt>
                <c:pt idx="91">
                  <c:v>1409890</c:v>
                </c:pt>
                <c:pt idx="92">
                  <c:v>1430380</c:v>
                </c:pt>
                <c:pt idx="93">
                  <c:v>1450220</c:v>
                </c:pt>
                <c:pt idx="94">
                  <c:v>1469410</c:v>
                </c:pt>
                <c:pt idx="95">
                  <c:v>1488000</c:v>
                </c:pt>
                <c:pt idx="96">
                  <c:v>1506020</c:v>
                </c:pt>
                <c:pt idx="97">
                  <c:v>1523500</c:v>
                </c:pt>
                <c:pt idx="98">
                  <c:v>1540470</c:v>
                </c:pt>
                <c:pt idx="99">
                  <c:v>1556960</c:v>
                </c:pt>
                <c:pt idx="100">
                  <c:v>1572980</c:v>
                </c:pt>
                <c:pt idx="101">
                  <c:v>1588560</c:v>
                </c:pt>
                <c:pt idx="102">
                  <c:v>1603690</c:v>
                </c:pt>
                <c:pt idx="103">
                  <c:v>1618410</c:v>
                </c:pt>
                <c:pt idx="104">
                  <c:v>1632710</c:v>
                </c:pt>
                <c:pt idx="105">
                  <c:v>1646610</c:v>
                </c:pt>
                <c:pt idx="106">
                  <c:v>1660140</c:v>
                </c:pt>
                <c:pt idx="107">
                  <c:v>1673300</c:v>
                </c:pt>
                <c:pt idx="108">
                  <c:v>1686120</c:v>
                </c:pt>
              </c:numCache>
            </c:numRef>
          </c:yVal>
          <c:smooth val="1"/>
        </c:ser>
        <c:ser>
          <c:idx val="2"/>
          <c:order val="2"/>
          <c:tx>
            <c:v>Strategy1</c:v>
          </c:tx>
          <c:spPr>
            <a:ln w="25400" cap="rnd">
              <a:solidFill>
                <a:schemeClr val="accent4"/>
              </a:solidFill>
              <a:round/>
            </a:ln>
            <a:effectLst/>
          </c:spPr>
          <c:marker>
            <c:symbol val="none"/>
          </c:marker>
          <c:xVal>
            <c:numRef>
              <c:f>OPTvsS1vsAl!$AE$3:$AE$131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pt idx="109">
                  <c:v>1350</c:v>
                </c:pt>
                <c:pt idx="110">
                  <c:v>1380</c:v>
                </c:pt>
                <c:pt idx="111">
                  <c:v>1410</c:v>
                </c:pt>
                <c:pt idx="112">
                  <c:v>1440</c:v>
                </c:pt>
                <c:pt idx="113">
                  <c:v>1470</c:v>
                </c:pt>
                <c:pt idx="114">
                  <c:v>1500</c:v>
                </c:pt>
                <c:pt idx="115">
                  <c:v>1530</c:v>
                </c:pt>
                <c:pt idx="116">
                  <c:v>1560</c:v>
                </c:pt>
                <c:pt idx="117">
                  <c:v>1590</c:v>
                </c:pt>
                <c:pt idx="118">
                  <c:v>1620</c:v>
                </c:pt>
                <c:pt idx="119">
                  <c:v>1650</c:v>
                </c:pt>
                <c:pt idx="120">
                  <c:v>1680</c:v>
                </c:pt>
                <c:pt idx="121">
                  <c:v>1710</c:v>
                </c:pt>
                <c:pt idx="122">
                  <c:v>1740</c:v>
                </c:pt>
                <c:pt idx="123">
                  <c:v>1770</c:v>
                </c:pt>
                <c:pt idx="124">
                  <c:v>1800</c:v>
                </c:pt>
              </c:numCache>
            </c:numRef>
          </c:xVal>
          <c:yVal>
            <c:numRef>
              <c:f>OPTvsS1vsAl!$AG$3:$AG$131</c:f>
              <c:numCache>
                <c:formatCode>0.00E+00</c:formatCode>
                <c:ptCount val="129"/>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44540</c:v>
                </c:pt>
                <c:pt idx="18">
                  <c:v>52830.1</c:v>
                </c:pt>
                <c:pt idx="19">
                  <c:v>62024.4</c:v>
                </c:pt>
                <c:pt idx="20">
                  <c:v>71762.100000000006</c:v>
                </c:pt>
                <c:pt idx="21">
                  <c:v>82093</c:v>
                </c:pt>
                <c:pt idx="22">
                  <c:v>93013.6</c:v>
                </c:pt>
                <c:pt idx="23">
                  <c:v>104503</c:v>
                </c:pt>
                <c:pt idx="24">
                  <c:v>116531</c:v>
                </c:pt>
                <c:pt idx="25">
                  <c:v>128433</c:v>
                </c:pt>
                <c:pt idx="26">
                  <c:v>140195</c:v>
                </c:pt>
                <c:pt idx="27">
                  <c:v>152151</c:v>
                </c:pt>
                <c:pt idx="28">
                  <c:v>164371</c:v>
                </c:pt>
                <c:pt idx="29">
                  <c:v>176832</c:v>
                </c:pt>
                <c:pt idx="30">
                  <c:v>189196</c:v>
                </c:pt>
                <c:pt idx="31">
                  <c:v>200936</c:v>
                </c:pt>
                <c:pt idx="32">
                  <c:v>212494</c:v>
                </c:pt>
                <c:pt idx="33">
                  <c:v>223933</c:v>
                </c:pt>
                <c:pt idx="34">
                  <c:v>235228</c:v>
                </c:pt>
                <c:pt idx="35">
                  <c:v>246308</c:v>
                </c:pt>
                <c:pt idx="36">
                  <c:v>256926</c:v>
                </c:pt>
                <c:pt idx="37">
                  <c:v>267162</c:v>
                </c:pt>
                <c:pt idx="38">
                  <c:v>277057</c:v>
                </c:pt>
                <c:pt idx="39">
                  <c:v>286588</c:v>
                </c:pt>
                <c:pt idx="40">
                  <c:v>295769</c:v>
                </c:pt>
                <c:pt idx="41">
                  <c:v>304666</c:v>
                </c:pt>
                <c:pt idx="42">
                  <c:v>313290</c:v>
                </c:pt>
                <c:pt idx="43">
                  <c:v>321348</c:v>
                </c:pt>
                <c:pt idx="44">
                  <c:v>328783</c:v>
                </c:pt>
                <c:pt idx="45">
                  <c:v>335881</c:v>
                </c:pt>
                <c:pt idx="46">
                  <c:v>342914</c:v>
                </c:pt>
                <c:pt idx="47">
                  <c:v>349828</c:v>
                </c:pt>
                <c:pt idx="48">
                  <c:v>356535</c:v>
                </c:pt>
                <c:pt idx="49">
                  <c:v>363037</c:v>
                </c:pt>
                <c:pt idx="50">
                  <c:v>369387</c:v>
                </c:pt>
                <c:pt idx="51">
                  <c:v>375607</c:v>
                </c:pt>
                <c:pt idx="52">
                  <c:v>381720</c:v>
                </c:pt>
                <c:pt idx="53">
                  <c:v>387732</c:v>
                </c:pt>
                <c:pt idx="54">
                  <c:v>393654</c:v>
                </c:pt>
                <c:pt idx="55">
                  <c:v>399511</c:v>
                </c:pt>
                <c:pt idx="56">
                  <c:v>405307</c:v>
                </c:pt>
                <c:pt idx="57">
                  <c:v>411044</c:v>
                </c:pt>
                <c:pt idx="58">
                  <c:v>416644</c:v>
                </c:pt>
                <c:pt idx="59">
                  <c:v>422107</c:v>
                </c:pt>
                <c:pt idx="60">
                  <c:v>427491</c:v>
                </c:pt>
                <c:pt idx="61">
                  <c:v>432892</c:v>
                </c:pt>
                <c:pt idx="62">
                  <c:v>438327</c:v>
                </c:pt>
                <c:pt idx="63">
                  <c:v>444608</c:v>
                </c:pt>
                <c:pt idx="64">
                  <c:v>463675</c:v>
                </c:pt>
                <c:pt idx="65">
                  <c:v>489717</c:v>
                </c:pt>
                <c:pt idx="66">
                  <c:v>520274</c:v>
                </c:pt>
                <c:pt idx="67">
                  <c:v>551873</c:v>
                </c:pt>
                <c:pt idx="68">
                  <c:v>583760</c:v>
                </c:pt>
                <c:pt idx="69">
                  <c:v>646600</c:v>
                </c:pt>
                <c:pt idx="70">
                  <c:v>706395</c:v>
                </c:pt>
                <c:pt idx="71">
                  <c:v>762266</c:v>
                </c:pt>
                <c:pt idx="72">
                  <c:v>814162</c:v>
                </c:pt>
                <c:pt idx="73">
                  <c:v>862396</c:v>
                </c:pt>
                <c:pt idx="74">
                  <c:v>907418</c:v>
                </c:pt>
                <c:pt idx="75">
                  <c:v>949652</c:v>
                </c:pt>
                <c:pt idx="76">
                  <c:v>989441</c:v>
                </c:pt>
                <c:pt idx="77">
                  <c:v>1027070</c:v>
                </c:pt>
                <c:pt idx="78">
                  <c:v>1062730</c:v>
                </c:pt>
                <c:pt idx="79">
                  <c:v>1096610</c:v>
                </c:pt>
                <c:pt idx="80">
                  <c:v>1128910</c:v>
                </c:pt>
                <c:pt idx="81">
                  <c:v>1159800</c:v>
                </c:pt>
                <c:pt idx="82">
                  <c:v>1189410</c:v>
                </c:pt>
                <c:pt idx="83">
                  <c:v>1217830</c:v>
                </c:pt>
                <c:pt idx="84">
                  <c:v>1245130</c:v>
                </c:pt>
                <c:pt idx="85">
                  <c:v>1271340</c:v>
                </c:pt>
                <c:pt idx="86">
                  <c:v>1296540</c:v>
                </c:pt>
                <c:pt idx="87">
                  <c:v>1320800</c:v>
                </c:pt>
                <c:pt idx="88">
                  <c:v>1344220</c:v>
                </c:pt>
                <c:pt idx="89">
                  <c:v>1366840</c:v>
                </c:pt>
                <c:pt idx="90">
                  <c:v>1388720</c:v>
                </c:pt>
                <c:pt idx="91">
                  <c:v>1409890</c:v>
                </c:pt>
                <c:pt idx="92">
                  <c:v>1430380</c:v>
                </c:pt>
                <c:pt idx="93">
                  <c:v>1450220</c:v>
                </c:pt>
                <c:pt idx="94">
                  <c:v>1469410</c:v>
                </c:pt>
                <c:pt idx="95">
                  <c:v>1488000</c:v>
                </c:pt>
                <c:pt idx="96">
                  <c:v>1506020</c:v>
                </c:pt>
                <c:pt idx="97">
                  <c:v>1523500</c:v>
                </c:pt>
                <c:pt idx="98">
                  <c:v>1540470</c:v>
                </c:pt>
                <c:pt idx="99">
                  <c:v>1556960</c:v>
                </c:pt>
                <c:pt idx="100">
                  <c:v>1572980</c:v>
                </c:pt>
                <c:pt idx="101">
                  <c:v>1588560</c:v>
                </c:pt>
                <c:pt idx="102">
                  <c:v>1603690</c:v>
                </c:pt>
                <c:pt idx="103">
                  <c:v>1618410</c:v>
                </c:pt>
                <c:pt idx="104">
                  <c:v>1632710</c:v>
                </c:pt>
                <c:pt idx="105">
                  <c:v>1646610</c:v>
                </c:pt>
                <c:pt idx="106">
                  <c:v>1660140</c:v>
                </c:pt>
                <c:pt idx="107">
                  <c:v>1673300</c:v>
                </c:pt>
                <c:pt idx="108">
                  <c:v>1686120</c:v>
                </c:pt>
                <c:pt idx="109">
                  <c:v>1698600</c:v>
                </c:pt>
                <c:pt idx="110">
                  <c:v>1710760</c:v>
                </c:pt>
                <c:pt idx="111">
                  <c:v>1722610</c:v>
                </c:pt>
                <c:pt idx="112">
                  <c:v>1734160</c:v>
                </c:pt>
                <c:pt idx="113">
                  <c:v>1745420</c:v>
                </c:pt>
                <c:pt idx="114">
                  <c:v>1756390</c:v>
                </c:pt>
                <c:pt idx="115">
                  <c:v>1767090</c:v>
                </c:pt>
                <c:pt idx="116">
                  <c:v>1777530</c:v>
                </c:pt>
                <c:pt idx="117">
                  <c:v>1787700</c:v>
                </c:pt>
                <c:pt idx="118">
                  <c:v>1797620</c:v>
                </c:pt>
                <c:pt idx="119">
                  <c:v>1807290</c:v>
                </c:pt>
                <c:pt idx="120">
                  <c:v>1816720</c:v>
                </c:pt>
                <c:pt idx="121">
                  <c:v>1825920</c:v>
                </c:pt>
                <c:pt idx="122">
                  <c:v>1834900</c:v>
                </c:pt>
                <c:pt idx="123">
                  <c:v>1843660</c:v>
                </c:pt>
                <c:pt idx="124">
                  <c:v>1852200</c:v>
                </c:pt>
              </c:numCache>
            </c:numRef>
          </c:yVal>
          <c:smooth val="1"/>
        </c:ser>
        <c:dLbls>
          <c:showLegendKey val="0"/>
          <c:showVal val="0"/>
          <c:showCatName val="0"/>
          <c:showSerName val="0"/>
          <c:showPercent val="0"/>
          <c:showBubbleSize val="0"/>
        </c:dLbls>
        <c:axId val="181936064"/>
        <c:axId val="181936624"/>
        <c:extLst>
          <c:ext xmlns:c15="http://schemas.microsoft.com/office/drawing/2012/chart" uri="{02D57815-91ED-43cb-92C2-25804820EDAC}">
            <c15:filteredScatterSeries>
              <c15:ser>
                <c:idx val="0"/>
                <c:order val="0"/>
                <c:tx>
                  <c:strRef>
                    <c:extLst>
                      <c:ext uri="{02D57815-91ED-43cb-92C2-25804820EDAC}">
                        <c15:formulaRef>
                          <c15:sqref>OPTvsS1vsAl!$U$2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OPTvsS1vsAl!$AE$3:$AE$526</c15:sqref>
                        </c15:formulaRef>
                      </c:ext>
                    </c:extLst>
                    <c:numCache>
                      <c:formatCode>General</c:formatCode>
                      <c:ptCount val="524"/>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60.000100000000003</c:v>
                      </c:pt>
                      <c:pt idx="64">
                        <c:v>64.500100000000003</c:v>
                      </c:pt>
                      <c:pt idx="65">
                        <c:v>75.595299999999995</c:v>
                      </c:pt>
                      <c:pt idx="66">
                        <c:v>90.000100000000003</c:v>
                      </c:pt>
                      <c:pt idx="67" formatCode="0.00E+00">
                        <c:v>105</c:v>
                      </c:pt>
                      <c:pt idx="68">
                        <c:v>120</c:v>
                      </c:pt>
                      <c:pt idx="69">
                        <c:v>150</c:v>
                      </c:pt>
                      <c:pt idx="70" formatCode="0.00E+00">
                        <c:v>180</c:v>
                      </c:pt>
                      <c:pt idx="71">
                        <c:v>210</c:v>
                      </c:pt>
                      <c:pt idx="72">
                        <c:v>240</c:v>
                      </c:pt>
                      <c:pt idx="73">
                        <c:v>270</c:v>
                      </c:pt>
                      <c:pt idx="74">
                        <c:v>300</c:v>
                      </c:pt>
                      <c:pt idx="75">
                        <c:v>330</c:v>
                      </c:pt>
                      <c:pt idx="76">
                        <c:v>360</c:v>
                      </c:pt>
                      <c:pt idx="77">
                        <c:v>390</c:v>
                      </c:pt>
                      <c:pt idx="78">
                        <c:v>420</c:v>
                      </c:pt>
                      <c:pt idx="79">
                        <c:v>450</c:v>
                      </c:pt>
                      <c:pt idx="80">
                        <c:v>480</c:v>
                      </c:pt>
                      <c:pt idx="81">
                        <c:v>510</c:v>
                      </c:pt>
                      <c:pt idx="82">
                        <c:v>540</c:v>
                      </c:pt>
                      <c:pt idx="83">
                        <c:v>570</c:v>
                      </c:pt>
                      <c:pt idx="84">
                        <c:v>600</c:v>
                      </c:pt>
                      <c:pt idx="85">
                        <c:v>630</c:v>
                      </c:pt>
                      <c:pt idx="86">
                        <c:v>660</c:v>
                      </c:pt>
                      <c:pt idx="87">
                        <c:v>690</c:v>
                      </c:pt>
                      <c:pt idx="88">
                        <c:v>720</c:v>
                      </c:pt>
                      <c:pt idx="89">
                        <c:v>750</c:v>
                      </c:pt>
                      <c:pt idx="90">
                        <c:v>780</c:v>
                      </c:pt>
                      <c:pt idx="91">
                        <c:v>810</c:v>
                      </c:pt>
                      <c:pt idx="92">
                        <c:v>840</c:v>
                      </c:pt>
                      <c:pt idx="93">
                        <c:v>870</c:v>
                      </c:pt>
                      <c:pt idx="94">
                        <c:v>900</c:v>
                      </c:pt>
                      <c:pt idx="95">
                        <c:v>930</c:v>
                      </c:pt>
                      <c:pt idx="96">
                        <c:v>960</c:v>
                      </c:pt>
                      <c:pt idx="97">
                        <c:v>990</c:v>
                      </c:pt>
                      <c:pt idx="98">
                        <c:v>1020</c:v>
                      </c:pt>
                      <c:pt idx="99">
                        <c:v>1050</c:v>
                      </c:pt>
                      <c:pt idx="100">
                        <c:v>1080</c:v>
                      </c:pt>
                      <c:pt idx="101">
                        <c:v>1110</c:v>
                      </c:pt>
                      <c:pt idx="102">
                        <c:v>1140</c:v>
                      </c:pt>
                      <c:pt idx="103">
                        <c:v>1170</c:v>
                      </c:pt>
                      <c:pt idx="104">
                        <c:v>1200</c:v>
                      </c:pt>
                      <c:pt idx="105">
                        <c:v>1230</c:v>
                      </c:pt>
                      <c:pt idx="106">
                        <c:v>1260</c:v>
                      </c:pt>
                      <c:pt idx="107">
                        <c:v>1290</c:v>
                      </c:pt>
                      <c:pt idx="108">
                        <c:v>1320</c:v>
                      </c:pt>
                      <c:pt idx="109">
                        <c:v>1350</c:v>
                      </c:pt>
                      <c:pt idx="110">
                        <c:v>1380</c:v>
                      </c:pt>
                      <c:pt idx="111">
                        <c:v>1410</c:v>
                      </c:pt>
                      <c:pt idx="112">
                        <c:v>1440</c:v>
                      </c:pt>
                      <c:pt idx="113">
                        <c:v>1470</c:v>
                      </c:pt>
                      <c:pt idx="114">
                        <c:v>1500</c:v>
                      </c:pt>
                      <c:pt idx="115">
                        <c:v>1530</c:v>
                      </c:pt>
                      <c:pt idx="116">
                        <c:v>1560</c:v>
                      </c:pt>
                      <c:pt idx="117">
                        <c:v>1590</c:v>
                      </c:pt>
                      <c:pt idx="118">
                        <c:v>1620</c:v>
                      </c:pt>
                      <c:pt idx="119">
                        <c:v>1650</c:v>
                      </c:pt>
                      <c:pt idx="120">
                        <c:v>1680</c:v>
                      </c:pt>
                      <c:pt idx="121">
                        <c:v>1710</c:v>
                      </c:pt>
                      <c:pt idx="122">
                        <c:v>1740</c:v>
                      </c:pt>
                      <c:pt idx="123">
                        <c:v>1770</c:v>
                      </c:pt>
                      <c:pt idx="124">
                        <c:v>1800</c:v>
                      </c:pt>
                    </c:numCache>
                  </c:numRef>
                </c:xVal>
                <c:yVal>
                  <c:numRef>
                    <c:extLst>
                      <c:ext uri="{02D57815-91ED-43cb-92C2-25804820EDAC}">
                        <c15:formulaRef>
                          <c15:sqref>OPTvsS1vsAl!$AG$3:$AG$526</c15:sqref>
                        </c15:formulaRef>
                      </c:ext>
                    </c:extLst>
                    <c:numCache>
                      <c:formatCode>0.00E+00</c:formatCode>
                      <c:ptCount val="524"/>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44540</c:v>
                      </c:pt>
                      <c:pt idx="18">
                        <c:v>52830.1</c:v>
                      </c:pt>
                      <c:pt idx="19">
                        <c:v>62024.4</c:v>
                      </c:pt>
                      <c:pt idx="20">
                        <c:v>71762.100000000006</c:v>
                      </c:pt>
                      <c:pt idx="21">
                        <c:v>82093</c:v>
                      </c:pt>
                      <c:pt idx="22">
                        <c:v>93013.6</c:v>
                      </c:pt>
                      <c:pt idx="23">
                        <c:v>104503</c:v>
                      </c:pt>
                      <c:pt idx="24">
                        <c:v>116531</c:v>
                      </c:pt>
                      <c:pt idx="25">
                        <c:v>128433</c:v>
                      </c:pt>
                      <c:pt idx="26">
                        <c:v>140195</c:v>
                      </c:pt>
                      <c:pt idx="27">
                        <c:v>152151</c:v>
                      </c:pt>
                      <c:pt idx="28">
                        <c:v>164371</c:v>
                      </c:pt>
                      <c:pt idx="29">
                        <c:v>176832</c:v>
                      </c:pt>
                      <c:pt idx="30">
                        <c:v>189196</c:v>
                      </c:pt>
                      <c:pt idx="31">
                        <c:v>200936</c:v>
                      </c:pt>
                      <c:pt idx="32">
                        <c:v>212494</c:v>
                      </c:pt>
                      <c:pt idx="33">
                        <c:v>223933</c:v>
                      </c:pt>
                      <c:pt idx="34">
                        <c:v>235228</c:v>
                      </c:pt>
                      <c:pt idx="35">
                        <c:v>246308</c:v>
                      </c:pt>
                      <c:pt idx="36">
                        <c:v>256926</c:v>
                      </c:pt>
                      <c:pt idx="37">
                        <c:v>267162</c:v>
                      </c:pt>
                      <c:pt idx="38">
                        <c:v>277057</c:v>
                      </c:pt>
                      <c:pt idx="39">
                        <c:v>286588</c:v>
                      </c:pt>
                      <c:pt idx="40">
                        <c:v>295769</c:v>
                      </c:pt>
                      <c:pt idx="41">
                        <c:v>304666</c:v>
                      </c:pt>
                      <c:pt idx="42">
                        <c:v>313290</c:v>
                      </c:pt>
                      <c:pt idx="43">
                        <c:v>321348</c:v>
                      </c:pt>
                      <c:pt idx="44">
                        <c:v>328783</c:v>
                      </c:pt>
                      <c:pt idx="45">
                        <c:v>335881</c:v>
                      </c:pt>
                      <c:pt idx="46">
                        <c:v>342914</c:v>
                      </c:pt>
                      <c:pt idx="47">
                        <c:v>349828</c:v>
                      </c:pt>
                      <c:pt idx="48">
                        <c:v>356535</c:v>
                      </c:pt>
                      <c:pt idx="49">
                        <c:v>363037</c:v>
                      </c:pt>
                      <c:pt idx="50">
                        <c:v>369387</c:v>
                      </c:pt>
                      <c:pt idx="51">
                        <c:v>375607</c:v>
                      </c:pt>
                      <c:pt idx="52">
                        <c:v>381720</c:v>
                      </c:pt>
                      <c:pt idx="53">
                        <c:v>387732</c:v>
                      </c:pt>
                      <c:pt idx="54">
                        <c:v>393654</c:v>
                      </c:pt>
                      <c:pt idx="55">
                        <c:v>399511</c:v>
                      </c:pt>
                      <c:pt idx="56">
                        <c:v>405307</c:v>
                      </c:pt>
                      <c:pt idx="57">
                        <c:v>411044</c:v>
                      </c:pt>
                      <c:pt idx="58">
                        <c:v>416644</c:v>
                      </c:pt>
                      <c:pt idx="59">
                        <c:v>422107</c:v>
                      </c:pt>
                      <c:pt idx="60">
                        <c:v>427491</c:v>
                      </c:pt>
                      <c:pt idx="61">
                        <c:v>432892</c:v>
                      </c:pt>
                      <c:pt idx="62">
                        <c:v>438327</c:v>
                      </c:pt>
                      <c:pt idx="63">
                        <c:v>444608</c:v>
                      </c:pt>
                      <c:pt idx="64">
                        <c:v>463675</c:v>
                      </c:pt>
                      <c:pt idx="65">
                        <c:v>489717</c:v>
                      </c:pt>
                      <c:pt idx="66">
                        <c:v>520274</c:v>
                      </c:pt>
                      <c:pt idx="67">
                        <c:v>551873</c:v>
                      </c:pt>
                      <c:pt idx="68">
                        <c:v>583760</c:v>
                      </c:pt>
                      <c:pt idx="69">
                        <c:v>646600</c:v>
                      </c:pt>
                      <c:pt idx="70">
                        <c:v>706395</c:v>
                      </c:pt>
                      <c:pt idx="71">
                        <c:v>762266</c:v>
                      </c:pt>
                      <c:pt idx="72">
                        <c:v>814162</c:v>
                      </c:pt>
                      <c:pt idx="73">
                        <c:v>862396</c:v>
                      </c:pt>
                      <c:pt idx="74">
                        <c:v>907418</c:v>
                      </c:pt>
                      <c:pt idx="75">
                        <c:v>949652</c:v>
                      </c:pt>
                      <c:pt idx="76">
                        <c:v>989441</c:v>
                      </c:pt>
                      <c:pt idx="77">
                        <c:v>1027070</c:v>
                      </c:pt>
                      <c:pt idx="78">
                        <c:v>1062730</c:v>
                      </c:pt>
                      <c:pt idx="79">
                        <c:v>1096610</c:v>
                      </c:pt>
                      <c:pt idx="80">
                        <c:v>1128910</c:v>
                      </c:pt>
                      <c:pt idx="81">
                        <c:v>1159800</c:v>
                      </c:pt>
                      <c:pt idx="82">
                        <c:v>1189410</c:v>
                      </c:pt>
                      <c:pt idx="83">
                        <c:v>1217830</c:v>
                      </c:pt>
                      <c:pt idx="84">
                        <c:v>1245130</c:v>
                      </c:pt>
                      <c:pt idx="85">
                        <c:v>1271340</c:v>
                      </c:pt>
                      <c:pt idx="86">
                        <c:v>1296540</c:v>
                      </c:pt>
                      <c:pt idx="87">
                        <c:v>1320800</c:v>
                      </c:pt>
                      <c:pt idx="88">
                        <c:v>1344220</c:v>
                      </c:pt>
                      <c:pt idx="89">
                        <c:v>1366840</c:v>
                      </c:pt>
                      <c:pt idx="90">
                        <c:v>1388720</c:v>
                      </c:pt>
                      <c:pt idx="91">
                        <c:v>1409890</c:v>
                      </c:pt>
                      <c:pt idx="92">
                        <c:v>1430380</c:v>
                      </c:pt>
                      <c:pt idx="93">
                        <c:v>1450220</c:v>
                      </c:pt>
                      <c:pt idx="94">
                        <c:v>1469410</c:v>
                      </c:pt>
                      <c:pt idx="95">
                        <c:v>1488000</c:v>
                      </c:pt>
                      <c:pt idx="96">
                        <c:v>1506020</c:v>
                      </c:pt>
                      <c:pt idx="97">
                        <c:v>1523500</c:v>
                      </c:pt>
                      <c:pt idx="98">
                        <c:v>1540470</c:v>
                      </c:pt>
                      <c:pt idx="99">
                        <c:v>1556960</c:v>
                      </c:pt>
                      <c:pt idx="100">
                        <c:v>1572980</c:v>
                      </c:pt>
                      <c:pt idx="101">
                        <c:v>1588560</c:v>
                      </c:pt>
                      <c:pt idx="102">
                        <c:v>1603690</c:v>
                      </c:pt>
                      <c:pt idx="103">
                        <c:v>1618410</c:v>
                      </c:pt>
                      <c:pt idx="104">
                        <c:v>1632710</c:v>
                      </c:pt>
                      <c:pt idx="105">
                        <c:v>1646610</c:v>
                      </c:pt>
                      <c:pt idx="106">
                        <c:v>1660140</c:v>
                      </c:pt>
                      <c:pt idx="107">
                        <c:v>1673300</c:v>
                      </c:pt>
                      <c:pt idx="108">
                        <c:v>1686120</c:v>
                      </c:pt>
                      <c:pt idx="109">
                        <c:v>1698600</c:v>
                      </c:pt>
                      <c:pt idx="110">
                        <c:v>1710760</c:v>
                      </c:pt>
                      <c:pt idx="111">
                        <c:v>1722610</c:v>
                      </c:pt>
                      <c:pt idx="112">
                        <c:v>1734160</c:v>
                      </c:pt>
                      <c:pt idx="113">
                        <c:v>1745420</c:v>
                      </c:pt>
                      <c:pt idx="114">
                        <c:v>1756390</c:v>
                      </c:pt>
                      <c:pt idx="115">
                        <c:v>1767090</c:v>
                      </c:pt>
                      <c:pt idx="116">
                        <c:v>1777530</c:v>
                      </c:pt>
                      <c:pt idx="117">
                        <c:v>1787700</c:v>
                      </c:pt>
                      <c:pt idx="118">
                        <c:v>1797620</c:v>
                      </c:pt>
                      <c:pt idx="119">
                        <c:v>1807290</c:v>
                      </c:pt>
                      <c:pt idx="120">
                        <c:v>1816720</c:v>
                      </c:pt>
                      <c:pt idx="121">
                        <c:v>1825920</c:v>
                      </c:pt>
                      <c:pt idx="122">
                        <c:v>1834900</c:v>
                      </c:pt>
                      <c:pt idx="123">
                        <c:v>1843660</c:v>
                      </c:pt>
                      <c:pt idx="124">
                        <c:v>1852200</c:v>
                      </c:pt>
                    </c:numCache>
                  </c:numRef>
                </c:yVal>
                <c:smooth val="1"/>
              </c15:ser>
            </c15:filteredScatterSeries>
          </c:ext>
        </c:extLst>
      </c:scatterChart>
      <c:valAx>
        <c:axId val="18193606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36624"/>
        <c:crosses val="autoZero"/>
        <c:crossBetween val="midCat"/>
      </c:valAx>
      <c:valAx>
        <c:axId val="181936624"/>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NPV(1,000</a:t>
                </a:r>
                <a:r>
                  <a:rPr lang="en-US" dirty="0"/>
                  <a:t>$)</a:t>
                </a:r>
              </a:p>
            </c:rich>
          </c:tx>
          <c:layout>
            <c:manualLayout>
              <c:xMode val="edge"/>
              <c:yMode val="edge"/>
              <c:x val="0"/>
              <c:y val="0.309262904636920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36064"/>
        <c:crosses val="autoZero"/>
        <c:crossBetween val="midCat"/>
        <c:dispUnits>
          <c:builtInUnit val="thousands"/>
        </c:dispUnits>
      </c:valAx>
      <c:spPr>
        <a:noFill/>
        <a:ln>
          <a:noFill/>
        </a:ln>
        <a:effectLst/>
      </c:spPr>
    </c:plotArea>
    <c:legend>
      <c:legendPos val="r"/>
      <c:layout>
        <c:manualLayout>
          <c:xMode val="edge"/>
          <c:yMode val="edge"/>
          <c:x val="0.49841195837362434"/>
          <c:y val="0.28471448942897887"/>
          <c:w val="0.37742465579960399"/>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40141363908458"/>
          <c:y val="4.463444900466397E-2"/>
          <c:w val="0.75560735829073999"/>
          <c:h val="0.80434797492583676"/>
        </c:manualLayout>
      </c:layout>
      <c:scatterChart>
        <c:scatterStyle val="smoothMarker"/>
        <c:varyColors val="0"/>
        <c:ser>
          <c:idx val="0"/>
          <c:order val="0"/>
          <c:tx>
            <c:strRef>
              <c:f>OPTvsS1vsAl!$B$2</c:f>
              <c:strCache>
                <c:ptCount val="1"/>
                <c:pt idx="0">
                  <c:v>data-driven</c:v>
                </c:pt>
              </c:strCache>
            </c:strRef>
          </c:tx>
          <c:spPr>
            <a:ln w="25400" cap="rnd">
              <a:solidFill>
                <a:schemeClr val="accent1"/>
              </a:solidFill>
              <a:round/>
            </a:ln>
            <a:effectLst/>
          </c:spPr>
          <c:marker>
            <c:symbol val="none"/>
          </c:marker>
          <c:xVal>
            <c:numRef>
              <c:f>OPTvsS1vsAl!$A$3:$A$324</c:f>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f>OPTvsS1vsAl!$B$3:$B$324</c:f>
              <c:numCache>
                <c:formatCode>General</c:formatCode>
                <c:ptCount val="322"/>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4160</c:v>
                </c:pt>
                <c:pt idx="188">
                  <c:v>4120</c:v>
                </c:pt>
                <c:pt idx="189">
                  <c:v>4080</c:v>
                </c:pt>
                <c:pt idx="190">
                  <c:v>4040</c:v>
                </c:pt>
                <c:pt idx="191">
                  <c:v>4000</c:v>
                </c:pt>
                <c:pt idx="192">
                  <c:v>3960</c:v>
                </c:pt>
                <c:pt idx="193">
                  <c:v>3920</c:v>
                </c:pt>
                <c:pt idx="194">
                  <c:v>3880</c:v>
                </c:pt>
                <c:pt idx="195">
                  <c:v>3840</c:v>
                </c:pt>
                <c:pt idx="196">
                  <c:v>3800</c:v>
                </c:pt>
                <c:pt idx="197">
                  <c:v>3760</c:v>
                </c:pt>
                <c:pt idx="198">
                  <c:v>3720</c:v>
                </c:pt>
                <c:pt idx="199">
                  <c:v>3680</c:v>
                </c:pt>
                <c:pt idx="200">
                  <c:v>3640</c:v>
                </c:pt>
                <c:pt idx="201">
                  <c:v>3600</c:v>
                </c:pt>
                <c:pt idx="202">
                  <c:v>3560</c:v>
                </c:pt>
                <c:pt idx="203">
                  <c:v>3520</c:v>
                </c:pt>
                <c:pt idx="204">
                  <c:v>3480</c:v>
                </c:pt>
                <c:pt idx="205">
                  <c:v>3440</c:v>
                </c:pt>
                <c:pt idx="206">
                  <c:v>3400</c:v>
                </c:pt>
                <c:pt idx="207">
                  <c:v>3360</c:v>
                </c:pt>
                <c:pt idx="208">
                  <c:v>3320</c:v>
                </c:pt>
                <c:pt idx="209">
                  <c:v>3280</c:v>
                </c:pt>
                <c:pt idx="210">
                  <c:v>3240</c:v>
                </c:pt>
                <c:pt idx="211">
                  <c:v>3200</c:v>
                </c:pt>
                <c:pt idx="212">
                  <c:v>3160</c:v>
                </c:pt>
                <c:pt idx="213">
                  <c:v>3120</c:v>
                </c:pt>
                <c:pt idx="214">
                  <c:v>3080</c:v>
                </c:pt>
                <c:pt idx="215">
                  <c:v>3040</c:v>
                </c:pt>
                <c:pt idx="216">
                  <c:v>3000</c:v>
                </c:pt>
                <c:pt idx="217">
                  <c:v>2960</c:v>
                </c:pt>
                <c:pt idx="218">
                  <c:v>2920</c:v>
                </c:pt>
                <c:pt idx="219">
                  <c:v>2880</c:v>
                </c:pt>
                <c:pt idx="220">
                  <c:v>2840</c:v>
                </c:pt>
                <c:pt idx="221">
                  <c:v>2800</c:v>
                </c:pt>
                <c:pt idx="222">
                  <c:v>2760</c:v>
                </c:pt>
                <c:pt idx="223">
                  <c:v>2720</c:v>
                </c:pt>
                <c:pt idx="224">
                  <c:v>2680</c:v>
                </c:pt>
                <c:pt idx="225">
                  <c:v>2640</c:v>
                </c:pt>
                <c:pt idx="226">
                  <c:v>2600</c:v>
                </c:pt>
                <c:pt idx="227">
                  <c:v>2560</c:v>
                </c:pt>
                <c:pt idx="228">
                  <c:v>2520</c:v>
                </c:pt>
                <c:pt idx="229">
                  <c:v>2480</c:v>
                </c:pt>
                <c:pt idx="230">
                  <c:v>2440</c:v>
                </c:pt>
                <c:pt idx="231">
                  <c:v>2400</c:v>
                </c:pt>
                <c:pt idx="232">
                  <c:v>2360</c:v>
                </c:pt>
                <c:pt idx="233">
                  <c:v>2320</c:v>
                </c:pt>
                <c:pt idx="234">
                  <c:v>2280</c:v>
                </c:pt>
                <c:pt idx="235">
                  <c:v>2240</c:v>
                </c:pt>
                <c:pt idx="236">
                  <c:v>2200</c:v>
                </c:pt>
                <c:pt idx="237">
                  <c:v>2160</c:v>
                </c:pt>
                <c:pt idx="238">
                  <c:v>2120</c:v>
                </c:pt>
                <c:pt idx="239">
                  <c:v>2080</c:v>
                </c:pt>
                <c:pt idx="240">
                  <c:v>2040</c:v>
                </c:pt>
                <c:pt idx="241">
                  <c:v>2000</c:v>
                </c:pt>
                <c:pt idx="242">
                  <c:v>1960</c:v>
                </c:pt>
                <c:pt idx="243">
                  <c:v>1920</c:v>
                </c:pt>
                <c:pt idx="244">
                  <c:v>1880</c:v>
                </c:pt>
                <c:pt idx="245">
                  <c:v>1840</c:v>
                </c:pt>
                <c:pt idx="246">
                  <c:v>1800</c:v>
                </c:pt>
                <c:pt idx="247">
                  <c:v>1760</c:v>
                </c:pt>
                <c:pt idx="248">
                  <c:v>1720</c:v>
                </c:pt>
                <c:pt idx="249">
                  <c:v>1680</c:v>
                </c:pt>
                <c:pt idx="250">
                  <c:v>1640</c:v>
                </c:pt>
                <c:pt idx="251">
                  <c:v>1600</c:v>
                </c:pt>
                <c:pt idx="252">
                  <c:v>1560</c:v>
                </c:pt>
                <c:pt idx="253">
                  <c:v>1520</c:v>
                </c:pt>
                <c:pt idx="254">
                  <c:v>1480</c:v>
                </c:pt>
                <c:pt idx="255">
                  <c:v>1440</c:v>
                </c:pt>
                <c:pt idx="256">
                  <c:v>1400</c:v>
                </c:pt>
                <c:pt idx="257">
                  <c:v>1360</c:v>
                </c:pt>
                <c:pt idx="258">
                  <c:v>1320</c:v>
                </c:pt>
                <c:pt idx="259">
                  <c:v>1280</c:v>
                </c:pt>
                <c:pt idx="260">
                  <c:v>1240</c:v>
                </c:pt>
                <c:pt idx="261">
                  <c:v>1200</c:v>
                </c:pt>
                <c:pt idx="262">
                  <c:v>1160</c:v>
                </c:pt>
                <c:pt idx="263">
                  <c:v>1120</c:v>
                </c:pt>
                <c:pt idx="264">
                  <c:v>1080</c:v>
                </c:pt>
                <c:pt idx="265">
                  <c:v>1040</c:v>
                </c:pt>
                <c:pt idx="266">
                  <c:v>1000</c:v>
                </c:pt>
                <c:pt idx="267">
                  <c:v>1000</c:v>
                </c:pt>
                <c:pt idx="268">
                  <c:v>1000</c:v>
                </c:pt>
                <c:pt idx="269">
                  <c:v>1000</c:v>
                </c:pt>
                <c:pt idx="270">
                  <c:v>1000</c:v>
                </c:pt>
                <c:pt idx="271">
                  <c:v>1000</c:v>
                </c:pt>
                <c:pt idx="272">
                  <c:v>1000</c:v>
                </c:pt>
                <c:pt idx="273">
                  <c:v>1000</c:v>
                </c:pt>
                <c:pt idx="274">
                  <c:v>1000</c:v>
                </c:pt>
                <c:pt idx="275">
                  <c:v>1000</c:v>
                </c:pt>
                <c:pt idx="276">
                  <c:v>1000</c:v>
                </c:pt>
                <c:pt idx="277">
                  <c:v>1000</c:v>
                </c:pt>
                <c:pt idx="278">
                  <c:v>1000</c:v>
                </c:pt>
                <c:pt idx="279">
                  <c:v>1000</c:v>
                </c:pt>
                <c:pt idx="280">
                  <c:v>1000</c:v>
                </c:pt>
                <c:pt idx="281">
                  <c:v>1000</c:v>
                </c:pt>
                <c:pt idx="282">
                  <c:v>1000</c:v>
                </c:pt>
                <c:pt idx="283">
                  <c:v>1000</c:v>
                </c:pt>
                <c:pt idx="284">
                  <c:v>1000</c:v>
                </c:pt>
                <c:pt idx="285">
                  <c:v>1000</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numCache>
            </c:numRef>
          </c:yVal>
          <c:smooth val="1"/>
        </c:ser>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OPTvsS1vsAl!$E$3:$E$85</c:f>
              <c:numCache>
                <c:formatCode>General</c:formatCode>
                <c:ptCount val="8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4756.9399999999996</c:v>
                </c:pt>
                <c:pt idx="21">
                  <c:v>4756.9399999999996</c:v>
                </c:pt>
                <c:pt idx="22">
                  <c:v>4756.9399999999996</c:v>
                </c:pt>
                <c:pt idx="23">
                  <c:v>4727.21</c:v>
                </c:pt>
                <c:pt idx="24">
                  <c:v>4727.21</c:v>
                </c:pt>
                <c:pt idx="25">
                  <c:v>4693.24</c:v>
                </c:pt>
                <c:pt idx="26">
                  <c:v>4601.67</c:v>
                </c:pt>
                <c:pt idx="27">
                  <c:v>4450.04</c:v>
                </c:pt>
                <c:pt idx="28">
                  <c:v>4263.38</c:v>
                </c:pt>
                <c:pt idx="29">
                  <c:v>4034.04</c:v>
                </c:pt>
                <c:pt idx="30">
                  <c:v>3780.89</c:v>
                </c:pt>
                <c:pt idx="31">
                  <c:v>3507.61</c:v>
                </c:pt>
                <c:pt idx="32">
                  <c:v>3204.25</c:v>
                </c:pt>
                <c:pt idx="33">
                  <c:v>2889.21</c:v>
                </c:pt>
                <c:pt idx="34">
                  <c:v>2558.12</c:v>
                </c:pt>
                <c:pt idx="35">
                  <c:v>2205.77</c:v>
                </c:pt>
                <c:pt idx="36">
                  <c:v>1823</c:v>
                </c:pt>
                <c:pt idx="37">
                  <c:v>1413.6</c:v>
                </c:pt>
                <c:pt idx="38">
                  <c:v>1000.01</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1000.76</c:v>
                </c:pt>
                <c:pt idx="68">
                  <c:v>1000.14</c:v>
                </c:pt>
                <c:pt idx="69">
                  <c:v>1000.03</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OPTvsS1vsAl!$H$3:$H$130</c:f>
              <c:numCache>
                <c:formatCode>General</c:formatCode>
                <c:ptCount val="12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numCache>
            </c:numRef>
          </c:yVal>
          <c:smooth val="1"/>
        </c:ser>
        <c:dLbls>
          <c:showLegendKey val="0"/>
          <c:showVal val="0"/>
          <c:showCatName val="0"/>
          <c:showSerName val="0"/>
          <c:showPercent val="0"/>
          <c:showBubbleSize val="0"/>
        </c:dLbls>
        <c:axId val="181940544"/>
        <c:axId val="181941104"/>
      </c:scatterChart>
      <c:valAx>
        <c:axId val="18194054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41104"/>
        <c:crosses val="autoZero"/>
        <c:crossBetween val="midCat"/>
      </c:valAx>
      <c:valAx>
        <c:axId val="181941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BHP(psi)</a:t>
                </a:r>
              </a:p>
            </c:rich>
          </c:tx>
          <c:layout>
            <c:manualLayout>
              <c:xMode val="edge"/>
              <c:yMode val="edge"/>
              <c:x val="2.7775952973579264E-3"/>
              <c:y val="0.3062426367698932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40544"/>
        <c:crosses val="autoZero"/>
        <c:crossBetween val="midCat"/>
      </c:valAx>
      <c:spPr>
        <a:noFill/>
        <a:ln>
          <a:noFill/>
        </a:ln>
        <a:effectLst/>
      </c:spPr>
    </c:plotArea>
    <c:legend>
      <c:legendPos val="r"/>
      <c:layout>
        <c:manualLayout>
          <c:xMode val="edge"/>
          <c:yMode val="edge"/>
          <c:x val="0.39607018695031543"/>
          <c:y val="0.10748361464661334"/>
          <c:w val="0.39475353409771147"/>
          <c:h val="0.4891874436175286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48346011650682"/>
          <c:y val="4.4540481290413408E-2"/>
          <c:w val="0.78087115951012354"/>
          <c:h val="0.78947164650395707"/>
        </c:manualLayout>
      </c:layout>
      <c:scatterChart>
        <c:scatterStyle val="smoothMarker"/>
        <c:varyColors val="0"/>
        <c:ser>
          <c:idx val="0"/>
          <c:order val="0"/>
          <c:tx>
            <c:strRef>
              <c:f>OPTvsS1vsAl!$B$2</c:f>
              <c:strCache>
                <c:ptCount val="1"/>
                <c:pt idx="0">
                  <c:v>data-driven</c:v>
                </c:pt>
              </c:strCache>
            </c:strRef>
          </c:tx>
          <c:spPr>
            <a:ln w="25400" cap="rnd">
              <a:solidFill>
                <a:schemeClr val="accent1"/>
              </a:solidFill>
              <a:round/>
            </a:ln>
            <a:effectLst/>
          </c:spPr>
          <c:marker>
            <c:symbol val="none"/>
          </c:marker>
          <c:xVal>
            <c:numRef>
              <c:f>OPTvsS1vsAl!$A$3:$A$324</c:f>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f>OPTvsS1vsAl!$C$3:$C$324</c:f>
              <c:numCache>
                <c:formatCode>0.00E+00</c:formatCode>
                <c:ptCount val="322"/>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42246.3</c:v>
                </c:pt>
                <c:pt idx="18" formatCode="General">
                  <c:v>46538.400000000001</c:v>
                </c:pt>
                <c:pt idx="19" formatCode="General">
                  <c:v>50904.5</c:v>
                </c:pt>
                <c:pt idx="20" formatCode="General">
                  <c:v>55375.3</c:v>
                </c:pt>
                <c:pt idx="21" formatCode="General">
                  <c:v>60012</c:v>
                </c:pt>
                <c:pt idx="22" formatCode="General">
                  <c:v>62381</c:v>
                </c:pt>
                <c:pt idx="23" formatCode="General">
                  <c:v>64252.3</c:v>
                </c:pt>
                <c:pt idx="24" formatCode="General">
                  <c:v>65878.3</c:v>
                </c:pt>
                <c:pt idx="25" formatCode="General">
                  <c:v>67342.600000000006</c:v>
                </c:pt>
                <c:pt idx="26" formatCode="General">
                  <c:v>68685.8</c:v>
                </c:pt>
                <c:pt idx="27" formatCode="General">
                  <c:v>69928.600000000006</c:v>
                </c:pt>
                <c:pt idx="28" formatCode="General">
                  <c:v>71085.7</c:v>
                </c:pt>
                <c:pt idx="29" formatCode="General">
                  <c:v>72167.8</c:v>
                </c:pt>
                <c:pt idx="30" formatCode="General">
                  <c:v>73187.8</c:v>
                </c:pt>
                <c:pt idx="31" formatCode="General">
                  <c:v>74155.100000000006</c:v>
                </c:pt>
                <c:pt idx="32" formatCode="General">
                  <c:v>75075.5</c:v>
                </c:pt>
                <c:pt idx="33" formatCode="General">
                  <c:v>75954.2</c:v>
                </c:pt>
                <c:pt idx="34" formatCode="General">
                  <c:v>76794</c:v>
                </c:pt>
                <c:pt idx="35" formatCode="General">
                  <c:v>77598.8</c:v>
                </c:pt>
                <c:pt idx="36" formatCode="General">
                  <c:v>78371.899999999994</c:v>
                </c:pt>
                <c:pt idx="37" formatCode="General">
                  <c:v>79115</c:v>
                </c:pt>
                <c:pt idx="38" formatCode="General">
                  <c:v>79831.199999999997</c:v>
                </c:pt>
                <c:pt idx="39" formatCode="General">
                  <c:v>80523.899999999994</c:v>
                </c:pt>
                <c:pt idx="40" formatCode="General">
                  <c:v>81197.2</c:v>
                </c:pt>
                <c:pt idx="41" formatCode="General">
                  <c:v>81855.3</c:v>
                </c:pt>
                <c:pt idx="42" formatCode="General">
                  <c:v>82504.7</c:v>
                </c:pt>
                <c:pt idx="43" formatCode="General">
                  <c:v>83151</c:v>
                </c:pt>
                <c:pt idx="44" formatCode="General">
                  <c:v>83799.5</c:v>
                </c:pt>
                <c:pt idx="45" formatCode="General">
                  <c:v>84454.9</c:v>
                </c:pt>
                <c:pt idx="46" formatCode="General">
                  <c:v>85118.7</c:v>
                </c:pt>
                <c:pt idx="47" formatCode="General">
                  <c:v>85789.8</c:v>
                </c:pt>
                <c:pt idx="48" formatCode="General">
                  <c:v>86465.1</c:v>
                </c:pt>
                <c:pt idx="49" formatCode="General">
                  <c:v>87140.5</c:v>
                </c:pt>
                <c:pt idx="50" formatCode="General">
                  <c:v>87812.4</c:v>
                </c:pt>
                <c:pt idx="51" formatCode="General">
                  <c:v>88477.9</c:v>
                </c:pt>
                <c:pt idx="52" formatCode="General">
                  <c:v>89135.2</c:v>
                </c:pt>
                <c:pt idx="53" formatCode="General">
                  <c:v>89784</c:v>
                </c:pt>
                <c:pt idx="54" formatCode="General">
                  <c:v>90425.9</c:v>
                </c:pt>
                <c:pt idx="55" formatCode="General">
                  <c:v>91063.5</c:v>
                </c:pt>
                <c:pt idx="56" formatCode="General">
                  <c:v>91699.8</c:v>
                </c:pt>
                <c:pt idx="57" formatCode="General">
                  <c:v>92338.9</c:v>
                </c:pt>
                <c:pt idx="58" formatCode="General">
                  <c:v>92985</c:v>
                </c:pt>
                <c:pt idx="59" formatCode="General">
                  <c:v>93642.2</c:v>
                </c:pt>
                <c:pt idx="60" formatCode="General">
                  <c:v>94313.3</c:v>
                </c:pt>
                <c:pt idx="61">
                  <c:v>94999.8</c:v>
                </c:pt>
                <c:pt idx="62" formatCode="General">
                  <c:v>95701.5</c:v>
                </c:pt>
                <c:pt idx="63" formatCode="General">
                  <c:v>96417.600000000006</c:v>
                </c:pt>
                <c:pt idx="64" formatCode="General">
                  <c:v>97146</c:v>
                </c:pt>
                <c:pt idx="65" formatCode="General">
                  <c:v>97884.6</c:v>
                </c:pt>
                <c:pt idx="66" formatCode="General">
                  <c:v>98631</c:v>
                </c:pt>
                <c:pt idx="67" formatCode="General">
                  <c:v>99382.9</c:v>
                </c:pt>
                <c:pt idx="68" formatCode="General">
                  <c:v>100138</c:v>
                </c:pt>
                <c:pt idx="69" formatCode="General">
                  <c:v>100895</c:v>
                </c:pt>
                <c:pt idx="70" formatCode="General">
                  <c:v>101652</c:v>
                </c:pt>
                <c:pt idx="71" formatCode="General">
                  <c:v>102415</c:v>
                </c:pt>
                <c:pt idx="72" formatCode="General">
                  <c:v>103185</c:v>
                </c:pt>
                <c:pt idx="73" formatCode="General">
                  <c:v>103963</c:v>
                </c:pt>
                <c:pt idx="74" formatCode="General">
                  <c:v>104747</c:v>
                </c:pt>
                <c:pt idx="75" formatCode="General">
                  <c:v>105536</c:v>
                </c:pt>
                <c:pt idx="76" formatCode="General">
                  <c:v>106330</c:v>
                </c:pt>
                <c:pt idx="77" formatCode="General">
                  <c:v>107128</c:v>
                </c:pt>
                <c:pt idx="78" formatCode="General">
                  <c:v>107927</c:v>
                </c:pt>
                <c:pt idx="79" formatCode="General">
                  <c:v>108728</c:v>
                </c:pt>
                <c:pt idx="80" formatCode="General">
                  <c:v>109531</c:v>
                </c:pt>
                <c:pt idx="81" formatCode="General">
                  <c:v>110335</c:v>
                </c:pt>
                <c:pt idx="82" formatCode="General">
                  <c:v>111142</c:v>
                </c:pt>
                <c:pt idx="83" formatCode="General">
                  <c:v>111951</c:v>
                </c:pt>
                <c:pt idx="84" formatCode="General">
                  <c:v>112764</c:v>
                </c:pt>
                <c:pt idx="85" formatCode="General">
                  <c:v>113579</c:v>
                </c:pt>
                <c:pt idx="86" formatCode="General">
                  <c:v>114396</c:v>
                </c:pt>
                <c:pt idx="87" formatCode="General">
                  <c:v>115215</c:v>
                </c:pt>
                <c:pt idx="88" formatCode="General">
                  <c:v>116034</c:v>
                </c:pt>
                <c:pt idx="89" formatCode="General">
                  <c:v>116853</c:v>
                </c:pt>
                <c:pt idx="90" formatCode="General">
                  <c:v>117669</c:v>
                </c:pt>
                <c:pt idx="91" formatCode="General">
                  <c:v>118482</c:v>
                </c:pt>
                <c:pt idx="92" formatCode="General">
                  <c:v>119291</c:v>
                </c:pt>
                <c:pt idx="93" formatCode="General">
                  <c:v>120095</c:v>
                </c:pt>
                <c:pt idx="94" formatCode="General">
                  <c:v>120893</c:v>
                </c:pt>
                <c:pt idx="95" formatCode="General">
                  <c:v>121685</c:v>
                </c:pt>
                <c:pt idx="96" formatCode="General">
                  <c:v>122470</c:v>
                </c:pt>
                <c:pt idx="97" formatCode="General">
                  <c:v>123249</c:v>
                </c:pt>
                <c:pt idx="98" formatCode="General">
                  <c:v>124021</c:v>
                </c:pt>
                <c:pt idx="99" formatCode="General">
                  <c:v>124786</c:v>
                </c:pt>
                <c:pt idx="100" formatCode="General">
                  <c:v>125543</c:v>
                </c:pt>
                <c:pt idx="101" formatCode="General">
                  <c:v>126294</c:v>
                </c:pt>
                <c:pt idx="102" formatCode="General">
                  <c:v>129921</c:v>
                </c:pt>
                <c:pt idx="103" formatCode="General">
                  <c:v>134172</c:v>
                </c:pt>
                <c:pt idx="104" formatCode="General">
                  <c:v>138576</c:v>
                </c:pt>
                <c:pt idx="105" formatCode="General">
                  <c:v>142800</c:v>
                </c:pt>
                <c:pt idx="106" formatCode="General">
                  <c:v>147158</c:v>
                </c:pt>
                <c:pt idx="107" formatCode="General">
                  <c:v>149672</c:v>
                </c:pt>
                <c:pt idx="108" formatCode="General">
                  <c:v>151788</c:v>
                </c:pt>
                <c:pt idx="109" formatCode="General">
                  <c:v>153710</c:v>
                </c:pt>
                <c:pt idx="110" formatCode="General">
                  <c:v>155498</c:v>
                </c:pt>
                <c:pt idx="111" formatCode="General">
                  <c:v>157185</c:v>
                </c:pt>
                <c:pt idx="112" formatCode="General">
                  <c:v>158794</c:v>
                </c:pt>
                <c:pt idx="113" formatCode="General">
                  <c:v>160338</c:v>
                </c:pt>
                <c:pt idx="114" formatCode="General">
                  <c:v>161828</c:v>
                </c:pt>
                <c:pt idx="115" formatCode="General">
                  <c:v>163268</c:v>
                </c:pt>
                <c:pt idx="116" formatCode="General">
                  <c:v>164666</c:v>
                </c:pt>
                <c:pt idx="117" formatCode="General">
                  <c:v>166027</c:v>
                </c:pt>
                <c:pt idx="118" formatCode="General">
                  <c:v>167353</c:v>
                </c:pt>
                <c:pt idx="119" formatCode="General">
                  <c:v>168650</c:v>
                </c:pt>
                <c:pt idx="120" formatCode="General">
                  <c:v>169918</c:v>
                </c:pt>
                <c:pt idx="121" formatCode="General">
                  <c:v>171161</c:v>
                </c:pt>
                <c:pt idx="122" formatCode="General">
                  <c:v>172380</c:v>
                </c:pt>
                <c:pt idx="123" formatCode="General">
                  <c:v>173576</c:v>
                </c:pt>
                <c:pt idx="124" formatCode="General">
                  <c:v>174751</c:v>
                </c:pt>
                <c:pt idx="125" formatCode="General">
                  <c:v>175907</c:v>
                </c:pt>
                <c:pt idx="126" formatCode="General">
                  <c:v>177043</c:v>
                </c:pt>
                <c:pt idx="127" formatCode="General">
                  <c:v>178163</c:v>
                </c:pt>
                <c:pt idx="128" formatCode="General">
                  <c:v>179265</c:v>
                </c:pt>
                <c:pt idx="129" formatCode="General">
                  <c:v>180352</c:v>
                </c:pt>
                <c:pt idx="130" formatCode="General">
                  <c:v>181423</c:v>
                </c:pt>
                <c:pt idx="131" formatCode="General">
                  <c:v>182480</c:v>
                </c:pt>
                <c:pt idx="132" formatCode="General">
                  <c:v>183523</c:v>
                </c:pt>
                <c:pt idx="133" formatCode="General">
                  <c:v>184553</c:v>
                </c:pt>
                <c:pt idx="134" formatCode="General">
                  <c:v>185571</c:v>
                </c:pt>
                <c:pt idx="135" formatCode="General">
                  <c:v>186576</c:v>
                </c:pt>
                <c:pt idx="136" formatCode="General">
                  <c:v>187570</c:v>
                </c:pt>
                <c:pt idx="137" formatCode="General">
                  <c:v>188552</c:v>
                </c:pt>
                <c:pt idx="138" formatCode="General">
                  <c:v>189523</c:v>
                </c:pt>
                <c:pt idx="139" formatCode="General">
                  <c:v>190483</c:v>
                </c:pt>
                <c:pt idx="140" formatCode="General">
                  <c:v>191433</c:v>
                </c:pt>
                <c:pt idx="141" formatCode="General">
                  <c:v>192374</c:v>
                </c:pt>
                <c:pt idx="142" formatCode="General">
                  <c:v>193305</c:v>
                </c:pt>
                <c:pt idx="143" formatCode="General">
                  <c:v>194226</c:v>
                </c:pt>
                <c:pt idx="144" formatCode="General">
                  <c:v>195139</c:v>
                </c:pt>
                <c:pt idx="145" formatCode="General">
                  <c:v>196043</c:v>
                </c:pt>
                <c:pt idx="146" formatCode="General">
                  <c:v>196938</c:v>
                </c:pt>
                <c:pt idx="147" formatCode="General">
                  <c:v>197825</c:v>
                </c:pt>
                <c:pt idx="148" formatCode="General">
                  <c:v>198705</c:v>
                </c:pt>
                <c:pt idx="149" formatCode="General">
                  <c:v>199576</c:v>
                </c:pt>
                <c:pt idx="150" formatCode="General">
                  <c:v>200440</c:v>
                </c:pt>
                <c:pt idx="151" formatCode="General">
                  <c:v>201297</c:v>
                </c:pt>
                <c:pt idx="152" formatCode="General">
                  <c:v>202146</c:v>
                </c:pt>
                <c:pt idx="153" formatCode="General">
                  <c:v>202989</c:v>
                </c:pt>
                <c:pt idx="154" formatCode="General">
                  <c:v>203824</c:v>
                </c:pt>
                <c:pt idx="155" formatCode="General">
                  <c:v>204654</c:v>
                </c:pt>
                <c:pt idx="156" formatCode="General">
                  <c:v>205476</c:v>
                </c:pt>
                <c:pt idx="157" formatCode="General">
                  <c:v>206293</c:v>
                </c:pt>
                <c:pt idx="158" formatCode="General">
                  <c:v>207103</c:v>
                </c:pt>
                <c:pt idx="159" formatCode="General">
                  <c:v>207907</c:v>
                </c:pt>
                <c:pt idx="160" formatCode="General">
                  <c:v>208705</c:v>
                </c:pt>
                <c:pt idx="161" formatCode="General">
                  <c:v>209497</c:v>
                </c:pt>
                <c:pt idx="162" formatCode="General">
                  <c:v>210283</c:v>
                </c:pt>
                <c:pt idx="163" formatCode="General">
                  <c:v>211064</c:v>
                </c:pt>
                <c:pt idx="164" formatCode="General">
                  <c:v>211839</c:v>
                </c:pt>
                <c:pt idx="165" formatCode="General">
                  <c:v>212609</c:v>
                </c:pt>
                <c:pt idx="166" formatCode="General">
                  <c:v>213373</c:v>
                </c:pt>
                <c:pt idx="167" formatCode="General">
                  <c:v>214132</c:v>
                </c:pt>
                <c:pt idx="168" formatCode="General">
                  <c:v>214887</c:v>
                </c:pt>
                <c:pt idx="169" formatCode="General">
                  <c:v>215636</c:v>
                </c:pt>
                <c:pt idx="170" formatCode="General">
                  <c:v>216381</c:v>
                </c:pt>
                <c:pt idx="171" formatCode="General">
                  <c:v>217120</c:v>
                </c:pt>
                <c:pt idx="172" formatCode="General">
                  <c:v>217856</c:v>
                </c:pt>
                <c:pt idx="173" formatCode="General">
                  <c:v>218586</c:v>
                </c:pt>
                <c:pt idx="174" formatCode="General">
                  <c:v>219312</c:v>
                </c:pt>
                <c:pt idx="175" formatCode="General">
                  <c:v>220034</c:v>
                </c:pt>
                <c:pt idx="176" formatCode="General">
                  <c:v>220751</c:v>
                </c:pt>
                <c:pt idx="177" formatCode="General">
                  <c:v>221465</c:v>
                </c:pt>
                <c:pt idx="178" formatCode="General">
                  <c:v>222174</c:v>
                </c:pt>
                <c:pt idx="179" formatCode="General">
                  <c:v>222878</c:v>
                </c:pt>
                <c:pt idx="180" formatCode="General">
                  <c:v>223579</c:v>
                </c:pt>
                <c:pt idx="181" formatCode="General">
                  <c:v>224276</c:v>
                </c:pt>
                <c:pt idx="182" formatCode="General">
                  <c:v>224969</c:v>
                </c:pt>
                <c:pt idx="183" formatCode="General">
                  <c:v>225658</c:v>
                </c:pt>
                <c:pt idx="184" formatCode="General">
                  <c:v>226344</c:v>
                </c:pt>
                <c:pt idx="185" formatCode="General">
                  <c:v>227025</c:v>
                </c:pt>
                <c:pt idx="186" formatCode="General">
                  <c:v>227703</c:v>
                </c:pt>
                <c:pt idx="187" formatCode="General">
                  <c:v>229394</c:v>
                </c:pt>
                <c:pt idx="188" formatCode="General">
                  <c:v>231366</c:v>
                </c:pt>
                <c:pt idx="189" formatCode="General">
                  <c:v>233514</c:v>
                </c:pt>
                <c:pt idx="190" formatCode="General">
                  <c:v>235798</c:v>
                </c:pt>
                <c:pt idx="191" formatCode="General">
                  <c:v>238200</c:v>
                </c:pt>
                <c:pt idx="192" formatCode="General">
                  <c:v>240532</c:v>
                </c:pt>
                <c:pt idx="193" formatCode="General">
                  <c:v>242869</c:v>
                </c:pt>
                <c:pt idx="194" formatCode="General">
                  <c:v>245259</c:v>
                </c:pt>
                <c:pt idx="195" formatCode="General">
                  <c:v>247703</c:v>
                </c:pt>
                <c:pt idx="196" formatCode="General">
                  <c:v>250197</c:v>
                </c:pt>
                <c:pt idx="197" formatCode="General">
                  <c:v>252741</c:v>
                </c:pt>
                <c:pt idx="198" formatCode="General">
                  <c:v>255337</c:v>
                </c:pt>
                <c:pt idx="199" formatCode="General">
                  <c:v>257981</c:v>
                </c:pt>
                <c:pt idx="200" formatCode="General">
                  <c:v>260673</c:v>
                </c:pt>
                <c:pt idx="201" formatCode="General">
                  <c:v>263408</c:v>
                </c:pt>
                <c:pt idx="202" formatCode="General">
                  <c:v>266146</c:v>
                </c:pt>
                <c:pt idx="203" formatCode="General">
                  <c:v>268900</c:v>
                </c:pt>
                <c:pt idx="204" formatCode="General">
                  <c:v>271686</c:v>
                </c:pt>
                <c:pt idx="205" formatCode="General">
                  <c:v>274503</c:v>
                </c:pt>
                <c:pt idx="206" formatCode="General">
                  <c:v>277351</c:v>
                </c:pt>
                <c:pt idx="207" formatCode="General">
                  <c:v>280230</c:v>
                </c:pt>
                <c:pt idx="208" formatCode="General">
                  <c:v>283138</c:v>
                </c:pt>
                <c:pt idx="209" formatCode="General">
                  <c:v>286075</c:v>
                </c:pt>
                <c:pt idx="210" formatCode="General">
                  <c:v>289040</c:v>
                </c:pt>
                <c:pt idx="211" formatCode="General">
                  <c:v>292031</c:v>
                </c:pt>
                <c:pt idx="212" formatCode="General">
                  <c:v>295057</c:v>
                </c:pt>
                <c:pt idx="213" formatCode="General">
                  <c:v>298115</c:v>
                </c:pt>
                <c:pt idx="214" formatCode="General">
                  <c:v>301202</c:v>
                </c:pt>
                <c:pt idx="215" formatCode="General">
                  <c:v>304317</c:v>
                </c:pt>
                <c:pt idx="216" formatCode="General">
                  <c:v>307460</c:v>
                </c:pt>
                <c:pt idx="217" formatCode="General">
                  <c:v>310543</c:v>
                </c:pt>
                <c:pt idx="218" formatCode="General">
                  <c:v>313595</c:v>
                </c:pt>
                <c:pt idx="219" formatCode="General">
                  <c:v>316658</c:v>
                </c:pt>
                <c:pt idx="220" formatCode="General">
                  <c:v>319733</c:v>
                </c:pt>
                <c:pt idx="221" formatCode="General">
                  <c:v>322821</c:v>
                </c:pt>
                <c:pt idx="222" formatCode="General">
                  <c:v>325967</c:v>
                </c:pt>
                <c:pt idx="223" formatCode="General">
                  <c:v>329159</c:v>
                </c:pt>
                <c:pt idx="224" formatCode="General">
                  <c:v>332373</c:v>
                </c:pt>
                <c:pt idx="225" formatCode="General">
                  <c:v>335610</c:v>
                </c:pt>
                <c:pt idx="226" formatCode="General">
                  <c:v>338865</c:v>
                </c:pt>
                <c:pt idx="227" formatCode="General">
                  <c:v>342120</c:v>
                </c:pt>
                <c:pt idx="228" formatCode="General">
                  <c:v>345374</c:v>
                </c:pt>
                <c:pt idx="229" formatCode="General">
                  <c:v>348644</c:v>
                </c:pt>
                <c:pt idx="230" formatCode="General">
                  <c:v>351930</c:v>
                </c:pt>
                <c:pt idx="231" formatCode="General">
                  <c:v>355232</c:v>
                </c:pt>
                <c:pt idx="232" formatCode="General">
                  <c:v>358548</c:v>
                </c:pt>
                <c:pt idx="233" formatCode="General">
                  <c:v>361878</c:v>
                </c:pt>
                <c:pt idx="234" formatCode="General">
                  <c:v>365225</c:v>
                </c:pt>
                <c:pt idx="235" formatCode="General">
                  <c:v>368586</c:v>
                </c:pt>
                <c:pt idx="236" formatCode="General">
                  <c:v>371963</c:v>
                </c:pt>
                <c:pt idx="237" formatCode="General">
                  <c:v>375353</c:v>
                </c:pt>
                <c:pt idx="238" formatCode="General">
                  <c:v>378757</c:v>
                </c:pt>
                <c:pt idx="239" formatCode="General">
                  <c:v>382175</c:v>
                </c:pt>
                <c:pt idx="240" formatCode="General">
                  <c:v>385606</c:v>
                </c:pt>
                <c:pt idx="241" formatCode="General">
                  <c:v>389052</c:v>
                </c:pt>
                <c:pt idx="242" formatCode="General">
                  <c:v>392516</c:v>
                </c:pt>
                <c:pt idx="243" formatCode="General">
                  <c:v>395996</c:v>
                </c:pt>
                <c:pt idx="244" formatCode="General">
                  <c:v>399495</c:v>
                </c:pt>
                <c:pt idx="245" formatCode="General">
                  <c:v>403015</c:v>
                </c:pt>
                <c:pt idx="246" formatCode="General">
                  <c:v>406556</c:v>
                </c:pt>
                <c:pt idx="247" formatCode="General">
                  <c:v>410107</c:v>
                </c:pt>
                <c:pt idx="248" formatCode="General">
                  <c:v>413662</c:v>
                </c:pt>
                <c:pt idx="249" formatCode="General">
                  <c:v>417222</c:v>
                </c:pt>
                <c:pt idx="250" formatCode="General">
                  <c:v>420788</c:v>
                </c:pt>
                <c:pt idx="251" formatCode="General">
                  <c:v>424358</c:v>
                </c:pt>
                <c:pt idx="252" formatCode="General">
                  <c:v>427941</c:v>
                </c:pt>
                <c:pt idx="253" formatCode="General">
                  <c:v>431541</c:v>
                </c:pt>
                <c:pt idx="254" formatCode="General">
                  <c:v>435158</c:v>
                </c:pt>
                <c:pt idx="255" formatCode="General">
                  <c:v>438791</c:v>
                </c:pt>
                <c:pt idx="256" formatCode="General">
                  <c:v>442440</c:v>
                </c:pt>
                <c:pt idx="257" formatCode="General">
                  <c:v>446055</c:v>
                </c:pt>
                <c:pt idx="258" formatCode="General">
                  <c:v>449605</c:v>
                </c:pt>
                <c:pt idx="259" formatCode="General">
                  <c:v>453148</c:v>
                </c:pt>
                <c:pt idx="260" formatCode="General">
                  <c:v>456690</c:v>
                </c:pt>
                <c:pt idx="261" formatCode="General">
                  <c:v>460233</c:v>
                </c:pt>
                <c:pt idx="262" formatCode="General">
                  <c:v>463800</c:v>
                </c:pt>
                <c:pt idx="263" formatCode="General">
                  <c:v>467417</c:v>
                </c:pt>
                <c:pt idx="264" formatCode="General">
                  <c:v>471048</c:v>
                </c:pt>
                <c:pt idx="265" formatCode="General">
                  <c:v>474691</c:v>
                </c:pt>
                <c:pt idx="266" formatCode="General">
                  <c:v>478346</c:v>
                </c:pt>
                <c:pt idx="267" formatCode="General">
                  <c:v>486709</c:v>
                </c:pt>
                <c:pt idx="268" formatCode="General">
                  <c:v>507684</c:v>
                </c:pt>
                <c:pt idx="269" formatCode="General">
                  <c:v>541787</c:v>
                </c:pt>
                <c:pt idx="270" formatCode="General">
                  <c:v>585976</c:v>
                </c:pt>
                <c:pt idx="271" formatCode="General">
                  <c:v>621609</c:v>
                </c:pt>
                <c:pt idx="272" formatCode="General">
                  <c:v>650940</c:v>
                </c:pt>
                <c:pt idx="273" formatCode="General">
                  <c:v>675491</c:v>
                </c:pt>
                <c:pt idx="274" formatCode="General">
                  <c:v>696337</c:v>
                </c:pt>
                <c:pt idx="275" formatCode="General">
                  <c:v>714250</c:v>
                </c:pt>
                <c:pt idx="276" formatCode="General">
                  <c:v>729791</c:v>
                </c:pt>
                <c:pt idx="277" formatCode="General">
                  <c:v>743376</c:v>
                </c:pt>
                <c:pt idx="278" formatCode="General">
                  <c:v>755323</c:v>
                </c:pt>
                <c:pt idx="279" formatCode="General">
                  <c:v>765879</c:v>
                </c:pt>
                <c:pt idx="280" formatCode="General">
                  <c:v>775252</c:v>
                </c:pt>
                <c:pt idx="281" formatCode="General">
                  <c:v>783615</c:v>
                </c:pt>
                <c:pt idx="282" formatCode="General">
                  <c:v>791114</c:v>
                </c:pt>
                <c:pt idx="283" formatCode="General">
                  <c:v>797880</c:v>
                </c:pt>
                <c:pt idx="284" formatCode="General">
                  <c:v>804025</c:v>
                </c:pt>
                <c:pt idx="285" formatCode="General">
                  <c:v>809643</c:v>
                </c:pt>
                <c:pt idx="286" formatCode="General">
                  <c:v>814812</c:v>
                </c:pt>
                <c:pt idx="287" formatCode="General">
                  <c:v>819593</c:v>
                </c:pt>
                <c:pt idx="288" formatCode="General">
                  <c:v>824039</c:v>
                </c:pt>
                <c:pt idx="289" formatCode="General">
                  <c:v>828190</c:v>
                </c:pt>
                <c:pt idx="290" formatCode="General">
                  <c:v>832081</c:v>
                </c:pt>
                <c:pt idx="291" formatCode="General">
                  <c:v>835740</c:v>
                </c:pt>
                <c:pt idx="292" formatCode="General">
                  <c:v>839191</c:v>
                </c:pt>
                <c:pt idx="293" formatCode="General">
                  <c:v>842454</c:v>
                </c:pt>
                <c:pt idx="294" formatCode="General">
                  <c:v>845548</c:v>
                </c:pt>
                <c:pt idx="295" formatCode="General">
                  <c:v>848486</c:v>
                </c:pt>
                <c:pt idx="296" formatCode="General">
                  <c:v>851282</c:v>
                </c:pt>
                <c:pt idx="297" formatCode="General">
                  <c:v>853946</c:v>
                </c:pt>
                <c:pt idx="298" formatCode="General">
                  <c:v>856489</c:v>
                </c:pt>
                <c:pt idx="299" formatCode="General">
                  <c:v>858917</c:v>
                </c:pt>
                <c:pt idx="300" formatCode="General">
                  <c:v>861240</c:v>
                </c:pt>
                <c:pt idx="301" formatCode="General">
                  <c:v>863464</c:v>
                </c:pt>
                <c:pt idx="302" formatCode="General">
                  <c:v>865596</c:v>
                </c:pt>
                <c:pt idx="303" formatCode="General">
                  <c:v>867640</c:v>
                </c:pt>
                <c:pt idx="304" formatCode="General">
                  <c:v>869604</c:v>
                </c:pt>
                <c:pt idx="305" formatCode="General">
                  <c:v>871493</c:v>
                </c:pt>
                <c:pt idx="306" formatCode="General">
                  <c:v>873313</c:v>
                </c:pt>
                <c:pt idx="307" formatCode="General">
                  <c:v>875069</c:v>
                </c:pt>
                <c:pt idx="308" formatCode="General">
                  <c:v>876766</c:v>
                </c:pt>
                <c:pt idx="309">
                  <c:v>878409</c:v>
                </c:pt>
                <c:pt idx="310" formatCode="General">
                  <c:v>880002</c:v>
                </c:pt>
                <c:pt idx="311" formatCode="General">
                  <c:v>881549</c:v>
                </c:pt>
                <c:pt idx="312" formatCode="General">
                  <c:v>883054</c:v>
                </c:pt>
                <c:pt idx="313" formatCode="General">
                  <c:v>884519</c:v>
                </c:pt>
                <c:pt idx="314" formatCode="General">
                  <c:v>885947</c:v>
                </c:pt>
                <c:pt idx="315" formatCode="General">
                  <c:v>887343</c:v>
                </c:pt>
                <c:pt idx="316" formatCode="General">
                  <c:v>888706</c:v>
                </c:pt>
                <c:pt idx="317" formatCode="General">
                  <c:v>890041</c:v>
                </c:pt>
                <c:pt idx="318" formatCode="General">
                  <c:v>891349</c:v>
                </c:pt>
                <c:pt idx="319" formatCode="General">
                  <c:v>892631</c:v>
                </c:pt>
                <c:pt idx="320" formatCode="General">
                  <c:v>892949</c:v>
                </c:pt>
              </c:numCache>
            </c:numRef>
          </c:yVal>
          <c:smooth val="1"/>
        </c:ser>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OPTvsS1vsAl!$F$3:$F$85</c:f>
              <c:numCache>
                <c:formatCode>0.00E+00</c:formatCode>
                <c:ptCount val="83"/>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42246.3</c:v>
                </c:pt>
                <c:pt idx="18">
                  <c:v>46538.400000000001</c:v>
                </c:pt>
                <c:pt idx="19">
                  <c:v>50904.5</c:v>
                </c:pt>
                <c:pt idx="20">
                  <c:v>55272.9</c:v>
                </c:pt>
                <c:pt idx="21">
                  <c:v>61117.9</c:v>
                </c:pt>
                <c:pt idx="22">
                  <c:v>66778.3</c:v>
                </c:pt>
                <c:pt idx="23">
                  <c:v>82361.899999999994</c:v>
                </c:pt>
                <c:pt idx="24">
                  <c:v>95203</c:v>
                </c:pt>
                <c:pt idx="25">
                  <c:v>117680</c:v>
                </c:pt>
                <c:pt idx="26">
                  <c:v>142773</c:v>
                </c:pt>
                <c:pt idx="27">
                  <c:v>172851</c:v>
                </c:pt>
                <c:pt idx="28">
                  <c:v>206360</c:v>
                </c:pt>
                <c:pt idx="29">
                  <c:v>243787</c:v>
                </c:pt>
                <c:pt idx="30">
                  <c:v>282528</c:v>
                </c:pt>
                <c:pt idx="31">
                  <c:v>322574</c:v>
                </c:pt>
                <c:pt idx="32" formatCode="General">
                  <c:v>364197</c:v>
                </c:pt>
                <c:pt idx="33" formatCode="General">
                  <c:v>406996</c:v>
                </c:pt>
                <c:pt idx="34" formatCode="General">
                  <c:v>449962</c:v>
                </c:pt>
                <c:pt idx="35" formatCode="General">
                  <c:v>493747</c:v>
                </c:pt>
                <c:pt idx="36" formatCode="General">
                  <c:v>539862</c:v>
                </c:pt>
                <c:pt idx="37" formatCode="General">
                  <c:v>588248</c:v>
                </c:pt>
                <c:pt idx="38" formatCode="General">
                  <c:v>636368</c:v>
                </c:pt>
                <c:pt idx="39" formatCode="General">
                  <c:v>666942</c:v>
                </c:pt>
                <c:pt idx="40" formatCode="General">
                  <c:v>691463</c:v>
                </c:pt>
                <c:pt idx="41" formatCode="General">
                  <c:v>711936</c:v>
                </c:pt>
                <c:pt idx="42" formatCode="General">
                  <c:v>729367</c:v>
                </c:pt>
                <c:pt idx="43" formatCode="General">
                  <c:v>744390</c:v>
                </c:pt>
                <c:pt idx="44" formatCode="General">
                  <c:v>757452</c:v>
                </c:pt>
                <c:pt idx="45" formatCode="General">
                  <c:v>768889</c:v>
                </c:pt>
                <c:pt idx="46" formatCode="General">
                  <c:v>778968</c:v>
                </c:pt>
                <c:pt idx="47" formatCode="General">
                  <c:v>787906</c:v>
                </c:pt>
                <c:pt idx="48" formatCode="General">
                  <c:v>795872</c:v>
                </c:pt>
                <c:pt idx="49" formatCode="General">
                  <c:v>803008</c:v>
                </c:pt>
                <c:pt idx="50" formatCode="General">
                  <c:v>809441</c:v>
                </c:pt>
                <c:pt idx="51" formatCode="General">
                  <c:v>815280</c:v>
                </c:pt>
                <c:pt idx="52" formatCode="General">
                  <c:v>820614</c:v>
                </c:pt>
                <c:pt idx="53" formatCode="General">
                  <c:v>825516</c:v>
                </c:pt>
                <c:pt idx="54" formatCode="General">
                  <c:v>830047</c:v>
                </c:pt>
                <c:pt idx="55" formatCode="General">
                  <c:v>834256</c:v>
                </c:pt>
                <c:pt idx="56" formatCode="General">
                  <c:v>838181</c:v>
                </c:pt>
                <c:pt idx="57" formatCode="General">
                  <c:v>841857</c:v>
                </c:pt>
                <c:pt idx="58" formatCode="General">
                  <c:v>845309</c:v>
                </c:pt>
                <c:pt idx="59" formatCode="General">
                  <c:v>848561</c:v>
                </c:pt>
                <c:pt idx="60" formatCode="General">
                  <c:v>851633</c:v>
                </c:pt>
                <c:pt idx="61" formatCode="General">
                  <c:v>854543</c:v>
                </c:pt>
                <c:pt idx="62" formatCode="General">
                  <c:v>857304</c:v>
                </c:pt>
                <c:pt idx="63" formatCode="General">
                  <c:v>859928</c:v>
                </c:pt>
                <c:pt idx="64">
                  <c:v>862426</c:v>
                </c:pt>
                <c:pt idx="65">
                  <c:v>864807</c:v>
                </c:pt>
                <c:pt idx="66">
                  <c:v>867081</c:v>
                </c:pt>
                <c:pt idx="67">
                  <c:v>869226</c:v>
                </c:pt>
                <c:pt idx="68">
                  <c:v>871317</c:v>
                </c:pt>
                <c:pt idx="69">
                  <c:v>873313</c:v>
                </c:pt>
                <c:pt idx="70">
                  <c:v>875227</c:v>
                </c:pt>
                <c:pt idx="71">
                  <c:v>877065</c:v>
                </c:pt>
                <c:pt idx="72">
                  <c:v>878835</c:v>
                </c:pt>
                <c:pt idx="73">
                  <c:v>880540</c:v>
                </c:pt>
                <c:pt idx="74">
                  <c:v>882188</c:v>
                </c:pt>
                <c:pt idx="75">
                  <c:v>883782</c:v>
                </c:pt>
                <c:pt idx="76">
                  <c:v>885327</c:v>
                </c:pt>
                <c:pt idx="77">
                  <c:v>886826</c:v>
                </c:pt>
                <c:pt idx="78">
                  <c:v>888284</c:v>
                </c:pt>
                <c:pt idx="79">
                  <c:v>889703</c:v>
                </c:pt>
                <c:pt idx="80">
                  <c:v>891087</c:v>
                </c:pt>
                <c:pt idx="81">
                  <c:v>892438</c:v>
                </c:pt>
                <c:pt idx="82">
                  <c:v>893758</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OPTvsS1vsAl!$I$3:$I$130</c:f>
              <c:numCache>
                <c:formatCode>0.00E+00</c:formatCode>
                <c:ptCount val="128"/>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42246.3</c:v>
                </c:pt>
                <c:pt idx="18">
                  <c:v>46538.400000000001</c:v>
                </c:pt>
                <c:pt idx="19">
                  <c:v>50904.5</c:v>
                </c:pt>
                <c:pt idx="20">
                  <c:v>55375.3</c:v>
                </c:pt>
                <c:pt idx="21">
                  <c:v>60012</c:v>
                </c:pt>
                <c:pt idx="22">
                  <c:v>64809.2</c:v>
                </c:pt>
                <c:pt idx="23">
                  <c:v>69757.5</c:v>
                </c:pt>
                <c:pt idx="24">
                  <c:v>74734.3</c:v>
                </c:pt>
                <c:pt idx="25">
                  <c:v>79503.899999999994</c:v>
                </c:pt>
                <c:pt idx="26" formatCode="General">
                  <c:v>84338.6</c:v>
                </c:pt>
                <c:pt idx="27">
                  <c:v>89263.2</c:v>
                </c:pt>
                <c:pt idx="28" formatCode="General">
                  <c:v>94283.5</c:v>
                </c:pt>
                <c:pt idx="29" formatCode="General">
                  <c:v>99283.199999999997</c:v>
                </c:pt>
                <c:pt idx="30" formatCode="General">
                  <c:v>104059</c:v>
                </c:pt>
                <c:pt idx="31" formatCode="General">
                  <c:v>108869</c:v>
                </c:pt>
                <c:pt idx="32" formatCode="General">
                  <c:v>113722</c:v>
                </c:pt>
                <c:pt idx="33" formatCode="General">
                  <c:v>118625</c:v>
                </c:pt>
                <c:pt idx="34" formatCode="General">
                  <c:v>123552</c:v>
                </c:pt>
                <c:pt idx="35">
                  <c:v>128447</c:v>
                </c:pt>
                <c:pt idx="36">
                  <c:v>133378</c:v>
                </c:pt>
                <c:pt idx="37">
                  <c:v>138353</c:v>
                </c:pt>
                <c:pt idx="38">
                  <c:v>143372</c:v>
                </c:pt>
                <c:pt idx="39">
                  <c:v>148460</c:v>
                </c:pt>
                <c:pt idx="40">
                  <c:v>153626</c:v>
                </c:pt>
                <c:pt idx="41">
                  <c:v>158858</c:v>
                </c:pt>
                <c:pt idx="42">
                  <c:v>163954</c:v>
                </c:pt>
                <c:pt idx="43">
                  <c:v>168996</c:v>
                </c:pt>
                <c:pt idx="44">
                  <c:v>174093</c:v>
                </c:pt>
                <c:pt idx="45">
                  <c:v>179330</c:v>
                </c:pt>
                <c:pt idx="46">
                  <c:v>184618</c:v>
                </c:pt>
                <c:pt idx="47">
                  <c:v>189896</c:v>
                </c:pt>
                <c:pt idx="48">
                  <c:v>195193</c:v>
                </c:pt>
                <c:pt idx="49">
                  <c:v>200524</c:v>
                </c:pt>
                <c:pt idx="50">
                  <c:v>205889</c:v>
                </c:pt>
                <c:pt idx="51">
                  <c:v>211291</c:v>
                </c:pt>
                <c:pt idx="52">
                  <c:v>216731</c:v>
                </c:pt>
                <c:pt idx="53">
                  <c:v>222212</c:v>
                </c:pt>
                <c:pt idx="54">
                  <c:v>227744</c:v>
                </c:pt>
                <c:pt idx="55">
                  <c:v>233330</c:v>
                </c:pt>
                <c:pt idx="56">
                  <c:v>238974</c:v>
                </c:pt>
                <c:pt idx="57">
                  <c:v>244641</c:v>
                </c:pt>
                <c:pt idx="58">
                  <c:v>250320</c:v>
                </c:pt>
                <c:pt idx="59">
                  <c:v>256021</c:v>
                </c:pt>
                <c:pt idx="60">
                  <c:v>261773</c:v>
                </c:pt>
                <c:pt idx="61">
                  <c:v>267572</c:v>
                </c:pt>
                <c:pt idx="62">
                  <c:v>273269</c:v>
                </c:pt>
                <c:pt idx="63">
                  <c:v>278870</c:v>
                </c:pt>
                <c:pt idx="64">
                  <c:v>284477</c:v>
                </c:pt>
                <c:pt idx="65">
                  <c:v>290229</c:v>
                </c:pt>
                <c:pt idx="66">
                  <c:v>296024</c:v>
                </c:pt>
                <c:pt idx="67">
                  <c:v>308111</c:v>
                </c:pt>
                <c:pt idx="68">
                  <c:v>329424</c:v>
                </c:pt>
                <c:pt idx="69">
                  <c:v>358702</c:v>
                </c:pt>
                <c:pt idx="70">
                  <c:v>384633</c:v>
                </c:pt>
                <c:pt idx="71">
                  <c:v>443589</c:v>
                </c:pt>
                <c:pt idx="72">
                  <c:v>490710</c:v>
                </c:pt>
                <c:pt idx="73">
                  <c:v>528827</c:v>
                </c:pt>
                <c:pt idx="74">
                  <c:v>560397</c:v>
                </c:pt>
                <c:pt idx="75">
                  <c:v>586881</c:v>
                </c:pt>
                <c:pt idx="76">
                  <c:v>609384</c:v>
                </c:pt>
                <c:pt idx="77">
                  <c:v>628734</c:v>
                </c:pt>
                <c:pt idx="78">
                  <c:v>645543</c:v>
                </c:pt>
                <c:pt idx="79">
                  <c:v>660265</c:v>
                </c:pt>
                <c:pt idx="80">
                  <c:v>673238</c:v>
                </c:pt>
                <c:pt idx="81">
                  <c:v>684727</c:v>
                </c:pt>
                <c:pt idx="82">
                  <c:v>694938</c:v>
                </c:pt>
                <c:pt idx="83" formatCode="General">
                  <c:v>704050</c:v>
                </c:pt>
                <c:pt idx="84">
                  <c:v>712218</c:v>
                </c:pt>
                <c:pt idx="85" formatCode="General">
                  <c:v>719578</c:v>
                </c:pt>
                <c:pt idx="86" formatCode="General">
                  <c:v>726252</c:v>
                </c:pt>
                <c:pt idx="87" formatCode="General">
                  <c:v>732344</c:v>
                </c:pt>
                <c:pt idx="88">
                  <c:v>737941</c:v>
                </c:pt>
                <c:pt idx="89">
                  <c:v>743112</c:v>
                </c:pt>
                <c:pt idx="90">
                  <c:v>747915</c:v>
                </c:pt>
                <c:pt idx="91">
                  <c:v>752397</c:v>
                </c:pt>
                <c:pt idx="92">
                  <c:v>756595</c:v>
                </c:pt>
                <c:pt idx="93">
                  <c:v>760543</c:v>
                </c:pt>
                <c:pt idx="94">
                  <c:v>764265</c:v>
                </c:pt>
                <c:pt idx="95">
                  <c:v>767783</c:v>
                </c:pt>
                <c:pt idx="96">
                  <c:v>771118</c:v>
                </c:pt>
                <c:pt idx="97">
                  <c:v>774286</c:v>
                </c:pt>
                <c:pt idx="98">
                  <c:v>777301</c:v>
                </c:pt>
                <c:pt idx="99">
                  <c:v>780174</c:v>
                </c:pt>
                <c:pt idx="100">
                  <c:v>782917</c:v>
                </c:pt>
                <c:pt idx="101">
                  <c:v>785537</c:v>
                </c:pt>
                <c:pt idx="102">
                  <c:v>788044</c:v>
                </c:pt>
                <c:pt idx="103">
                  <c:v>790444</c:v>
                </c:pt>
                <c:pt idx="104">
                  <c:v>792744</c:v>
                </c:pt>
                <c:pt idx="105">
                  <c:v>794951</c:v>
                </c:pt>
                <c:pt idx="106">
                  <c:v>797070</c:v>
                </c:pt>
                <c:pt idx="107">
                  <c:v>799106</c:v>
                </c:pt>
                <c:pt idx="108">
                  <c:v>801066</c:v>
                </c:pt>
                <c:pt idx="109">
                  <c:v>802955</c:v>
                </c:pt>
                <c:pt idx="110">
                  <c:v>804778</c:v>
                </c:pt>
                <c:pt idx="111">
                  <c:v>806541</c:v>
                </c:pt>
                <c:pt idx="112">
                  <c:v>808248</c:v>
                </c:pt>
                <c:pt idx="113">
                  <c:v>809903</c:v>
                </c:pt>
                <c:pt idx="114">
                  <c:v>811511</c:v>
                </c:pt>
                <c:pt idx="115">
                  <c:v>813074</c:v>
                </c:pt>
                <c:pt idx="116">
                  <c:v>814597</c:v>
                </c:pt>
                <c:pt idx="117">
                  <c:v>816083</c:v>
                </c:pt>
                <c:pt idx="118">
                  <c:v>817533</c:v>
                </c:pt>
                <c:pt idx="119">
                  <c:v>818951</c:v>
                </c:pt>
                <c:pt idx="120">
                  <c:v>820339</c:v>
                </c:pt>
                <c:pt idx="121">
                  <c:v>821699</c:v>
                </c:pt>
                <c:pt idx="122">
                  <c:v>823033</c:v>
                </c:pt>
                <c:pt idx="123">
                  <c:v>824341</c:v>
                </c:pt>
                <c:pt idx="124">
                  <c:v>825626</c:v>
                </c:pt>
                <c:pt idx="125">
                  <c:v>826889</c:v>
                </c:pt>
                <c:pt idx="126">
                  <c:v>828131</c:v>
                </c:pt>
                <c:pt idx="127">
                  <c:v>829252</c:v>
                </c:pt>
              </c:numCache>
            </c:numRef>
          </c:yVal>
          <c:smooth val="1"/>
        </c:ser>
        <c:dLbls>
          <c:showLegendKey val="0"/>
          <c:showVal val="0"/>
          <c:showCatName val="0"/>
          <c:showSerName val="0"/>
          <c:showPercent val="0"/>
          <c:showBubbleSize val="0"/>
        </c:dLbls>
        <c:axId val="181944464"/>
        <c:axId val="181945024"/>
      </c:scatterChart>
      <c:valAx>
        <c:axId val="18194446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496545370792"/>
              <c:y val="0.9046407063651379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45024"/>
        <c:crosses val="autoZero"/>
        <c:crossBetween val="midCat"/>
      </c:valAx>
      <c:valAx>
        <c:axId val="181945024"/>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NPV(1,000$)</a:t>
                </a:r>
              </a:p>
            </c:rich>
          </c:tx>
          <c:layout>
            <c:manualLayout>
              <c:xMode val="edge"/>
              <c:yMode val="edge"/>
              <c:x val="0"/>
              <c:y val="0.2894828576115485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44464"/>
        <c:crosses val="autoZero"/>
        <c:crossBetween val="midCat"/>
        <c:dispUnits>
          <c:builtInUnit val="thousands"/>
        </c:dispUnits>
      </c:valAx>
      <c:spPr>
        <a:noFill/>
        <a:ln>
          <a:noFill/>
        </a:ln>
        <a:effectLst/>
      </c:spPr>
    </c:plotArea>
    <c:legend>
      <c:legendPos val="r"/>
      <c:layout>
        <c:manualLayout>
          <c:xMode val="edge"/>
          <c:yMode val="edge"/>
          <c:x val="0.52503959607297357"/>
          <c:y val="0.25110668637684658"/>
          <c:w val="0.36132410021337624"/>
          <c:h val="0.5589485222393177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8123129345674"/>
          <c:y val="2.6486630577427821E-2"/>
          <c:w val="0.76319645899525712"/>
          <c:h val="0.83165532042869639"/>
        </c:manualLayout>
      </c:layout>
      <c:scatterChart>
        <c:scatterStyle val="smoothMarker"/>
        <c:varyColors val="0"/>
        <c:ser>
          <c:idx val="0"/>
          <c:order val="0"/>
          <c:tx>
            <c:strRef>
              <c:f>OPTvsS1vsAl!$K$2</c:f>
              <c:strCache>
                <c:ptCount val="1"/>
                <c:pt idx="0">
                  <c:v>data-driven</c:v>
                </c:pt>
              </c:strCache>
            </c:strRef>
          </c:tx>
          <c:spPr>
            <a:ln w="25400" cap="rnd">
              <a:solidFill>
                <a:schemeClr val="accent1"/>
              </a:solidFill>
              <a:round/>
            </a:ln>
            <a:effectLst/>
          </c:spPr>
          <c:marker>
            <c:symbol val="none"/>
          </c:marker>
          <c:xVal>
            <c:numRef>
              <c:f>OPTvsS1vsAl!$J$3:$J$526</c:f>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OPTvsS1vsAl!$K$3:$K$526</c:f>
              <c:numCache>
                <c:formatCode>General</c:formatCode>
                <c:ptCount val="524"/>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ser>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OPTvsS1vsAl!$N$3:$N$90</c:f>
              <c:numCache>
                <c:formatCode>General</c:formatCode>
                <c:ptCount val="8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4258.3500000000004</c:v>
                </c:pt>
                <c:pt idx="27">
                  <c:v>4258.3500000000004</c:v>
                </c:pt>
                <c:pt idx="28">
                  <c:v>4109.88</c:v>
                </c:pt>
                <c:pt idx="29">
                  <c:v>4109.88</c:v>
                </c:pt>
                <c:pt idx="30">
                  <c:v>3978.07</c:v>
                </c:pt>
                <c:pt idx="31">
                  <c:v>3864.72</c:v>
                </c:pt>
                <c:pt idx="32">
                  <c:v>3768.21</c:v>
                </c:pt>
                <c:pt idx="33">
                  <c:v>3684.71</c:v>
                </c:pt>
                <c:pt idx="34">
                  <c:v>3606.24</c:v>
                </c:pt>
                <c:pt idx="35">
                  <c:v>3532.29</c:v>
                </c:pt>
                <c:pt idx="36">
                  <c:v>3452.14</c:v>
                </c:pt>
                <c:pt idx="37">
                  <c:v>3364.3</c:v>
                </c:pt>
                <c:pt idx="38">
                  <c:v>3262.25</c:v>
                </c:pt>
                <c:pt idx="39">
                  <c:v>3134.52</c:v>
                </c:pt>
                <c:pt idx="40">
                  <c:v>2973.15</c:v>
                </c:pt>
                <c:pt idx="41">
                  <c:v>2787.01</c:v>
                </c:pt>
                <c:pt idx="42">
                  <c:v>2581.12</c:v>
                </c:pt>
                <c:pt idx="43">
                  <c:v>2362.73</c:v>
                </c:pt>
                <c:pt idx="44">
                  <c:v>2128.7399999999998</c:v>
                </c:pt>
                <c:pt idx="45">
                  <c:v>1894.12</c:v>
                </c:pt>
                <c:pt idx="46">
                  <c:v>1668.54</c:v>
                </c:pt>
                <c:pt idx="47">
                  <c:v>1440.57</c:v>
                </c:pt>
                <c:pt idx="48">
                  <c:v>1208.42</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numCache>
            </c:numRef>
          </c:yVal>
          <c:smooth val="1"/>
        </c:ser>
        <c:ser>
          <c:idx val="2"/>
          <c:order val="2"/>
          <c:tx>
            <c:v>Strategy1</c:v>
          </c:tx>
          <c:spPr>
            <a:ln w="25400" cap="rnd">
              <a:solidFill>
                <a:schemeClr val="accent4"/>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OPTvsS1vsAl!$Q$3:$Q$131</c:f>
              <c:numCache>
                <c:formatCode>General</c:formatCode>
                <c:ptCount val="129"/>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pt idx="128">
                  <c:v>1000</c:v>
                </c:pt>
              </c:numCache>
            </c:numRef>
          </c:yVal>
          <c:smooth val="1"/>
        </c:ser>
        <c:dLbls>
          <c:showLegendKey val="0"/>
          <c:showVal val="0"/>
          <c:showCatName val="0"/>
          <c:showSerName val="0"/>
          <c:showPercent val="0"/>
          <c:showBubbleSize val="0"/>
        </c:dLbls>
        <c:axId val="181948384"/>
        <c:axId val="181948944"/>
      </c:scatterChart>
      <c:valAx>
        <c:axId val="181948384"/>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48944"/>
        <c:crosses val="autoZero"/>
        <c:crossBetween val="midCat"/>
      </c:valAx>
      <c:valAx>
        <c:axId val="1819489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1948384"/>
        <c:crosses val="autoZero"/>
        <c:crossBetween val="midCat"/>
      </c:valAx>
      <c:spPr>
        <a:noFill/>
        <a:ln>
          <a:noFill/>
        </a:ln>
        <a:effectLst/>
      </c:spPr>
    </c:plotArea>
    <c:legend>
      <c:legendPos val="r"/>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OGR response when BHP is kept constant</a:t>
            </a:r>
            <a:endParaRPr lang="en-US" sz="1100" dirty="0">
              <a:effectLst/>
            </a:endParaRPr>
          </a:p>
        </c:rich>
      </c:tx>
      <c:layout>
        <c:manualLayout>
          <c:xMode val="edge"/>
          <c:yMode val="edge"/>
          <c:x val="0.1387026781875115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388315450206031"/>
          <c:y val="0.15243284119526984"/>
          <c:w val="0.77449327315466265"/>
          <c:h val="0.68882348462585019"/>
        </c:manualLayout>
      </c:layout>
      <c:scatterChart>
        <c:scatterStyle val="smoothMarker"/>
        <c:varyColors val="0"/>
        <c:ser>
          <c:idx val="0"/>
          <c:order val="0"/>
          <c:tx>
            <c:strRef>
              <c:f>plots!$C$1</c:f>
              <c:strCache>
                <c:ptCount val="1"/>
                <c:pt idx="0">
                  <c:v>ng = 0.5</c:v>
                </c:pt>
              </c:strCache>
            </c:strRef>
          </c:tx>
          <c:spPr>
            <a:ln w="25400" cap="rnd">
              <a:solidFill>
                <a:schemeClr val="accent1">
                  <a:tint val="54000"/>
                </a:schemeClr>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plots!$C$2:$C$68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0.26464368708855052</c:v>
                </c:pt>
                <c:pt idx="18">
                  <c:v>0.16823983585104968</c:v>
                </c:pt>
                <c:pt idx="19">
                  <c:v>0.13808102061217692</c:v>
                </c:pt>
                <c:pt idx="20">
                  <c:v>0.12076094706272006</c:v>
                </c:pt>
                <c:pt idx="21">
                  <c:v>0.10879065155679106</c:v>
                </c:pt>
                <c:pt idx="22">
                  <c:v>0.108718840203295</c:v>
                </c:pt>
                <c:pt idx="23">
                  <c:v>0.1092235392877353</c:v>
                </c:pt>
                <c:pt idx="24">
                  <c:v>0.10976038138251161</c:v>
                </c:pt>
                <c:pt idx="25">
                  <c:v>0.11028911482677203</c:v>
                </c:pt>
                <c:pt idx="26">
                  <c:v>0.11080517181424461</c:v>
                </c:pt>
                <c:pt idx="27">
                  <c:v>0.11130830021470012</c:v>
                </c:pt>
                <c:pt idx="28">
                  <c:v>0.1118026252660327</c:v>
                </c:pt>
                <c:pt idx="29">
                  <c:v>0.11229275756096918</c:v>
                </c:pt>
                <c:pt idx="30">
                  <c:v>0.11278773634545901</c:v>
                </c:pt>
                <c:pt idx="31">
                  <c:v>0.11329836172612333</c:v>
                </c:pt>
                <c:pt idx="32">
                  <c:v>0.11382708325186722</c:v>
                </c:pt>
                <c:pt idx="33">
                  <c:v>0.11438127639991452</c:v>
                </c:pt>
                <c:pt idx="34">
                  <c:v>0.1149653643429577</c:v>
                </c:pt>
                <c:pt idx="35">
                  <c:v>0.11559078590785907</c:v>
                </c:pt>
                <c:pt idx="36">
                  <c:v>0.11627285685965394</c:v>
                </c:pt>
                <c:pt idx="37">
                  <c:v>0.11704071264390495</c:v>
                </c:pt>
                <c:pt idx="38">
                  <c:v>0.1179433420126476</c:v>
                </c:pt>
                <c:pt idx="39">
                  <c:v>0.11904522344126306</c:v>
                </c:pt>
                <c:pt idx="40">
                  <c:v>0.12032593753085898</c:v>
                </c:pt>
                <c:pt idx="41">
                  <c:v>0.12193775272918887</c:v>
                </c:pt>
                <c:pt idx="42">
                  <c:v>0.12378930079774754</c:v>
                </c:pt>
                <c:pt idx="43">
                  <c:v>0.12580207797968765</c:v>
                </c:pt>
                <c:pt idx="44">
                  <c:v>0.12793583607897838</c:v>
                </c:pt>
                <c:pt idx="45">
                  <c:v>0.1301322014626955</c:v>
                </c:pt>
                <c:pt idx="46">
                  <c:v>0.13233180974662248</c:v>
                </c:pt>
                <c:pt idx="47">
                  <c:v>0.1344863672327066</c:v>
                </c:pt>
                <c:pt idx="48">
                  <c:v>0.13656286909210605</c:v>
                </c:pt>
                <c:pt idx="49">
                  <c:v>0.13855072605509658</c:v>
                </c:pt>
                <c:pt idx="50">
                  <c:v>0.14045768743351716</c:v>
                </c:pt>
                <c:pt idx="51">
                  <c:v>0.14230212587228575</c:v>
                </c:pt>
                <c:pt idx="52">
                  <c:v>0.14411421805970961</c:v>
                </c:pt>
                <c:pt idx="53">
                  <c:v>0.14593487339430142</c:v>
                </c:pt>
                <c:pt idx="54">
                  <c:v>0.1482626776753169</c:v>
                </c:pt>
                <c:pt idx="55">
                  <c:v>0.15080296717589226</c:v>
                </c:pt>
                <c:pt idx="56">
                  <c:v>0.1535486723434977</c:v>
                </c:pt>
                <c:pt idx="57">
                  <c:v>0.15654564601282059</c:v>
                </c:pt>
                <c:pt idx="58">
                  <c:v>0.15979853544870165</c:v>
                </c:pt>
                <c:pt idx="59">
                  <c:v>0.16326860726625186</c:v>
                </c:pt>
                <c:pt idx="60">
                  <c:v>0.16687764011132616</c:v>
                </c:pt>
                <c:pt idx="61">
                  <c:v>0.17053365409597321</c:v>
                </c:pt>
                <c:pt idx="62">
                  <c:v>0.17414698913937318</c:v>
                </c:pt>
                <c:pt idx="63">
                  <c:v>0.17763603930024227</c:v>
                </c:pt>
                <c:pt idx="64">
                  <c:v>0.18093913467505984</c:v>
                </c:pt>
                <c:pt idx="65">
                  <c:v>0.18401830465963218</c:v>
                </c:pt>
                <c:pt idx="66">
                  <c:v>0.18685169066323676</c:v>
                </c:pt>
              </c:numCache>
            </c:numRef>
          </c:yVal>
          <c:smooth val="1"/>
        </c:ser>
        <c:ser>
          <c:idx val="1"/>
          <c:order val="1"/>
          <c:tx>
            <c:strRef>
              <c:f>plots!$D$1</c:f>
              <c:strCache>
                <c:ptCount val="1"/>
                <c:pt idx="0">
                  <c:v>ng = 1</c:v>
                </c:pt>
              </c:strCache>
            </c:strRef>
          </c:tx>
          <c:spPr>
            <a:ln w="25400" cap="rnd">
              <a:solidFill>
                <a:schemeClr val="accent1">
                  <a:tint val="77000"/>
                </a:schemeClr>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plots!$D$2:$D$68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0.56264933068936129</c:v>
                </c:pt>
                <c:pt idx="18">
                  <c:v>0.44330993473810337</c:v>
                </c:pt>
                <c:pt idx="19">
                  <c:v>0.3646962044587127</c:v>
                </c:pt>
                <c:pt idx="20">
                  <c:v>0.3116291239504293</c:v>
                </c:pt>
                <c:pt idx="21">
                  <c:v>0.27247108979483081</c:v>
                </c:pt>
                <c:pt idx="22">
                  <c:v>0.27008303368178432</c:v>
                </c:pt>
                <c:pt idx="23">
                  <c:v>0.27126884852638788</c:v>
                </c:pt>
                <c:pt idx="24">
                  <c:v>0.27305708135391926</c:v>
                </c:pt>
                <c:pt idx="25">
                  <c:v>0.27496383832318988</c:v>
                </c:pt>
                <c:pt idx="26">
                  <c:v>0.27689497985905015</c:v>
                </c:pt>
                <c:pt idx="27">
                  <c:v>0.27881672045923939</c:v>
                </c:pt>
                <c:pt idx="28">
                  <c:v>0.28071194184839043</c:v>
                </c:pt>
                <c:pt idx="29">
                  <c:v>0.28258580496450802</c:v>
                </c:pt>
                <c:pt idx="30">
                  <c:v>0.28443967877349885</c:v>
                </c:pt>
                <c:pt idx="31">
                  <c:v>0.28626856882337298</c:v>
                </c:pt>
                <c:pt idx="32">
                  <c:v>0.28807458803122288</c:v>
                </c:pt>
                <c:pt idx="33">
                  <c:v>0.28985854711100456</c:v>
                </c:pt>
                <c:pt idx="34">
                  <c:v>0.29161427145445595</c:v>
                </c:pt>
                <c:pt idx="35">
                  <c:v>0.29334809746937784</c:v>
                </c:pt>
                <c:pt idx="36">
                  <c:v>0.29505995471951252</c:v>
                </c:pt>
                <c:pt idx="37">
                  <c:v>0.29675400195864343</c:v>
                </c:pt>
                <c:pt idx="38">
                  <c:v>0.29842620712385526</c:v>
                </c:pt>
                <c:pt idx="39">
                  <c:v>0.30008051452154128</c:v>
                </c:pt>
                <c:pt idx="40">
                  <c:v>0.30171308374802114</c:v>
                </c:pt>
                <c:pt idx="41">
                  <c:v>0.30332510856442918</c:v>
                </c:pt>
                <c:pt idx="42">
                  <c:v>0.30491647146644707</c:v>
                </c:pt>
                <c:pt idx="43">
                  <c:v>0.30648682876075267</c:v>
                </c:pt>
                <c:pt idx="44">
                  <c:v>0.30803699445511973</c:v>
                </c:pt>
                <c:pt idx="45">
                  <c:v>0.30956770649819593</c:v>
                </c:pt>
                <c:pt idx="46">
                  <c:v>0.31107890736586497</c:v>
                </c:pt>
                <c:pt idx="47">
                  <c:v>0.31257208602631398</c:v>
                </c:pt>
                <c:pt idx="48">
                  <c:v>0.31404800515707937</c:v>
                </c:pt>
                <c:pt idx="49">
                  <c:v>0.31550612135683131</c:v>
                </c:pt>
                <c:pt idx="50">
                  <c:v>0.31694607426019733</c:v>
                </c:pt>
                <c:pt idx="51">
                  <c:v>0.31836910065353563</c:v>
                </c:pt>
                <c:pt idx="52">
                  <c:v>0.31977314348047592</c:v>
                </c:pt>
                <c:pt idx="53">
                  <c:v>0.32115829924075467</c:v>
                </c:pt>
                <c:pt idx="54">
                  <c:v>0.32252530181165689</c:v>
                </c:pt>
                <c:pt idx="55">
                  <c:v>0.32387580470647565</c:v>
                </c:pt>
                <c:pt idx="56">
                  <c:v>0.32520636892600807</c:v>
                </c:pt>
                <c:pt idx="57">
                  <c:v>0.32651853454776752</c:v>
                </c:pt>
                <c:pt idx="58">
                  <c:v>0.32781349707924812</c:v>
                </c:pt>
                <c:pt idx="59">
                  <c:v>0.32909064910377084</c:v>
                </c:pt>
                <c:pt idx="60">
                  <c:v>0.33035022305193645</c:v>
                </c:pt>
                <c:pt idx="61">
                  <c:v>0.33159261277041796</c:v>
                </c:pt>
                <c:pt idx="62">
                  <c:v>0.33281873083323738</c:v>
                </c:pt>
                <c:pt idx="63">
                  <c:v>0.33402852399025323</c:v>
                </c:pt>
                <c:pt idx="64">
                  <c:v>0.33522280208751504</c:v>
                </c:pt>
                <c:pt idx="65">
                  <c:v>0.3364001522286893</c:v>
                </c:pt>
                <c:pt idx="66">
                  <c:v>0.33756373400611411</c:v>
                </c:pt>
              </c:numCache>
            </c:numRef>
          </c:yVal>
          <c:smooth val="1"/>
        </c:ser>
        <c:ser>
          <c:idx val="2"/>
          <c:order val="2"/>
          <c:tx>
            <c:strRef>
              <c:f>plots!$E$1</c:f>
              <c:strCache>
                <c:ptCount val="1"/>
                <c:pt idx="0">
                  <c:v>ng = 2</c:v>
                </c:pt>
              </c:strCache>
            </c:strRef>
          </c:tx>
          <c:spPr>
            <a:ln w="25400" cap="rnd">
              <a:solidFill>
                <a:schemeClr val="accent1"/>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plots!$E$2:$E$68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0.72022694919664665</c:v>
                </c:pt>
                <c:pt idx="18">
                  <c:v>0.72510189988546792</c:v>
                </c:pt>
                <c:pt idx="19">
                  <c:v>0.71420071024396148</c:v>
                </c:pt>
                <c:pt idx="20">
                  <c:v>0.70021086282499101</c:v>
                </c:pt>
                <c:pt idx="21">
                  <c:v>0.66435108467023463</c:v>
                </c:pt>
                <c:pt idx="22">
                  <c:v>0.6570238877931186</c:v>
                </c:pt>
                <c:pt idx="23">
                  <c:v>0.65484871272084533</c:v>
                </c:pt>
                <c:pt idx="24">
                  <c:v>0.65411587591240883</c:v>
                </c:pt>
                <c:pt idx="25">
                  <c:v>0.6538502823256831</c:v>
                </c:pt>
                <c:pt idx="26">
                  <c:v>0.65377268908298469</c:v>
                </c:pt>
                <c:pt idx="27">
                  <c:v>0.65378807020158558</c:v>
                </c:pt>
                <c:pt idx="28">
                  <c:v>0.65385743367859683</c:v>
                </c:pt>
                <c:pt idx="29">
                  <c:v>0.65396254139019683</c:v>
                </c:pt>
                <c:pt idx="30">
                  <c:v>0.65409062564399023</c:v>
                </c:pt>
                <c:pt idx="31">
                  <c:v>0.65423193833945525</c:v>
                </c:pt>
                <c:pt idx="32">
                  <c:v>0.65438536944565895</c:v>
                </c:pt>
                <c:pt idx="33">
                  <c:v>0.65454764135604393</c:v>
                </c:pt>
                <c:pt idx="34">
                  <c:v>0.65471794189561761</c:v>
                </c:pt>
                <c:pt idx="35">
                  <c:v>0.65489451098886431</c:v>
                </c:pt>
                <c:pt idx="36">
                  <c:v>0.65507498194759639</c:v>
                </c:pt>
                <c:pt idx="37">
                  <c:v>0.65525912570254863</c:v>
                </c:pt>
                <c:pt idx="38">
                  <c:v>0.65544283481860033</c:v>
                </c:pt>
                <c:pt idx="39">
                  <c:v>0.65562521588946465</c:v>
                </c:pt>
                <c:pt idx="40">
                  <c:v>0.65580827505416261</c:v>
                </c:pt>
                <c:pt idx="41">
                  <c:v>0.65599131325754645</c:v>
                </c:pt>
                <c:pt idx="42">
                  <c:v>0.65617408070513705</c:v>
                </c:pt>
                <c:pt idx="43">
                  <c:v>0.65635558182954246</c:v>
                </c:pt>
                <c:pt idx="44">
                  <c:v>0.6565379408309262</c:v>
                </c:pt>
                <c:pt idx="45">
                  <c:v>0.65672008861485076</c:v>
                </c:pt>
                <c:pt idx="46">
                  <c:v>0.65689965656704818</c:v>
                </c:pt>
                <c:pt idx="47">
                  <c:v>0.65707911529050511</c:v>
                </c:pt>
                <c:pt idx="48">
                  <c:v>0.6572558713458837</c:v>
                </c:pt>
                <c:pt idx="49">
                  <c:v>0.65743454343621988</c:v>
                </c:pt>
                <c:pt idx="50">
                  <c:v>0.65760725365868955</c:v>
                </c:pt>
                <c:pt idx="51">
                  <c:v>0.65777921841301323</c:v>
                </c:pt>
                <c:pt idx="52">
                  <c:v>0.65795170941455927</c:v>
                </c:pt>
                <c:pt idx="53">
                  <c:v>0.65811889529125189</c:v>
                </c:pt>
                <c:pt idx="54">
                  <c:v>0.65828544959248259</c:v>
                </c:pt>
                <c:pt idx="55">
                  <c:v>0.65844791913378053</c:v>
                </c:pt>
                <c:pt idx="56">
                  <c:v>0.65861218579605874</c:v>
                </c:pt>
                <c:pt idx="57">
                  <c:v>0.65877419783310165</c:v>
                </c:pt>
                <c:pt idx="58">
                  <c:v>0.65893423610676638</c:v>
                </c:pt>
                <c:pt idx="59">
                  <c:v>0.65909154830544225</c:v>
                </c:pt>
                <c:pt idx="60">
                  <c:v>0.65924867341158966</c:v>
                </c:pt>
                <c:pt idx="61">
                  <c:v>0.65940268613950093</c:v>
                </c:pt>
                <c:pt idx="62">
                  <c:v>0.65955695237080603</c:v>
                </c:pt>
                <c:pt idx="63">
                  <c:v>0.65970798490994409</c:v>
                </c:pt>
                <c:pt idx="64">
                  <c:v>0.65986026360600958</c:v>
                </c:pt>
                <c:pt idx="65">
                  <c:v>0.66000848705723769</c:v>
                </c:pt>
                <c:pt idx="66">
                  <c:v>0.66015643708612604</c:v>
                </c:pt>
              </c:numCache>
            </c:numRef>
          </c:yVal>
          <c:smooth val="1"/>
        </c:ser>
        <c:ser>
          <c:idx val="3"/>
          <c:order val="3"/>
          <c:tx>
            <c:strRef>
              <c:f>plots!$F$1</c:f>
              <c:strCache>
                <c:ptCount val="1"/>
                <c:pt idx="0">
                  <c:v>ng = 4</c:v>
                </c:pt>
              </c:strCache>
            </c:strRef>
          </c:tx>
          <c:spPr>
            <a:ln w="25400" cap="rnd">
              <a:solidFill>
                <a:schemeClr val="accent1">
                  <a:shade val="76000"/>
                </a:schemeClr>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plots!$F$2:$F$68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0.72609609763601868</c:v>
                </c:pt>
                <c:pt idx="18">
                  <c:v>0.74504664251021502</c:v>
                </c:pt>
                <c:pt idx="19">
                  <c:v>0.7652240354086004</c:v>
                </c:pt>
                <c:pt idx="20">
                  <c:v>0.78565381447643123</c:v>
                </c:pt>
                <c:pt idx="21">
                  <c:v>0.80630483997454983</c:v>
                </c:pt>
                <c:pt idx="22">
                  <c:v>0.81089207076820058</c:v>
                </c:pt>
                <c:pt idx="23">
                  <c:v>0.81252741156789832</c:v>
                </c:pt>
                <c:pt idx="24">
                  <c:v>0.81326231778433133</c:v>
                </c:pt>
                <c:pt idx="25">
                  <c:v>0.81367393794989062</c:v>
                </c:pt>
                <c:pt idx="26">
                  <c:v>0.8139490957753468</c:v>
                </c:pt>
                <c:pt idx="27">
                  <c:v>0.81415524153242358</c:v>
                </c:pt>
                <c:pt idx="28">
                  <c:v>0.8143189053104648</c:v>
                </c:pt>
                <c:pt idx="29">
                  <c:v>0.8144531420189669</c:v>
                </c:pt>
                <c:pt idx="30">
                  <c:v>0.8145664509043713</c:v>
                </c:pt>
                <c:pt idx="31">
                  <c:v>0.81466695343517792</c:v>
                </c:pt>
                <c:pt idx="32">
                  <c:v>0.8147559654073796</c:v>
                </c:pt>
                <c:pt idx="33">
                  <c:v>0.8148371198078217</c:v>
                </c:pt>
                <c:pt idx="34">
                  <c:v>0.81490986577076818</c:v>
                </c:pt>
                <c:pt idx="35">
                  <c:v>0.81497449124602095</c:v>
                </c:pt>
                <c:pt idx="36">
                  <c:v>0.8150338314967317</c:v>
                </c:pt>
                <c:pt idx="37">
                  <c:v>0.8150860210437505</c:v>
                </c:pt>
                <c:pt idx="38">
                  <c:v>0.81513723453414344</c:v>
                </c:pt>
                <c:pt idx="39">
                  <c:v>0.81518339216478275</c:v>
                </c:pt>
                <c:pt idx="40">
                  <c:v>0.81522876012312118</c:v>
                </c:pt>
                <c:pt idx="41">
                  <c:v>0.81526822754167272</c:v>
                </c:pt>
                <c:pt idx="42">
                  <c:v>0.81530873408146565</c:v>
                </c:pt>
                <c:pt idx="43">
                  <c:v>0.81534456219475893</c:v>
                </c:pt>
                <c:pt idx="44">
                  <c:v>0.81538110991451118</c:v>
                </c:pt>
                <c:pt idx="45">
                  <c:v>0.81541216678656614</c:v>
                </c:pt>
                <c:pt idx="46">
                  <c:v>0.8154413431661488</c:v>
                </c:pt>
                <c:pt idx="47">
                  <c:v>0.81547162143856966</c:v>
                </c:pt>
                <c:pt idx="48">
                  <c:v>0.81549822263883687</c:v>
                </c:pt>
                <c:pt idx="49">
                  <c:v>0.81552424980931293</c:v>
                </c:pt>
                <c:pt idx="50">
                  <c:v>0.81555083336674505</c:v>
                </c:pt>
                <c:pt idx="51">
                  <c:v>0.81557339811489482</c:v>
                </c:pt>
                <c:pt idx="52">
                  <c:v>0.81559618576811688</c:v>
                </c:pt>
                <c:pt idx="53">
                  <c:v>0.81561903078335762</c:v>
                </c:pt>
                <c:pt idx="54">
                  <c:v>0.81564111045070087</c:v>
                </c:pt>
                <c:pt idx="55">
                  <c:v>0.81565931298478889</c:v>
                </c:pt>
                <c:pt idx="56">
                  <c:v>0.81568104516504081</c:v>
                </c:pt>
                <c:pt idx="57">
                  <c:v>0.81570097992407331</c:v>
                </c:pt>
                <c:pt idx="58">
                  <c:v>0.81572006100618411</c:v>
                </c:pt>
                <c:pt idx="59">
                  <c:v>0.81573566242906514</c:v>
                </c:pt>
                <c:pt idx="60">
                  <c:v>0.81575593713014005</c:v>
                </c:pt>
                <c:pt idx="61">
                  <c:v>0.81577113594745121</c:v>
                </c:pt>
                <c:pt idx="62">
                  <c:v>0.81578588196757107</c:v>
                </c:pt>
                <c:pt idx="63">
                  <c:v>0.81580435280262353</c:v>
                </c:pt>
                <c:pt idx="64">
                  <c:v>0.81581667479278408</c:v>
                </c:pt>
                <c:pt idx="65">
                  <c:v>0.81583123702115445</c:v>
                </c:pt>
                <c:pt idx="66">
                  <c:v>0.81584600085239378</c:v>
                </c:pt>
              </c:numCache>
            </c:numRef>
          </c:yVal>
          <c:smooth val="1"/>
        </c:ser>
        <c:dLbls>
          <c:showLegendKey val="0"/>
          <c:showVal val="0"/>
          <c:showCatName val="0"/>
          <c:showSerName val="0"/>
          <c:showPercent val="0"/>
          <c:showBubbleSize val="0"/>
        </c:dLbls>
        <c:axId val="150531296"/>
        <c:axId val="150531856"/>
      </c:scatterChart>
      <c:scatterChart>
        <c:scatterStyle val="smoothMarker"/>
        <c:varyColors val="0"/>
        <c:ser>
          <c:idx val="4"/>
          <c:order val="4"/>
          <c:tx>
            <c:v>BHP</c:v>
          </c:tx>
          <c:spPr>
            <a:ln w="25400" cap="rnd">
              <a:solidFill>
                <a:srgbClr val="C00000"/>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plots!$G$2:$G$68</c:f>
              <c:numCache>
                <c:formatCode>General</c:formatCode>
                <c:ptCount val="67"/>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numCache>
            </c:numRef>
          </c:yVal>
          <c:smooth val="1"/>
        </c:ser>
        <c:dLbls>
          <c:showLegendKey val="0"/>
          <c:showVal val="0"/>
          <c:showCatName val="0"/>
          <c:showSerName val="0"/>
          <c:showPercent val="0"/>
          <c:showBubbleSize val="0"/>
        </c:dLbls>
        <c:axId val="150532976"/>
        <c:axId val="150532416"/>
      </c:scatterChart>
      <c:valAx>
        <c:axId val="150531296"/>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Time</a:t>
                </a:r>
                <a:r>
                  <a:rPr lang="en-US" sz="1400" baseline="0" dirty="0"/>
                  <a:t> (days)</a:t>
                </a:r>
                <a:endParaRPr lang="en-US" sz="1400" dirty="0"/>
              </a:p>
            </c:rich>
          </c:tx>
          <c:layout>
            <c:manualLayout>
              <c:xMode val="edge"/>
              <c:yMode val="edge"/>
              <c:x val="0.41923000557572782"/>
              <c:y val="0.925554826480023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531856"/>
        <c:crosses val="autoZero"/>
        <c:crossBetween val="midCat"/>
      </c:valAx>
      <c:valAx>
        <c:axId val="150531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OGR</a:t>
                </a:r>
              </a:p>
            </c:rich>
          </c:tx>
          <c:layout>
            <c:manualLayout>
              <c:xMode val="edge"/>
              <c:yMode val="edge"/>
              <c:x val="2.1357210153596188E-5"/>
              <c:y val="0.4138218603782765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531296"/>
        <c:crosses val="autoZero"/>
        <c:crossBetween val="midCat"/>
      </c:valAx>
      <c:valAx>
        <c:axId val="150532416"/>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532976"/>
        <c:crosses val="max"/>
        <c:crossBetween val="midCat"/>
      </c:valAx>
      <c:valAx>
        <c:axId val="150532976"/>
        <c:scaling>
          <c:orientation val="minMax"/>
        </c:scaling>
        <c:delete val="1"/>
        <c:axPos val="b"/>
        <c:numFmt formatCode="General" sourceLinked="1"/>
        <c:majorTickMark val="out"/>
        <c:minorTickMark val="none"/>
        <c:tickLblPos val="nextTo"/>
        <c:crossAx val="150532416"/>
        <c:crosses val="autoZero"/>
        <c:crossBetween val="midCat"/>
      </c:valAx>
      <c:spPr>
        <a:noFill/>
        <a:ln>
          <a:noFill/>
        </a:ln>
        <a:effectLst/>
      </c:spPr>
    </c:plotArea>
    <c:legend>
      <c:legendPos val="b"/>
      <c:layout>
        <c:manualLayout>
          <c:xMode val="edge"/>
          <c:yMode val="edge"/>
          <c:x val="0"/>
          <c:y val="6.943644975001996E-2"/>
          <c:w val="0.92650715426622776"/>
          <c:h val="8.12866960994037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60834829856792"/>
          <c:y val="2.6486630577427821E-2"/>
          <c:w val="0.7624004236312566"/>
          <c:h val="0.84551003390201229"/>
        </c:manualLayout>
      </c:layout>
      <c:scatterChart>
        <c:scatterStyle val="smoothMarker"/>
        <c:varyColors val="0"/>
        <c:ser>
          <c:idx val="0"/>
          <c:order val="0"/>
          <c:tx>
            <c:strRef>
              <c:f>OPTvsS1vsAl!$K$2</c:f>
              <c:strCache>
                <c:ptCount val="1"/>
                <c:pt idx="0">
                  <c:v>data-driven</c:v>
                </c:pt>
              </c:strCache>
            </c:strRef>
          </c:tx>
          <c:spPr>
            <a:ln w="25400" cap="rnd">
              <a:solidFill>
                <a:schemeClr val="accent1"/>
              </a:solidFill>
              <a:round/>
            </a:ln>
            <a:effectLst/>
          </c:spPr>
          <c:marker>
            <c:symbol val="none"/>
          </c:marker>
          <c:xVal>
            <c:numRef>
              <c:f>OPTvsS1vsAl!$J$3:$J$526</c:f>
              <c:numCache>
                <c:formatCode>General</c:formatCode>
                <c:ptCount val="524"/>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OPTvsS1vsAl!$L$3:$L$526</c:f>
              <c:numCache>
                <c:formatCode>0.00E+00</c:formatCode>
                <c:ptCount val="524"/>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74716.800000000003</c:v>
                </c:pt>
                <c:pt idx="23" formatCode="General">
                  <c:v>77379.899999999994</c:v>
                </c:pt>
                <c:pt idx="24" formatCode="General">
                  <c:v>79697.600000000006</c:v>
                </c:pt>
                <c:pt idx="25" formatCode="General">
                  <c:v>81810.600000000006</c:v>
                </c:pt>
                <c:pt idx="26" formatCode="General">
                  <c:v>83779.399999999994</c:v>
                </c:pt>
                <c:pt idx="27" formatCode="General">
                  <c:v>85636</c:v>
                </c:pt>
                <c:pt idx="28" formatCode="General">
                  <c:v>87400.7</c:v>
                </c:pt>
                <c:pt idx="29" formatCode="General">
                  <c:v>89088.9</c:v>
                </c:pt>
                <c:pt idx="30" formatCode="General">
                  <c:v>90712.6</c:v>
                </c:pt>
                <c:pt idx="31" formatCode="General">
                  <c:v>92280.7</c:v>
                </c:pt>
                <c:pt idx="32" formatCode="General">
                  <c:v>93799.7</c:v>
                </c:pt>
                <c:pt idx="33" formatCode="General">
                  <c:v>95274.4</c:v>
                </c:pt>
                <c:pt idx="34" formatCode="General">
                  <c:v>96708.7</c:v>
                </c:pt>
                <c:pt idx="35" formatCode="General">
                  <c:v>98106.7</c:v>
                </c:pt>
                <c:pt idx="36" formatCode="General">
                  <c:v>99471.9</c:v>
                </c:pt>
                <c:pt idx="37" formatCode="General">
                  <c:v>100807</c:v>
                </c:pt>
                <c:pt idx="38" formatCode="General">
                  <c:v>102116</c:v>
                </c:pt>
                <c:pt idx="39" formatCode="General">
                  <c:v>103400</c:v>
                </c:pt>
                <c:pt idx="40" formatCode="General">
                  <c:v>104660</c:v>
                </c:pt>
                <c:pt idx="41" formatCode="General">
                  <c:v>105899</c:v>
                </c:pt>
                <c:pt idx="42" formatCode="General">
                  <c:v>107116</c:v>
                </c:pt>
                <c:pt idx="43" formatCode="General">
                  <c:v>108314</c:v>
                </c:pt>
                <c:pt idx="44">
                  <c:v>109494</c:v>
                </c:pt>
                <c:pt idx="45">
                  <c:v>110655</c:v>
                </c:pt>
                <c:pt idx="46">
                  <c:v>111800</c:v>
                </c:pt>
                <c:pt idx="47" formatCode="General">
                  <c:v>112930</c:v>
                </c:pt>
                <c:pt idx="48">
                  <c:v>114046</c:v>
                </c:pt>
                <c:pt idx="49" formatCode="General">
                  <c:v>115147</c:v>
                </c:pt>
                <c:pt idx="50" formatCode="General">
                  <c:v>116236</c:v>
                </c:pt>
                <c:pt idx="51" formatCode="General">
                  <c:v>117312</c:v>
                </c:pt>
                <c:pt idx="52" formatCode="General">
                  <c:v>118377</c:v>
                </c:pt>
                <c:pt idx="53" formatCode="General">
                  <c:v>119429</c:v>
                </c:pt>
                <c:pt idx="54" formatCode="General">
                  <c:v>120471</c:v>
                </c:pt>
                <c:pt idx="55" formatCode="General">
                  <c:v>121502</c:v>
                </c:pt>
                <c:pt idx="56" formatCode="General">
                  <c:v>122522</c:v>
                </c:pt>
                <c:pt idx="57" formatCode="General">
                  <c:v>123532</c:v>
                </c:pt>
                <c:pt idx="58" formatCode="General">
                  <c:v>124532</c:v>
                </c:pt>
                <c:pt idx="59" formatCode="General">
                  <c:v>125522</c:v>
                </c:pt>
                <c:pt idx="60" formatCode="General">
                  <c:v>126503</c:v>
                </c:pt>
                <c:pt idx="61" formatCode="General">
                  <c:v>127475</c:v>
                </c:pt>
                <c:pt idx="62" formatCode="General">
                  <c:v>128439</c:v>
                </c:pt>
                <c:pt idx="63" formatCode="General">
                  <c:v>129394</c:v>
                </c:pt>
                <c:pt idx="64" formatCode="General">
                  <c:v>130342</c:v>
                </c:pt>
                <c:pt idx="65" formatCode="General">
                  <c:v>131281</c:v>
                </c:pt>
                <c:pt idx="66" formatCode="General">
                  <c:v>132214</c:v>
                </c:pt>
                <c:pt idx="67" formatCode="General">
                  <c:v>133139</c:v>
                </c:pt>
                <c:pt idx="68" formatCode="General">
                  <c:v>134057</c:v>
                </c:pt>
                <c:pt idx="69" formatCode="General">
                  <c:v>134968</c:v>
                </c:pt>
                <c:pt idx="70" formatCode="General">
                  <c:v>135873</c:v>
                </c:pt>
                <c:pt idx="71" formatCode="General">
                  <c:v>136771</c:v>
                </c:pt>
                <c:pt idx="72" formatCode="General">
                  <c:v>137662</c:v>
                </c:pt>
                <c:pt idx="73" formatCode="General">
                  <c:v>138547</c:v>
                </c:pt>
                <c:pt idx="74" formatCode="General">
                  <c:v>139426</c:v>
                </c:pt>
                <c:pt idx="75" formatCode="General">
                  <c:v>140298</c:v>
                </c:pt>
                <c:pt idx="76" formatCode="General">
                  <c:v>141165</c:v>
                </c:pt>
                <c:pt idx="77" formatCode="General">
                  <c:v>142025</c:v>
                </c:pt>
                <c:pt idx="78" formatCode="General">
                  <c:v>142879</c:v>
                </c:pt>
                <c:pt idx="79" formatCode="General">
                  <c:v>143728</c:v>
                </c:pt>
                <c:pt idx="80" formatCode="General">
                  <c:v>144570</c:v>
                </c:pt>
                <c:pt idx="81" formatCode="General">
                  <c:v>145408</c:v>
                </c:pt>
                <c:pt idx="82" formatCode="General">
                  <c:v>146239</c:v>
                </c:pt>
                <c:pt idx="83" formatCode="General">
                  <c:v>147066</c:v>
                </c:pt>
                <c:pt idx="84" formatCode="General">
                  <c:v>147887</c:v>
                </c:pt>
                <c:pt idx="85" formatCode="General">
                  <c:v>148703</c:v>
                </c:pt>
                <c:pt idx="86" formatCode="General">
                  <c:v>149515</c:v>
                </c:pt>
                <c:pt idx="87" formatCode="General">
                  <c:v>150321</c:v>
                </c:pt>
                <c:pt idx="88" formatCode="General">
                  <c:v>151123</c:v>
                </c:pt>
                <c:pt idx="89" formatCode="General">
                  <c:v>151920</c:v>
                </c:pt>
                <c:pt idx="90" formatCode="General">
                  <c:v>152712</c:v>
                </c:pt>
                <c:pt idx="91" formatCode="General">
                  <c:v>153500</c:v>
                </c:pt>
                <c:pt idx="92" formatCode="General">
                  <c:v>154283</c:v>
                </c:pt>
                <c:pt idx="93" formatCode="General">
                  <c:v>155061</c:v>
                </c:pt>
                <c:pt idx="94" formatCode="General">
                  <c:v>155835</c:v>
                </c:pt>
                <c:pt idx="95" formatCode="General">
                  <c:v>156605</c:v>
                </c:pt>
                <c:pt idx="96" formatCode="General">
                  <c:v>157370</c:v>
                </c:pt>
                <c:pt idx="97" formatCode="General">
                  <c:v>158131</c:v>
                </c:pt>
                <c:pt idx="98" formatCode="General">
                  <c:v>158888</c:v>
                </c:pt>
                <c:pt idx="99" formatCode="General">
                  <c:v>159640</c:v>
                </c:pt>
                <c:pt idx="100" formatCode="General">
                  <c:v>160388</c:v>
                </c:pt>
                <c:pt idx="101" formatCode="General">
                  <c:v>161132</c:v>
                </c:pt>
                <c:pt idx="102" formatCode="General">
                  <c:v>165535</c:v>
                </c:pt>
                <c:pt idx="103" formatCode="General">
                  <c:v>170900</c:v>
                </c:pt>
                <c:pt idx="104" formatCode="General">
                  <c:v>176530</c:v>
                </c:pt>
                <c:pt idx="105" formatCode="General">
                  <c:v>181759</c:v>
                </c:pt>
                <c:pt idx="106" formatCode="General">
                  <c:v>187033</c:v>
                </c:pt>
                <c:pt idx="107" formatCode="General">
                  <c:v>189893</c:v>
                </c:pt>
                <c:pt idx="108" formatCode="General">
                  <c:v>192187</c:v>
                </c:pt>
                <c:pt idx="109" formatCode="General">
                  <c:v>194234</c:v>
                </c:pt>
                <c:pt idx="110" formatCode="General">
                  <c:v>196128</c:v>
                </c:pt>
                <c:pt idx="111" formatCode="General">
                  <c:v>197913</c:v>
                </c:pt>
                <c:pt idx="112" formatCode="General">
                  <c:v>199610</c:v>
                </c:pt>
                <c:pt idx="113" formatCode="General">
                  <c:v>201236</c:v>
                </c:pt>
                <c:pt idx="114" formatCode="General">
                  <c:v>202802</c:v>
                </c:pt>
                <c:pt idx="115" formatCode="General">
                  <c:v>204317</c:v>
                </c:pt>
                <c:pt idx="116" formatCode="General">
                  <c:v>205788</c:v>
                </c:pt>
                <c:pt idx="117" formatCode="General">
                  <c:v>207220</c:v>
                </c:pt>
                <c:pt idx="118" formatCode="General">
                  <c:v>208617</c:v>
                </c:pt>
                <c:pt idx="119" formatCode="General">
                  <c:v>209982</c:v>
                </c:pt>
                <c:pt idx="120" formatCode="General">
                  <c:v>211318</c:v>
                </c:pt>
                <c:pt idx="121" formatCode="General">
                  <c:v>212627</c:v>
                </c:pt>
                <c:pt idx="122" formatCode="General">
                  <c:v>213911</c:v>
                </c:pt>
                <c:pt idx="123" formatCode="General">
                  <c:v>215173</c:v>
                </c:pt>
                <c:pt idx="124" formatCode="General">
                  <c:v>216414</c:v>
                </c:pt>
                <c:pt idx="125" formatCode="General">
                  <c:v>217634</c:v>
                </c:pt>
                <c:pt idx="126" formatCode="General">
                  <c:v>218837</c:v>
                </c:pt>
                <c:pt idx="127" formatCode="General">
                  <c:v>220022</c:v>
                </c:pt>
                <c:pt idx="128" formatCode="General">
                  <c:v>221191</c:v>
                </c:pt>
                <c:pt idx="129" formatCode="General">
                  <c:v>222345</c:v>
                </c:pt>
                <c:pt idx="130" formatCode="General">
                  <c:v>223484</c:v>
                </c:pt>
                <c:pt idx="131" formatCode="General">
                  <c:v>224609</c:v>
                </c:pt>
                <c:pt idx="132" formatCode="General">
                  <c:v>225720</c:v>
                </c:pt>
                <c:pt idx="133" formatCode="General">
                  <c:v>226819</c:v>
                </c:pt>
                <c:pt idx="134" formatCode="General">
                  <c:v>227905</c:v>
                </c:pt>
                <c:pt idx="135" formatCode="General">
                  <c:v>228979</c:v>
                </c:pt>
                <c:pt idx="136" formatCode="General">
                  <c:v>230041</c:v>
                </c:pt>
                <c:pt idx="137" formatCode="General">
                  <c:v>231093</c:v>
                </c:pt>
                <c:pt idx="138" formatCode="General">
                  <c:v>232134</c:v>
                </c:pt>
                <c:pt idx="139" formatCode="General">
                  <c:v>233164</c:v>
                </c:pt>
                <c:pt idx="140" formatCode="General">
                  <c:v>234185</c:v>
                </c:pt>
                <c:pt idx="141" formatCode="General">
                  <c:v>235197</c:v>
                </c:pt>
                <c:pt idx="142" formatCode="General">
                  <c:v>236199</c:v>
                </c:pt>
                <c:pt idx="143" formatCode="General">
                  <c:v>237193</c:v>
                </c:pt>
                <c:pt idx="144" formatCode="General">
                  <c:v>238178</c:v>
                </c:pt>
                <c:pt idx="145" formatCode="General">
                  <c:v>239154</c:v>
                </c:pt>
                <c:pt idx="146" formatCode="General">
                  <c:v>240123</c:v>
                </c:pt>
                <c:pt idx="147" formatCode="General">
                  <c:v>241083</c:v>
                </c:pt>
                <c:pt idx="148" formatCode="General">
                  <c:v>242036</c:v>
                </c:pt>
                <c:pt idx="149" formatCode="General">
                  <c:v>242982</c:v>
                </c:pt>
                <c:pt idx="150" formatCode="General">
                  <c:v>243920</c:v>
                </c:pt>
                <c:pt idx="151" formatCode="General">
                  <c:v>244852</c:v>
                </c:pt>
                <c:pt idx="152" formatCode="General">
                  <c:v>245776</c:v>
                </c:pt>
                <c:pt idx="153" formatCode="General">
                  <c:v>246694</c:v>
                </c:pt>
                <c:pt idx="154" formatCode="General">
                  <c:v>247605</c:v>
                </c:pt>
                <c:pt idx="155" formatCode="General">
                  <c:v>248510</c:v>
                </c:pt>
                <c:pt idx="156" formatCode="General">
                  <c:v>249408</c:v>
                </c:pt>
                <c:pt idx="157" formatCode="General">
                  <c:v>250300</c:v>
                </c:pt>
                <c:pt idx="158" formatCode="General">
                  <c:v>251185</c:v>
                </c:pt>
                <c:pt idx="159" formatCode="General">
                  <c:v>252065</c:v>
                </c:pt>
                <c:pt idx="160" formatCode="General">
                  <c:v>252939</c:v>
                </c:pt>
                <c:pt idx="161" formatCode="General">
                  <c:v>253807</c:v>
                </c:pt>
                <c:pt idx="162" formatCode="General">
                  <c:v>254669</c:v>
                </c:pt>
                <c:pt idx="163" formatCode="General">
                  <c:v>255526</c:v>
                </c:pt>
                <c:pt idx="164" formatCode="General">
                  <c:v>256378</c:v>
                </c:pt>
                <c:pt idx="165" formatCode="General">
                  <c:v>257224</c:v>
                </c:pt>
                <c:pt idx="166" formatCode="General">
                  <c:v>258066</c:v>
                </c:pt>
                <c:pt idx="167" formatCode="General">
                  <c:v>258902</c:v>
                </c:pt>
                <c:pt idx="168" formatCode="General">
                  <c:v>259733</c:v>
                </c:pt>
                <c:pt idx="169" formatCode="General">
                  <c:v>260560</c:v>
                </c:pt>
                <c:pt idx="170" formatCode="General">
                  <c:v>261382</c:v>
                </c:pt>
                <c:pt idx="171" formatCode="General">
                  <c:v>262199</c:v>
                </c:pt>
                <c:pt idx="172" formatCode="General">
                  <c:v>263012</c:v>
                </c:pt>
                <c:pt idx="173" formatCode="General">
                  <c:v>263820</c:v>
                </c:pt>
                <c:pt idx="174" formatCode="General">
                  <c:v>264623</c:v>
                </c:pt>
                <c:pt idx="175" formatCode="General">
                  <c:v>265423</c:v>
                </c:pt>
                <c:pt idx="176" formatCode="General">
                  <c:v>266218</c:v>
                </c:pt>
                <c:pt idx="177" formatCode="General">
                  <c:v>267009</c:v>
                </c:pt>
                <c:pt idx="178" formatCode="General">
                  <c:v>267795</c:v>
                </c:pt>
                <c:pt idx="179" formatCode="General">
                  <c:v>268578</c:v>
                </c:pt>
                <c:pt idx="180" formatCode="General">
                  <c:v>269356</c:v>
                </c:pt>
                <c:pt idx="181" formatCode="General">
                  <c:v>270131</c:v>
                </c:pt>
                <c:pt idx="182" formatCode="General">
                  <c:v>270901</c:v>
                </c:pt>
                <c:pt idx="183" formatCode="General">
                  <c:v>271668</c:v>
                </c:pt>
                <c:pt idx="184" formatCode="General">
                  <c:v>272431</c:v>
                </c:pt>
                <c:pt idx="185" formatCode="General">
                  <c:v>273190</c:v>
                </c:pt>
                <c:pt idx="186" formatCode="General">
                  <c:v>273946</c:v>
                </c:pt>
                <c:pt idx="187" formatCode="General">
                  <c:v>277346</c:v>
                </c:pt>
                <c:pt idx="188" formatCode="General">
                  <c:v>281446</c:v>
                </c:pt>
                <c:pt idx="189" formatCode="General">
                  <c:v>285740</c:v>
                </c:pt>
                <c:pt idx="190" formatCode="General">
                  <c:v>289748</c:v>
                </c:pt>
                <c:pt idx="191" formatCode="General">
                  <c:v>293828</c:v>
                </c:pt>
                <c:pt idx="192" formatCode="General">
                  <c:v>296159</c:v>
                </c:pt>
                <c:pt idx="193" formatCode="General">
                  <c:v>298098</c:v>
                </c:pt>
                <c:pt idx="194" formatCode="General">
                  <c:v>299859</c:v>
                </c:pt>
                <c:pt idx="195" formatCode="General">
                  <c:v>301504</c:v>
                </c:pt>
                <c:pt idx="196" formatCode="General">
                  <c:v>303063</c:v>
                </c:pt>
                <c:pt idx="197" formatCode="General">
                  <c:v>304553</c:v>
                </c:pt>
                <c:pt idx="198" formatCode="General">
                  <c:v>305987</c:v>
                </c:pt>
                <c:pt idx="199" formatCode="General">
                  <c:v>307375</c:v>
                </c:pt>
                <c:pt idx="200" formatCode="General">
                  <c:v>308723</c:v>
                </c:pt>
                <c:pt idx="201" formatCode="General">
                  <c:v>310037</c:v>
                </c:pt>
                <c:pt idx="202" formatCode="General">
                  <c:v>311319</c:v>
                </c:pt>
                <c:pt idx="203" formatCode="General">
                  <c:v>312572</c:v>
                </c:pt>
                <c:pt idx="204" formatCode="General">
                  <c:v>313800</c:v>
                </c:pt>
                <c:pt idx="205" formatCode="General">
                  <c:v>315004</c:v>
                </c:pt>
                <c:pt idx="206" formatCode="General">
                  <c:v>316188</c:v>
                </c:pt>
                <c:pt idx="207" formatCode="General">
                  <c:v>317352</c:v>
                </c:pt>
                <c:pt idx="208" formatCode="General">
                  <c:v>318498</c:v>
                </c:pt>
                <c:pt idx="209" formatCode="General">
                  <c:v>319627</c:v>
                </c:pt>
                <c:pt idx="210" formatCode="General">
                  <c:v>320740</c:v>
                </c:pt>
                <c:pt idx="211" formatCode="General">
                  <c:v>321839</c:v>
                </c:pt>
                <c:pt idx="212" formatCode="General">
                  <c:v>322924</c:v>
                </c:pt>
                <c:pt idx="213" formatCode="General">
                  <c:v>323996</c:v>
                </c:pt>
                <c:pt idx="214" formatCode="General">
                  <c:v>325056</c:v>
                </c:pt>
                <c:pt idx="215" formatCode="General">
                  <c:v>326103</c:v>
                </c:pt>
                <c:pt idx="216" formatCode="General">
                  <c:v>327140</c:v>
                </c:pt>
                <c:pt idx="217" formatCode="General">
                  <c:v>328165</c:v>
                </c:pt>
                <c:pt idx="218" formatCode="General">
                  <c:v>329180</c:v>
                </c:pt>
                <c:pt idx="219" formatCode="General">
                  <c:v>330185</c:v>
                </c:pt>
                <c:pt idx="220" formatCode="General">
                  <c:v>331180</c:v>
                </c:pt>
                <c:pt idx="221" formatCode="General">
                  <c:v>332165</c:v>
                </c:pt>
                <c:pt idx="222" formatCode="General">
                  <c:v>333142</c:v>
                </c:pt>
                <c:pt idx="223" formatCode="General">
                  <c:v>334110</c:v>
                </c:pt>
                <c:pt idx="224" formatCode="General">
                  <c:v>335070</c:v>
                </c:pt>
                <c:pt idx="225" formatCode="General">
                  <c:v>336023</c:v>
                </c:pt>
                <c:pt idx="226" formatCode="General">
                  <c:v>336967</c:v>
                </c:pt>
                <c:pt idx="227" formatCode="General">
                  <c:v>337905</c:v>
                </c:pt>
                <c:pt idx="228" formatCode="General">
                  <c:v>338835</c:v>
                </c:pt>
                <c:pt idx="229" formatCode="General">
                  <c:v>339759</c:v>
                </c:pt>
                <c:pt idx="230" formatCode="General">
                  <c:v>340675</c:v>
                </c:pt>
                <c:pt idx="231" formatCode="General">
                  <c:v>341586</c:v>
                </c:pt>
                <c:pt idx="232" formatCode="General">
                  <c:v>342490</c:v>
                </c:pt>
                <c:pt idx="233" formatCode="General">
                  <c:v>343388</c:v>
                </c:pt>
                <c:pt idx="234" formatCode="General">
                  <c:v>344280</c:v>
                </c:pt>
                <c:pt idx="235" formatCode="General">
                  <c:v>345166</c:v>
                </c:pt>
                <c:pt idx="236" formatCode="General">
                  <c:v>346046</c:v>
                </c:pt>
                <c:pt idx="237" formatCode="General">
                  <c:v>346921</c:v>
                </c:pt>
                <c:pt idx="238" formatCode="General">
                  <c:v>347790</c:v>
                </c:pt>
                <c:pt idx="239" formatCode="General">
                  <c:v>348653</c:v>
                </c:pt>
                <c:pt idx="240" formatCode="General">
                  <c:v>349512</c:v>
                </c:pt>
                <c:pt idx="241" formatCode="General">
                  <c:v>350365</c:v>
                </c:pt>
                <c:pt idx="242" formatCode="General">
                  <c:v>351213</c:v>
                </c:pt>
                <c:pt idx="243" formatCode="General">
                  <c:v>352056</c:v>
                </c:pt>
                <c:pt idx="244" formatCode="General">
                  <c:v>352895</c:v>
                </c:pt>
                <c:pt idx="245" formatCode="General">
                  <c:v>353729</c:v>
                </c:pt>
                <c:pt idx="246" formatCode="General">
                  <c:v>354558</c:v>
                </c:pt>
                <c:pt idx="247" formatCode="General">
                  <c:v>355383</c:v>
                </c:pt>
                <c:pt idx="248" formatCode="General">
                  <c:v>356203</c:v>
                </c:pt>
                <c:pt idx="249" formatCode="General">
                  <c:v>357018</c:v>
                </c:pt>
                <c:pt idx="250" formatCode="General">
                  <c:v>357830</c:v>
                </c:pt>
                <c:pt idx="251" formatCode="General">
                  <c:v>358637</c:v>
                </c:pt>
                <c:pt idx="252" formatCode="General">
                  <c:v>359439</c:v>
                </c:pt>
                <c:pt idx="253" formatCode="General">
                  <c:v>360238</c:v>
                </c:pt>
                <c:pt idx="254" formatCode="General">
                  <c:v>361033</c:v>
                </c:pt>
                <c:pt idx="255" formatCode="General">
                  <c:v>361824</c:v>
                </c:pt>
                <c:pt idx="256" formatCode="General">
                  <c:v>362611</c:v>
                </c:pt>
                <c:pt idx="257" formatCode="General">
                  <c:v>363395</c:v>
                </c:pt>
                <c:pt idx="258" formatCode="General">
                  <c:v>364175</c:v>
                </c:pt>
                <c:pt idx="259" formatCode="General">
                  <c:v>364951</c:v>
                </c:pt>
                <c:pt idx="260" formatCode="General">
                  <c:v>365723</c:v>
                </c:pt>
                <c:pt idx="261" formatCode="General">
                  <c:v>366492</c:v>
                </c:pt>
                <c:pt idx="262" formatCode="General">
                  <c:v>367258</c:v>
                </c:pt>
                <c:pt idx="263" formatCode="General">
                  <c:v>368021</c:v>
                </c:pt>
                <c:pt idx="264" formatCode="General">
                  <c:v>368780</c:v>
                </c:pt>
                <c:pt idx="265" formatCode="General">
                  <c:v>369535</c:v>
                </c:pt>
                <c:pt idx="266" formatCode="General">
                  <c:v>370288</c:v>
                </c:pt>
                <c:pt idx="267" formatCode="General">
                  <c:v>371037</c:v>
                </c:pt>
                <c:pt idx="268" formatCode="General">
                  <c:v>371783</c:v>
                </c:pt>
                <c:pt idx="269" formatCode="General">
                  <c:v>372526</c:v>
                </c:pt>
                <c:pt idx="270" formatCode="General">
                  <c:v>373266</c:v>
                </c:pt>
                <c:pt idx="271" formatCode="General">
                  <c:v>374002</c:v>
                </c:pt>
                <c:pt idx="272" formatCode="General">
                  <c:v>376649</c:v>
                </c:pt>
                <c:pt idx="273" formatCode="General">
                  <c:v>379802</c:v>
                </c:pt>
                <c:pt idx="274" formatCode="General">
                  <c:v>383192</c:v>
                </c:pt>
                <c:pt idx="275" formatCode="General">
                  <c:v>386661</c:v>
                </c:pt>
                <c:pt idx="276" formatCode="General">
                  <c:v>390265</c:v>
                </c:pt>
                <c:pt idx="277" formatCode="General">
                  <c:v>392308</c:v>
                </c:pt>
                <c:pt idx="278" formatCode="General">
                  <c:v>394011</c:v>
                </c:pt>
                <c:pt idx="279" formatCode="General">
                  <c:v>395564</c:v>
                </c:pt>
                <c:pt idx="280" formatCode="General">
                  <c:v>397019</c:v>
                </c:pt>
                <c:pt idx="281" formatCode="General">
                  <c:v>398403</c:v>
                </c:pt>
                <c:pt idx="282" formatCode="General">
                  <c:v>399730</c:v>
                </c:pt>
                <c:pt idx="283" formatCode="General">
                  <c:v>401012</c:v>
                </c:pt>
                <c:pt idx="284" formatCode="General">
                  <c:v>402255</c:v>
                </c:pt>
                <c:pt idx="285" formatCode="General">
                  <c:v>403464</c:v>
                </c:pt>
                <c:pt idx="286" formatCode="General">
                  <c:v>404644</c:v>
                </c:pt>
                <c:pt idx="287" formatCode="General">
                  <c:v>405798</c:v>
                </c:pt>
                <c:pt idx="288" formatCode="General">
                  <c:v>406928</c:v>
                </c:pt>
                <c:pt idx="289" formatCode="General">
                  <c:v>408037</c:v>
                </c:pt>
                <c:pt idx="290" formatCode="General">
                  <c:v>409127</c:v>
                </c:pt>
                <c:pt idx="291" formatCode="General">
                  <c:v>410199</c:v>
                </c:pt>
                <c:pt idx="292" formatCode="General">
                  <c:v>411256</c:v>
                </c:pt>
                <c:pt idx="293" formatCode="General">
                  <c:v>412297</c:v>
                </c:pt>
                <c:pt idx="294" formatCode="General">
                  <c:v>413324</c:v>
                </c:pt>
                <c:pt idx="295" formatCode="General">
                  <c:v>414338</c:v>
                </c:pt>
                <c:pt idx="296" formatCode="General">
                  <c:v>415340</c:v>
                </c:pt>
                <c:pt idx="297" formatCode="General">
                  <c:v>416331</c:v>
                </c:pt>
                <c:pt idx="298" formatCode="General">
                  <c:v>417310</c:v>
                </c:pt>
                <c:pt idx="299" formatCode="General">
                  <c:v>418279</c:v>
                </c:pt>
                <c:pt idx="300" formatCode="General">
                  <c:v>419238</c:v>
                </c:pt>
                <c:pt idx="301" formatCode="General">
                  <c:v>420187</c:v>
                </c:pt>
                <c:pt idx="302" formatCode="General">
                  <c:v>421127</c:v>
                </c:pt>
                <c:pt idx="303" formatCode="General">
                  <c:v>422058</c:v>
                </c:pt>
                <c:pt idx="304" formatCode="General">
                  <c:v>422981</c:v>
                </c:pt>
                <c:pt idx="305" formatCode="General">
                  <c:v>423896</c:v>
                </c:pt>
                <c:pt idx="306" formatCode="General">
                  <c:v>424803</c:v>
                </c:pt>
                <c:pt idx="307" formatCode="General">
                  <c:v>425702</c:v>
                </c:pt>
                <c:pt idx="308" formatCode="General">
                  <c:v>426595</c:v>
                </c:pt>
                <c:pt idx="309" formatCode="General">
                  <c:v>427480</c:v>
                </c:pt>
                <c:pt idx="310" formatCode="General">
                  <c:v>428359</c:v>
                </c:pt>
                <c:pt idx="311" formatCode="General">
                  <c:v>429231</c:v>
                </c:pt>
                <c:pt idx="312" formatCode="General">
                  <c:v>430097</c:v>
                </c:pt>
                <c:pt idx="313" formatCode="General">
                  <c:v>430958</c:v>
                </c:pt>
                <c:pt idx="314" formatCode="General">
                  <c:v>431812</c:v>
                </c:pt>
                <c:pt idx="315" formatCode="General">
                  <c:v>432661</c:v>
                </c:pt>
                <c:pt idx="316" formatCode="General">
                  <c:v>433504</c:v>
                </c:pt>
                <c:pt idx="317" formatCode="General">
                  <c:v>434342</c:v>
                </c:pt>
                <c:pt idx="318" formatCode="General">
                  <c:v>435175</c:v>
                </c:pt>
                <c:pt idx="319" formatCode="General">
                  <c:v>436002</c:v>
                </c:pt>
                <c:pt idx="320" formatCode="General">
                  <c:v>436825</c:v>
                </c:pt>
                <c:pt idx="321" formatCode="General">
                  <c:v>437643</c:v>
                </c:pt>
                <c:pt idx="322" formatCode="General">
                  <c:v>438457</c:v>
                </c:pt>
                <c:pt idx="323" formatCode="General">
                  <c:v>439265</c:v>
                </c:pt>
                <c:pt idx="324" formatCode="General">
                  <c:v>440069</c:v>
                </c:pt>
                <c:pt idx="325" formatCode="General">
                  <c:v>440869</c:v>
                </c:pt>
                <c:pt idx="326" formatCode="General">
                  <c:v>441664</c:v>
                </c:pt>
                <c:pt idx="327" formatCode="General">
                  <c:v>442455</c:v>
                </c:pt>
                <c:pt idx="328" formatCode="General">
                  <c:v>443242</c:v>
                </c:pt>
                <c:pt idx="329" formatCode="General">
                  <c:v>444025</c:v>
                </c:pt>
                <c:pt idx="330" formatCode="General">
                  <c:v>444803</c:v>
                </c:pt>
                <c:pt idx="331" formatCode="General">
                  <c:v>445578</c:v>
                </c:pt>
                <c:pt idx="332" formatCode="General">
                  <c:v>446349</c:v>
                </c:pt>
                <c:pt idx="333" formatCode="General">
                  <c:v>447115</c:v>
                </c:pt>
                <c:pt idx="334" formatCode="General">
                  <c:v>447879</c:v>
                </c:pt>
                <c:pt idx="335" formatCode="General">
                  <c:v>448638</c:v>
                </c:pt>
                <c:pt idx="336" formatCode="General">
                  <c:v>449394</c:v>
                </c:pt>
                <c:pt idx="337" formatCode="General">
                  <c:v>450146</c:v>
                </c:pt>
                <c:pt idx="338" formatCode="General">
                  <c:v>450895</c:v>
                </c:pt>
                <c:pt idx="339" formatCode="General">
                  <c:v>451640</c:v>
                </c:pt>
                <c:pt idx="340" formatCode="General">
                  <c:v>452382</c:v>
                </c:pt>
                <c:pt idx="341" formatCode="General">
                  <c:v>453120</c:v>
                </c:pt>
                <c:pt idx="342" formatCode="General">
                  <c:v>453855</c:v>
                </c:pt>
                <c:pt idx="343" formatCode="General">
                  <c:v>454587</c:v>
                </c:pt>
                <c:pt idx="344" formatCode="General">
                  <c:v>455316</c:v>
                </c:pt>
                <c:pt idx="345" formatCode="General">
                  <c:v>456042</c:v>
                </c:pt>
                <c:pt idx="346" formatCode="General">
                  <c:v>456764</c:v>
                </c:pt>
                <c:pt idx="347" formatCode="General">
                  <c:v>457484</c:v>
                </c:pt>
                <c:pt idx="348" formatCode="General">
                  <c:v>458200</c:v>
                </c:pt>
                <c:pt idx="349" formatCode="General">
                  <c:v>458914</c:v>
                </c:pt>
                <c:pt idx="350">
                  <c:v>459625</c:v>
                </c:pt>
                <c:pt idx="351">
                  <c:v>460333</c:v>
                </c:pt>
                <c:pt idx="352">
                  <c:v>461038</c:v>
                </c:pt>
                <c:pt idx="353">
                  <c:v>461740</c:v>
                </c:pt>
                <c:pt idx="354">
                  <c:v>462439</c:v>
                </c:pt>
                <c:pt idx="355">
                  <c:v>463136</c:v>
                </c:pt>
                <c:pt idx="356">
                  <c:v>463831</c:v>
                </c:pt>
                <c:pt idx="357">
                  <c:v>464959</c:v>
                </c:pt>
                <c:pt idx="358">
                  <c:v>466206</c:v>
                </c:pt>
                <c:pt idx="359">
                  <c:v>467523</c:v>
                </c:pt>
                <c:pt idx="360">
                  <c:v>468890</c:v>
                </c:pt>
                <c:pt idx="361">
                  <c:v>470300</c:v>
                </c:pt>
                <c:pt idx="362">
                  <c:v>471746</c:v>
                </c:pt>
                <c:pt idx="363">
                  <c:v>473225</c:v>
                </c:pt>
                <c:pt idx="364">
                  <c:v>474732</c:v>
                </c:pt>
                <c:pt idx="365">
                  <c:v>476265</c:v>
                </c:pt>
                <c:pt idx="366">
                  <c:v>477821</c:v>
                </c:pt>
                <c:pt idx="367">
                  <c:v>479402</c:v>
                </c:pt>
                <c:pt idx="368">
                  <c:v>481008</c:v>
                </c:pt>
                <c:pt idx="369">
                  <c:v>482634</c:v>
                </c:pt>
                <c:pt idx="370">
                  <c:v>484279</c:v>
                </c:pt>
                <c:pt idx="371">
                  <c:v>485943</c:v>
                </c:pt>
                <c:pt idx="372">
                  <c:v>487623</c:v>
                </c:pt>
                <c:pt idx="373">
                  <c:v>489320</c:v>
                </c:pt>
                <c:pt idx="374">
                  <c:v>491032</c:v>
                </c:pt>
                <c:pt idx="375">
                  <c:v>492758</c:v>
                </c:pt>
                <c:pt idx="376">
                  <c:v>494499</c:v>
                </c:pt>
                <c:pt idx="377">
                  <c:v>496218</c:v>
                </c:pt>
                <c:pt idx="378">
                  <c:v>497899</c:v>
                </c:pt>
                <c:pt idx="379">
                  <c:v>499581</c:v>
                </c:pt>
                <c:pt idx="380">
                  <c:v>501268</c:v>
                </c:pt>
                <c:pt idx="381">
                  <c:v>502961</c:v>
                </c:pt>
                <c:pt idx="382">
                  <c:v>504659</c:v>
                </c:pt>
                <c:pt idx="383">
                  <c:v>506362</c:v>
                </c:pt>
                <c:pt idx="384">
                  <c:v>508071</c:v>
                </c:pt>
                <c:pt idx="385">
                  <c:v>509786</c:v>
                </c:pt>
                <c:pt idx="386">
                  <c:v>511505</c:v>
                </c:pt>
                <c:pt idx="387">
                  <c:v>513246</c:v>
                </c:pt>
                <c:pt idx="388" formatCode="General">
                  <c:v>515017</c:v>
                </c:pt>
                <c:pt idx="389">
                  <c:v>516799</c:v>
                </c:pt>
                <c:pt idx="390" formatCode="General">
                  <c:v>518591</c:v>
                </c:pt>
                <c:pt idx="391" formatCode="General">
                  <c:v>520391</c:v>
                </c:pt>
                <c:pt idx="392" formatCode="General">
                  <c:v>522198</c:v>
                </c:pt>
                <c:pt idx="393" formatCode="General">
                  <c:v>524013</c:v>
                </c:pt>
                <c:pt idx="394" formatCode="General">
                  <c:v>525837</c:v>
                </c:pt>
                <c:pt idx="395" formatCode="General">
                  <c:v>527667</c:v>
                </c:pt>
                <c:pt idx="396" formatCode="General">
                  <c:v>529504</c:v>
                </c:pt>
                <c:pt idx="397" formatCode="General">
                  <c:v>531339</c:v>
                </c:pt>
                <c:pt idx="398" formatCode="General">
                  <c:v>533167</c:v>
                </c:pt>
                <c:pt idx="399" formatCode="General">
                  <c:v>534999</c:v>
                </c:pt>
                <c:pt idx="400" formatCode="General">
                  <c:v>536835</c:v>
                </c:pt>
                <c:pt idx="401" formatCode="General">
                  <c:v>538674</c:v>
                </c:pt>
                <c:pt idx="402" formatCode="General">
                  <c:v>540519</c:v>
                </c:pt>
                <c:pt idx="403" formatCode="General">
                  <c:v>542369</c:v>
                </c:pt>
                <c:pt idx="404" formatCode="General">
                  <c:v>544224</c:v>
                </c:pt>
                <c:pt idx="405" formatCode="General">
                  <c:v>546084</c:v>
                </c:pt>
                <c:pt idx="406" formatCode="General">
                  <c:v>547948</c:v>
                </c:pt>
                <c:pt idx="407" formatCode="General">
                  <c:v>549816</c:v>
                </c:pt>
                <c:pt idx="408" formatCode="General">
                  <c:v>551687</c:v>
                </c:pt>
                <c:pt idx="409" formatCode="General">
                  <c:v>553562</c:v>
                </c:pt>
                <c:pt idx="410" formatCode="General">
                  <c:v>555442</c:v>
                </c:pt>
                <c:pt idx="411" formatCode="General">
                  <c:v>557326</c:v>
                </c:pt>
                <c:pt idx="412" formatCode="General">
                  <c:v>559214</c:v>
                </c:pt>
                <c:pt idx="413" formatCode="General">
                  <c:v>561108</c:v>
                </c:pt>
                <c:pt idx="414" formatCode="General">
                  <c:v>563006</c:v>
                </c:pt>
                <c:pt idx="415" formatCode="General">
                  <c:v>564908</c:v>
                </c:pt>
                <c:pt idx="416" formatCode="General">
                  <c:v>566814</c:v>
                </c:pt>
                <c:pt idx="417" formatCode="General">
                  <c:v>568724</c:v>
                </c:pt>
                <c:pt idx="418" formatCode="General">
                  <c:v>570636</c:v>
                </c:pt>
                <c:pt idx="419" formatCode="General">
                  <c:v>572552</c:v>
                </c:pt>
                <c:pt idx="420" formatCode="General">
                  <c:v>574472</c:v>
                </c:pt>
                <c:pt idx="421" formatCode="General">
                  <c:v>576397</c:v>
                </c:pt>
                <c:pt idx="422" formatCode="General">
                  <c:v>578326</c:v>
                </c:pt>
                <c:pt idx="423" formatCode="General">
                  <c:v>580259</c:v>
                </c:pt>
                <c:pt idx="424" formatCode="General">
                  <c:v>582196</c:v>
                </c:pt>
                <c:pt idx="425" formatCode="General">
                  <c:v>584136</c:v>
                </c:pt>
                <c:pt idx="426" formatCode="General">
                  <c:v>586080</c:v>
                </c:pt>
                <c:pt idx="427" formatCode="General">
                  <c:v>588029</c:v>
                </c:pt>
                <c:pt idx="428" formatCode="General">
                  <c:v>589981</c:v>
                </c:pt>
                <c:pt idx="429" formatCode="General">
                  <c:v>591939</c:v>
                </c:pt>
                <c:pt idx="430" formatCode="General">
                  <c:v>593903</c:v>
                </c:pt>
                <c:pt idx="431" formatCode="General">
                  <c:v>595872</c:v>
                </c:pt>
                <c:pt idx="432" formatCode="General">
                  <c:v>597847</c:v>
                </c:pt>
                <c:pt idx="433" formatCode="General">
                  <c:v>599827</c:v>
                </c:pt>
                <c:pt idx="434" formatCode="General">
                  <c:v>601812</c:v>
                </c:pt>
                <c:pt idx="435" formatCode="General">
                  <c:v>603803</c:v>
                </c:pt>
                <c:pt idx="436" formatCode="General">
                  <c:v>605799</c:v>
                </c:pt>
                <c:pt idx="437" formatCode="General">
                  <c:v>607798</c:v>
                </c:pt>
                <c:pt idx="438" formatCode="General">
                  <c:v>609796</c:v>
                </c:pt>
                <c:pt idx="439" formatCode="General">
                  <c:v>611794</c:v>
                </c:pt>
                <c:pt idx="440" formatCode="General">
                  <c:v>613793</c:v>
                </c:pt>
                <c:pt idx="441" formatCode="General">
                  <c:v>615791</c:v>
                </c:pt>
                <c:pt idx="442" formatCode="General">
                  <c:v>617789</c:v>
                </c:pt>
                <c:pt idx="443" formatCode="General">
                  <c:v>619787</c:v>
                </c:pt>
                <c:pt idx="444" formatCode="General">
                  <c:v>621786</c:v>
                </c:pt>
                <c:pt idx="445" formatCode="General">
                  <c:v>623784</c:v>
                </c:pt>
                <c:pt idx="446" formatCode="General">
                  <c:v>625782</c:v>
                </c:pt>
                <c:pt idx="447" formatCode="General">
                  <c:v>627782</c:v>
                </c:pt>
                <c:pt idx="448" formatCode="General">
                  <c:v>629788</c:v>
                </c:pt>
                <c:pt idx="449" formatCode="General">
                  <c:v>631800</c:v>
                </c:pt>
                <c:pt idx="450" formatCode="General">
                  <c:v>633819</c:v>
                </c:pt>
                <c:pt idx="451" formatCode="General">
                  <c:v>635844</c:v>
                </c:pt>
                <c:pt idx="452" formatCode="General">
                  <c:v>637876</c:v>
                </c:pt>
                <c:pt idx="453" formatCode="General">
                  <c:v>639913</c:v>
                </c:pt>
                <c:pt idx="454" formatCode="General">
                  <c:v>641957</c:v>
                </c:pt>
                <c:pt idx="455" formatCode="General">
                  <c:v>644005</c:v>
                </c:pt>
                <c:pt idx="456" formatCode="General">
                  <c:v>646060</c:v>
                </c:pt>
                <c:pt idx="457" formatCode="General">
                  <c:v>648115</c:v>
                </c:pt>
                <c:pt idx="458" formatCode="General">
                  <c:v>650121</c:v>
                </c:pt>
                <c:pt idx="459" formatCode="General">
                  <c:v>652114</c:v>
                </c:pt>
                <c:pt idx="460" formatCode="General">
                  <c:v>654104</c:v>
                </c:pt>
                <c:pt idx="461" formatCode="General">
                  <c:v>656090</c:v>
                </c:pt>
                <c:pt idx="462" formatCode="General">
                  <c:v>658075</c:v>
                </c:pt>
                <c:pt idx="463" formatCode="General">
                  <c:v>660056</c:v>
                </c:pt>
                <c:pt idx="464" formatCode="General">
                  <c:v>662035</c:v>
                </c:pt>
                <c:pt idx="465" formatCode="General">
                  <c:v>664013</c:v>
                </c:pt>
                <c:pt idx="466" formatCode="General">
                  <c:v>665989</c:v>
                </c:pt>
                <c:pt idx="467" formatCode="General">
                  <c:v>667966</c:v>
                </c:pt>
                <c:pt idx="468" formatCode="General">
                  <c:v>669971</c:v>
                </c:pt>
                <c:pt idx="469" formatCode="General">
                  <c:v>671986</c:v>
                </c:pt>
                <c:pt idx="470" formatCode="General">
                  <c:v>674005</c:v>
                </c:pt>
                <c:pt idx="471" formatCode="General">
                  <c:v>676029</c:v>
                </c:pt>
                <c:pt idx="472" formatCode="General">
                  <c:v>678058</c:v>
                </c:pt>
                <c:pt idx="473" formatCode="General">
                  <c:v>680090</c:v>
                </c:pt>
                <c:pt idx="474" formatCode="General">
                  <c:v>682126</c:v>
                </c:pt>
                <c:pt idx="475" formatCode="General">
                  <c:v>684166</c:v>
                </c:pt>
                <c:pt idx="476" formatCode="General">
                  <c:v>686210</c:v>
                </c:pt>
                <c:pt idx="477" formatCode="General">
                  <c:v>691105</c:v>
                </c:pt>
                <c:pt idx="478" formatCode="General">
                  <c:v>703892</c:v>
                </c:pt>
                <c:pt idx="479" formatCode="General">
                  <c:v>725954</c:v>
                </c:pt>
                <c:pt idx="480" formatCode="General">
                  <c:v>757005</c:v>
                </c:pt>
                <c:pt idx="481" formatCode="General">
                  <c:v>783942</c:v>
                </c:pt>
                <c:pt idx="482" formatCode="General">
                  <c:v>807601</c:v>
                </c:pt>
                <c:pt idx="483" formatCode="General">
                  <c:v>828532</c:v>
                </c:pt>
                <c:pt idx="484" formatCode="General">
                  <c:v>847140</c:v>
                </c:pt>
                <c:pt idx="485" formatCode="General">
                  <c:v>863759</c:v>
                </c:pt>
                <c:pt idx="486" formatCode="General">
                  <c:v>878660</c:v>
                </c:pt>
                <c:pt idx="487" formatCode="General">
                  <c:v>892074</c:v>
                </c:pt>
                <c:pt idx="488" formatCode="General">
                  <c:v>904195</c:v>
                </c:pt>
                <c:pt idx="489" formatCode="General">
                  <c:v>915186</c:v>
                </c:pt>
                <c:pt idx="490" formatCode="General">
                  <c:v>925191</c:v>
                </c:pt>
                <c:pt idx="491" formatCode="General">
                  <c:v>934330</c:v>
                </c:pt>
                <c:pt idx="492" formatCode="General">
                  <c:v>942700</c:v>
                </c:pt>
                <c:pt idx="493" formatCode="General">
                  <c:v>950393</c:v>
                </c:pt>
                <c:pt idx="494" formatCode="General">
                  <c:v>957486</c:v>
                </c:pt>
                <c:pt idx="495" formatCode="General">
                  <c:v>964040</c:v>
                </c:pt>
                <c:pt idx="496" formatCode="General">
                  <c:v>970110</c:v>
                </c:pt>
                <c:pt idx="497" formatCode="General">
                  <c:v>975743</c:v>
                </c:pt>
                <c:pt idx="498" formatCode="General">
                  <c:v>980976</c:v>
                </c:pt>
                <c:pt idx="499" formatCode="General">
                  <c:v>985846</c:v>
                </c:pt>
                <c:pt idx="500" formatCode="General">
                  <c:v>990386</c:v>
                </c:pt>
                <c:pt idx="501" formatCode="General">
                  <c:v>994626</c:v>
                </c:pt>
                <c:pt idx="502" formatCode="General">
                  <c:v>998595</c:v>
                </c:pt>
                <c:pt idx="503">
                  <c:v>1002320</c:v>
                </c:pt>
                <c:pt idx="504">
                  <c:v>1005820</c:v>
                </c:pt>
                <c:pt idx="505">
                  <c:v>1009120</c:v>
                </c:pt>
                <c:pt idx="506">
                  <c:v>1012240</c:v>
                </c:pt>
                <c:pt idx="507">
                  <c:v>1015190</c:v>
                </c:pt>
                <c:pt idx="508">
                  <c:v>1017990</c:v>
                </c:pt>
                <c:pt idx="509">
                  <c:v>1020650</c:v>
                </c:pt>
                <c:pt idx="510">
                  <c:v>1023180</c:v>
                </c:pt>
                <c:pt idx="511">
                  <c:v>1025600</c:v>
                </c:pt>
                <c:pt idx="512">
                  <c:v>1027900</c:v>
                </c:pt>
                <c:pt idx="513">
                  <c:v>1030110</c:v>
                </c:pt>
                <c:pt idx="514">
                  <c:v>1032220</c:v>
                </c:pt>
                <c:pt idx="515">
                  <c:v>1034250</c:v>
                </c:pt>
                <c:pt idx="516">
                  <c:v>1036200</c:v>
                </c:pt>
                <c:pt idx="517">
                  <c:v>1038070</c:v>
                </c:pt>
                <c:pt idx="518">
                  <c:v>1039870</c:v>
                </c:pt>
                <c:pt idx="519">
                  <c:v>1041610</c:v>
                </c:pt>
                <c:pt idx="520">
                  <c:v>1043290</c:v>
                </c:pt>
                <c:pt idx="521">
                  <c:v>1044920</c:v>
                </c:pt>
                <c:pt idx="522">
                  <c:v>1046490</c:v>
                </c:pt>
                <c:pt idx="523">
                  <c:v>1046880</c:v>
                </c:pt>
              </c:numCache>
            </c:numRef>
          </c:yVal>
          <c:smooth val="1"/>
        </c:ser>
        <c:ser>
          <c:idx val="1"/>
          <c:order val="1"/>
          <c:tx>
            <c:v>optimization</c:v>
          </c:tx>
          <c:spPr>
            <a:ln w="25400" cap="rnd">
              <a:solidFill>
                <a:srgbClr val="C00000"/>
              </a:solidFill>
              <a:round/>
            </a:ln>
            <a:effectLst/>
          </c:spPr>
          <c:marker>
            <c:symbol val="none"/>
          </c:marker>
          <c:xVal>
            <c:numRef>
              <c:f>OPTvsS1vsAl!$M$3:$M$90</c:f>
              <c:numCache>
                <c:formatCode>General</c:formatCode>
                <c:ptCount val="8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24.5001</c:v>
                </c:pt>
                <c:pt idx="27">
                  <c:v>30.0001</c:v>
                </c:pt>
                <c:pt idx="28">
                  <c:v>44.875700000000002</c:v>
                </c:pt>
                <c:pt idx="29">
                  <c:v>60.000100000000003</c:v>
                </c:pt>
                <c:pt idx="30">
                  <c:v>90.000100000000003</c:v>
                </c:pt>
                <c:pt idx="31">
                  <c:v>120</c:v>
                </c:pt>
                <c:pt idx="32">
                  <c:v>150</c:v>
                </c:pt>
                <c:pt idx="33">
                  <c:v>180</c:v>
                </c:pt>
                <c:pt idx="34">
                  <c:v>210</c:v>
                </c:pt>
                <c:pt idx="35">
                  <c:v>240</c:v>
                </c:pt>
                <c:pt idx="36">
                  <c:v>270</c:v>
                </c:pt>
                <c:pt idx="37">
                  <c:v>300</c:v>
                </c:pt>
                <c:pt idx="38">
                  <c:v>330</c:v>
                </c:pt>
                <c:pt idx="39">
                  <c:v>360</c:v>
                </c:pt>
                <c:pt idx="40">
                  <c:v>390</c:v>
                </c:pt>
                <c:pt idx="41">
                  <c:v>420</c:v>
                </c:pt>
                <c:pt idx="42">
                  <c:v>450</c:v>
                </c:pt>
                <c:pt idx="43">
                  <c:v>480</c:v>
                </c:pt>
                <c:pt idx="44">
                  <c:v>510</c:v>
                </c:pt>
                <c:pt idx="45">
                  <c:v>540</c:v>
                </c:pt>
                <c:pt idx="46">
                  <c:v>570</c:v>
                </c:pt>
                <c:pt idx="47">
                  <c:v>600</c:v>
                </c:pt>
                <c:pt idx="48">
                  <c:v>630</c:v>
                </c:pt>
                <c:pt idx="49">
                  <c:v>660</c:v>
                </c:pt>
                <c:pt idx="50">
                  <c:v>690</c:v>
                </c:pt>
                <c:pt idx="51">
                  <c:v>720</c:v>
                </c:pt>
                <c:pt idx="52">
                  <c:v>750</c:v>
                </c:pt>
                <c:pt idx="53">
                  <c:v>780</c:v>
                </c:pt>
                <c:pt idx="54">
                  <c:v>810</c:v>
                </c:pt>
                <c:pt idx="55">
                  <c:v>840</c:v>
                </c:pt>
                <c:pt idx="56">
                  <c:v>870</c:v>
                </c:pt>
                <c:pt idx="57">
                  <c:v>900</c:v>
                </c:pt>
                <c:pt idx="58">
                  <c:v>930</c:v>
                </c:pt>
                <c:pt idx="59">
                  <c:v>960</c:v>
                </c:pt>
                <c:pt idx="60">
                  <c:v>990</c:v>
                </c:pt>
                <c:pt idx="61">
                  <c:v>1020</c:v>
                </c:pt>
                <c:pt idx="62">
                  <c:v>1050</c:v>
                </c:pt>
                <c:pt idx="63">
                  <c:v>1080</c:v>
                </c:pt>
                <c:pt idx="64">
                  <c:v>1110</c:v>
                </c:pt>
                <c:pt idx="65">
                  <c:v>1140</c:v>
                </c:pt>
                <c:pt idx="66">
                  <c:v>1170</c:v>
                </c:pt>
                <c:pt idx="67">
                  <c:v>1200</c:v>
                </c:pt>
                <c:pt idx="68">
                  <c:v>1230</c:v>
                </c:pt>
                <c:pt idx="69">
                  <c:v>1260</c:v>
                </c:pt>
                <c:pt idx="70">
                  <c:v>1290</c:v>
                </c:pt>
                <c:pt idx="71">
                  <c:v>1320</c:v>
                </c:pt>
                <c:pt idx="72">
                  <c:v>1350</c:v>
                </c:pt>
                <c:pt idx="73">
                  <c:v>1380</c:v>
                </c:pt>
                <c:pt idx="74">
                  <c:v>1410</c:v>
                </c:pt>
                <c:pt idx="75">
                  <c:v>1440</c:v>
                </c:pt>
                <c:pt idx="76">
                  <c:v>1470</c:v>
                </c:pt>
                <c:pt idx="77">
                  <c:v>1500</c:v>
                </c:pt>
                <c:pt idx="78">
                  <c:v>1530</c:v>
                </c:pt>
                <c:pt idx="79">
                  <c:v>1560</c:v>
                </c:pt>
                <c:pt idx="80">
                  <c:v>1590</c:v>
                </c:pt>
                <c:pt idx="81">
                  <c:v>1620</c:v>
                </c:pt>
                <c:pt idx="82">
                  <c:v>1650</c:v>
                </c:pt>
                <c:pt idx="83">
                  <c:v>1680</c:v>
                </c:pt>
                <c:pt idx="84">
                  <c:v>1710</c:v>
                </c:pt>
                <c:pt idx="85">
                  <c:v>1740</c:v>
                </c:pt>
                <c:pt idx="86">
                  <c:v>1770</c:v>
                </c:pt>
                <c:pt idx="87">
                  <c:v>1800</c:v>
                </c:pt>
              </c:numCache>
            </c:numRef>
          </c:xVal>
          <c:yVal>
            <c:numRef>
              <c:f>OPTvsS1vsAl!$O$3:$O$90</c:f>
              <c:numCache>
                <c:formatCode>0.00E+00</c:formatCode>
                <c:ptCount val="88"/>
                <c:pt idx="0">
                  <c:v>0</c:v>
                </c:pt>
                <c:pt idx="1">
                  <c:v>3.039E-13</c:v>
                </c:pt>
                <c:pt idx="2">
                  <c:v>680.52599999999995</c:v>
                </c:pt>
                <c:pt idx="3">
                  <c:v>1191.5999999999999</c:v>
                </c:pt>
                <c:pt idx="4">
                  <c:v>1565.39</c:v>
                </c:pt>
                <c:pt idx="5">
                  <c:v>3404.6</c:v>
                </c:pt>
                <c:pt idx="6">
                  <c:v>5598.66</c:v>
                </c:pt>
                <c:pt idx="7">
                  <c:v>8045.29</c:v>
                </c:pt>
                <c:pt idx="8">
                  <c:v>10707.5</c:v>
                </c:pt>
                <c:pt idx="9">
                  <c:v>13558</c:v>
                </c:pt>
                <c:pt idx="10">
                  <c:v>16586.3</c:v>
                </c:pt>
                <c:pt idx="11">
                  <c:v>19782.900000000001</c:v>
                </c:pt>
                <c:pt idx="12">
                  <c:v>23138.799999999999</c:v>
                </c:pt>
                <c:pt idx="13">
                  <c:v>26646.9</c:v>
                </c:pt>
                <c:pt idx="14">
                  <c:v>30829.599999999999</c:v>
                </c:pt>
                <c:pt idx="15">
                  <c:v>35414.400000000001</c:v>
                </c:pt>
                <c:pt idx="16">
                  <c:v>37779.199999999997</c:v>
                </c:pt>
                <c:pt idx="17">
                  <c:v>43970.8</c:v>
                </c:pt>
                <c:pt idx="18">
                  <c:v>50834.400000000001</c:v>
                </c:pt>
                <c:pt idx="19">
                  <c:v>57746.9</c:v>
                </c:pt>
                <c:pt idx="20">
                  <c:v>64507.4</c:v>
                </c:pt>
                <c:pt idx="21">
                  <c:v>71226.8</c:v>
                </c:pt>
                <c:pt idx="22">
                  <c:v>77933.3</c:v>
                </c:pt>
                <c:pt idx="23">
                  <c:v>84636.3</c:v>
                </c:pt>
                <c:pt idx="24">
                  <c:v>91268.2</c:v>
                </c:pt>
                <c:pt idx="25" formatCode="General">
                  <c:v>97331.5</c:v>
                </c:pt>
                <c:pt idx="26">
                  <c:v>106870</c:v>
                </c:pt>
                <c:pt idx="27" formatCode="General">
                  <c:v>118613</c:v>
                </c:pt>
                <c:pt idx="28" formatCode="General">
                  <c:v>150574</c:v>
                </c:pt>
                <c:pt idx="29" formatCode="General">
                  <c:v>171834</c:v>
                </c:pt>
                <c:pt idx="30" formatCode="General">
                  <c:v>214795</c:v>
                </c:pt>
                <c:pt idx="31" formatCode="General">
                  <c:v>252709</c:v>
                </c:pt>
                <c:pt idx="32" formatCode="General">
                  <c:v>287213</c:v>
                </c:pt>
                <c:pt idx="33" formatCode="General">
                  <c:v>319037</c:v>
                </c:pt>
                <c:pt idx="34" formatCode="General">
                  <c:v>348983</c:v>
                </c:pt>
                <c:pt idx="35" formatCode="General">
                  <c:v>377229</c:v>
                </c:pt>
                <c:pt idx="36" formatCode="General">
                  <c:v>404655</c:v>
                </c:pt>
                <c:pt idx="37" formatCode="General">
                  <c:v>431642</c:v>
                </c:pt>
                <c:pt idx="38" formatCode="General">
                  <c:v>458742</c:v>
                </c:pt>
                <c:pt idx="39" formatCode="General">
                  <c:v>486953</c:v>
                </c:pt>
                <c:pt idx="40" formatCode="General">
                  <c:v>517032</c:v>
                </c:pt>
                <c:pt idx="41" formatCode="General">
                  <c:v>547427</c:v>
                </c:pt>
                <c:pt idx="42" formatCode="General">
                  <c:v>579499</c:v>
                </c:pt>
                <c:pt idx="43" formatCode="General">
                  <c:v>612116</c:v>
                </c:pt>
                <c:pt idx="44" formatCode="General">
                  <c:v>645564</c:v>
                </c:pt>
                <c:pt idx="45" formatCode="General">
                  <c:v>679455</c:v>
                </c:pt>
                <c:pt idx="46" formatCode="General">
                  <c:v>712838</c:v>
                </c:pt>
                <c:pt idx="47">
                  <c:v>746604</c:v>
                </c:pt>
                <c:pt idx="48">
                  <c:v>779054</c:v>
                </c:pt>
                <c:pt idx="49">
                  <c:v>810856</c:v>
                </c:pt>
                <c:pt idx="50">
                  <c:v>833605</c:v>
                </c:pt>
                <c:pt idx="51">
                  <c:v>853034</c:v>
                </c:pt>
                <c:pt idx="52">
                  <c:v>870089</c:v>
                </c:pt>
                <c:pt idx="53" formatCode="General">
                  <c:v>885245</c:v>
                </c:pt>
                <c:pt idx="54">
                  <c:v>898824</c:v>
                </c:pt>
                <c:pt idx="55" formatCode="General">
                  <c:v>911060</c:v>
                </c:pt>
                <c:pt idx="56" formatCode="General">
                  <c:v>922133</c:v>
                </c:pt>
                <c:pt idx="57" formatCode="General">
                  <c:v>932197</c:v>
                </c:pt>
                <c:pt idx="58" formatCode="General">
                  <c:v>941377</c:v>
                </c:pt>
                <c:pt idx="59" formatCode="General">
                  <c:v>949779</c:v>
                </c:pt>
                <c:pt idx="60" formatCode="General">
                  <c:v>957494</c:v>
                </c:pt>
                <c:pt idx="61" formatCode="General">
                  <c:v>964599</c:v>
                </c:pt>
                <c:pt idx="62" formatCode="General">
                  <c:v>971156</c:v>
                </c:pt>
                <c:pt idx="63" formatCode="General">
                  <c:v>977221</c:v>
                </c:pt>
                <c:pt idx="64" formatCode="General">
                  <c:v>982842</c:v>
                </c:pt>
                <c:pt idx="65" formatCode="General">
                  <c:v>988057</c:v>
                </c:pt>
                <c:pt idx="66" formatCode="General">
                  <c:v>992904</c:v>
                </c:pt>
                <c:pt idx="67">
                  <c:v>997417</c:v>
                </c:pt>
                <c:pt idx="68">
                  <c:v>1001630</c:v>
                </c:pt>
                <c:pt idx="69">
                  <c:v>1005570</c:v>
                </c:pt>
                <c:pt idx="70">
                  <c:v>1009260</c:v>
                </c:pt>
                <c:pt idx="71">
                  <c:v>1012720</c:v>
                </c:pt>
                <c:pt idx="72">
                  <c:v>1015990</c:v>
                </c:pt>
                <c:pt idx="73">
                  <c:v>1019070</c:v>
                </c:pt>
                <c:pt idx="74">
                  <c:v>1021990</c:v>
                </c:pt>
                <c:pt idx="75">
                  <c:v>1024760</c:v>
                </c:pt>
                <c:pt idx="76">
                  <c:v>1027380</c:v>
                </c:pt>
                <c:pt idx="77">
                  <c:v>1029880</c:v>
                </c:pt>
                <c:pt idx="78">
                  <c:v>1032270</c:v>
                </c:pt>
                <c:pt idx="79">
                  <c:v>1034540</c:v>
                </c:pt>
                <c:pt idx="80">
                  <c:v>1036720</c:v>
                </c:pt>
                <c:pt idx="81">
                  <c:v>1038800</c:v>
                </c:pt>
                <c:pt idx="82">
                  <c:v>1040800</c:v>
                </c:pt>
                <c:pt idx="83">
                  <c:v>1042720</c:v>
                </c:pt>
                <c:pt idx="84">
                  <c:v>1044570</c:v>
                </c:pt>
                <c:pt idx="85">
                  <c:v>1046350</c:v>
                </c:pt>
                <c:pt idx="86">
                  <c:v>1048060</c:v>
                </c:pt>
                <c:pt idx="87">
                  <c:v>1049720</c:v>
                </c:pt>
              </c:numCache>
            </c:numRef>
          </c:yVal>
          <c:smooth val="1"/>
        </c:ser>
        <c:ser>
          <c:idx val="2"/>
          <c:order val="2"/>
          <c:tx>
            <c:v>Strategy1</c:v>
          </c:tx>
          <c:spPr>
            <a:ln w="25400" cap="rnd">
              <a:solidFill>
                <a:schemeClr val="accent4"/>
              </a:solidFill>
              <a:round/>
            </a:ln>
            <a:effectLst/>
          </c:spPr>
          <c:marker>
            <c:symbol val="none"/>
          </c:marker>
          <c:xVal>
            <c:numRef>
              <c:f>OPTvsS1vsAl!$P$3:$P$131</c:f>
              <c:numCache>
                <c:formatCode>General</c:formatCode>
                <c:ptCount val="129"/>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72.281800000000004</c:v>
                </c:pt>
                <c:pt idx="69">
                  <c:v>82.390900000000002</c:v>
                </c:pt>
                <c:pt idx="70">
                  <c:v>92.500100000000003</c:v>
                </c:pt>
                <c:pt idx="71">
                  <c:v>107.5</c:v>
                </c:pt>
                <c:pt idx="72">
                  <c:v>122.5</c:v>
                </c:pt>
                <c:pt idx="73">
                  <c:v>152.5</c:v>
                </c:pt>
                <c:pt idx="74">
                  <c:v>182.5</c:v>
                </c:pt>
                <c:pt idx="75">
                  <c:v>212.5</c:v>
                </c:pt>
                <c:pt idx="76">
                  <c:v>242.5</c:v>
                </c:pt>
                <c:pt idx="77">
                  <c:v>272.5</c:v>
                </c:pt>
                <c:pt idx="78">
                  <c:v>302.5</c:v>
                </c:pt>
                <c:pt idx="79">
                  <c:v>332.5</c:v>
                </c:pt>
                <c:pt idx="80">
                  <c:v>362.5</c:v>
                </c:pt>
                <c:pt idx="81">
                  <c:v>392.5</c:v>
                </c:pt>
                <c:pt idx="82">
                  <c:v>422.5</c:v>
                </c:pt>
                <c:pt idx="83">
                  <c:v>452.5</c:v>
                </c:pt>
                <c:pt idx="84">
                  <c:v>482.5</c:v>
                </c:pt>
                <c:pt idx="85">
                  <c:v>512.5</c:v>
                </c:pt>
                <c:pt idx="86">
                  <c:v>542.5</c:v>
                </c:pt>
                <c:pt idx="87">
                  <c:v>572.5</c:v>
                </c:pt>
                <c:pt idx="88">
                  <c:v>602.5</c:v>
                </c:pt>
                <c:pt idx="89">
                  <c:v>632.5</c:v>
                </c:pt>
                <c:pt idx="90">
                  <c:v>662.5</c:v>
                </c:pt>
                <c:pt idx="91">
                  <c:v>692.5</c:v>
                </c:pt>
                <c:pt idx="92">
                  <c:v>722.5</c:v>
                </c:pt>
                <c:pt idx="93">
                  <c:v>752.5</c:v>
                </c:pt>
                <c:pt idx="94">
                  <c:v>782.5</c:v>
                </c:pt>
                <c:pt idx="95">
                  <c:v>812.5</c:v>
                </c:pt>
                <c:pt idx="96">
                  <c:v>842.5</c:v>
                </c:pt>
                <c:pt idx="97">
                  <c:v>872.5</c:v>
                </c:pt>
                <c:pt idx="98">
                  <c:v>902.5</c:v>
                </c:pt>
                <c:pt idx="99">
                  <c:v>932.5</c:v>
                </c:pt>
                <c:pt idx="100">
                  <c:v>962.5</c:v>
                </c:pt>
                <c:pt idx="101">
                  <c:v>992.5</c:v>
                </c:pt>
                <c:pt idx="102">
                  <c:v>1022.5</c:v>
                </c:pt>
                <c:pt idx="103">
                  <c:v>1052.5</c:v>
                </c:pt>
                <c:pt idx="104">
                  <c:v>1082.5</c:v>
                </c:pt>
                <c:pt idx="105">
                  <c:v>1112.5</c:v>
                </c:pt>
                <c:pt idx="106">
                  <c:v>1142.5</c:v>
                </c:pt>
                <c:pt idx="107">
                  <c:v>1172.5</c:v>
                </c:pt>
                <c:pt idx="108">
                  <c:v>1202.5</c:v>
                </c:pt>
                <c:pt idx="109">
                  <c:v>1232.5</c:v>
                </c:pt>
                <c:pt idx="110">
                  <c:v>1262.5</c:v>
                </c:pt>
                <c:pt idx="111">
                  <c:v>1292.5</c:v>
                </c:pt>
                <c:pt idx="112">
                  <c:v>1322.5</c:v>
                </c:pt>
                <c:pt idx="113">
                  <c:v>1352.5</c:v>
                </c:pt>
                <c:pt idx="114">
                  <c:v>1382.5</c:v>
                </c:pt>
                <c:pt idx="115">
                  <c:v>1412.5</c:v>
                </c:pt>
                <c:pt idx="116">
                  <c:v>1442.5</c:v>
                </c:pt>
                <c:pt idx="117">
                  <c:v>1472.5</c:v>
                </c:pt>
                <c:pt idx="118">
                  <c:v>1502.5</c:v>
                </c:pt>
                <c:pt idx="119">
                  <c:v>1532.5</c:v>
                </c:pt>
                <c:pt idx="120">
                  <c:v>1562.5</c:v>
                </c:pt>
                <c:pt idx="121">
                  <c:v>1592.5</c:v>
                </c:pt>
                <c:pt idx="122">
                  <c:v>1622.5</c:v>
                </c:pt>
                <c:pt idx="123">
                  <c:v>1652.5</c:v>
                </c:pt>
                <c:pt idx="124">
                  <c:v>1682.5</c:v>
                </c:pt>
                <c:pt idx="125">
                  <c:v>1712.5</c:v>
                </c:pt>
                <c:pt idx="126">
                  <c:v>1742.5</c:v>
                </c:pt>
                <c:pt idx="127">
                  <c:v>1772.5</c:v>
                </c:pt>
                <c:pt idx="128">
                  <c:v>1800</c:v>
                </c:pt>
              </c:numCache>
            </c:numRef>
          </c:xVal>
          <c:yVal>
            <c:numRef>
              <c:f>OPTvsS1vsAl!$R$3:$R$131</c:f>
              <c:numCache>
                <c:formatCode>0.00E+00</c:formatCode>
                <c:ptCount val="129"/>
                <c:pt idx="0">
                  <c:v>0</c:v>
                </c:pt>
                <c:pt idx="1">
                  <c:v>3.039E-13</c:v>
                </c:pt>
                <c:pt idx="2">
                  <c:v>680.52599999999995</c:v>
                </c:pt>
                <c:pt idx="3">
                  <c:v>1191.5999999999999</c:v>
                </c:pt>
                <c:pt idx="4">
                  <c:v>1565.39</c:v>
                </c:pt>
                <c:pt idx="5">
                  <c:v>3404.6</c:v>
                </c:pt>
                <c:pt idx="6">
                  <c:v>5598.66</c:v>
                </c:pt>
                <c:pt idx="7">
                  <c:v>8045.29</c:v>
                </c:pt>
                <c:pt idx="8" formatCode="General">
                  <c:v>10707.5</c:v>
                </c:pt>
                <c:pt idx="9">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77933.3</c:v>
                </c:pt>
                <c:pt idx="23" formatCode="General">
                  <c:v>84636.3</c:v>
                </c:pt>
                <c:pt idx="24" formatCode="General">
                  <c:v>91268.2</c:v>
                </c:pt>
                <c:pt idx="25" formatCode="General">
                  <c:v>97331.5</c:v>
                </c:pt>
                <c:pt idx="26" formatCode="General">
                  <c:v>103319</c:v>
                </c:pt>
                <c:pt idx="27" formatCode="General">
                  <c:v>109291</c:v>
                </c:pt>
                <c:pt idx="28" formatCode="General">
                  <c:v>115261</c:v>
                </c:pt>
                <c:pt idx="29">
                  <c:v>121149</c:v>
                </c:pt>
                <c:pt idx="30" formatCode="General">
                  <c:v>126544</c:v>
                </c:pt>
                <c:pt idx="31" formatCode="General">
                  <c:v>131860</c:v>
                </c:pt>
                <c:pt idx="32" formatCode="General">
                  <c:v>137139</c:v>
                </c:pt>
                <c:pt idx="33" formatCode="General">
                  <c:v>142398</c:v>
                </c:pt>
                <c:pt idx="34" formatCode="General">
                  <c:v>147623</c:v>
                </c:pt>
                <c:pt idx="35" formatCode="General">
                  <c:v>152727</c:v>
                </c:pt>
                <c:pt idx="36" formatCode="General">
                  <c:v>157807</c:v>
                </c:pt>
                <c:pt idx="37" formatCode="General">
                  <c:v>162882</c:v>
                </c:pt>
                <c:pt idx="38" formatCode="General">
                  <c:v>167956</c:v>
                </c:pt>
                <c:pt idx="39" formatCode="General">
                  <c:v>173043</c:v>
                </c:pt>
                <c:pt idx="40" formatCode="General">
                  <c:v>178164</c:v>
                </c:pt>
                <c:pt idx="41" formatCode="General">
                  <c:v>183309</c:v>
                </c:pt>
                <c:pt idx="42" formatCode="General">
                  <c:v>188269</c:v>
                </c:pt>
                <c:pt idx="43" formatCode="General">
                  <c:v>193091</c:v>
                </c:pt>
                <c:pt idx="44" formatCode="General">
                  <c:v>197919</c:v>
                </c:pt>
                <c:pt idx="45" formatCode="General">
                  <c:v>202887</c:v>
                </c:pt>
                <c:pt idx="46" formatCode="General">
                  <c:v>207887</c:v>
                </c:pt>
                <c:pt idx="47">
                  <c:v>212854</c:v>
                </c:pt>
                <c:pt idx="48" formatCode="General">
                  <c:v>217801</c:v>
                </c:pt>
                <c:pt idx="49">
                  <c:v>222763</c:v>
                </c:pt>
                <c:pt idx="50">
                  <c:v>227736</c:v>
                </c:pt>
                <c:pt idx="51">
                  <c:v>232729</c:v>
                </c:pt>
                <c:pt idx="52">
                  <c:v>237739</c:v>
                </c:pt>
                <c:pt idx="53">
                  <c:v>242768</c:v>
                </c:pt>
                <c:pt idx="54">
                  <c:v>247826</c:v>
                </c:pt>
                <c:pt idx="55">
                  <c:v>252920</c:v>
                </c:pt>
                <c:pt idx="56" formatCode="General">
                  <c:v>258056</c:v>
                </c:pt>
                <c:pt idx="57" formatCode="General">
                  <c:v>263202</c:v>
                </c:pt>
                <c:pt idx="58" formatCode="General">
                  <c:v>268338</c:v>
                </c:pt>
                <c:pt idx="59">
                  <c:v>273475</c:v>
                </c:pt>
                <c:pt idx="60">
                  <c:v>278665</c:v>
                </c:pt>
                <c:pt idx="61">
                  <c:v>283906</c:v>
                </c:pt>
                <c:pt idx="62">
                  <c:v>289055</c:v>
                </c:pt>
                <c:pt idx="63">
                  <c:v>294058</c:v>
                </c:pt>
                <c:pt idx="64">
                  <c:v>299039</c:v>
                </c:pt>
                <c:pt idx="65">
                  <c:v>304166</c:v>
                </c:pt>
                <c:pt idx="66">
                  <c:v>309354</c:v>
                </c:pt>
                <c:pt idx="67">
                  <c:v>319688</c:v>
                </c:pt>
                <c:pt idx="68">
                  <c:v>338709</c:v>
                </c:pt>
                <c:pt idx="69">
                  <c:v>362692</c:v>
                </c:pt>
                <c:pt idx="70">
                  <c:v>383918</c:v>
                </c:pt>
                <c:pt idx="71">
                  <c:v>411509</c:v>
                </c:pt>
                <c:pt idx="72">
                  <c:v>436333</c:v>
                </c:pt>
                <c:pt idx="73">
                  <c:v>478959</c:v>
                </c:pt>
                <c:pt idx="74">
                  <c:v>516618</c:v>
                </c:pt>
                <c:pt idx="75">
                  <c:v>550346</c:v>
                </c:pt>
                <c:pt idx="76">
                  <c:v>580715</c:v>
                </c:pt>
                <c:pt idx="77">
                  <c:v>608111</c:v>
                </c:pt>
                <c:pt idx="78">
                  <c:v>632808</c:v>
                </c:pt>
                <c:pt idx="79">
                  <c:v>655091</c:v>
                </c:pt>
                <c:pt idx="80">
                  <c:v>675210</c:v>
                </c:pt>
                <c:pt idx="81">
                  <c:v>693412</c:v>
                </c:pt>
                <c:pt idx="82">
                  <c:v>709910</c:v>
                </c:pt>
                <c:pt idx="83">
                  <c:v>724908</c:v>
                </c:pt>
                <c:pt idx="84">
                  <c:v>738575</c:v>
                </c:pt>
                <c:pt idx="85">
                  <c:v>751068</c:v>
                </c:pt>
                <c:pt idx="86">
                  <c:v>762519</c:v>
                </c:pt>
                <c:pt idx="87">
                  <c:v>773047</c:v>
                </c:pt>
                <c:pt idx="88">
                  <c:v>782755</c:v>
                </c:pt>
                <c:pt idx="89">
                  <c:v>791726</c:v>
                </c:pt>
                <c:pt idx="90">
                  <c:v>800038</c:v>
                </c:pt>
                <c:pt idx="91">
                  <c:v>807763</c:v>
                </c:pt>
                <c:pt idx="92">
                  <c:v>814955</c:v>
                </c:pt>
                <c:pt idx="93">
                  <c:v>821664</c:v>
                </c:pt>
                <c:pt idx="94">
                  <c:v>827932</c:v>
                </c:pt>
                <c:pt idx="95">
                  <c:v>833794</c:v>
                </c:pt>
                <c:pt idx="96">
                  <c:v>839283</c:v>
                </c:pt>
                <c:pt idx="97">
                  <c:v>844430</c:v>
                </c:pt>
                <c:pt idx="98">
                  <c:v>849264</c:v>
                </c:pt>
                <c:pt idx="99">
                  <c:v>853814</c:v>
                </c:pt>
                <c:pt idx="100">
                  <c:v>858103</c:v>
                </c:pt>
                <c:pt idx="101">
                  <c:v>862156</c:v>
                </c:pt>
                <c:pt idx="102">
                  <c:v>865992</c:v>
                </c:pt>
                <c:pt idx="103">
                  <c:v>869629</c:v>
                </c:pt>
                <c:pt idx="104">
                  <c:v>873085</c:v>
                </c:pt>
                <c:pt idx="105">
                  <c:v>876375</c:v>
                </c:pt>
                <c:pt idx="106">
                  <c:v>879513</c:v>
                </c:pt>
                <c:pt idx="107">
                  <c:v>882511</c:v>
                </c:pt>
                <c:pt idx="108">
                  <c:v>885378</c:v>
                </c:pt>
                <c:pt idx="109">
                  <c:v>888125</c:v>
                </c:pt>
                <c:pt idx="110">
                  <c:v>890759</c:v>
                </c:pt>
                <c:pt idx="111">
                  <c:v>893290</c:v>
                </c:pt>
                <c:pt idx="112">
                  <c:v>895725</c:v>
                </c:pt>
                <c:pt idx="113">
                  <c:v>898069</c:v>
                </c:pt>
                <c:pt idx="114">
                  <c:v>900331</c:v>
                </c:pt>
                <c:pt idx="115">
                  <c:v>902514</c:v>
                </c:pt>
                <c:pt idx="116">
                  <c:v>904625</c:v>
                </c:pt>
                <c:pt idx="117">
                  <c:v>906668</c:v>
                </c:pt>
                <c:pt idx="118">
                  <c:v>908648</c:v>
                </c:pt>
                <c:pt idx="119">
                  <c:v>910568</c:v>
                </c:pt>
                <c:pt idx="120">
                  <c:v>912432</c:v>
                </c:pt>
                <c:pt idx="121">
                  <c:v>914243</c:v>
                </c:pt>
                <c:pt idx="122">
                  <c:v>916006</c:v>
                </c:pt>
                <c:pt idx="123">
                  <c:v>917722</c:v>
                </c:pt>
                <c:pt idx="124">
                  <c:v>919395</c:v>
                </c:pt>
                <c:pt idx="125">
                  <c:v>921026</c:v>
                </c:pt>
                <c:pt idx="126">
                  <c:v>922617</c:v>
                </c:pt>
                <c:pt idx="127">
                  <c:v>924171</c:v>
                </c:pt>
                <c:pt idx="128">
                  <c:v>925565</c:v>
                </c:pt>
              </c:numCache>
            </c:numRef>
          </c:yVal>
          <c:smooth val="1"/>
        </c:ser>
        <c:dLbls>
          <c:showLegendKey val="0"/>
          <c:showVal val="0"/>
          <c:showCatName val="0"/>
          <c:showSerName val="0"/>
          <c:showPercent val="0"/>
          <c:showBubbleSize val="0"/>
        </c:dLbls>
        <c:axId val="182431760"/>
        <c:axId val="182432320"/>
      </c:scatterChart>
      <c:valAx>
        <c:axId val="18243176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2432320"/>
        <c:crosses val="autoZero"/>
        <c:crossBetween val="midCat"/>
      </c:valAx>
      <c:valAx>
        <c:axId val="182432320"/>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NPV(1,000$)</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2431760"/>
        <c:crosses val="autoZero"/>
        <c:crossBetween val="midCat"/>
        <c:dispUnits>
          <c:builtInUnit val="hundreds"/>
        </c:dispUnits>
      </c:valAx>
      <c:spPr>
        <a:noFill/>
        <a:ln>
          <a:noFill/>
        </a:ln>
        <a:effectLst/>
      </c:spPr>
    </c:plotArea>
    <c:legend>
      <c:legendPos val="r"/>
      <c:layout>
        <c:manualLayout>
          <c:xMode val="edge"/>
          <c:yMode val="edge"/>
          <c:x val="0.50937687065432613"/>
          <c:y val="0.28471448942897887"/>
          <c:w val="0.36526971957452686"/>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2.6292132713926292E-2"/>
          <c:w val="0.75159646567605887"/>
          <c:h val="0.81995533484729999"/>
        </c:manualLayout>
      </c:layout>
      <c:scatterChart>
        <c:scatterStyle val="smoothMarker"/>
        <c:varyColors val="0"/>
        <c:ser>
          <c:idx val="0"/>
          <c:order val="0"/>
          <c:tx>
            <c:v>r=4</c:v>
          </c:tx>
          <c:spPr>
            <a:ln w="25400" cap="rnd">
              <a:solidFill>
                <a:schemeClr val="accent1"/>
              </a:solidFill>
              <a:round/>
            </a:ln>
            <a:effectLst/>
          </c:spPr>
          <c:marker>
            <c:symbol val="none"/>
          </c:marker>
          <c:xVal>
            <c:numRef>
              <c:f>Alg_dropRtio!$J$3:$J$665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formatCode="0.00E+00">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285.5</c:v>
                </c:pt>
                <c:pt idx="288">
                  <c:v>294.5</c:v>
                </c:pt>
                <c:pt idx="289">
                  <c:v>312.5</c:v>
                </c:pt>
                <c:pt idx="290">
                  <c:v>342.5</c:v>
                </c:pt>
                <c:pt idx="291">
                  <c:v>372.5</c:v>
                </c:pt>
                <c:pt idx="292">
                  <c:v>402.5</c:v>
                </c:pt>
                <c:pt idx="293">
                  <c:v>432.5</c:v>
                </c:pt>
                <c:pt idx="294">
                  <c:v>462.5</c:v>
                </c:pt>
                <c:pt idx="295">
                  <c:v>492.5</c:v>
                </c:pt>
                <c:pt idx="296">
                  <c:v>522.5</c:v>
                </c:pt>
                <c:pt idx="297">
                  <c:v>552.5</c:v>
                </c:pt>
                <c:pt idx="298">
                  <c:v>582.5</c:v>
                </c:pt>
                <c:pt idx="299">
                  <c:v>612.5</c:v>
                </c:pt>
                <c:pt idx="300">
                  <c:v>642.5</c:v>
                </c:pt>
                <c:pt idx="301">
                  <c:v>672.5</c:v>
                </c:pt>
                <c:pt idx="302">
                  <c:v>702.5</c:v>
                </c:pt>
                <c:pt idx="303">
                  <c:v>732.5</c:v>
                </c:pt>
                <c:pt idx="304">
                  <c:v>762.5</c:v>
                </c:pt>
                <c:pt idx="305">
                  <c:v>792.5</c:v>
                </c:pt>
                <c:pt idx="306">
                  <c:v>822.5</c:v>
                </c:pt>
                <c:pt idx="307">
                  <c:v>852.5</c:v>
                </c:pt>
                <c:pt idx="308">
                  <c:v>882.5</c:v>
                </c:pt>
                <c:pt idx="309">
                  <c:v>912.5</c:v>
                </c:pt>
                <c:pt idx="310">
                  <c:v>942.5</c:v>
                </c:pt>
                <c:pt idx="311">
                  <c:v>972.5</c:v>
                </c:pt>
                <c:pt idx="312">
                  <c:v>1002.5</c:v>
                </c:pt>
                <c:pt idx="313">
                  <c:v>1032.5</c:v>
                </c:pt>
                <c:pt idx="314">
                  <c:v>1062.5</c:v>
                </c:pt>
                <c:pt idx="315">
                  <c:v>1092.5</c:v>
                </c:pt>
                <c:pt idx="316">
                  <c:v>1122.5</c:v>
                </c:pt>
                <c:pt idx="317">
                  <c:v>1152.5</c:v>
                </c:pt>
                <c:pt idx="318">
                  <c:v>1182.5</c:v>
                </c:pt>
                <c:pt idx="319">
                  <c:v>1212.5</c:v>
                </c:pt>
                <c:pt idx="320">
                  <c:v>1242.5</c:v>
                </c:pt>
                <c:pt idx="321">
                  <c:v>1272.5</c:v>
                </c:pt>
                <c:pt idx="322">
                  <c:v>1302.5</c:v>
                </c:pt>
                <c:pt idx="323">
                  <c:v>1332.5</c:v>
                </c:pt>
                <c:pt idx="324">
                  <c:v>1362.5</c:v>
                </c:pt>
                <c:pt idx="325">
                  <c:v>1392.5</c:v>
                </c:pt>
                <c:pt idx="326">
                  <c:v>1422.5</c:v>
                </c:pt>
                <c:pt idx="327">
                  <c:v>1452.5</c:v>
                </c:pt>
                <c:pt idx="328">
                  <c:v>1482.5</c:v>
                </c:pt>
                <c:pt idx="329">
                  <c:v>1512.5</c:v>
                </c:pt>
                <c:pt idx="330">
                  <c:v>1542.5</c:v>
                </c:pt>
                <c:pt idx="331">
                  <c:v>1572.5</c:v>
                </c:pt>
                <c:pt idx="332">
                  <c:v>1602.5</c:v>
                </c:pt>
                <c:pt idx="333">
                  <c:v>1632.5</c:v>
                </c:pt>
                <c:pt idx="334">
                  <c:v>1662.5</c:v>
                </c:pt>
                <c:pt idx="335">
                  <c:v>1692.5</c:v>
                </c:pt>
                <c:pt idx="336">
                  <c:v>1722.5</c:v>
                </c:pt>
                <c:pt idx="337">
                  <c:v>1752.5</c:v>
                </c:pt>
                <c:pt idx="338">
                  <c:v>1782.5</c:v>
                </c:pt>
                <c:pt idx="339">
                  <c:v>1800</c:v>
                </c:pt>
              </c:numCache>
            </c:numRef>
          </c:xVal>
          <c:yVal>
            <c:numRef>
              <c:f>Alg_dropRtio!$K$3:$K$665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4520</c:v>
                </c:pt>
                <c:pt idx="43">
                  <c:v>4440</c:v>
                </c:pt>
                <c:pt idx="44">
                  <c:v>4360</c:v>
                </c:pt>
                <c:pt idx="45">
                  <c:v>4280</c:v>
                </c:pt>
                <c:pt idx="46">
                  <c:v>4200</c:v>
                </c:pt>
                <c:pt idx="47">
                  <c:v>4200</c:v>
                </c:pt>
                <c:pt idx="48">
                  <c:v>4200</c:v>
                </c:pt>
                <c:pt idx="49">
                  <c:v>4200</c:v>
                </c:pt>
                <c:pt idx="50">
                  <c:v>4200</c:v>
                </c:pt>
                <c:pt idx="51">
                  <c:v>4200</c:v>
                </c:pt>
                <c:pt idx="52">
                  <c:v>4200</c:v>
                </c:pt>
                <c:pt idx="53">
                  <c:v>4200</c:v>
                </c:pt>
                <c:pt idx="54">
                  <c:v>4200</c:v>
                </c:pt>
                <c:pt idx="55">
                  <c:v>4200</c:v>
                </c:pt>
                <c:pt idx="56">
                  <c:v>4200</c:v>
                </c:pt>
                <c:pt idx="57">
                  <c:v>4200</c:v>
                </c:pt>
                <c:pt idx="58">
                  <c:v>4200</c:v>
                </c:pt>
                <c:pt idx="59">
                  <c:v>4200</c:v>
                </c:pt>
                <c:pt idx="60">
                  <c:v>4200</c:v>
                </c:pt>
                <c:pt idx="61">
                  <c:v>4200</c:v>
                </c:pt>
                <c:pt idx="62">
                  <c:v>4200</c:v>
                </c:pt>
                <c:pt idx="63">
                  <c:v>4200</c:v>
                </c:pt>
                <c:pt idx="64">
                  <c:v>4200</c:v>
                </c:pt>
                <c:pt idx="65">
                  <c:v>4200</c:v>
                </c:pt>
                <c:pt idx="66">
                  <c:v>4200</c:v>
                </c:pt>
                <c:pt idx="67">
                  <c:v>4120</c:v>
                </c:pt>
                <c:pt idx="68">
                  <c:v>4040</c:v>
                </c:pt>
                <c:pt idx="69">
                  <c:v>3960</c:v>
                </c:pt>
                <c:pt idx="70">
                  <c:v>3880</c:v>
                </c:pt>
                <c:pt idx="71">
                  <c:v>3800</c:v>
                </c:pt>
                <c:pt idx="72">
                  <c:v>3800</c:v>
                </c:pt>
                <c:pt idx="73">
                  <c:v>3800</c:v>
                </c:pt>
                <c:pt idx="74">
                  <c:v>3800</c:v>
                </c:pt>
                <c:pt idx="75">
                  <c:v>3800</c:v>
                </c:pt>
                <c:pt idx="76">
                  <c:v>3800</c:v>
                </c:pt>
                <c:pt idx="77">
                  <c:v>3800</c:v>
                </c:pt>
                <c:pt idx="78">
                  <c:v>3800</c:v>
                </c:pt>
                <c:pt idx="79">
                  <c:v>3800</c:v>
                </c:pt>
                <c:pt idx="80">
                  <c:v>3800</c:v>
                </c:pt>
                <c:pt idx="81">
                  <c:v>3800</c:v>
                </c:pt>
                <c:pt idx="82">
                  <c:v>3800</c:v>
                </c:pt>
                <c:pt idx="83">
                  <c:v>3800</c:v>
                </c:pt>
                <c:pt idx="84">
                  <c:v>3800</c:v>
                </c:pt>
                <c:pt idx="85">
                  <c:v>3800</c:v>
                </c:pt>
                <c:pt idx="86">
                  <c:v>3800</c:v>
                </c:pt>
                <c:pt idx="87">
                  <c:v>3800</c:v>
                </c:pt>
                <c:pt idx="88">
                  <c:v>3800</c:v>
                </c:pt>
                <c:pt idx="89">
                  <c:v>3800</c:v>
                </c:pt>
                <c:pt idx="90">
                  <c:v>3800</c:v>
                </c:pt>
                <c:pt idx="91">
                  <c:v>3800</c:v>
                </c:pt>
                <c:pt idx="92">
                  <c:v>3720</c:v>
                </c:pt>
                <c:pt idx="93">
                  <c:v>3640</c:v>
                </c:pt>
                <c:pt idx="94">
                  <c:v>3560</c:v>
                </c:pt>
                <c:pt idx="95">
                  <c:v>3480</c:v>
                </c:pt>
                <c:pt idx="96">
                  <c:v>3400</c:v>
                </c:pt>
                <c:pt idx="97">
                  <c:v>3400</c:v>
                </c:pt>
                <c:pt idx="98">
                  <c:v>3400</c:v>
                </c:pt>
                <c:pt idx="99">
                  <c:v>3400</c:v>
                </c:pt>
                <c:pt idx="100">
                  <c:v>3400</c:v>
                </c:pt>
                <c:pt idx="101">
                  <c:v>3400</c:v>
                </c:pt>
                <c:pt idx="102">
                  <c:v>3400</c:v>
                </c:pt>
                <c:pt idx="103">
                  <c:v>3400</c:v>
                </c:pt>
                <c:pt idx="104">
                  <c:v>3400</c:v>
                </c:pt>
                <c:pt idx="105">
                  <c:v>3400</c:v>
                </c:pt>
                <c:pt idx="106">
                  <c:v>3400</c:v>
                </c:pt>
                <c:pt idx="107">
                  <c:v>3400</c:v>
                </c:pt>
                <c:pt idx="108">
                  <c:v>3400</c:v>
                </c:pt>
                <c:pt idx="109">
                  <c:v>3400</c:v>
                </c:pt>
                <c:pt idx="110">
                  <c:v>3400</c:v>
                </c:pt>
                <c:pt idx="111">
                  <c:v>3400</c:v>
                </c:pt>
                <c:pt idx="112">
                  <c:v>3400</c:v>
                </c:pt>
                <c:pt idx="113">
                  <c:v>3400</c:v>
                </c:pt>
                <c:pt idx="114">
                  <c:v>3400</c:v>
                </c:pt>
                <c:pt idx="115">
                  <c:v>3400</c:v>
                </c:pt>
                <c:pt idx="116">
                  <c:v>3400</c:v>
                </c:pt>
                <c:pt idx="117">
                  <c:v>3320</c:v>
                </c:pt>
                <c:pt idx="118">
                  <c:v>3240</c:v>
                </c:pt>
                <c:pt idx="119">
                  <c:v>3160</c:v>
                </c:pt>
                <c:pt idx="120">
                  <c:v>3080</c:v>
                </c:pt>
                <c:pt idx="121">
                  <c:v>3000</c:v>
                </c:pt>
                <c:pt idx="122">
                  <c:v>3000</c:v>
                </c:pt>
                <c:pt idx="123">
                  <c:v>3000</c:v>
                </c:pt>
                <c:pt idx="124">
                  <c:v>3000</c:v>
                </c:pt>
                <c:pt idx="125">
                  <c:v>3000</c:v>
                </c:pt>
                <c:pt idx="126">
                  <c:v>3000</c:v>
                </c:pt>
                <c:pt idx="127">
                  <c:v>3000</c:v>
                </c:pt>
                <c:pt idx="128">
                  <c:v>3000</c:v>
                </c:pt>
                <c:pt idx="129">
                  <c:v>3000</c:v>
                </c:pt>
                <c:pt idx="130">
                  <c:v>3000</c:v>
                </c:pt>
                <c:pt idx="131">
                  <c:v>3000</c:v>
                </c:pt>
                <c:pt idx="132">
                  <c:v>3000</c:v>
                </c:pt>
                <c:pt idx="133">
                  <c:v>3000</c:v>
                </c:pt>
                <c:pt idx="134">
                  <c:v>3000</c:v>
                </c:pt>
                <c:pt idx="135">
                  <c:v>3000</c:v>
                </c:pt>
                <c:pt idx="136">
                  <c:v>3000</c:v>
                </c:pt>
                <c:pt idx="137">
                  <c:v>3000</c:v>
                </c:pt>
                <c:pt idx="138">
                  <c:v>3000</c:v>
                </c:pt>
                <c:pt idx="139">
                  <c:v>3000</c:v>
                </c:pt>
                <c:pt idx="140">
                  <c:v>3000</c:v>
                </c:pt>
                <c:pt idx="141">
                  <c:v>3000</c:v>
                </c:pt>
                <c:pt idx="142">
                  <c:v>2920</c:v>
                </c:pt>
                <c:pt idx="143">
                  <c:v>2840</c:v>
                </c:pt>
                <c:pt idx="144">
                  <c:v>2760</c:v>
                </c:pt>
                <c:pt idx="145">
                  <c:v>2680</c:v>
                </c:pt>
                <c:pt idx="146">
                  <c:v>2600</c:v>
                </c:pt>
                <c:pt idx="147">
                  <c:v>2600</c:v>
                </c:pt>
                <c:pt idx="148">
                  <c:v>2600</c:v>
                </c:pt>
                <c:pt idx="149">
                  <c:v>2600</c:v>
                </c:pt>
                <c:pt idx="150">
                  <c:v>2600</c:v>
                </c:pt>
                <c:pt idx="151">
                  <c:v>2600</c:v>
                </c:pt>
                <c:pt idx="152">
                  <c:v>2600</c:v>
                </c:pt>
                <c:pt idx="153">
                  <c:v>2600</c:v>
                </c:pt>
                <c:pt idx="154">
                  <c:v>2600</c:v>
                </c:pt>
                <c:pt idx="155">
                  <c:v>2600</c:v>
                </c:pt>
                <c:pt idx="156">
                  <c:v>2600</c:v>
                </c:pt>
                <c:pt idx="157">
                  <c:v>2600</c:v>
                </c:pt>
                <c:pt idx="158">
                  <c:v>2600</c:v>
                </c:pt>
                <c:pt idx="159">
                  <c:v>2600</c:v>
                </c:pt>
                <c:pt idx="160">
                  <c:v>2600</c:v>
                </c:pt>
                <c:pt idx="161">
                  <c:v>2600</c:v>
                </c:pt>
                <c:pt idx="162">
                  <c:v>2600</c:v>
                </c:pt>
                <c:pt idx="163">
                  <c:v>2600</c:v>
                </c:pt>
                <c:pt idx="164">
                  <c:v>2600</c:v>
                </c:pt>
                <c:pt idx="165">
                  <c:v>2600</c:v>
                </c:pt>
                <c:pt idx="166">
                  <c:v>2600</c:v>
                </c:pt>
                <c:pt idx="167">
                  <c:v>2586.67</c:v>
                </c:pt>
                <c:pt idx="168">
                  <c:v>2573.33</c:v>
                </c:pt>
                <c:pt idx="169">
                  <c:v>2560</c:v>
                </c:pt>
                <c:pt idx="170">
                  <c:v>2546.67</c:v>
                </c:pt>
                <c:pt idx="171">
                  <c:v>2533.33</c:v>
                </c:pt>
                <c:pt idx="172">
                  <c:v>2520</c:v>
                </c:pt>
                <c:pt idx="173">
                  <c:v>2506.67</c:v>
                </c:pt>
                <c:pt idx="174">
                  <c:v>2493.33</c:v>
                </c:pt>
                <c:pt idx="175">
                  <c:v>2480</c:v>
                </c:pt>
                <c:pt idx="176">
                  <c:v>2466.67</c:v>
                </c:pt>
                <c:pt idx="177">
                  <c:v>2453.33</c:v>
                </c:pt>
                <c:pt idx="178">
                  <c:v>2440</c:v>
                </c:pt>
                <c:pt idx="179">
                  <c:v>2426.67</c:v>
                </c:pt>
                <c:pt idx="180">
                  <c:v>2413.33</c:v>
                </c:pt>
                <c:pt idx="181">
                  <c:v>2400</c:v>
                </c:pt>
                <c:pt idx="182">
                  <c:v>2386.67</c:v>
                </c:pt>
                <c:pt idx="183">
                  <c:v>2373.33</c:v>
                </c:pt>
                <c:pt idx="184">
                  <c:v>2360</c:v>
                </c:pt>
                <c:pt idx="185">
                  <c:v>2346.67</c:v>
                </c:pt>
                <c:pt idx="186">
                  <c:v>2333.33</c:v>
                </c:pt>
                <c:pt idx="187">
                  <c:v>2320</c:v>
                </c:pt>
                <c:pt idx="188">
                  <c:v>2306.67</c:v>
                </c:pt>
                <c:pt idx="189">
                  <c:v>2293.33</c:v>
                </c:pt>
                <c:pt idx="190">
                  <c:v>2280</c:v>
                </c:pt>
                <c:pt idx="191">
                  <c:v>2266.67</c:v>
                </c:pt>
                <c:pt idx="192">
                  <c:v>2253.33</c:v>
                </c:pt>
                <c:pt idx="193">
                  <c:v>2240</c:v>
                </c:pt>
                <c:pt idx="194">
                  <c:v>2226.67</c:v>
                </c:pt>
                <c:pt idx="195">
                  <c:v>2213.33</c:v>
                </c:pt>
                <c:pt idx="196">
                  <c:v>2200</c:v>
                </c:pt>
                <c:pt idx="197">
                  <c:v>2186.67</c:v>
                </c:pt>
                <c:pt idx="198">
                  <c:v>2173.33</c:v>
                </c:pt>
                <c:pt idx="199">
                  <c:v>2160</c:v>
                </c:pt>
                <c:pt idx="200">
                  <c:v>2146.67</c:v>
                </c:pt>
                <c:pt idx="201">
                  <c:v>2133.33</c:v>
                </c:pt>
                <c:pt idx="202">
                  <c:v>2120</c:v>
                </c:pt>
                <c:pt idx="203">
                  <c:v>2106.67</c:v>
                </c:pt>
                <c:pt idx="204">
                  <c:v>2093.33</c:v>
                </c:pt>
                <c:pt idx="205">
                  <c:v>2080</c:v>
                </c:pt>
                <c:pt idx="206">
                  <c:v>2066.67</c:v>
                </c:pt>
                <c:pt idx="207">
                  <c:v>2053.33</c:v>
                </c:pt>
                <c:pt idx="208">
                  <c:v>2040</c:v>
                </c:pt>
                <c:pt idx="209">
                  <c:v>2026.67</c:v>
                </c:pt>
                <c:pt idx="210">
                  <c:v>2013.33</c:v>
                </c:pt>
                <c:pt idx="211">
                  <c:v>2000</c:v>
                </c:pt>
                <c:pt idx="212">
                  <c:v>1986.67</c:v>
                </c:pt>
                <c:pt idx="213">
                  <c:v>1973.33</c:v>
                </c:pt>
                <c:pt idx="214">
                  <c:v>1960</c:v>
                </c:pt>
                <c:pt idx="215">
                  <c:v>1946.67</c:v>
                </c:pt>
                <c:pt idx="216">
                  <c:v>1933.33</c:v>
                </c:pt>
                <c:pt idx="217">
                  <c:v>1920</c:v>
                </c:pt>
                <c:pt idx="218">
                  <c:v>1906.67</c:v>
                </c:pt>
                <c:pt idx="219">
                  <c:v>1893.33</c:v>
                </c:pt>
                <c:pt idx="220">
                  <c:v>1880</c:v>
                </c:pt>
                <c:pt idx="221">
                  <c:v>1866.67</c:v>
                </c:pt>
                <c:pt idx="222">
                  <c:v>1853.33</c:v>
                </c:pt>
                <c:pt idx="223">
                  <c:v>1840</c:v>
                </c:pt>
                <c:pt idx="224">
                  <c:v>1826.67</c:v>
                </c:pt>
                <c:pt idx="225">
                  <c:v>1813.33</c:v>
                </c:pt>
                <c:pt idx="226">
                  <c:v>1800</c:v>
                </c:pt>
                <c:pt idx="227">
                  <c:v>1786.67</c:v>
                </c:pt>
                <c:pt idx="228">
                  <c:v>1773.33</c:v>
                </c:pt>
                <c:pt idx="229">
                  <c:v>1760</c:v>
                </c:pt>
                <c:pt idx="230">
                  <c:v>1746.67</c:v>
                </c:pt>
                <c:pt idx="231">
                  <c:v>1733.33</c:v>
                </c:pt>
                <c:pt idx="232">
                  <c:v>1720</c:v>
                </c:pt>
                <c:pt idx="233">
                  <c:v>1706.67</c:v>
                </c:pt>
                <c:pt idx="234">
                  <c:v>1693.33</c:v>
                </c:pt>
                <c:pt idx="235">
                  <c:v>1680</c:v>
                </c:pt>
                <c:pt idx="236">
                  <c:v>1666.67</c:v>
                </c:pt>
                <c:pt idx="237">
                  <c:v>1653.33</c:v>
                </c:pt>
                <c:pt idx="238">
                  <c:v>1640</c:v>
                </c:pt>
                <c:pt idx="239">
                  <c:v>1626.67</c:v>
                </c:pt>
                <c:pt idx="240">
                  <c:v>1613.33</c:v>
                </c:pt>
                <c:pt idx="241">
                  <c:v>1600</c:v>
                </c:pt>
                <c:pt idx="242">
                  <c:v>1586.67</c:v>
                </c:pt>
                <c:pt idx="243">
                  <c:v>1573.33</c:v>
                </c:pt>
                <c:pt idx="244">
                  <c:v>1560</c:v>
                </c:pt>
                <c:pt idx="245">
                  <c:v>1546.67</c:v>
                </c:pt>
                <c:pt idx="246">
                  <c:v>1533.33</c:v>
                </c:pt>
                <c:pt idx="247">
                  <c:v>1520</c:v>
                </c:pt>
                <c:pt idx="248">
                  <c:v>1506.67</c:v>
                </c:pt>
                <c:pt idx="249">
                  <c:v>1493.33</c:v>
                </c:pt>
                <c:pt idx="250">
                  <c:v>1480</c:v>
                </c:pt>
                <c:pt idx="251">
                  <c:v>1466.67</c:v>
                </c:pt>
                <c:pt idx="252">
                  <c:v>1453.33</c:v>
                </c:pt>
                <c:pt idx="253">
                  <c:v>1440</c:v>
                </c:pt>
                <c:pt idx="254">
                  <c:v>1426.67</c:v>
                </c:pt>
                <c:pt idx="255">
                  <c:v>1413.33</c:v>
                </c:pt>
                <c:pt idx="256">
                  <c:v>1400</c:v>
                </c:pt>
                <c:pt idx="257">
                  <c:v>1386.67</c:v>
                </c:pt>
                <c:pt idx="258">
                  <c:v>1373.33</c:v>
                </c:pt>
                <c:pt idx="259">
                  <c:v>1360</c:v>
                </c:pt>
                <c:pt idx="260">
                  <c:v>1346.67</c:v>
                </c:pt>
                <c:pt idx="261">
                  <c:v>1333.33</c:v>
                </c:pt>
                <c:pt idx="262">
                  <c:v>1320</c:v>
                </c:pt>
                <c:pt idx="263">
                  <c:v>1306.67</c:v>
                </c:pt>
                <c:pt idx="264">
                  <c:v>1293.33</c:v>
                </c:pt>
                <c:pt idx="265">
                  <c:v>1280</c:v>
                </c:pt>
                <c:pt idx="266">
                  <c:v>1266.67</c:v>
                </c:pt>
                <c:pt idx="267">
                  <c:v>1253.33</c:v>
                </c:pt>
                <c:pt idx="268">
                  <c:v>1240</c:v>
                </c:pt>
                <c:pt idx="269">
                  <c:v>1226.67</c:v>
                </c:pt>
                <c:pt idx="270">
                  <c:v>1213.33</c:v>
                </c:pt>
                <c:pt idx="271">
                  <c:v>1200</c:v>
                </c:pt>
                <c:pt idx="272">
                  <c:v>1186.67</c:v>
                </c:pt>
                <c:pt idx="273">
                  <c:v>1173.33</c:v>
                </c:pt>
                <c:pt idx="274">
                  <c:v>1160</c:v>
                </c:pt>
                <c:pt idx="275">
                  <c:v>1146.67</c:v>
                </c:pt>
                <c:pt idx="276">
                  <c:v>1133.33</c:v>
                </c:pt>
                <c:pt idx="277">
                  <c:v>1120</c:v>
                </c:pt>
                <c:pt idx="278">
                  <c:v>1106.67</c:v>
                </c:pt>
                <c:pt idx="279">
                  <c:v>1093.33</c:v>
                </c:pt>
                <c:pt idx="280">
                  <c:v>1080</c:v>
                </c:pt>
                <c:pt idx="281">
                  <c:v>1066.67</c:v>
                </c:pt>
                <c:pt idx="282">
                  <c:v>1053.33</c:v>
                </c:pt>
                <c:pt idx="283">
                  <c:v>1040</c:v>
                </c:pt>
                <c:pt idx="284">
                  <c:v>1026.67</c:v>
                </c:pt>
                <c:pt idx="285">
                  <c:v>1013.33</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pt idx="321">
                  <c:v>1000</c:v>
                </c:pt>
                <c:pt idx="322">
                  <c:v>1000</c:v>
                </c:pt>
                <c:pt idx="323">
                  <c:v>1000</c:v>
                </c:pt>
                <c:pt idx="324">
                  <c:v>1000</c:v>
                </c:pt>
                <c:pt idx="325">
                  <c:v>1000</c:v>
                </c:pt>
                <c:pt idx="326">
                  <c:v>1000</c:v>
                </c:pt>
                <c:pt idx="327">
                  <c:v>1000</c:v>
                </c:pt>
                <c:pt idx="328">
                  <c:v>1000</c:v>
                </c:pt>
                <c:pt idx="329">
                  <c:v>1000</c:v>
                </c:pt>
                <c:pt idx="330">
                  <c:v>1000</c:v>
                </c:pt>
                <c:pt idx="331">
                  <c:v>1000</c:v>
                </c:pt>
                <c:pt idx="332">
                  <c:v>1000</c:v>
                </c:pt>
                <c:pt idx="333">
                  <c:v>1000</c:v>
                </c:pt>
                <c:pt idx="334">
                  <c:v>1000</c:v>
                </c:pt>
                <c:pt idx="335">
                  <c:v>1000</c:v>
                </c:pt>
                <c:pt idx="336">
                  <c:v>1000</c:v>
                </c:pt>
                <c:pt idx="337">
                  <c:v>1000</c:v>
                </c:pt>
                <c:pt idx="338">
                  <c:v>1000</c:v>
                </c:pt>
                <c:pt idx="339">
                  <c:v>1000</c:v>
                </c:pt>
              </c:numCache>
            </c:numRef>
          </c:yVal>
          <c:smooth val="1"/>
        </c:ser>
        <c:ser>
          <c:idx val="1"/>
          <c:order val="1"/>
          <c:tx>
            <c:v>r=16</c:v>
          </c:tx>
          <c:spPr>
            <a:ln w="25400" cap="rnd">
              <a:solidFill>
                <a:srgbClr val="C00000"/>
              </a:solidFill>
              <a:round/>
            </a:ln>
            <a:effectLst/>
          </c:spPr>
          <c:marker>
            <c:symbol val="none"/>
          </c:marker>
          <c:xVal>
            <c:numRef>
              <c:f>Alg_dropRtio!$M$3:$M$665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Alg_dropRtio!$N$3:$N$665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ser>
        <c:ser>
          <c:idx val="2"/>
          <c:order val="2"/>
          <c:tx>
            <c:v>r=32</c:v>
          </c:tx>
          <c:spPr>
            <a:ln w="25400" cap="rnd">
              <a:solidFill>
                <a:schemeClr val="accent4"/>
              </a:solidFill>
              <a:round/>
            </a:ln>
            <a:effectLst/>
          </c:spPr>
          <c:marker>
            <c:symbol val="none"/>
          </c:marker>
          <c:xVal>
            <c:numRef>
              <c:f>Alg_dropRtio!$P$3:$P$665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formatCode="0.00E+00">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formatCode="0.00E+00">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c:v>503.5</c:v>
                </c:pt>
                <c:pt idx="508">
                  <c:v>504.5</c:v>
                </c:pt>
                <c:pt idx="509">
                  <c:v>505.5</c:v>
                </c:pt>
                <c:pt idx="510">
                  <c:v>506.5</c:v>
                </c:pt>
                <c:pt idx="511">
                  <c:v>507.5</c:v>
                </c:pt>
                <c:pt idx="512">
                  <c:v>508.5</c:v>
                </c:pt>
                <c:pt idx="513">
                  <c:v>509.5</c:v>
                </c:pt>
                <c:pt idx="514">
                  <c:v>510.5</c:v>
                </c:pt>
                <c:pt idx="515">
                  <c:v>511.5</c:v>
                </c:pt>
                <c:pt idx="516">
                  <c:v>512.5</c:v>
                </c:pt>
                <c:pt idx="517">
                  <c:v>513.5</c:v>
                </c:pt>
                <c:pt idx="518">
                  <c:v>514.5</c:v>
                </c:pt>
                <c:pt idx="519">
                  <c:v>515.5</c:v>
                </c:pt>
                <c:pt idx="520">
                  <c:v>516.5</c:v>
                </c:pt>
                <c:pt idx="521">
                  <c:v>517.5</c:v>
                </c:pt>
                <c:pt idx="522">
                  <c:v>518.5</c:v>
                </c:pt>
                <c:pt idx="523">
                  <c:v>519.5</c:v>
                </c:pt>
                <c:pt idx="524">
                  <c:v>520.5</c:v>
                </c:pt>
                <c:pt idx="525">
                  <c:v>521.5</c:v>
                </c:pt>
                <c:pt idx="526">
                  <c:v>522.5</c:v>
                </c:pt>
                <c:pt idx="527">
                  <c:v>523.5</c:v>
                </c:pt>
                <c:pt idx="528">
                  <c:v>524.5</c:v>
                </c:pt>
                <c:pt idx="529">
                  <c:v>525.5</c:v>
                </c:pt>
                <c:pt idx="530">
                  <c:v>526.5</c:v>
                </c:pt>
                <c:pt idx="531">
                  <c:v>527.5</c:v>
                </c:pt>
                <c:pt idx="532">
                  <c:v>528.5</c:v>
                </c:pt>
                <c:pt idx="533">
                  <c:v>529.5</c:v>
                </c:pt>
                <c:pt idx="534">
                  <c:v>530.5</c:v>
                </c:pt>
                <c:pt idx="535">
                  <c:v>531.5</c:v>
                </c:pt>
                <c:pt idx="536">
                  <c:v>532.5</c:v>
                </c:pt>
                <c:pt idx="537">
                  <c:v>533.5</c:v>
                </c:pt>
                <c:pt idx="538">
                  <c:v>534.5</c:v>
                </c:pt>
                <c:pt idx="539">
                  <c:v>535.5</c:v>
                </c:pt>
                <c:pt idx="540">
                  <c:v>536.5</c:v>
                </c:pt>
                <c:pt idx="541">
                  <c:v>537.5</c:v>
                </c:pt>
                <c:pt idx="542">
                  <c:v>538.5</c:v>
                </c:pt>
                <c:pt idx="543">
                  <c:v>539.5</c:v>
                </c:pt>
                <c:pt idx="544">
                  <c:v>540.5</c:v>
                </c:pt>
                <c:pt idx="545">
                  <c:v>541.5</c:v>
                </c:pt>
                <c:pt idx="546">
                  <c:v>542.5</c:v>
                </c:pt>
                <c:pt idx="547">
                  <c:v>543.5</c:v>
                </c:pt>
                <c:pt idx="548">
                  <c:v>544.5</c:v>
                </c:pt>
                <c:pt idx="549">
                  <c:v>545.5</c:v>
                </c:pt>
                <c:pt idx="550">
                  <c:v>546.5</c:v>
                </c:pt>
                <c:pt idx="551">
                  <c:v>547.5</c:v>
                </c:pt>
                <c:pt idx="552">
                  <c:v>548.5</c:v>
                </c:pt>
                <c:pt idx="553">
                  <c:v>549.5</c:v>
                </c:pt>
                <c:pt idx="554">
                  <c:v>550.5</c:v>
                </c:pt>
                <c:pt idx="555">
                  <c:v>551.5</c:v>
                </c:pt>
                <c:pt idx="556">
                  <c:v>552.5</c:v>
                </c:pt>
                <c:pt idx="557">
                  <c:v>553.5</c:v>
                </c:pt>
                <c:pt idx="558">
                  <c:v>554.5</c:v>
                </c:pt>
                <c:pt idx="559">
                  <c:v>555.5</c:v>
                </c:pt>
                <c:pt idx="560">
                  <c:v>556.5</c:v>
                </c:pt>
                <c:pt idx="561">
                  <c:v>557.5</c:v>
                </c:pt>
                <c:pt idx="562">
                  <c:v>558.5</c:v>
                </c:pt>
                <c:pt idx="563">
                  <c:v>559.5</c:v>
                </c:pt>
                <c:pt idx="564">
                  <c:v>560.5</c:v>
                </c:pt>
                <c:pt idx="565">
                  <c:v>561.5</c:v>
                </c:pt>
                <c:pt idx="566">
                  <c:v>562.5</c:v>
                </c:pt>
                <c:pt idx="567">
                  <c:v>563.5</c:v>
                </c:pt>
                <c:pt idx="568">
                  <c:v>564.5</c:v>
                </c:pt>
                <c:pt idx="569">
                  <c:v>565.5</c:v>
                </c:pt>
                <c:pt idx="570">
                  <c:v>566.5</c:v>
                </c:pt>
                <c:pt idx="571">
                  <c:v>567.5</c:v>
                </c:pt>
                <c:pt idx="572">
                  <c:v>568.5</c:v>
                </c:pt>
                <c:pt idx="573">
                  <c:v>569.5</c:v>
                </c:pt>
                <c:pt idx="574">
                  <c:v>570.5</c:v>
                </c:pt>
                <c:pt idx="575">
                  <c:v>571.5</c:v>
                </c:pt>
                <c:pt idx="576">
                  <c:v>572.5</c:v>
                </c:pt>
                <c:pt idx="577">
                  <c:v>573.5</c:v>
                </c:pt>
                <c:pt idx="578">
                  <c:v>574.5</c:v>
                </c:pt>
                <c:pt idx="579">
                  <c:v>575.5</c:v>
                </c:pt>
                <c:pt idx="580">
                  <c:v>576.5</c:v>
                </c:pt>
                <c:pt idx="581">
                  <c:v>577.5</c:v>
                </c:pt>
                <c:pt idx="582">
                  <c:v>578.5</c:v>
                </c:pt>
                <c:pt idx="583">
                  <c:v>579.5</c:v>
                </c:pt>
                <c:pt idx="584">
                  <c:v>580.5</c:v>
                </c:pt>
                <c:pt idx="585">
                  <c:v>581.5</c:v>
                </c:pt>
                <c:pt idx="586">
                  <c:v>582.5</c:v>
                </c:pt>
                <c:pt idx="587">
                  <c:v>583.5</c:v>
                </c:pt>
                <c:pt idx="588">
                  <c:v>584.5</c:v>
                </c:pt>
                <c:pt idx="589">
                  <c:v>585.5</c:v>
                </c:pt>
                <c:pt idx="590">
                  <c:v>586.5</c:v>
                </c:pt>
                <c:pt idx="591">
                  <c:v>587.5</c:v>
                </c:pt>
                <c:pt idx="592">
                  <c:v>588.5</c:v>
                </c:pt>
                <c:pt idx="593">
                  <c:v>589.5</c:v>
                </c:pt>
                <c:pt idx="594">
                  <c:v>590.5</c:v>
                </c:pt>
                <c:pt idx="595">
                  <c:v>591.5</c:v>
                </c:pt>
                <c:pt idx="596">
                  <c:v>592.5</c:v>
                </c:pt>
                <c:pt idx="597">
                  <c:v>593.5</c:v>
                </c:pt>
                <c:pt idx="598">
                  <c:v>594.5</c:v>
                </c:pt>
                <c:pt idx="599">
                  <c:v>595.5</c:v>
                </c:pt>
                <c:pt idx="600">
                  <c:v>596.5</c:v>
                </c:pt>
                <c:pt idx="601">
                  <c:v>597.5</c:v>
                </c:pt>
                <c:pt idx="602">
                  <c:v>598.5</c:v>
                </c:pt>
                <c:pt idx="603">
                  <c:v>599.5</c:v>
                </c:pt>
                <c:pt idx="604">
                  <c:v>600.5</c:v>
                </c:pt>
                <c:pt idx="605">
                  <c:v>601.5</c:v>
                </c:pt>
                <c:pt idx="606">
                  <c:v>602.5</c:v>
                </c:pt>
                <c:pt idx="607">
                  <c:v>603.5</c:v>
                </c:pt>
                <c:pt idx="608">
                  <c:v>604.5</c:v>
                </c:pt>
                <c:pt idx="609">
                  <c:v>605.5</c:v>
                </c:pt>
                <c:pt idx="610">
                  <c:v>606.5</c:v>
                </c:pt>
                <c:pt idx="611">
                  <c:v>607.5</c:v>
                </c:pt>
                <c:pt idx="612">
                  <c:v>608.5</c:v>
                </c:pt>
                <c:pt idx="613">
                  <c:v>609.5</c:v>
                </c:pt>
                <c:pt idx="614">
                  <c:v>610.5</c:v>
                </c:pt>
                <c:pt idx="615">
                  <c:v>611.5</c:v>
                </c:pt>
                <c:pt idx="616">
                  <c:v>612.5</c:v>
                </c:pt>
                <c:pt idx="617">
                  <c:v>612.5</c:v>
                </c:pt>
                <c:pt idx="618">
                  <c:v>612.6</c:v>
                </c:pt>
                <c:pt idx="619">
                  <c:v>612.9</c:v>
                </c:pt>
                <c:pt idx="620">
                  <c:v>613.79999999999995</c:v>
                </c:pt>
                <c:pt idx="621">
                  <c:v>616.5</c:v>
                </c:pt>
                <c:pt idx="622">
                  <c:v>624.6</c:v>
                </c:pt>
                <c:pt idx="623">
                  <c:v>642.5</c:v>
                </c:pt>
                <c:pt idx="624">
                  <c:v>672.5</c:v>
                </c:pt>
                <c:pt idx="625">
                  <c:v>702.5</c:v>
                </c:pt>
                <c:pt idx="626">
                  <c:v>732.5</c:v>
                </c:pt>
                <c:pt idx="627">
                  <c:v>762.5</c:v>
                </c:pt>
                <c:pt idx="628">
                  <c:v>792.5</c:v>
                </c:pt>
                <c:pt idx="629">
                  <c:v>822.5</c:v>
                </c:pt>
                <c:pt idx="630">
                  <c:v>852.5</c:v>
                </c:pt>
                <c:pt idx="631">
                  <c:v>882.5</c:v>
                </c:pt>
                <c:pt idx="632">
                  <c:v>912.5</c:v>
                </c:pt>
                <c:pt idx="633">
                  <c:v>942.5</c:v>
                </c:pt>
                <c:pt idx="634">
                  <c:v>972.5</c:v>
                </c:pt>
                <c:pt idx="635">
                  <c:v>1002.5</c:v>
                </c:pt>
                <c:pt idx="636">
                  <c:v>1032.5</c:v>
                </c:pt>
                <c:pt idx="637">
                  <c:v>1062.5</c:v>
                </c:pt>
                <c:pt idx="638">
                  <c:v>1092.5</c:v>
                </c:pt>
                <c:pt idx="639">
                  <c:v>1122.5</c:v>
                </c:pt>
                <c:pt idx="640">
                  <c:v>1152.5</c:v>
                </c:pt>
                <c:pt idx="641">
                  <c:v>1182.5</c:v>
                </c:pt>
                <c:pt idx="642">
                  <c:v>1212.5</c:v>
                </c:pt>
                <c:pt idx="643">
                  <c:v>1242.5</c:v>
                </c:pt>
                <c:pt idx="644">
                  <c:v>1272.5</c:v>
                </c:pt>
                <c:pt idx="645">
                  <c:v>1302.5</c:v>
                </c:pt>
                <c:pt idx="646">
                  <c:v>1332.5</c:v>
                </c:pt>
                <c:pt idx="647">
                  <c:v>1362.5</c:v>
                </c:pt>
                <c:pt idx="648">
                  <c:v>1392.5</c:v>
                </c:pt>
                <c:pt idx="649">
                  <c:v>1422.5</c:v>
                </c:pt>
                <c:pt idx="650">
                  <c:v>1452.5</c:v>
                </c:pt>
                <c:pt idx="651">
                  <c:v>1482.5</c:v>
                </c:pt>
                <c:pt idx="652">
                  <c:v>1512.5</c:v>
                </c:pt>
                <c:pt idx="653">
                  <c:v>1542.5</c:v>
                </c:pt>
                <c:pt idx="654">
                  <c:v>1572.5</c:v>
                </c:pt>
                <c:pt idx="655">
                  <c:v>1602.5</c:v>
                </c:pt>
                <c:pt idx="656">
                  <c:v>1632.5</c:v>
                </c:pt>
                <c:pt idx="657">
                  <c:v>1662.5</c:v>
                </c:pt>
                <c:pt idx="658">
                  <c:v>1692.5</c:v>
                </c:pt>
                <c:pt idx="659">
                  <c:v>1722.5</c:v>
                </c:pt>
                <c:pt idx="660">
                  <c:v>1752.5</c:v>
                </c:pt>
                <c:pt idx="661">
                  <c:v>1782.5</c:v>
                </c:pt>
                <c:pt idx="662">
                  <c:v>1800</c:v>
                </c:pt>
              </c:numCache>
            </c:numRef>
          </c:xVal>
          <c:yVal>
            <c:numRef>
              <c:f>Alg_dropRtio!$Q$3:$Q$665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4600</c:v>
                </c:pt>
                <c:pt idx="103">
                  <c:v>4600</c:v>
                </c:pt>
                <c:pt idx="104">
                  <c:v>4600</c:v>
                </c:pt>
                <c:pt idx="105">
                  <c:v>4600</c:v>
                </c:pt>
                <c:pt idx="106">
                  <c:v>4600</c:v>
                </c:pt>
                <c:pt idx="107">
                  <c:v>4600</c:v>
                </c:pt>
                <c:pt idx="108">
                  <c:v>4600</c:v>
                </c:pt>
                <c:pt idx="109">
                  <c:v>4600</c:v>
                </c:pt>
                <c:pt idx="110">
                  <c:v>4600</c:v>
                </c:pt>
                <c:pt idx="111">
                  <c:v>4600</c:v>
                </c:pt>
                <c:pt idx="112">
                  <c:v>4600</c:v>
                </c:pt>
                <c:pt idx="113">
                  <c:v>4600</c:v>
                </c:pt>
                <c:pt idx="114">
                  <c:v>4600</c:v>
                </c:pt>
                <c:pt idx="115">
                  <c:v>4600</c:v>
                </c:pt>
                <c:pt idx="116">
                  <c:v>4600</c:v>
                </c:pt>
                <c:pt idx="117">
                  <c:v>4600</c:v>
                </c:pt>
                <c:pt idx="118">
                  <c:v>4600</c:v>
                </c:pt>
                <c:pt idx="119">
                  <c:v>4600</c:v>
                </c:pt>
                <c:pt idx="120">
                  <c:v>4600</c:v>
                </c:pt>
                <c:pt idx="121">
                  <c:v>4600</c:v>
                </c:pt>
                <c:pt idx="122">
                  <c:v>4600</c:v>
                </c:pt>
                <c:pt idx="123">
                  <c:v>4600</c:v>
                </c:pt>
                <c:pt idx="124">
                  <c:v>4600</c:v>
                </c:pt>
                <c:pt idx="125">
                  <c:v>4600</c:v>
                </c:pt>
                <c:pt idx="126">
                  <c:v>4600</c:v>
                </c:pt>
                <c:pt idx="127">
                  <c:v>4600</c:v>
                </c:pt>
                <c:pt idx="128">
                  <c:v>4600</c:v>
                </c:pt>
                <c:pt idx="129">
                  <c:v>4600</c:v>
                </c:pt>
                <c:pt idx="130">
                  <c:v>4600</c:v>
                </c:pt>
                <c:pt idx="131">
                  <c:v>4600</c:v>
                </c:pt>
                <c:pt idx="132">
                  <c:v>4600</c:v>
                </c:pt>
                <c:pt idx="133">
                  <c:v>4600</c:v>
                </c:pt>
                <c:pt idx="134">
                  <c:v>4600</c:v>
                </c:pt>
                <c:pt idx="135">
                  <c:v>4600</c:v>
                </c:pt>
                <c:pt idx="136">
                  <c:v>4600</c:v>
                </c:pt>
                <c:pt idx="137">
                  <c:v>4600</c:v>
                </c:pt>
                <c:pt idx="138">
                  <c:v>4600</c:v>
                </c:pt>
                <c:pt idx="139">
                  <c:v>4600</c:v>
                </c:pt>
                <c:pt idx="140">
                  <c:v>4600</c:v>
                </c:pt>
                <c:pt idx="141">
                  <c:v>4600</c:v>
                </c:pt>
                <c:pt idx="142">
                  <c:v>4600</c:v>
                </c:pt>
                <c:pt idx="143">
                  <c:v>4600</c:v>
                </c:pt>
                <c:pt idx="144">
                  <c:v>4600</c:v>
                </c:pt>
                <c:pt idx="145">
                  <c:v>4600</c:v>
                </c:pt>
                <c:pt idx="146">
                  <c:v>4600</c:v>
                </c:pt>
                <c:pt idx="147">
                  <c:v>4600</c:v>
                </c:pt>
                <c:pt idx="148">
                  <c:v>4600</c:v>
                </c:pt>
                <c:pt idx="149">
                  <c:v>4600</c:v>
                </c:pt>
                <c:pt idx="150">
                  <c:v>4600</c:v>
                </c:pt>
                <c:pt idx="151">
                  <c:v>4600</c:v>
                </c:pt>
                <c:pt idx="152">
                  <c:v>4600</c:v>
                </c:pt>
                <c:pt idx="153">
                  <c:v>4600</c:v>
                </c:pt>
                <c:pt idx="154">
                  <c:v>4600</c:v>
                </c:pt>
                <c:pt idx="155">
                  <c:v>4600</c:v>
                </c:pt>
                <c:pt idx="156">
                  <c:v>4600</c:v>
                </c:pt>
                <c:pt idx="157">
                  <c:v>4600</c:v>
                </c:pt>
                <c:pt idx="158">
                  <c:v>4600</c:v>
                </c:pt>
                <c:pt idx="159">
                  <c:v>4600</c:v>
                </c:pt>
                <c:pt idx="160">
                  <c:v>4600</c:v>
                </c:pt>
                <c:pt idx="161">
                  <c:v>4600</c:v>
                </c:pt>
                <c:pt idx="162">
                  <c:v>4600</c:v>
                </c:pt>
                <c:pt idx="163">
                  <c:v>4600</c:v>
                </c:pt>
                <c:pt idx="164">
                  <c:v>4600</c:v>
                </c:pt>
                <c:pt idx="165">
                  <c:v>4600</c:v>
                </c:pt>
                <c:pt idx="166">
                  <c:v>4600</c:v>
                </c:pt>
                <c:pt idx="167">
                  <c:v>4600</c:v>
                </c:pt>
                <c:pt idx="168">
                  <c:v>4600</c:v>
                </c:pt>
                <c:pt idx="169">
                  <c:v>4600</c:v>
                </c:pt>
                <c:pt idx="170">
                  <c:v>4600</c:v>
                </c:pt>
                <c:pt idx="171">
                  <c:v>4600</c:v>
                </c:pt>
                <c:pt idx="172">
                  <c:v>4600</c:v>
                </c:pt>
                <c:pt idx="173">
                  <c:v>4600</c:v>
                </c:pt>
                <c:pt idx="174">
                  <c:v>4600</c:v>
                </c:pt>
                <c:pt idx="175">
                  <c:v>4600</c:v>
                </c:pt>
                <c:pt idx="176">
                  <c:v>4600</c:v>
                </c:pt>
                <c:pt idx="177">
                  <c:v>4600</c:v>
                </c:pt>
                <c:pt idx="178">
                  <c:v>4600</c:v>
                </c:pt>
                <c:pt idx="179">
                  <c:v>4600</c:v>
                </c:pt>
                <c:pt idx="180">
                  <c:v>4600</c:v>
                </c:pt>
                <c:pt idx="181">
                  <c:v>4600</c:v>
                </c:pt>
                <c:pt idx="182">
                  <c:v>4520</c:v>
                </c:pt>
                <c:pt idx="183">
                  <c:v>4440</c:v>
                </c:pt>
                <c:pt idx="184">
                  <c:v>4360</c:v>
                </c:pt>
                <c:pt idx="185">
                  <c:v>4280</c:v>
                </c:pt>
                <c:pt idx="186">
                  <c:v>4200</c:v>
                </c:pt>
                <c:pt idx="187">
                  <c:v>4200</c:v>
                </c:pt>
                <c:pt idx="188">
                  <c:v>4200</c:v>
                </c:pt>
                <c:pt idx="189">
                  <c:v>4200</c:v>
                </c:pt>
                <c:pt idx="190">
                  <c:v>4200</c:v>
                </c:pt>
                <c:pt idx="191">
                  <c:v>4200</c:v>
                </c:pt>
                <c:pt idx="192">
                  <c:v>4200</c:v>
                </c:pt>
                <c:pt idx="193">
                  <c:v>4200</c:v>
                </c:pt>
                <c:pt idx="194">
                  <c:v>4200</c:v>
                </c:pt>
                <c:pt idx="195">
                  <c:v>4200</c:v>
                </c:pt>
                <c:pt idx="196">
                  <c:v>4200</c:v>
                </c:pt>
                <c:pt idx="197">
                  <c:v>4200</c:v>
                </c:pt>
                <c:pt idx="198">
                  <c:v>4200</c:v>
                </c:pt>
                <c:pt idx="199">
                  <c:v>4200</c:v>
                </c:pt>
                <c:pt idx="200">
                  <c:v>4200</c:v>
                </c:pt>
                <c:pt idx="201">
                  <c:v>4200</c:v>
                </c:pt>
                <c:pt idx="202">
                  <c:v>4200</c:v>
                </c:pt>
                <c:pt idx="203">
                  <c:v>4200</c:v>
                </c:pt>
                <c:pt idx="204">
                  <c:v>4200</c:v>
                </c:pt>
                <c:pt idx="205">
                  <c:v>4200</c:v>
                </c:pt>
                <c:pt idx="206">
                  <c:v>4200</c:v>
                </c:pt>
                <c:pt idx="207">
                  <c:v>4200</c:v>
                </c:pt>
                <c:pt idx="208">
                  <c:v>4200</c:v>
                </c:pt>
                <c:pt idx="209">
                  <c:v>4200</c:v>
                </c:pt>
                <c:pt idx="210">
                  <c:v>4200</c:v>
                </c:pt>
                <c:pt idx="211">
                  <c:v>4200</c:v>
                </c:pt>
                <c:pt idx="212">
                  <c:v>4200</c:v>
                </c:pt>
                <c:pt idx="213">
                  <c:v>4200</c:v>
                </c:pt>
                <c:pt idx="214">
                  <c:v>4200</c:v>
                </c:pt>
                <c:pt idx="215">
                  <c:v>4200</c:v>
                </c:pt>
                <c:pt idx="216">
                  <c:v>4200</c:v>
                </c:pt>
                <c:pt idx="217">
                  <c:v>4200</c:v>
                </c:pt>
                <c:pt idx="218">
                  <c:v>4200</c:v>
                </c:pt>
                <c:pt idx="219">
                  <c:v>4200</c:v>
                </c:pt>
                <c:pt idx="220">
                  <c:v>4200</c:v>
                </c:pt>
                <c:pt idx="221">
                  <c:v>4200</c:v>
                </c:pt>
                <c:pt idx="222">
                  <c:v>4200</c:v>
                </c:pt>
                <c:pt idx="223">
                  <c:v>4200</c:v>
                </c:pt>
                <c:pt idx="224">
                  <c:v>4200</c:v>
                </c:pt>
                <c:pt idx="225">
                  <c:v>4200</c:v>
                </c:pt>
                <c:pt idx="226">
                  <c:v>4200</c:v>
                </c:pt>
                <c:pt idx="227">
                  <c:v>4200</c:v>
                </c:pt>
                <c:pt idx="228">
                  <c:v>4200</c:v>
                </c:pt>
                <c:pt idx="229">
                  <c:v>4200</c:v>
                </c:pt>
                <c:pt idx="230">
                  <c:v>4200</c:v>
                </c:pt>
                <c:pt idx="231">
                  <c:v>4200</c:v>
                </c:pt>
                <c:pt idx="232">
                  <c:v>4200</c:v>
                </c:pt>
                <c:pt idx="233">
                  <c:v>4200</c:v>
                </c:pt>
                <c:pt idx="234">
                  <c:v>4200</c:v>
                </c:pt>
                <c:pt idx="235">
                  <c:v>4200</c:v>
                </c:pt>
                <c:pt idx="236">
                  <c:v>4200</c:v>
                </c:pt>
                <c:pt idx="237">
                  <c:v>4200</c:v>
                </c:pt>
                <c:pt idx="238">
                  <c:v>4200</c:v>
                </c:pt>
                <c:pt idx="239">
                  <c:v>4200</c:v>
                </c:pt>
                <c:pt idx="240">
                  <c:v>4200</c:v>
                </c:pt>
                <c:pt idx="241">
                  <c:v>4200</c:v>
                </c:pt>
                <c:pt idx="242">
                  <c:v>4200</c:v>
                </c:pt>
                <c:pt idx="243">
                  <c:v>4200</c:v>
                </c:pt>
                <c:pt idx="244">
                  <c:v>4200</c:v>
                </c:pt>
                <c:pt idx="245">
                  <c:v>4200</c:v>
                </c:pt>
                <c:pt idx="246">
                  <c:v>4200</c:v>
                </c:pt>
                <c:pt idx="247">
                  <c:v>4200</c:v>
                </c:pt>
                <c:pt idx="248">
                  <c:v>4200</c:v>
                </c:pt>
                <c:pt idx="249">
                  <c:v>4200</c:v>
                </c:pt>
                <c:pt idx="250">
                  <c:v>4200</c:v>
                </c:pt>
                <c:pt idx="251">
                  <c:v>4200</c:v>
                </c:pt>
                <c:pt idx="252">
                  <c:v>4200</c:v>
                </c:pt>
                <c:pt idx="253">
                  <c:v>4200</c:v>
                </c:pt>
                <c:pt idx="254">
                  <c:v>4200</c:v>
                </c:pt>
                <c:pt idx="255">
                  <c:v>4200</c:v>
                </c:pt>
                <c:pt idx="256">
                  <c:v>4200</c:v>
                </c:pt>
                <c:pt idx="257">
                  <c:v>4200</c:v>
                </c:pt>
                <c:pt idx="258">
                  <c:v>4200</c:v>
                </c:pt>
                <c:pt idx="259">
                  <c:v>4200</c:v>
                </c:pt>
                <c:pt idx="260">
                  <c:v>4200</c:v>
                </c:pt>
                <c:pt idx="261">
                  <c:v>4200</c:v>
                </c:pt>
                <c:pt idx="262">
                  <c:v>4200</c:v>
                </c:pt>
                <c:pt idx="263">
                  <c:v>4200</c:v>
                </c:pt>
                <c:pt idx="264">
                  <c:v>4200</c:v>
                </c:pt>
                <c:pt idx="265">
                  <c:v>4200</c:v>
                </c:pt>
                <c:pt idx="266">
                  <c:v>4200</c:v>
                </c:pt>
                <c:pt idx="267">
                  <c:v>4200</c:v>
                </c:pt>
                <c:pt idx="268">
                  <c:v>4200</c:v>
                </c:pt>
                <c:pt idx="269">
                  <c:v>4200</c:v>
                </c:pt>
                <c:pt idx="270">
                  <c:v>4200</c:v>
                </c:pt>
                <c:pt idx="271">
                  <c:v>4200</c:v>
                </c:pt>
                <c:pt idx="272">
                  <c:v>4200</c:v>
                </c:pt>
                <c:pt idx="273">
                  <c:v>4200</c:v>
                </c:pt>
                <c:pt idx="274">
                  <c:v>4200</c:v>
                </c:pt>
                <c:pt idx="275">
                  <c:v>4200</c:v>
                </c:pt>
                <c:pt idx="276">
                  <c:v>4200</c:v>
                </c:pt>
                <c:pt idx="277">
                  <c:v>4200</c:v>
                </c:pt>
                <c:pt idx="278">
                  <c:v>4200</c:v>
                </c:pt>
                <c:pt idx="279">
                  <c:v>4200</c:v>
                </c:pt>
                <c:pt idx="280">
                  <c:v>4200</c:v>
                </c:pt>
                <c:pt idx="281">
                  <c:v>4200</c:v>
                </c:pt>
                <c:pt idx="282">
                  <c:v>4200</c:v>
                </c:pt>
                <c:pt idx="283">
                  <c:v>4200</c:v>
                </c:pt>
                <c:pt idx="284">
                  <c:v>4200</c:v>
                </c:pt>
                <c:pt idx="285">
                  <c:v>4200</c:v>
                </c:pt>
                <c:pt idx="286">
                  <c:v>4200</c:v>
                </c:pt>
                <c:pt idx="287">
                  <c:v>4200</c:v>
                </c:pt>
                <c:pt idx="288">
                  <c:v>4200</c:v>
                </c:pt>
                <c:pt idx="289">
                  <c:v>4200</c:v>
                </c:pt>
                <c:pt idx="290">
                  <c:v>4200</c:v>
                </c:pt>
                <c:pt idx="291">
                  <c:v>4200</c:v>
                </c:pt>
                <c:pt idx="292">
                  <c:v>4200</c:v>
                </c:pt>
                <c:pt idx="293">
                  <c:v>4200</c:v>
                </c:pt>
                <c:pt idx="294">
                  <c:v>4200</c:v>
                </c:pt>
                <c:pt idx="295">
                  <c:v>4200</c:v>
                </c:pt>
                <c:pt idx="296">
                  <c:v>4200</c:v>
                </c:pt>
                <c:pt idx="297">
                  <c:v>4200</c:v>
                </c:pt>
                <c:pt idx="298">
                  <c:v>4200</c:v>
                </c:pt>
                <c:pt idx="299">
                  <c:v>4200</c:v>
                </c:pt>
                <c:pt idx="300">
                  <c:v>4200</c:v>
                </c:pt>
                <c:pt idx="301">
                  <c:v>4200</c:v>
                </c:pt>
                <c:pt idx="302">
                  <c:v>4200</c:v>
                </c:pt>
                <c:pt idx="303">
                  <c:v>4200</c:v>
                </c:pt>
                <c:pt idx="304">
                  <c:v>4200</c:v>
                </c:pt>
                <c:pt idx="305">
                  <c:v>4200</c:v>
                </c:pt>
                <c:pt idx="306">
                  <c:v>4200</c:v>
                </c:pt>
                <c:pt idx="307">
                  <c:v>4200</c:v>
                </c:pt>
                <c:pt idx="308">
                  <c:v>4200</c:v>
                </c:pt>
                <c:pt idx="309">
                  <c:v>4200</c:v>
                </c:pt>
                <c:pt idx="310">
                  <c:v>4200</c:v>
                </c:pt>
                <c:pt idx="311">
                  <c:v>4200</c:v>
                </c:pt>
                <c:pt idx="312">
                  <c:v>4200</c:v>
                </c:pt>
                <c:pt idx="313">
                  <c:v>4200</c:v>
                </c:pt>
                <c:pt idx="314">
                  <c:v>4200</c:v>
                </c:pt>
                <c:pt idx="315">
                  <c:v>4200</c:v>
                </c:pt>
                <c:pt idx="316">
                  <c:v>4200</c:v>
                </c:pt>
                <c:pt idx="317">
                  <c:v>4200</c:v>
                </c:pt>
                <c:pt idx="318">
                  <c:v>4200</c:v>
                </c:pt>
                <c:pt idx="319">
                  <c:v>4200</c:v>
                </c:pt>
                <c:pt idx="320">
                  <c:v>4200</c:v>
                </c:pt>
                <c:pt idx="321">
                  <c:v>4200</c:v>
                </c:pt>
                <c:pt idx="322">
                  <c:v>4200</c:v>
                </c:pt>
                <c:pt idx="323">
                  <c:v>4200</c:v>
                </c:pt>
                <c:pt idx="324">
                  <c:v>4200</c:v>
                </c:pt>
                <c:pt idx="325">
                  <c:v>4200</c:v>
                </c:pt>
                <c:pt idx="326">
                  <c:v>4200</c:v>
                </c:pt>
                <c:pt idx="327">
                  <c:v>4200</c:v>
                </c:pt>
                <c:pt idx="328">
                  <c:v>4200</c:v>
                </c:pt>
                <c:pt idx="329">
                  <c:v>4200</c:v>
                </c:pt>
                <c:pt idx="330">
                  <c:v>4200</c:v>
                </c:pt>
                <c:pt idx="331">
                  <c:v>4200</c:v>
                </c:pt>
                <c:pt idx="332">
                  <c:v>4200</c:v>
                </c:pt>
                <c:pt idx="333">
                  <c:v>4200</c:v>
                </c:pt>
                <c:pt idx="334">
                  <c:v>4200</c:v>
                </c:pt>
                <c:pt idx="335">
                  <c:v>4200</c:v>
                </c:pt>
                <c:pt idx="336">
                  <c:v>4200</c:v>
                </c:pt>
                <c:pt idx="337">
                  <c:v>4200</c:v>
                </c:pt>
                <c:pt idx="338">
                  <c:v>4200</c:v>
                </c:pt>
                <c:pt idx="339">
                  <c:v>4200</c:v>
                </c:pt>
                <c:pt idx="340">
                  <c:v>4200</c:v>
                </c:pt>
                <c:pt idx="341">
                  <c:v>4200</c:v>
                </c:pt>
                <c:pt idx="342">
                  <c:v>4200</c:v>
                </c:pt>
                <c:pt idx="343">
                  <c:v>4200</c:v>
                </c:pt>
                <c:pt idx="344">
                  <c:v>4200</c:v>
                </c:pt>
                <c:pt idx="345">
                  <c:v>4200</c:v>
                </c:pt>
                <c:pt idx="346">
                  <c:v>4200</c:v>
                </c:pt>
                <c:pt idx="347">
                  <c:v>4120</c:v>
                </c:pt>
                <c:pt idx="348">
                  <c:v>4040</c:v>
                </c:pt>
                <c:pt idx="349">
                  <c:v>3960</c:v>
                </c:pt>
                <c:pt idx="350">
                  <c:v>3880</c:v>
                </c:pt>
                <c:pt idx="351">
                  <c:v>3800</c:v>
                </c:pt>
                <c:pt idx="352">
                  <c:v>3800</c:v>
                </c:pt>
                <c:pt idx="353">
                  <c:v>3800</c:v>
                </c:pt>
                <c:pt idx="354">
                  <c:v>3800</c:v>
                </c:pt>
                <c:pt idx="355">
                  <c:v>3800</c:v>
                </c:pt>
                <c:pt idx="356">
                  <c:v>3800</c:v>
                </c:pt>
                <c:pt idx="357">
                  <c:v>3800</c:v>
                </c:pt>
                <c:pt idx="358">
                  <c:v>3800</c:v>
                </c:pt>
                <c:pt idx="359">
                  <c:v>3800</c:v>
                </c:pt>
                <c:pt idx="360">
                  <c:v>3800</c:v>
                </c:pt>
                <c:pt idx="361">
                  <c:v>3800</c:v>
                </c:pt>
                <c:pt idx="362">
                  <c:v>3800</c:v>
                </c:pt>
                <c:pt idx="363">
                  <c:v>3800</c:v>
                </c:pt>
                <c:pt idx="364">
                  <c:v>3800</c:v>
                </c:pt>
                <c:pt idx="365">
                  <c:v>3800</c:v>
                </c:pt>
                <c:pt idx="366">
                  <c:v>3800</c:v>
                </c:pt>
                <c:pt idx="367">
                  <c:v>3800</c:v>
                </c:pt>
                <c:pt idx="368">
                  <c:v>3800</c:v>
                </c:pt>
                <c:pt idx="369">
                  <c:v>3800</c:v>
                </c:pt>
                <c:pt idx="370">
                  <c:v>3800</c:v>
                </c:pt>
                <c:pt idx="371">
                  <c:v>3800</c:v>
                </c:pt>
                <c:pt idx="372">
                  <c:v>3800</c:v>
                </c:pt>
                <c:pt idx="373">
                  <c:v>3800</c:v>
                </c:pt>
                <c:pt idx="374">
                  <c:v>3800</c:v>
                </c:pt>
                <c:pt idx="375">
                  <c:v>3800</c:v>
                </c:pt>
                <c:pt idx="376">
                  <c:v>3800</c:v>
                </c:pt>
                <c:pt idx="377">
                  <c:v>3800</c:v>
                </c:pt>
                <c:pt idx="378">
                  <c:v>3800</c:v>
                </c:pt>
                <c:pt idx="379">
                  <c:v>3800</c:v>
                </c:pt>
                <c:pt idx="380">
                  <c:v>3800</c:v>
                </c:pt>
                <c:pt idx="381">
                  <c:v>3800</c:v>
                </c:pt>
                <c:pt idx="382">
                  <c:v>3800</c:v>
                </c:pt>
                <c:pt idx="383">
                  <c:v>3800</c:v>
                </c:pt>
                <c:pt idx="384">
                  <c:v>3800</c:v>
                </c:pt>
                <c:pt idx="385">
                  <c:v>3800</c:v>
                </c:pt>
                <c:pt idx="386">
                  <c:v>3800</c:v>
                </c:pt>
                <c:pt idx="387">
                  <c:v>3800</c:v>
                </c:pt>
                <c:pt idx="388">
                  <c:v>3800</c:v>
                </c:pt>
                <c:pt idx="389">
                  <c:v>3800</c:v>
                </c:pt>
                <c:pt idx="390">
                  <c:v>3800</c:v>
                </c:pt>
                <c:pt idx="391">
                  <c:v>3800</c:v>
                </c:pt>
                <c:pt idx="392">
                  <c:v>3800</c:v>
                </c:pt>
                <c:pt idx="393">
                  <c:v>3800</c:v>
                </c:pt>
                <c:pt idx="394">
                  <c:v>3800</c:v>
                </c:pt>
                <c:pt idx="395">
                  <c:v>3800</c:v>
                </c:pt>
                <c:pt idx="396">
                  <c:v>3800</c:v>
                </c:pt>
                <c:pt idx="397">
                  <c:v>3800</c:v>
                </c:pt>
                <c:pt idx="398">
                  <c:v>3800</c:v>
                </c:pt>
                <c:pt idx="399">
                  <c:v>3800</c:v>
                </c:pt>
                <c:pt idx="400">
                  <c:v>3800</c:v>
                </c:pt>
                <c:pt idx="401">
                  <c:v>3800</c:v>
                </c:pt>
                <c:pt idx="402">
                  <c:v>3800</c:v>
                </c:pt>
                <c:pt idx="403">
                  <c:v>3800</c:v>
                </c:pt>
                <c:pt idx="404">
                  <c:v>3800</c:v>
                </c:pt>
                <c:pt idx="405">
                  <c:v>3800</c:v>
                </c:pt>
                <c:pt idx="406">
                  <c:v>3800</c:v>
                </c:pt>
                <c:pt idx="407">
                  <c:v>3800</c:v>
                </c:pt>
                <c:pt idx="408">
                  <c:v>3800</c:v>
                </c:pt>
                <c:pt idx="409">
                  <c:v>3800</c:v>
                </c:pt>
                <c:pt idx="410">
                  <c:v>3800</c:v>
                </c:pt>
                <c:pt idx="411">
                  <c:v>3800</c:v>
                </c:pt>
                <c:pt idx="412">
                  <c:v>3800</c:v>
                </c:pt>
                <c:pt idx="413">
                  <c:v>3800</c:v>
                </c:pt>
                <c:pt idx="414">
                  <c:v>3800</c:v>
                </c:pt>
                <c:pt idx="415">
                  <c:v>3800</c:v>
                </c:pt>
                <c:pt idx="416">
                  <c:v>3800</c:v>
                </c:pt>
                <c:pt idx="417">
                  <c:v>3800</c:v>
                </c:pt>
                <c:pt idx="418">
                  <c:v>3800</c:v>
                </c:pt>
                <c:pt idx="419">
                  <c:v>3800</c:v>
                </c:pt>
                <c:pt idx="420">
                  <c:v>3800</c:v>
                </c:pt>
                <c:pt idx="421">
                  <c:v>3800</c:v>
                </c:pt>
                <c:pt idx="422">
                  <c:v>3800</c:v>
                </c:pt>
                <c:pt idx="423">
                  <c:v>3800</c:v>
                </c:pt>
                <c:pt idx="424">
                  <c:v>3800</c:v>
                </c:pt>
                <c:pt idx="425">
                  <c:v>3800</c:v>
                </c:pt>
                <c:pt idx="426">
                  <c:v>3800</c:v>
                </c:pt>
                <c:pt idx="427">
                  <c:v>3800</c:v>
                </c:pt>
                <c:pt idx="428">
                  <c:v>3800</c:v>
                </c:pt>
                <c:pt idx="429">
                  <c:v>3800</c:v>
                </c:pt>
                <c:pt idx="430">
                  <c:v>3800</c:v>
                </c:pt>
                <c:pt idx="431">
                  <c:v>3800</c:v>
                </c:pt>
                <c:pt idx="432">
                  <c:v>3800</c:v>
                </c:pt>
                <c:pt idx="433">
                  <c:v>3800</c:v>
                </c:pt>
                <c:pt idx="434">
                  <c:v>3800</c:v>
                </c:pt>
                <c:pt idx="435">
                  <c:v>3800</c:v>
                </c:pt>
                <c:pt idx="436">
                  <c:v>3800</c:v>
                </c:pt>
                <c:pt idx="437">
                  <c:v>3800</c:v>
                </c:pt>
                <c:pt idx="438">
                  <c:v>3800</c:v>
                </c:pt>
                <c:pt idx="439">
                  <c:v>3800</c:v>
                </c:pt>
                <c:pt idx="440">
                  <c:v>3800</c:v>
                </c:pt>
                <c:pt idx="441">
                  <c:v>3800</c:v>
                </c:pt>
                <c:pt idx="442">
                  <c:v>3800</c:v>
                </c:pt>
                <c:pt idx="443">
                  <c:v>3800</c:v>
                </c:pt>
                <c:pt idx="444">
                  <c:v>3800</c:v>
                </c:pt>
                <c:pt idx="445">
                  <c:v>3800</c:v>
                </c:pt>
                <c:pt idx="446">
                  <c:v>3800</c:v>
                </c:pt>
                <c:pt idx="447">
                  <c:v>3800</c:v>
                </c:pt>
                <c:pt idx="448">
                  <c:v>3800</c:v>
                </c:pt>
                <c:pt idx="449">
                  <c:v>3800</c:v>
                </c:pt>
                <c:pt idx="450">
                  <c:v>3800</c:v>
                </c:pt>
                <c:pt idx="451">
                  <c:v>3800</c:v>
                </c:pt>
                <c:pt idx="452">
                  <c:v>3800</c:v>
                </c:pt>
                <c:pt idx="453">
                  <c:v>3800</c:v>
                </c:pt>
                <c:pt idx="454">
                  <c:v>3800</c:v>
                </c:pt>
                <c:pt idx="455">
                  <c:v>3800</c:v>
                </c:pt>
                <c:pt idx="456">
                  <c:v>3800</c:v>
                </c:pt>
                <c:pt idx="457">
                  <c:v>3800</c:v>
                </c:pt>
                <c:pt idx="458">
                  <c:v>3800</c:v>
                </c:pt>
                <c:pt idx="459">
                  <c:v>3800</c:v>
                </c:pt>
                <c:pt idx="460">
                  <c:v>3800</c:v>
                </c:pt>
                <c:pt idx="461">
                  <c:v>3800</c:v>
                </c:pt>
                <c:pt idx="462">
                  <c:v>3800</c:v>
                </c:pt>
                <c:pt idx="463">
                  <c:v>3800</c:v>
                </c:pt>
                <c:pt idx="464">
                  <c:v>3800</c:v>
                </c:pt>
                <c:pt idx="465">
                  <c:v>3800</c:v>
                </c:pt>
                <c:pt idx="466">
                  <c:v>3800</c:v>
                </c:pt>
                <c:pt idx="467">
                  <c:v>3800</c:v>
                </c:pt>
                <c:pt idx="468">
                  <c:v>3800</c:v>
                </c:pt>
                <c:pt idx="469">
                  <c:v>3800</c:v>
                </c:pt>
                <c:pt idx="470">
                  <c:v>3800</c:v>
                </c:pt>
                <c:pt idx="471">
                  <c:v>3800</c:v>
                </c:pt>
                <c:pt idx="472">
                  <c:v>3800</c:v>
                </c:pt>
                <c:pt idx="473">
                  <c:v>3800</c:v>
                </c:pt>
                <c:pt idx="474">
                  <c:v>3800</c:v>
                </c:pt>
                <c:pt idx="475">
                  <c:v>3800</c:v>
                </c:pt>
                <c:pt idx="476">
                  <c:v>3800</c:v>
                </c:pt>
                <c:pt idx="477">
                  <c:v>3800</c:v>
                </c:pt>
                <c:pt idx="478">
                  <c:v>3800</c:v>
                </c:pt>
                <c:pt idx="479">
                  <c:v>3800</c:v>
                </c:pt>
                <c:pt idx="480">
                  <c:v>3800</c:v>
                </c:pt>
                <c:pt idx="481">
                  <c:v>3800</c:v>
                </c:pt>
                <c:pt idx="482">
                  <c:v>3800</c:v>
                </c:pt>
                <c:pt idx="483">
                  <c:v>3800</c:v>
                </c:pt>
                <c:pt idx="484">
                  <c:v>3800</c:v>
                </c:pt>
                <c:pt idx="485">
                  <c:v>3800</c:v>
                </c:pt>
                <c:pt idx="486">
                  <c:v>3800</c:v>
                </c:pt>
                <c:pt idx="487">
                  <c:v>3800</c:v>
                </c:pt>
                <c:pt idx="488">
                  <c:v>3800</c:v>
                </c:pt>
                <c:pt idx="489">
                  <c:v>3800</c:v>
                </c:pt>
                <c:pt idx="490">
                  <c:v>3800</c:v>
                </c:pt>
                <c:pt idx="491">
                  <c:v>3800</c:v>
                </c:pt>
                <c:pt idx="492">
                  <c:v>3800</c:v>
                </c:pt>
                <c:pt idx="493">
                  <c:v>3800</c:v>
                </c:pt>
                <c:pt idx="494">
                  <c:v>3800</c:v>
                </c:pt>
                <c:pt idx="495">
                  <c:v>3800</c:v>
                </c:pt>
                <c:pt idx="496">
                  <c:v>3800</c:v>
                </c:pt>
                <c:pt idx="497">
                  <c:v>3800</c:v>
                </c:pt>
                <c:pt idx="498">
                  <c:v>3800</c:v>
                </c:pt>
                <c:pt idx="499">
                  <c:v>3800</c:v>
                </c:pt>
                <c:pt idx="500">
                  <c:v>3800</c:v>
                </c:pt>
                <c:pt idx="501">
                  <c:v>3800</c:v>
                </c:pt>
                <c:pt idx="502">
                  <c:v>3800</c:v>
                </c:pt>
                <c:pt idx="503">
                  <c:v>3800</c:v>
                </c:pt>
                <c:pt idx="504">
                  <c:v>3800</c:v>
                </c:pt>
                <c:pt idx="505">
                  <c:v>3800</c:v>
                </c:pt>
                <c:pt idx="506">
                  <c:v>3800</c:v>
                </c:pt>
                <c:pt idx="507">
                  <c:v>3800</c:v>
                </c:pt>
                <c:pt idx="508">
                  <c:v>3800</c:v>
                </c:pt>
                <c:pt idx="509">
                  <c:v>3800</c:v>
                </c:pt>
                <c:pt idx="510">
                  <c:v>3800</c:v>
                </c:pt>
                <c:pt idx="511">
                  <c:v>3800</c:v>
                </c:pt>
                <c:pt idx="512">
                  <c:v>3773.33</c:v>
                </c:pt>
                <c:pt idx="513">
                  <c:v>3746.67</c:v>
                </c:pt>
                <c:pt idx="514">
                  <c:v>3720</c:v>
                </c:pt>
                <c:pt idx="515">
                  <c:v>3693.33</c:v>
                </c:pt>
                <c:pt idx="516">
                  <c:v>3666.67</c:v>
                </c:pt>
                <c:pt idx="517">
                  <c:v>3640</c:v>
                </c:pt>
                <c:pt idx="518">
                  <c:v>3613.33</c:v>
                </c:pt>
                <c:pt idx="519">
                  <c:v>3586.67</c:v>
                </c:pt>
                <c:pt idx="520">
                  <c:v>3560</c:v>
                </c:pt>
                <c:pt idx="521">
                  <c:v>3533.33</c:v>
                </c:pt>
                <c:pt idx="522">
                  <c:v>3506.67</c:v>
                </c:pt>
                <c:pt idx="523">
                  <c:v>3480</c:v>
                </c:pt>
                <c:pt idx="524">
                  <c:v>3453.33</c:v>
                </c:pt>
                <c:pt idx="525">
                  <c:v>3426.67</c:v>
                </c:pt>
                <c:pt idx="526">
                  <c:v>3400</c:v>
                </c:pt>
                <c:pt idx="527">
                  <c:v>3373.33</c:v>
                </c:pt>
                <c:pt idx="528">
                  <c:v>3346.67</c:v>
                </c:pt>
                <c:pt idx="529">
                  <c:v>3320</c:v>
                </c:pt>
                <c:pt idx="530">
                  <c:v>3293.33</c:v>
                </c:pt>
                <c:pt idx="531">
                  <c:v>3266.67</c:v>
                </c:pt>
                <c:pt idx="532">
                  <c:v>3240</c:v>
                </c:pt>
                <c:pt idx="533">
                  <c:v>3213.33</c:v>
                </c:pt>
                <c:pt idx="534">
                  <c:v>3186.67</c:v>
                </c:pt>
                <c:pt idx="535">
                  <c:v>3160</c:v>
                </c:pt>
                <c:pt idx="536">
                  <c:v>3133.33</c:v>
                </c:pt>
                <c:pt idx="537">
                  <c:v>3106.67</c:v>
                </c:pt>
                <c:pt idx="538">
                  <c:v>3080</c:v>
                </c:pt>
                <c:pt idx="539">
                  <c:v>3053.33</c:v>
                </c:pt>
                <c:pt idx="540">
                  <c:v>3026.67</c:v>
                </c:pt>
                <c:pt idx="541">
                  <c:v>3000</c:v>
                </c:pt>
                <c:pt idx="542">
                  <c:v>2973.33</c:v>
                </c:pt>
                <c:pt idx="543">
                  <c:v>2946.67</c:v>
                </c:pt>
                <c:pt idx="544">
                  <c:v>2920</c:v>
                </c:pt>
                <c:pt idx="545">
                  <c:v>2893.33</c:v>
                </c:pt>
                <c:pt idx="546">
                  <c:v>2866.67</c:v>
                </c:pt>
                <c:pt idx="547">
                  <c:v>2840</c:v>
                </c:pt>
                <c:pt idx="548">
                  <c:v>2813.33</c:v>
                </c:pt>
                <c:pt idx="549">
                  <c:v>2786.67</c:v>
                </c:pt>
                <c:pt idx="550">
                  <c:v>2760</c:v>
                </c:pt>
                <c:pt idx="551">
                  <c:v>2733.33</c:v>
                </c:pt>
                <c:pt idx="552">
                  <c:v>2706.67</c:v>
                </c:pt>
                <c:pt idx="553">
                  <c:v>2680</c:v>
                </c:pt>
                <c:pt idx="554">
                  <c:v>2653.33</c:v>
                </c:pt>
                <c:pt idx="555">
                  <c:v>2626.67</c:v>
                </c:pt>
                <c:pt idx="556">
                  <c:v>2600</c:v>
                </c:pt>
                <c:pt idx="557">
                  <c:v>2573.33</c:v>
                </c:pt>
                <c:pt idx="558">
                  <c:v>2546.67</c:v>
                </c:pt>
                <c:pt idx="559">
                  <c:v>2520</c:v>
                </c:pt>
                <c:pt idx="560">
                  <c:v>2493.33</c:v>
                </c:pt>
                <c:pt idx="561">
                  <c:v>2466.67</c:v>
                </c:pt>
                <c:pt idx="562">
                  <c:v>2440</c:v>
                </c:pt>
                <c:pt idx="563">
                  <c:v>2413.33</c:v>
                </c:pt>
                <c:pt idx="564">
                  <c:v>2386.67</c:v>
                </c:pt>
                <c:pt idx="565">
                  <c:v>2360</c:v>
                </c:pt>
                <c:pt idx="566">
                  <c:v>2333.33</c:v>
                </c:pt>
                <c:pt idx="567">
                  <c:v>2306.67</c:v>
                </c:pt>
                <c:pt idx="568">
                  <c:v>2280</c:v>
                </c:pt>
                <c:pt idx="569">
                  <c:v>2253.33</c:v>
                </c:pt>
                <c:pt idx="570">
                  <c:v>2226.67</c:v>
                </c:pt>
                <c:pt idx="571">
                  <c:v>2200</c:v>
                </c:pt>
                <c:pt idx="572">
                  <c:v>2173.33</c:v>
                </c:pt>
                <c:pt idx="573">
                  <c:v>2146.67</c:v>
                </c:pt>
                <c:pt idx="574">
                  <c:v>2120</c:v>
                </c:pt>
                <c:pt idx="575">
                  <c:v>2093.33</c:v>
                </c:pt>
                <c:pt idx="576">
                  <c:v>2066.67</c:v>
                </c:pt>
                <c:pt idx="577">
                  <c:v>2040</c:v>
                </c:pt>
                <c:pt idx="578">
                  <c:v>2013.33</c:v>
                </c:pt>
                <c:pt idx="579">
                  <c:v>1986.67</c:v>
                </c:pt>
                <c:pt idx="580">
                  <c:v>1960</c:v>
                </c:pt>
                <c:pt idx="581">
                  <c:v>1933.33</c:v>
                </c:pt>
                <c:pt idx="582">
                  <c:v>1906.67</c:v>
                </c:pt>
                <c:pt idx="583">
                  <c:v>1880</c:v>
                </c:pt>
                <c:pt idx="584">
                  <c:v>1853.33</c:v>
                </c:pt>
                <c:pt idx="585">
                  <c:v>1826.67</c:v>
                </c:pt>
                <c:pt idx="586">
                  <c:v>1800</c:v>
                </c:pt>
                <c:pt idx="587">
                  <c:v>1773.33</c:v>
                </c:pt>
                <c:pt idx="588">
                  <c:v>1746.67</c:v>
                </c:pt>
                <c:pt idx="589">
                  <c:v>1720</c:v>
                </c:pt>
                <c:pt idx="590">
                  <c:v>1693.33</c:v>
                </c:pt>
                <c:pt idx="591">
                  <c:v>1666.67</c:v>
                </c:pt>
                <c:pt idx="592">
                  <c:v>1640</c:v>
                </c:pt>
                <c:pt idx="593">
                  <c:v>1613.33</c:v>
                </c:pt>
                <c:pt idx="594">
                  <c:v>1586.67</c:v>
                </c:pt>
                <c:pt idx="595">
                  <c:v>1560</c:v>
                </c:pt>
                <c:pt idx="596">
                  <c:v>1533.33</c:v>
                </c:pt>
                <c:pt idx="597">
                  <c:v>1506.67</c:v>
                </c:pt>
                <c:pt idx="598">
                  <c:v>1480</c:v>
                </c:pt>
                <c:pt idx="599">
                  <c:v>1453.33</c:v>
                </c:pt>
                <c:pt idx="600">
                  <c:v>1426.67</c:v>
                </c:pt>
                <c:pt idx="601">
                  <c:v>1400</c:v>
                </c:pt>
                <c:pt idx="602">
                  <c:v>1373.33</c:v>
                </c:pt>
                <c:pt idx="603">
                  <c:v>1346.67</c:v>
                </c:pt>
                <c:pt idx="604">
                  <c:v>1320</c:v>
                </c:pt>
                <c:pt idx="605">
                  <c:v>1293.33</c:v>
                </c:pt>
                <c:pt idx="606">
                  <c:v>1266.67</c:v>
                </c:pt>
                <c:pt idx="607">
                  <c:v>1240</c:v>
                </c:pt>
                <c:pt idx="608">
                  <c:v>1213.33</c:v>
                </c:pt>
                <c:pt idx="609">
                  <c:v>1186.67</c:v>
                </c:pt>
                <c:pt idx="610">
                  <c:v>1160</c:v>
                </c:pt>
                <c:pt idx="611">
                  <c:v>1133.33</c:v>
                </c:pt>
                <c:pt idx="612">
                  <c:v>1106.67</c:v>
                </c:pt>
                <c:pt idx="613">
                  <c:v>1080</c:v>
                </c:pt>
                <c:pt idx="614">
                  <c:v>1053.33</c:v>
                </c:pt>
                <c:pt idx="615">
                  <c:v>1026.67</c:v>
                </c:pt>
                <c:pt idx="616">
                  <c:v>1000</c:v>
                </c:pt>
                <c:pt idx="617">
                  <c:v>1000</c:v>
                </c:pt>
                <c:pt idx="618">
                  <c:v>1000</c:v>
                </c:pt>
                <c:pt idx="619">
                  <c:v>1000</c:v>
                </c:pt>
                <c:pt idx="620">
                  <c:v>1000</c:v>
                </c:pt>
                <c:pt idx="621">
                  <c:v>1000</c:v>
                </c:pt>
                <c:pt idx="622">
                  <c:v>1000</c:v>
                </c:pt>
                <c:pt idx="623">
                  <c:v>1000</c:v>
                </c:pt>
                <c:pt idx="624">
                  <c:v>1000</c:v>
                </c:pt>
                <c:pt idx="625">
                  <c:v>1000</c:v>
                </c:pt>
                <c:pt idx="626">
                  <c:v>1000</c:v>
                </c:pt>
                <c:pt idx="627">
                  <c:v>1000</c:v>
                </c:pt>
                <c:pt idx="628">
                  <c:v>1000</c:v>
                </c:pt>
                <c:pt idx="629">
                  <c:v>1000</c:v>
                </c:pt>
                <c:pt idx="630">
                  <c:v>1000</c:v>
                </c:pt>
                <c:pt idx="631">
                  <c:v>1000</c:v>
                </c:pt>
                <c:pt idx="632">
                  <c:v>1000</c:v>
                </c:pt>
                <c:pt idx="633">
                  <c:v>1000</c:v>
                </c:pt>
                <c:pt idx="634">
                  <c:v>1000</c:v>
                </c:pt>
                <c:pt idx="635">
                  <c:v>1000</c:v>
                </c:pt>
                <c:pt idx="636">
                  <c:v>1000</c:v>
                </c:pt>
                <c:pt idx="637">
                  <c:v>1000</c:v>
                </c:pt>
                <c:pt idx="638">
                  <c:v>1000</c:v>
                </c:pt>
                <c:pt idx="639">
                  <c:v>1000</c:v>
                </c:pt>
                <c:pt idx="640">
                  <c:v>1000</c:v>
                </c:pt>
                <c:pt idx="641">
                  <c:v>1000</c:v>
                </c:pt>
                <c:pt idx="642">
                  <c:v>1000</c:v>
                </c:pt>
                <c:pt idx="643">
                  <c:v>1000</c:v>
                </c:pt>
                <c:pt idx="644">
                  <c:v>1000</c:v>
                </c:pt>
                <c:pt idx="645">
                  <c:v>1000</c:v>
                </c:pt>
                <c:pt idx="646">
                  <c:v>1000</c:v>
                </c:pt>
                <c:pt idx="647">
                  <c:v>1000</c:v>
                </c:pt>
                <c:pt idx="648">
                  <c:v>1000</c:v>
                </c:pt>
                <c:pt idx="649">
                  <c:v>1000</c:v>
                </c:pt>
                <c:pt idx="650">
                  <c:v>1000</c:v>
                </c:pt>
                <c:pt idx="651">
                  <c:v>1000</c:v>
                </c:pt>
                <c:pt idx="652">
                  <c:v>1000</c:v>
                </c:pt>
                <c:pt idx="653">
                  <c:v>1000</c:v>
                </c:pt>
                <c:pt idx="654">
                  <c:v>1000</c:v>
                </c:pt>
                <c:pt idx="655">
                  <c:v>1000</c:v>
                </c:pt>
                <c:pt idx="656">
                  <c:v>1000</c:v>
                </c:pt>
                <c:pt idx="657">
                  <c:v>1000</c:v>
                </c:pt>
                <c:pt idx="658">
                  <c:v>1000</c:v>
                </c:pt>
                <c:pt idx="659">
                  <c:v>1000</c:v>
                </c:pt>
                <c:pt idx="660">
                  <c:v>1000</c:v>
                </c:pt>
                <c:pt idx="661">
                  <c:v>1000</c:v>
                </c:pt>
                <c:pt idx="662">
                  <c:v>1000</c:v>
                </c:pt>
              </c:numCache>
            </c:numRef>
          </c:yVal>
          <c:smooth val="1"/>
        </c:ser>
        <c:dLbls>
          <c:showLegendKey val="0"/>
          <c:showVal val="0"/>
          <c:showCatName val="0"/>
          <c:showSerName val="0"/>
          <c:showPercent val="0"/>
          <c:showBubbleSize val="0"/>
        </c:dLbls>
        <c:axId val="182435680"/>
        <c:axId val="182436240"/>
      </c:scatterChart>
      <c:valAx>
        <c:axId val="18243568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40144210992761931"/>
              <c:y val="0.903831214722538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36240"/>
        <c:crosses val="autoZero"/>
        <c:crossBetween val="midCat"/>
      </c:valAx>
      <c:valAx>
        <c:axId val="18243624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435680"/>
        <c:crosses val="autoZero"/>
        <c:crossBetween val="midCat"/>
      </c:valAx>
      <c:spPr>
        <a:noFill/>
        <a:ln>
          <a:noFill/>
        </a:ln>
        <a:effectLst/>
      </c:spPr>
    </c:plotArea>
    <c:legend>
      <c:legendPos val="r"/>
      <c:layout>
        <c:manualLayout>
          <c:xMode val="edge"/>
          <c:yMode val="edge"/>
          <c:x val="0.4697399186490453"/>
          <c:y val="0.13564335723641435"/>
          <c:w val="0.36812583582176778"/>
          <c:h val="0.4399932154198429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71464186753817"/>
          <c:y val="3.0405472894659974E-2"/>
          <c:w val="0.75275752562507248"/>
          <c:h val="0.79902980503755072"/>
        </c:manualLayout>
      </c:layout>
      <c:scatterChart>
        <c:scatterStyle val="smoothMarker"/>
        <c:varyColors val="0"/>
        <c:ser>
          <c:idx val="0"/>
          <c:order val="0"/>
          <c:tx>
            <c:v>r=4</c:v>
          </c:tx>
          <c:spPr>
            <a:ln w="25400" cap="rnd">
              <a:solidFill>
                <a:schemeClr val="accent1"/>
              </a:solidFill>
              <a:round/>
            </a:ln>
            <a:effectLst/>
          </c:spPr>
          <c:marker>
            <c:symbol val="none"/>
          </c:marker>
          <c:xVal>
            <c:numRef>
              <c:f>Alg_dropRtio!$J$3:$J$665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formatCode="0.00E+00">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285.5</c:v>
                </c:pt>
                <c:pt idx="288">
                  <c:v>294.5</c:v>
                </c:pt>
                <c:pt idx="289">
                  <c:v>312.5</c:v>
                </c:pt>
                <c:pt idx="290">
                  <c:v>342.5</c:v>
                </c:pt>
                <c:pt idx="291">
                  <c:v>372.5</c:v>
                </c:pt>
                <c:pt idx="292">
                  <c:v>402.5</c:v>
                </c:pt>
                <c:pt idx="293">
                  <c:v>432.5</c:v>
                </c:pt>
                <c:pt idx="294">
                  <c:v>462.5</c:v>
                </c:pt>
                <c:pt idx="295">
                  <c:v>492.5</c:v>
                </c:pt>
                <c:pt idx="296">
                  <c:v>522.5</c:v>
                </c:pt>
                <c:pt idx="297">
                  <c:v>552.5</c:v>
                </c:pt>
                <c:pt idx="298">
                  <c:v>582.5</c:v>
                </c:pt>
                <c:pt idx="299">
                  <c:v>612.5</c:v>
                </c:pt>
                <c:pt idx="300">
                  <c:v>642.5</c:v>
                </c:pt>
                <c:pt idx="301">
                  <c:v>672.5</c:v>
                </c:pt>
                <c:pt idx="302">
                  <c:v>702.5</c:v>
                </c:pt>
                <c:pt idx="303">
                  <c:v>732.5</c:v>
                </c:pt>
                <c:pt idx="304">
                  <c:v>762.5</c:v>
                </c:pt>
                <c:pt idx="305">
                  <c:v>792.5</c:v>
                </c:pt>
                <c:pt idx="306">
                  <c:v>822.5</c:v>
                </c:pt>
                <c:pt idx="307">
                  <c:v>852.5</c:v>
                </c:pt>
                <c:pt idx="308">
                  <c:v>882.5</c:v>
                </c:pt>
                <c:pt idx="309">
                  <c:v>912.5</c:v>
                </c:pt>
                <c:pt idx="310">
                  <c:v>942.5</c:v>
                </c:pt>
                <c:pt idx="311">
                  <c:v>972.5</c:v>
                </c:pt>
                <c:pt idx="312">
                  <c:v>1002.5</c:v>
                </c:pt>
                <c:pt idx="313">
                  <c:v>1032.5</c:v>
                </c:pt>
                <c:pt idx="314">
                  <c:v>1062.5</c:v>
                </c:pt>
                <c:pt idx="315">
                  <c:v>1092.5</c:v>
                </c:pt>
                <c:pt idx="316">
                  <c:v>1122.5</c:v>
                </c:pt>
                <c:pt idx="317">
                  <c:v>1152.5</c:v>
                </c:pt>
                <c:pt idx="318">
                  <c:v>1182.5</c:v>
                </c:pt>
                <c:pt idx="319">
                  <c:v>1212.5</c:v>
                </c:pt>
                <c:pt idx="320">
                  <c:v>1242.5</c:v>
                </c:pt>
                <c:pt idx="321">
                  <c:v>1272.5</c:v>
                </c:pt>
                <c:pt idx="322">
                  <c:v>1302.5</c:v>
                </c:pt>
                <c:pt idx="323">
                  <c:v>1332.5</c:v>
                </c:pt>
                <c:pt idx="324">
                  <c:v>1362.5</c:v>
                </c:pt>
                <c:pt idx="325">
                  <c:v>1392.5</c:v>
                </c:pt>
                <c:pt idx="326">
                  <c:v>1422.5</c:v>
                </c:pt>
                <c:pt idx="327">
                  <c:v>1452.5</c:v>
                </c:pt>
                <c:pt idx="328">
                  <c:v>1482.5</c:v>
                </c:pt>
                <c:pt idx="329">
                  <c:v>1512.5</c:v>
                </c:pt>
                <c:pt idx="330">
                  <c:v>1542.5</c:v>
                </c:pt>
                <c:pt idx="331">
                  <c:v>1572.5</c:v>
                </c:pt>
                <c:pt idx="332">
                  <c:v>1602.5</c:v>
                </c:pt>
                <c:pt idx="333">
                  <c:v>1632.5</c:v>
                </c:pt>
                <c:pt idx="334">
                  <c:v>1662.5</c:v>
                </c:pt>
                <c:pt idx="335">
                  <c:v>1692.5</c:v>
                </c:pt>
                <c:pt idx="336">
                  <c:v>1722.5</c:v>
                </c:pt>
                <c:pt idx="337">
                  <c:v>1752.5</c:v>
                </c:pt>
                <c:pt idx="338">
                  <c:v>1782.5</c:v>
                </c:pt>
                <c:pt idx="339">
                  <c:v>1800</c:v>
                </c:pt>
              </c:numCache>
            </c:numRef>
          </c:xVal>
          <c:yVal>
            <c:numRef>
              <c:f>Alg_dropRtio!$L$3:$L$665</c:f>
              <c:numCache>
                <c:formatCode>0.00E+00</c:formatCode>
                <c:ptCount val="663"/>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74716.800000000003</c:v>
                </c:pt>
                <c:pt idx="23" formatCode="General">
                  <c:v>77379.899999999994</c:v>
                </c:pt>
                <c:pt idx="24" formatCode="General">
                  <c:v>79697.600000000006</c:v>
                </c:pt>
                <c:pt idx="25" formatCode="General">
                  <c:v>81810.600000000006</c:v>
                </c:pt>
                <c:pt idx="26" formatCode="General">
                  <c:v>83779.399999999994</c:v>
                </c:pt>
                <c:pt idx="27" formatCode="General">
                  <c:v>85636</c:v>
                </c:pt>
                <c:pt idx="28" formatCode="General">
                  <c:v>87400.7</c:v>
                </c:pt>
                <c:pt idx="29" formatCode="General">
                  <c:v>89088.9</c:v>
                </c:pt>
                <c:pt idx="30" formatCode="General">
                  <c:v>90712.6</c:v>
                </c:pt>
                <c:pt idx="31" formatCode="General">
                  <c:v>92280.7</c:v>
                </c:pt>
                <c:pt idx="32" formatCode="General">
                  <c:v>93799.7</c:v>
                </c:pt>
                <c:pt idx="33" formatCode="General">
                  <c:v>95274.4</c:v>
                </c:pt>
                <c:pt idx="34" formatCode="General">
                  <c:v>96708.7</c:v>
                </c:pt>
                <c:pt idx="35" formatCode="General">
                  <c:v>98106.7</c:v>
                </c:pt>
                <c:pt idx="36" formatCode="General">
                  <c:v>99471.9</c:v>
                </c:pt>
                <c:pt idx="37" formatCode="General">
                  <c:v>100807</c:v>
                </c:pt>
                <c:pt idx="38" formatCode="General">
                  <c:v>102116</c:v>
                </c:pt>
                <c:pt idx="39" formatCode="General">
                  <c:v>103400</c:v>
                </c:pt>
                <c:pt idx="40" formatCode="General">
                  <c:v>104660</c:v>
                </c:pt>
                <c:pt idx="41" formatCode="General">
                  <c:v>105899</c:v>
                </c:pt>
                <c:pt idx="42" formatCode="General">
                  <c:v>110570</c:v>
                </c:pt>
                <c:pt idx="43" formatCode="General">
                  <c:v>116124</c:v>
                </c:pt>
                <c:pt idx="44" formatCode="General">
                  <c:v>121928</c:v>
                </c:pt>
                <c:pt idx="45" formatCode="General">
                  <c:v>127358</c:v>
                </c:pt>
                <c:pt idx="46" formatCode="General">
                  <c:v>132835</c:v>
                </c:pt>
                <c:pt idx="47" formatCode="General">
                  <c:v>135950</c:v>
                </c:pt>
                <c:pt idx="48" formatCode="General">
                  <c:v>138509</c:v>
                </c:pt>
                <c:pt idx="49" formatCode="General">
                  <c:v>140825</c:v>
                </c:pt>
                <c:pt idx="50" formatCode="General">
                  <c:v>142987</c:v>
                </c:pt>
                <c:pt idx="51" formatCode="General">
                  <c:v>145032</c:v>
                </c:pt>
                <c:pt idx="52" formatCode="General">
                  <c:v>146983</c:v>
                </c:pt>
                <c:pt idx="53" formatCode="General">
                  <c:v>148858</c:v>
                </c:pt>
                <c:pt idx="54" formatCode="General">
                  <c:v>150668</c:v>
                </c:pt>
                <c:pt idx="55" formatCode="General">
                  <c:v>152423</c:v>
                </c:pt>
                <c:pt idx="56" formatCode="General">
                  <c:v>154128</c:v>
                </c:pt>
                <c:pt idx="57" formatCode="General">
                  <c:v>155788</c:v>
                </c:pt>
                <c:pt idx="58" formatCode="General">
                  <c:v>157408</c:v>
                </c:pt>
                <c:pt idx="59" formatCode="General">
                  <c:v>158989</c:v>
                </c:pt>
                <c:pt idx="60" formatCode="General">
                  <c:v>160537</c:v>
                </c:pt>
                <c:pt idx="61" formatCode="General">
                  <c:v>162054</c:v>
                </c:pt>
                <c:pt idx="62" formatCode="General">
                  <c:v>163542</c:v>
                </c:pt>
                <c:pt idx="63" formatCode="General">
                  <c:v>165003</c:v>
                </c:pt>
                <c:pt idx="64" formatCode="General">
                  <c:v>166439</c:v>
                </c:pt>
                <c:pt idx="65" formatCode="General">
                  <c:v>167853</c:v>
                </c:pt>
                <c:pt idx="66" formatCode="General">
                  <c:v>169245</c:v>
                </c:pt>
                <c:pt idx="67">
                  <c:v>173197</c:v>
                </c:pt>
                <c:pt idx="68" formatCode="General">
                  <c:v>177800</c:v>
                </c:pt>
                <c:pt idx="69" formatCode="General">
                  <c:v>182588</c:v>
                </c:pt>
                <c:pt idx="70" formatCode="General">
                  <c:v>187075</c:v>
                </c:pt>
                <c:pt idx="71" formatCode="General">
                  <c:v>191622</c:v>
                </c:pt>
                <c:pt idx="72" formatCode="General">
                  <c:v>194401</c:v>
                </c:pt>
                <c:pt idx="73" formatCode="General">
                  <c:v>196782</c:v>
                </c:pt>
                <c:pt idx="74" formatCode="General">
                  <c:v>198977</c:v>
                </c:pt>
                <c:pt idx="75" formatCode="General">
                  <c:v>201050</c:v>
                </c:pt>
                <c:pt idx="76" formatCode="General">
                  <c:v>203027</c:v>
                </c:pt>
                <c:pt idx="77" formatCode="General">
                  <c:v>204927</c:v>
                </c:pt>
                <c:pt idx="78" formatCode="General">
                  <c:v>206763</c:v>
                </c:pt>
                <c:pt idx="79" formatCode="General">
                  <c:v>208545</c:v>
                </c:pt>
                <c:pt idx="80" formatCode="General">
                  <c:v>210278</c:v>
                </c:pt>
                <c:pt idx="81" formatCode="General">
                  <c:v>211969</c:v>
                </c:pt>
                <c:pt idx="82" formatCode="General">
                  <c:v>213622</c:v>
                </c:pt>
                <c:pt idx="83" formatCode="General">
                  <c:v>215240</c:v>
                </c:pt>
                <c:pt idx="84" formatCode="General">
                  <c:v>216828</c:v>
                </c:pt>
                <c:pt idx="85" formatCode="General">
                  <c:v>218386</c:v>
                </c:pt>
                <c:pt idx="86" formatCode="General">
                  <c:v>219916</c:v>
                </c:pt>
                <c:pt idx="87" formatCode="General">
                  <c:v>221420</c:v>
                </c:pt>
                <c:pt idx="88" formatCode="General">
                  <c:v>222901</c:v>
                </c:pt>
                <c:pt idx="89" formatCode="General">
                  <c:v>224359</c:v>
                </c:pt>
                <c:pt idx="90" formatCode="General">
                  <c:v>225795</c:v>
                </c:pt>
                <c:pt idx="91" formatCode="General">
                  <c:v>227212</c:v>
                </c:pt>
                <c:pt idx="92" formatCode="General">
                  <c:v>230538</c:v>
                </c:pt>
                <c:pt idx="93" formatCode="General">
                  <c:v>234342</c:v>
                </c:pt>
                <c:pt idx="94" formatCode="General">
                  <c:v>238362</c:v>
                </c:pt>
                <c:pt idx="95" formatCode="General">
                  <c:v>242439</c:v>
                </c:pt>
                <c:pt idx="96" formatCode="General">
                  <c:v>246634</c:v>
                </c:pt>
                <c:pt idx="97" formatCode="General">
                  <c:v>249205</c:v>
                </c:pt>
                <c:pt idx="98" formatCode="General">
                  <c:v>251423</c:v>
                </c:pt>
                <c:pt idx="99" formatCode="General">
                  <c:v>253478</c:v>
                </c:pt>
                <c:pt idx="100" formatCode="General">
                  <c:v>255426</c:v>
                </c:pt>
                <c:pt idx="101" formatCode="General">
                  <c:v>257293</c:v>
                </c:pt>
                <c:pt idx="102" formatCode="General">
                  <c:v>259093</c:v>
                </c:pt>
                <c:pt idx="103" formatCode="General">
                  <c:v>260839</c:v>
                </c:pt>
                <c:pt idx="104" formatCode="General">
                  <c:v>262537</c:v>
                </c:pt>
                <c:pt idx="105" formatCode="General">
                  <c:v>264194</c:v>
                </c:pt>
                <c:pt idx="106" formatCode="General">
                  <c:v>265813</c:v>
                </c:pt>
                <c:pt idx="107" formatCode="General">
                  <c:v>267398</c:v>
                </c:pt>
                <c:pt idx="108" formatCode="General">
                  <c:v>268953</c:v>
                </c:pt>
                <c:pt idx="109" formatCode="General">
                  <c:v>270481</c:v>
                </c:pt>
                <c:pt idx="110" formatCode="General">
                  <c:v>271982</c:v>
                </c:pt>
                <c:pt idx="111" formatCode="General">
                  <c:v>273460</c:v>
                </c:pt>
                <c:pt idx="112" formatCode="General">
                  <c:v>274916</c:v>
                </c:pt>
                <c:pt idx="113" formatCode="General">
                  <c:v>276350</c:v>
                </c:pt>
                <c:pt idx="114" formatCode="General">
                  <c:v>277765</c:v>
                </c:pt>
                <c:pt idx="115" formatCode="General">
                  <c:v>279161</c:v>
                </c:pt>
                <c:pt idx="116" formatCode="General">
                  <c:v>280538</c:v>
                </c:pt>
                <c:pt idx="117" formatCode="General">
                  <c:v>283680</c:v>
                </c:pt>
                <c:pt idx="118" formatCode="General">
                  <c:v>287268</c:v>
                </c:pt>
                <c:pt idx="119" formatCode="General">
                  <c:v>291099</c:v>
                </c:pt>
                <c:pt idx="120" formatCode="General">
                  <c:v>295125</c:v>
                </c:pt>
                <c:pt idx="121" formatCode="General">
                  <c:v>299297</c:v>
                </c:pt>
                <c:pt idx="122" formatCode="General">
                  <c:v>301839</c:v>
                </c:pt>
                <c:pt idx="123" formatCode="General">
                  <c:v>304022</c:v>
                </c:pt>
                <c:pt idx="124" formatCode="General">
                  <c:v>306043</c:v>
                </c:pt>
                <c:pt idx="125" formatCode="General">
                  <c:v>307960</c:v>
                </c:pt>
                <c:pt idx="126" formatCode="General">
                  <c:v>309799</c:v>
                </c:pt>
                <c:pt idx="127" formatCode="General">
                  <c:v>311574</c:v>
                </c:pt>
                <c:pt idx="128" formatCode="General">
                  <c:v>313297</c:v>
                </c:pt>
                <c:pt idx="129" formatCode="General">
                  <c:v>314975</c:v>
                </c:pt>
                <c:pt idx="130" formatCode="General">
                  <c:v>316613</c:v>
                </c:pt>
                <c:pt idx="131" formatCode="General">
                  <c:v>318217</c:v>
                </c:pt>
                <c:pt idx="132" formatCode="General">
                  <c:v>319789</c:v>
                </c:pt>
                <c:pt idx="133" formatCode="General">
                  <c:v>321332</c:v>
                </c:pt>
                <c:pt idx="134" formatCode="General">
                  <c:v>322849</c:v>
                </c:pt>
                <c:pt idx="135" formatCode="General">
                  <c:v>324343</c:v>
                </c:pt>
                <c:pt idx="136" formatCode="General">
                  <c:v>325813</c:v>
                </c:pt>
                <c:pt idx="137" formatCode="General">
                  <c:v>327263</c:v>
                </c:pt>
                <c:pt idx="138" formatCode="General">
                  <c:v>328693</c:v>
                </c:pt>
                <c:pt idx="139" formatCode="General">
                  <c:v>330105</c:v>
                </c:pt>
                <c:pt idx="140" formatCode="General">
                  <c:v>331498</c:v>
                </c:pt>
                <c:pt idx="141" formatCode="General">
                  <c:v>332876</c:v>
                </c:pt>
                <c:pt idx="142" formatCode="General">
                  <c:v>335751</c:v>
                </c:pt>
                <c:pt idx="143" formatCode="General">
                  <c:v>338962</c:v>
                </c:pt>
                <c:pt idx="144" formatCode="General">
                  <c:v>342415</c:v>
                </c:pt>
                <c:pt idx="145" formatCode="General">
                  <c:v>346155</c:v>
                </c:pt>
                <c:pt idx="146">
                  <c:v>350048</c:v>
                </c:pt>
                <c:pt idx="147">
                  <c:v>352496</c:v>
                </c:pt>
                <c:pt idx="148">
                  <c:v>354629</c:v>
                </c:pt>
                <c:pt idx="149">
                  <c:v>356619</c:v>
                </c:pt>
                <c:pt idx="150" formatCode="General">
                  <c:v>358513</c:v>
                </c:pt>
                <c:pt idx="151">
                  <c:v>360335</c:v>
                </c:pt>
                <c:pt idx="152" formatCode="General">
                  <c:v>362098</c:v>
                </c:pt>
                <c:pt idx="153" formatCode="General">
                  <c:v>363813</c:v>
                </c:pt>
                <c:pt idx="154" formatCode="General">
                  <c:v>365486</c:v>
                </c:pt>
                <c:pt idx="155" formatCode="General">
                  <c:v>367122</c:v>
                </c:pt>
                <c:pt idx="156" formatCode="General">
                  <c:v>368725</c:v>
                </c:pt>
                <c:pt idx="157" formatCode="General">
                  <c:v>370299</c:v>
                </c:pt>
                <c:pt idx="158" formatCode="General">
                  <c:v>371845</c:v>
                </c:pt>
                <c:pt idx="159" formatCode="General">
                  <c:v>373365</c:v>
                </c:pt>
                <c:pt idx="160" formatCode="General">
                  <c:v>374863</c:v>
                </c:pt>
                <c:pt idx="161" formatCode="General">
                  <c:v>376339</c:v>
                </c:pt>
                <c:pt idx="162" formatCode="General">
                  <c:v>377795</c:v>
                </c:pt>
                <c:pt idx="163" formatCode="General">
                  <c:v>379233</c:v>
                </c:pt>
                <c:pt idx="164" formatCode="General">
                  <c:v>380653</c:v>
                </c:pt>
                <c:pt idx="165" formatCode="General">
                  <c:v>382056</c:v>
                </c:pt>
                <c:pt idx="166" formatCode="General">
                  <c:v>383444</c:v>
                </c:pt>
                <c:pt idx="167" formatCode="General">
                  <c:v>385080</c:v>
                </c:pt>
                <c:pt idx="168" formatCode="General">
                  <c:v>386764</c:v>
                </c:pt>
                <c:pt idx="169" formatCode="General">
                  <c:v>388474</c:v>
                </c:pt>
                <c:pt idx="170" formatCode="General">
                  <c:v>390202</c:v>
                </c:pt>
                <c:pt idx="171" formatCode="General">
                  <c:v>391942</c:v>
                </c:pt>
                <c:pt idx="172" formatCode="General">
                  <c:v>393693</c:v>
                </c:pt>
                <c:pt idx="173" formatCode="General">
                  <c:v>395451</c:v>
                </c:pt>
                <c:pt idx="174" formatCode="General">
                  <c:v>397216</c:v>
                </c:pt>
                <c:pt idx="175" formatCode="General">
                  <c:v>398988</c:v>
                </c:pt>
                <c:pt idx="176" formatCode="General">
                  <c:v>400765</c:v>
                </c:pt>
                <c:pt idx="177" formatCode="General">
                  <c:v>402547</c:v>
                </c:pt>
                <c:pt idx="178" formatCode="General">
                  <c:v>404334</c:v>
                </c:pt>
                <c:pt idx="179" formatCode="General">
                  <c:v>406125</c:v>
                </c:pt>
                <c:pt idx="180" formatCode="General">
                  <c:v>407919</c:v>
                </c:pt>
                <c:pt idx="181" formatCode="General">
                  <c:v>409717</c:v>
                </c:pt>
                <c:pt idx="182" formatCode="General">
                  <c:v>411517</c:v>
                </c:pt>
                <c:pt idx="183" formatCode="General">
                  <c:v>413318</c:v>
                </c:pt>
                <c:pt idx="184" formatCode="General">
                  <c:v>415122</c:v>
                </c:pt>
                <c:pt idx="185" formatCode="General">
                  <c:v>416927</c:v>
                </c:pt>
                <c:pt idx="186" formatCode="General">
                  <c:v>418735</c:v>
                </c:pt>
                <c:pt idx="187" formatCode="General">
                  <c:v>420544</c:v>
                </c:pt>
                <c:pt idx="188" formatCode="General">
                  <c:v>422354</c:v>
                </c:pt>
                <c:pt idx="189" formatCode="General">
                  <c:v>424167</c:v>
                </c:pt>
                <c:pt idx="190" formatCode="General">
                  <c:v>425982</c:v>
                </c:pt>
                <c:pt idx="191" formatCode="General">
                  <c:v>427799</c:v>
                </c:pt>
                <c:pt idx="192" formatCode="General">
                  <c:v>429618</c:v>
                </c:pt>
                <c:pt idx="193" formatCode="General">
                  <c:v>431437</c:v>
                </c:pt>
                <c:pt idx="194" formatCode="General">
                  <c:v>433258</c:v>
                </c:pt>
                <c:pt idx="195" formatCode="General">
                  <c:v>435080</c:v>
                </c:pt>
                <c:pt idx="196" formatCode="General">
                  <c:v>436902</c:v>
                </c:pt>
                <c:pt idx="197" formatCode="General">
                  <c:v>438726</c:v>
                </c:pt>
                <c:pt idx="198" formatCode="General">
                  <c:v>440549</c:v>
                </c:pt>
                <c:pt idx="199" formatCode="General">
                  <c:v>442373</c:v>
                </c:pt>
                <c:pt idx="200" formatCode="General">
                  <c:v>444198</c:v>
                </c:pt>
                <c:pt idx="201" formatCode="General">
                  <c:v>446025</c:v>
                </c:pt>
                <c:pt idx="202" formatCode="General">
                  <c:v>447853</c:v>
                </c:pt>
                <c:pt idx="203" formatCode="General">
                  <c:v>449682</c:v>
                </c:pt>
                <c:pt idx="204" formatCode="General">
                  <c:v>451512</c:v>
                </c:pt>
                <c:pt idx="205" formatCode="General">
                  <c:v>453344</c:v>
                </c:pt>
                <c:pt idx="206" formatCode="General">
                  <c:v>455177</c:v>
                </c:pt>
                <c:pt idx="207" formatCode="General">
                  <c:v>457011</c:v>
                </c:pt>
                <c:pt idx="208" formatCode="General">
                  <c:v>458846</c:v>
                </c:pt>
                <c:pt idx="209" formatCode="General">
                  <c:v>460681</c:v>
                </c:pt>
                <c:pt idx="210" formatCode="General">
                  <c:v>462517</c:v>
                </c:pt>
                <c:pt idx="211" formatCode="General">
                  <c:v>464353</c:v>
                </c:pt>
                <c:pt idx="212" formatCode="General">
                  <c:v>466192</c:v>
                </c:pt>
                <c:pt idx="213" formatCode="General">
                  <c:v>468031</c:v>
                </c:pt>
                <c:pt idx="214" formatCode="General">
                  <c:v>469872</c:v>
                </c:pt>
                <c:pt idx="215" formatCode="General">
                  <c:v>471716</c:v>
                </c:pt>
                <c:pt idx="216" formatCode="General">
                  <c:v>473562</c:v>
                </c:pt>
                <c:pt idx="217" formatCode="General">
                  <c:v>475409</c:v>
                </c:pt>
                <c:pt idx="218" formatCode="General">
                  <c:v>477259</c:v>
                </c:pt>
                <c:pt idx="219" formatCode="General">
                  <c:v>479111</c:v>
                </c:pt>
                <c:pt idx="220" formatCode="General">
                  <c:v>480965</c:v>
                </c:pt>
                <c:pt idx="221" formatCode="General">
                  <c:v>482821</c:v>
                </c:pt>
                <c:pt idx="222" formatCode="General">
                  <c:v>484679</c:v>
                </c:pt>
                <c:pt idx="223" formatCode="General">
                  <c:v>486539</c:v>
                </c:pt>
                <c:pt idx="224" formatCode="General">
                  <c:v>488402</c:v>
                </c:pt>
                <c:pt idx="225" formatCode="General">
                  <c:v>490266</c:v>
                </c:pt>
                <c:pt idx="226" formatCode="General">
                  <c:v>492132</c:v>
                </c:pt>
                <c:pt idx="227" formatCode="General">
                  <c:v>493999</c:v>
                </c:pt>
                <c:pt idx="228" formatCode="General">
                  <c:v>495864</c:v>
                </c:pt>
                <c:pt idx="229" formatCode="General">
                  <c:v>497727</c:v>
                </c:pt>
                <c:pt idx="230" formatCode="General">
                  <c:v>499589</c:v>
                </c:pt>
                <c:pt idx="231" formatCode="General">
                  <c:v>501450</c:v>
                </c:pt>
                <c:pt idx="232" formatCode="General">
                  <c:v>503309</c:v>
                </c:pt>
                <c:pt idx="233" formatCode="General">
                  <c:v>505168</c:v>
                </c:pt>
                <c:pt idx="234" formatCode="General">
                  <c:v>507025</c:v>
                </c:pt>
                <c:pt idx="235" formatCode="General">
                  <c:v>508880</c:v>
                </c:pt>
                <c:pt idx="236" formatCode="General">
                  <c:v>510734</c:v>
                </c:pt>
                <c:pt idx="237" formatCode="General">
                  <c:v>512588</c:v>
                </c:pt>
                <c:pt idx="238" formatCode="General">
                  <c:v>514439</c:v>
                </c:pt>
                <c:pt idx="239" formatCode="General">
                  <c:v>516290</c:v>
                </c:pt>
                <c:pt idx="240" formatCode="General">
                  <c:v>518139</c:v>
                </c:pt>
                <c:pt idx="241" formatCode="General">
                  <c:v>519988</c:v>
                </c:pt>
                <c:pt idx="242" formatCode="General">
                  <c:v>521835</c:v>
                </c:pt>
                <c:pt idx="243" formatCode="General">
                  <c:v>523685</c:v>
                </c:pt>
                <c:pt idx="244" formatCode="General">
                  <c:v>525538</c:v>
                </c:pt>
                <c:pt idx="245" formatCode="General">
                  <c:v>527394</c:v>
                </c:pt>
                <c:pt idx="246" formatCode="General">
                  <c:v>529254</c:v>
                </c:pt>
                <c:pt idx="247" formatCode="General">
                  <c:v>531117</c:v>
                </c:pt>
                <c:pt idx="248" formatCode="General">
                  <c:v>532983</c:v>
                </c:pt>
                <c:pt idx="249" formatCode="General">
                  <c:v>534852</c:v>
                </c:pt>
                <c:pt idx="250" formatCode="General">
                  <c:v>536724</c:v>
                </c:pt>
                <c:pt idx="251" formatCode="General">
                  <c:v>538598</c:v>
                </c:pt>
                <c:pt idx="252" formatCode="General">
                  <c:v>540476</c:v>
                </c:pt>
                <c:pt idx="253" formatCode="General">
                  <c:v>542357</c:v>
                </c:pt>
                <c:pt idx="254" formatCode="General">
                  <c:v>544240</c:v>
                </c:pt>
                <c:pt idx="255" formatCode="General">
                  <c:v>546126</c:v>
                </c:pt>
                <c:pt idx="256" formatCode="General">
                  <c:v>548015</c:v>
                </c:pt>
                <c:pt idx="257" formatCode="General">
                  <c:v>549906</c:v>
                </c:pt>
                <c:pt idx="258" formatCode="General">
                  <c:v>551768</c:v>
                </c:pt>
                <c:pt idx="259" formatCode="General">
                  <c:v>553613</c:v>
                </c:pt>
                <c:pt idx="260" formatCode="General">
                  <c:v>555451</c:v>
                </c:pt>
                <c:pt idx="261" formatCode="General">
                  <c:v>557287</c:v>
                </c:pt>
                <c:pt idx="262" formatCode="General">
                  <c:v>559119</c:v>
                </c:pt>
                <c:pt idx="263" formatCode="General">
                  <c:v>560948</c:v>
                </c:pt>
                <c:pt idx="264" formatCode="General">
                  <c:v>562775</c:v>
                </c:pt>
                <c:pt idx="265" formatCode="General">
                  <c:v>564598</c:v>
                </c:pt>
                <c:pt idx="266" formatCode="General">
                  <c:v>566418</c:v>
                </c:pt>
                <c:pt idx="267" formatCode="General">
                  <c:v>568237</c:v>
                </c:pt>
                <c:pt idx="268" formatCode="General">
                  <c:v>570053</c:v>
                </c:pt>
                <c:pt idx="269" formatCode="General">
                  <c:v>571866</c:v>
                </c:pt>
                <c:pt idx="270" formatCode="General">
                  <c:v>573677</c:v>
                </c:pt>
                <c:pt idx="271" formatCode="General">
                  <c:v>575486</c:v>
                </c:pt>
                <c:pt idx="272" formatCode="General">
                  <c:v>577293</c:v>
                </c:pt>
                <c:pt idx="273" formatCode="General">
                  <c:v>579115</c:v>
                </c:pt>
                <c:pt idx="274" formatCode="General">
                  <c:v>580947</c:v>
                </c:pt>
                <c:pt idx="275" formatCode="General">
                  <c:v>582782</c:v>
                </c:pt>
                <c:pt idx="276" formatCode="General">
                  <c:v>584620</c:v>
                </c:pt>
                <c:pt idx="277" formatCode="General">
                  <c:v>586459</c:v>
                </c:pt>
                <c:pt idx="278" formatCode="General">
                  <c:v>588301</c:v>
                </c:pt>
                <c:pt idx="279" formatCode="General">
                  <c:v>590143</c:v>
                </c:pt>
                <c:pt idx="280" formatCode="General">
                  <c:v>591988</c:v>
                </c:pt>
                <c:pt idx="281" formatCode="General">
                  <c:v>593834</c:v>
                </c:pt>
                <c:pt idx="282" formatCode="General">
                  <c:v>595683</c:v>
                </c:pt>
                <c:pt idx="283" formatCode="General">
                  <c:v>597533</c:v>
                </c:pt>
                <c:pt idx="284" formatCode="General">
                  <c:v>599385</c:v>
                </c:pt>
                <c:pt idx="285" formatCode="General">
                  <c:v>601239</c:v>
                </c:pt>
                <c:pt idx="286" formatCode="General">
                  <c:v>603094</c:v>
                </c:pt>
                <c:pt idx="287" formatCode="General">
                  <c:v>607762</c:v>
                </c:pt>
                <c:pt idx="288" formatCode="General">
                  <c:v>620334</c:v>
                </c:pt>
                <c:pt idx="289" formatCode="General">
                  <c:v>642618</c:v>
                </c:pt>
                <c:pt idx="290" formatCode="General">
                  <c:v>674743</c:v>
                </c:pt>
                <c:pt idx="291" formatCode="General">
                  <c:v>703043</c:v>
                </c:pt>
                <c:pt idx="292" formatCode="General">
                  <c:v>728167</c:v>
                </c:pt>
                <c:pt idx="293" formatCode="General">
                  <c:v>750576</c:v>
                </c:pt>
                <c:pt idx="294" formatCode="General">
                  <c:v>770630</c:v>
                </c:pt>
                <c:pt idx="295" formatCode="General">
                  <c:v>788636</c:v>
                </c:pt>
                <c:pt idx="296" formatCode="General">
                  <c:v>804853</c:v>
                </c:pt>
                <c:pt idx="297" formatCode="General">
                  <c:v>819512</c:v>
                </c:pt>
                <c:pt idx="298" formatCode="General">
                  <c:v>832803</c:v>
                </c:pt>
                <c:pt idx="299" formatCode="General">
                  <c:v>844896</c:v>
                </c:pt>
                <c:pt idx="300" formatCode="General">
                  <c:v>855937</c:v>
                </c:pt>
                <c:pt idx="301" formatCode="General">
                  <c:v>866048</c:v>
                </c:pt>
                <c:pt idx="302" formatCode="General">
                  <c:v>875336</c:v>
                </c:pt>
                <c:pt idx="303" formatCode="General">
                  <c:v>883891</c:v>
                </c:pt>
                <c:pt idx="304" formatCode="General">
                  <c:v>891793</c:v>
                </c:pt>
                <c:pt idx="305" formatCode="General">
                  <c:v>899114</c:v>
                </c:pt>
                <c:pt idx="306" formatCode="General">
                  <c:v>905911</c:v>
                </c:pt>
                <c:pt idx="307" formatCode="General">
                  <c:v>912233</c:v>
                </c:pt>
                <c:pt idx="308" formatCode="General">
                  <c:v>918121</c:v>
                </c:pt>
                <c:pt idx="309" formatCode="General">
                  <c:v>923613</c:v>
                </c:pt>
                <c:pt idx="310" formatCode="General">
                  <c:v>928742</c:v>
                </c:pt>
                <c:pt idx="311" formatCode="General">
                  <c:v>933541</c:v>
                </c:pt>
                <c:pt idx="312" formatCode="General">
                  <c:v>938040</c:v>
                </c:pt>
                <c:pt idx="313" formatCode="General">
                  <c:v>942266</c:v>
                </c:pt>
                <c:pt idx="314" formatCode="General">
                  <c:v>946244</c:v>
                </c:pt>
                <c:pt idx="315" formatCode="General">
                  <c:v>949995</c:v>
                </c:pt>
                <c:pt idx="316" formatCode="General">
                  <c:v>953541</c:v>
                </c:pt>
                <c:pt idx="317" formatCode="General">
                  <c:v>956900</c:v>
                </c:pt>
                <c:pt idx="318" formatCode="General">
                  <c:v>960088</c:v>
                </c:pt>
                <c:pt idx="319" formatCode="General">
                  <c:v>963119</c:v>
                </c:pt>
                <c:pt idx="320" formatCode="General">
                  <c:v>966007</c:v>
                </c:pt>
                <c:pt idx="321">
                  <c:v>968762</c:v>
                </c:pt>
                <c:pt idx="322" formatCode="General">
                  <c:v>971394</c:v>
                </c:pt>
                <c:pt idx="323" formatCode="General">
                  <c:v>973912</c:v>
                </c:pt>
                <c:pt idx="324" formatCode="General">
                  <c:v>976326</c:v>
                </c:pt>
                <c:pt idx="325" formatCode="General">
                  <c:v>978642</c:v>
                </c:pt>
                <c:pt idx="326" formatCode="General">
                  <c:v>980868</c:v>
                </c:pt>
                <c:pt idx="327" formatCode="General">
                  <c:v>983010</c:v>
                </c:pt>
                <c:pt idx="328" formatCode="General">
                  <c:v>985073</c:v>
                </c:pt>
                <c:pt idx="329" formatCode="General">
                  <c:v>987063</c:v>
                </c:pt>
                <c:pt idx="330" formatCode="General">
                  <c:v>988985</c:v>
                </c:pt>
                <c:pt idx="331" formatCode="General">
                  <c:v>990844</c:v>
                </c:pt>
                <c:pt idx="332" formatCode="General">
                  <c:v>992643</c:v>
                </c:pt>
                <c:pt idx="333" formatCode="General">
                  <c:v>994386</c:v>
                </c:pt>
                <c:pt idx="334" formatCode="General">
                  <c:v>996078</c:v>
                </c:pt>
                <c:pt idx="335" formatCode="General">
                  <c:v>997720</c:v>
                </c:pt>
                <c:pt idx="336" formatCode="General">
                  <c:v>999317</c:v>
                </c:pt>
                <c:pt idx="337">
                  <c:v>1000870</c:v>
                </c:pt>
                <c:pt idx="338">
                  <c:v>1002380</c:v>
                </c:pt>
                <c:pt idx="339">
                  <c:v>1003250</c:v>
                </c:pt>
              </c:numCache>
            </c:numRef>
          </c:yVal>
          <c:smooth val="1"/>
        </c:ser>
        <c:ser>
          <c:idx val="1"/>
          <c:order val="1"/>
          <c:tx>
            <c:v>r=16</c:v>
          </c:tx>
          <c:spPr>
            <a:ln w="25400" cap="rnd">
              <a:solidFill>
                <a:srgbClr val="C00000"/>
              </a:solidFill>
              <a:round/>
            </a:ln>
            <a:effectLst/>
          </c:spPr>
          <c:marker>
            <c:symbol val="none"/>
          </c:marker>
          <c:xVal>
            <c:numRef>
              <c:f>Alg_dropRtio!$M$3:$M$665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Alg_dropRtio!$O$3:$O$665</c:f>
              <c:numCache>
                <c:formatCode>0.00E+00</c:formatCode>
                <c:ptCount val="663"/>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74716.800000000003</c:v>
                </c:pt>
                <c:pt idx="23" formatCode="General">
                  <c:v>77379.899999999994</c:v>
                </c:pt>
                <c:pt idx="24" formatCode="General">
                  <c:v>79697.600000000006</c:v>
                </c:pt>
                <c:pt idx="25" formatCode="General">
                  <c:v>81810.600000000006</c:v>
                </c:pt>
                <c:pt idx="26" formatCode="General">
                  <c:v>83779.399999999994</c:v>
                </c:pt>
                <c:pt idx="27" formatCode="General">
                  <c:v>85636</c:v>
                </c:pt>
                <c:pt idx="28" formatCode="General">
                  <c:v>87400.7</c:v>
                </c:pt>
                <c:pt idx="29" formatCode="General">
                  <c:v>89088.9</c:v>
                </c:pt>
                <c:pt idx="30" formatCode="General">
                  <c:v>90712.6</c:v>
                </c:pt>
                <c:pt idx="31" formatCode="General">
                  <c:v>92280.7</c:v>
                </c:pt>
                <c:pt idx="32" formatCode="General">
                  <c:v>93799.7</c:v>
                </c:pt>
                <c:pt idx="33" formatCode="General">
                  <c:v>95274.4</c:v>
                </c:pt>
                <c:pt idx="34" formatCode="General">
                  <c:v>96708.7</c:v>
                </c:pt>
                <c:pt idx="35" formatCode="General">
                  <c:v>98106.7</c:v>
                </c:pt>
                <c:pt idx="36" formatCode="General">
                  <c:v>99471.9</c:v>
                </c:pt>
                <c:pt idx="37" formatCode="General">
                  <c:v>100807</c:v>
                </c:pt>
                <c:pt idx="38" formatCode="General">
                  <c:v>102116</c:v>
                </c:pt>
                <c:pt idx="39" formatCode="General">
                  <c:v>103400</c:v>
                </c:pt>
                <c:pt idx="40" formatCode="General">
                  <c:v>104660</c:v>
                </c:pt>
                <c:pt idx="41" formatCode="General">
                  <c:v>105899</c:v>
                </c:pt>
                <c:pt idx="42" formatCode="General">
                  <c:v>107116</c:v>
                </c:pt>
                <c:pt idx="43" formatCode="General">
                  <c:v>108314</c:v>
                </c:pt>
                <c:pt idx="44">
                  <c:v>109494</c:v>
                </c:pt>
                <c:pt idx="45">
                  <c:v>110655</c:v>
                </c:pt>
                <c:pt idx="46">
                  <c:v>111800</c:v>
                </c:pt>
                <c:pt idx="47" formatCode="General">
                  <c:v>112930</c:v>
                </c:pt>
                <c:pt idx="48">
                  <c:v>114046</c:v>
                </c:pt>
                <c:pt idx="49" formatCode="General">
                  <c:v>115147</c:v>
                </c:pt>
                <c:pt idx="50" formatCode="General">
                  <c:v>116236</c:v>
                </c:pt>
                <c:pt idx="51" formatCode="General">
                  <c:v>117312</c:v>
                </c:pt>
                <c:pt idx="52" formatCode="General">
                  <c:v>118377</c:v>
                </c:pt>
                <c:pt idx="53" formatCode="General">
                  <c:v>119429</c:v>
                </c:pt>
                <c:pt idx="54" formatCode="General">
                  <c:v>120471</c:v>
                </c:pt>
                <c:pt idx="55" formatCode="General">
                  <c:v>121502</c:v>
                </c:pt>
                <c:pt idx="56" formatCode="General">
                  <c:v>122522</c:v>
                </c:pt>
                <c:pt idx="57" formatCode="General">
                  <c:v>123532</c:v>
                </c:pt>
                <c:pt idx="58" formatCode="General">
                  <c:v>124532</c:v>
                </c:pt>
                <c:pt idx="59" formatCode="General">
                  <c:v>125522</c:v>
                </c:pt>
                <c:pt idx="60" formatCode="General">
                  <c:v>126503</c:v>
                </c:pt>
                <c:pt idx="61" formatCode="General">
                  <c:v>127475</c:v>
                </c:pt>
                <c:pt idx="62" formatCode="General">
                  <c:v>128439</c:v>
                </c:pt>
                <c:pt idx="63" formatCode="General">
                  <c:v>129394</c:v>
                </c:pt>
                <c:pt idx="64" formatCode="General">
                  <c:v>130342</c:v>
                </c:pt>
                <c:pt idx="65" formatCode="General">
                  <c:v>131281</c:v>
                </c:pt>
                <c:pt idx="66" formatCode="General">
                  <c:v>132214</c:v>
                </c:pt>
                <c:pt idx="67" formatCode="General">
                  <c:v>133139</c:v>
                </c:pt>
                <c:pt idx="68" formatCode="General">
                  <c:v>134057</c:v>
                </c:pt>
                <c:pt idx="69" formatCode="General">
                  <c:v>134968</c:v>
                </c:pt>
                <c:pt idx="70" formatCode="General">
                  <c:v>135873</c:v>
                </c:pt>
                <c:pt idx="71" formatCode="General">
                  <c:v>136771</c:v>
                </c:pt>
                <c:pt idx="72" formatCode="General">
                  <c:v>137662</c:v>
                </c:pt>
                <c:pt idx="73" formatCode="General">
                  <c:v>138547</c:v>
                </c:pt>
                <c:pt idx="74" formatCode="General">
                  <c:v>139426</c:v>
                </c:pt>
                <c:pt idx="75" formatCode="General">
                  <c:v>140298</c:v>
                </c:pt>
                <c:pt idx="76" formatCode="General">
                  <c:v>141165</c:v>
                </c:pt>
                <c:pt idx="77" formatCode="General">
                  <c:v>142025</c:v>
                </c:pt>
                <c:pt idx="78" formatCode="General">
                  <c:v>142879</c:v>
                </c:pt>
                <c:pt idx="79" formatCode="General">
                  <c:v>143728</c:v>
                </c:pt>
                <c:pt idx="80" formatCode="General">
                  <c:v>144570</c:v>
                </c:pt>
                <c:pt idx="81" formatCode="General">
                  <c:v>145408</c:v>
                </c:pt>
                <c:pt idx="82" formatCode="General">
                  <c:v>146239</c:v>
                </c:pt>
                <c:pt idx="83" formatCode="General">
                  <c:v>147066</c:v>
                </c:pt>
                <c:pt idx="84" formatCode="General">
                  <c:v>147887</c:v>
                </c:pt>
                <c:pt idx="85" formatCode="General">
                  <c:v>148703</c:v>
                </c:pt>
                <c:pt idx="86" formatCode="General">
                  <c:v>149515</c:v>
                </c:pt>
                <c:pt idx="87" formatCode="General">
                  <c:v>150321</c:v>
                </c:pt>
                <c:pt idx="88" formatCode="General">
                  <c:v>151123</c:v>
                </c:pt>
                <c:pt idx="89" formatCode="General">
                  <c:v>151920</c:v>
                </c:pt>
                <c:pt idx="90" formatCode="General">
                  <c:v>152712</c:v>
                </c:pt>
                <c:pt idx="91" formatCode="General">
                  <c:v>153500</c:v>
                </c:pt>
                <c:pt idx="92" formatCode="General">
                  <c:v>154283</c:v>
                </c:pt>
                <c:pt idx="93" formatCode="General">
                  <c:v>155061</c:v>
                </c:pt>
                <c:pt idx="94" formatCode="General">
                  <c:v>155835</c:v>
                </c:pt>
                <c:pt idx="95" formatCode="General">
                  <c:v>156605</c:v>
                </c:pt>
                <c:pt idx="96" formatCode="General">
                  <c:v>157370</c:v>
                </c:pt>
                <c:pt idx="97" formatCode="General">
                  <c:v>158131</c:v>
                </c:pt>
                <c:pt idx="98" formatCode="General">
                  <c:v>158888</c:v>
                </c:pt>
                <c:pt idx="99" formatCode="General">
                  <c:v>159640</c:v>
                </c:pt>
                <c:pt idx="100" formatCode="General">
                  <c:v>160388</c:v>
                </c:pt>
                <c:pt idx="101" formatCode="General">
                  <c:v>161132</c:v>
                </c:pt>
                <c:pt idx="102" formatCode="General">
                  <c:v>165535</c:v>
                </c:pt>
                <c:pt idx="103" formatCode="General">
                  <c:v>170900</c:v>
                </c:pt>
                <c:pt idx="104" formatCode="General">
                  <c:v>176530</c:v>
                </c:pt>
                <c:pt idx="105" formatCode="General">
                  <c:v>181759</c:v>
                </c:pt>
                <c:pt idx="106" formatCode="General">
                  <c:v>187033</c:v>
                </c:pt>
                <c:pt idx="107" formatCode="General">
                  <c:v>189893</c:v>
                </c:pt>
                <c:pt idx="108" formatCode="General">
                  <c:v>192187</c:v>
                </c:pt>
                <c:pt idx="109" formatCode="General">
                  <c:v>194234</c:v>
                </c:pt>
                <c:pt idx="110" formatCode="General">
                  <c:v>196128</c:v>
                </c:pt>
                <c:pt idx="111" formatCode="General">
                  <c:v>197913</c:v>
                </c:pt>
                <c:pt idx="112" formatCode="General">
                  <c:v>199610</c:v>
                </c:pt>
                <c:pt idx="113" formatCode="General">
                  <c:v>201236</c:v>
                </c:pt>
                <c:pt idx="114" formatCode="General">
                  <c:v>202802</c:v>
                </c:pt>
                <c:pt idx="115" formatCode="General">
                  <c:v>204317</c:v>
                </c:pt>
                <c:pt idx="116" formatCode="General">
                  <c:v>205788</c:v>
                </c:pt>
                <c:pt idx="117" formatCode="General">
                  <c:v>207220</c:v>
                </c:pt>
                <c:pt idx="118" formatCode="General">
                  <c:v>208617</c:v>
                </c:pt>
                <c:pt idx="119" formatCode="General">
                  <c:v>209982</c:v>
                </c:pt>
                <c:pt idx="120" formatCode="General">
                  <c:v>211318</c:v>
                </c:pt>
                <c:pt idx="121" formatCode="General">
                  <c:v>212627</c:v>
                </c:pt>
                <c:pt idx="122" formatCode="General">
                  <c:v>213911</c:v>
                </c:pt>
                <c:pt idx="123" formatCode="General">
                  <c:v>215173</c:v>
                </c:pt>
                <c:pt idx="124" formatCode="General">
                  <c:v>216414</c:v>
                </c:pt>
                <c:pt idx="125" formatCode="General">
                  <c:v>217634</c:v>
                </c:pt>
                <c:pt idx="126" formatCode="General">
                  <c:v>218837</c:v>
                </c:pt>
                <c:pt idx="127" formatCode="General">
                  <c:v>220022</c:v>
                </c:pt>
                <c:pt idx="128" formatCode="General">
                  <c:v>221191</c:v>
                </c:pt>
                <c:pt idx="129" formatCode="General">
                  <c:v>222345</c:v>
                </c:pt>
                <c:pt idx="130" formatCode="General">
                  <c:v>223484</c:v>
                </c:pt>
                <c:pt idx="131" formatCode="General">
                  <c:v>224609</c:v>
                </c:pt>
                <c:pt idx="132" formatCode="General">
                  <c:v>225720</c:v>
                </c:pt>
                <c:pt idx="133" formatCode="General">
                  <c:v>226819</c:v>
                </c:pt>
                <c:pt idx="134" formatCode="General">
                  <c:v>227905</c:v>
                </c:pt>
                <c:pt idx="135" formatCode="General">
                  <c:v>228979</c:v>
                </c:pt>
                <c:pt idx="136" formatCode="General">
                  <c:v>230041</c:v>
                </c:pt>
                <c:pt idx="137" formatCode="General">
                  <c:v>231093</c:v>
                </c:pt>
                <c:pt idx="138" formatCode="General">
                  <c:v>232134</c:v>
                </c:pt>
                <c:pt idx="139" formatCode="General">
                  <c:v>233164</c:v>
                </c:pt>
                <c:pt idx="140" formatCode="General">
                  <c:v>234185</c:v>
                </c:pt>
                <c:pt idx="141" formatCode="General">
                  <c:v>235197</c:v>
                </c:pt>
                <c:pt idx="142" formatCode="General">
                  <c:v>236199</c:v>
                </c:pt>
                <c:pt idx="143" formatCode="General">
                  <c:v>237193</c:v>
                </c:pt>
                <c:pt idx="144" formatCode="General">
                  <c:v>238178</c:v>
                </c:pt>
                <c:pt idx="145" formatCode="General">
                  <c:v>239154</c:v>
                </c:pt>
                <c:pt idx="146" formatCode="General">
                  <c:v>240123</c:v>
                </c:pt>
                <c:pt idx="147" formatCode="General">
                  <c:v>241083</c:v>
                </c:pt>
                <c:pt idx="148" formatCode="General">
                  <c:v>242036</c:v>
                </c:pt>
                <c:pt idx="149" formatCode="General">
                  <c:v>242982</c:v>
                </c:pt>
                <c:pt idx="150" formatCode="General">
                  <c:v>243920</c:v>
                </c:pt>
                <c:pt idx="151" formatCode="General">
                  <c:v>244852</c:v>
                </c:pt>
                <c:pt idx="152" formatCode="General">
                  <c:v>245776</c:v>
                </c:pt>
                <c:pt idx="153" formatCode="General">
                  <c:v>246694</c:v>
                </c:pt>
                <c:pt idx="154" formatCode="General">
                  <c:v>247605</c:v>
                </c:pt>
                <c:pt idx="155" formatCode="General">
                  <c:v>248510</c:v>
                </c:pt>
                <c:pt idx="156" formatCode="General">
                  <c:v>249408</c:v>
                </c:pt>
                <c:pt idx="157" formatCode="General">
                  <c:v>250300</c:v>
                </c:pt>
                <c:pt idx="158" formatCode="General">
                  <c:v>251185</c:v>
                </c:pt>
                <c:pt idx="159" formatCode="General">
                  <c:v>252065</c:v>
                </c:pt>
                <c:pt idx="160" formatCode="General">
                  <c:v>252939</c:v>
                </c:pt>
                <c:pt idx="161" formatCode="General">
                  <c:v>253807</c:v>
                </c:pt>
                <c:pt idx="162" formatCode="General">
                  <c:v>254669</c:v>
                </c:pt>
                <c:pt idx="163" formatCode="General">
                  <c:v>255526</c:v>
                </c:pt>
                <c:pt idx="164" formatCode="General">
                  <c:v>256378</c:v>
                </c:pt>
                <c:pt idx="165" formatCode="General">
                  <c:v>257224</c:v>
                </c:pt>
                <c:pt idx="166" formatCode="General">
                  <c:v>258066</c:v>
                </c:pt>
                <c:pt idx="167" formatCode="General">
                  <c:v>258902</c:v>
                </c:pt>
                <c:pt idx="168" formatCode="General">
                  <c:v>259733</c:v>
                </c:pt>
                <c:pt idx="169" formatCode="General">
                  <c:v>260560</c:v>
                </c:pt>
                <c:pt idx="170" formatCode="General">
                  <c:v>261382</c:v>
                </c:pt>
                <c:pt idx="171" formatCode="General">
                  <c:v>262199</c:v>
                </c:pt>
                <c:pt idx="172" formatCode="General">
                  <c:v>263012</c:v>
                </c:pt>
                <c:pt idx="173" formatCode="General">
                  <c:v>263820</c:v>
                </c:pt>
                <c:pt idx="174" formatCode="General">
                  <c:v>264623</c:v>
                </c:pt>
                <c:pt idx="175" formatCode="General">
                  <c:v>265423</c:v>
                </c:pt>
                <c:pt idx="176" formatCode="General">
                  <c:v>266218</c:v>
                </c:pt>
                <c:pt idx="177" formatCode="General">
                  <c:v>267009</c:v>
                </c:pt>
                <c:pt idx="178" formatCode="General">
                  <c:v>267795</c:v>
                </c:pt>
                <c:pt idx="179" formatCode="General">
                  <c:v>268578</c:v>
                </c:pt>
                <c:pt idx="180" formatCode="General">
                  <c:v>269356</c:v>
                </c:pt>
                <c:pt idx="181" formatCode="General">
                  <c:v>270131</c:v>
                </c:pt>
                <c:pt idx="182" formatCode="General">
                  <c:v>270901</c:v>
                </c:pt>
                <c:pt idx="183" formatCode="General">
                  <c:v>271668</c:v>
                </c:pt>
                <c:pt idx="184" formatCode="General">
                  <c:v>272431</c:v>
                </c:pt>
                <c:pt idx="185" formatCode="General">
                  <c:v>273190</c:v>
                </c:pt>
                <c:pt idx="186" formatCode="General">
                  <c:v>273946</c:v>
                </c:pt>
                <c:pt idx="187" formatCode="General">
                  <c:v>277346</c:v>
                </c:pt>
                <c:pt idx="188" formatCode="General">
                  <c:v>281446</c:v>
                </c:pt>
                <c:pt idx="189" formatCode="General">
                  <c:v>285740</c:v>
                </c:pt>
                <c:pt idx="190" formatCode="General">
                  <c:v>289748</c:v>
                </c:pt>
                <c:pt idx="191" formatCode="General">
                  <c:v>293828</c:v>
                </c:pt>
                <c:pt idx="192" formatCode="General">
                  <c:v>296159</c:v>
                </c:pt>
                <c:pt idx="193" formatCode="General">
                  <c:v>298098</c:v>
                </c:pt>
                <c:pt idx="194" formatCode="General">
                  <c:v>299859</c:v>
                </c:pt>
                <c:pt idx="195" formatCode="General">
                  <c:v>301504</c:v>
                </c:pt>
                <c:pt idx="196" formatCode="General">
                  <c:v>303063</c:v>
                </c:pt>
                <c:pt idx="197" formatCode="General">
                  <c:v>304553</c:v>
                </c:pt>
                <c:pt idx="198" formatCode="General">
                  <c:v>305987</c:v>
                </c:pt>
                <c:pt idx="199" formatCode="General">
                  <c:v>307375</c:v>
                </c:pt>
                <c:pt idx="200" formatCode="General">
                  <c:v>308723</c:v>
                </c:pt>
                <c:pt idx="201" formatCode="General">
                  <c:v>310037</c:v>
                </c:pt>
                <c:pt idx="202" formatCode="General">
                  <c:v>311319</c:v>
                </c:pt>
                <c:pt idx="203" formatCode="General">
                  <c:v>312572</c:v>
                </c:pt>
                <c:pt idx="204" formatCode="General">
                  <c:v>313800</c:v>
                </c:pt>
                <c:pt idx="205" formatCode="General">
                  <c:v>315004</c:v>
                </c:pt>
                <c:pt idx="206" formatCode="General">
                  <c:v>316188</c:v>
                </c:pt>
                <c:pt idx="207" formatCode="General">
                  <c:v>317352</c:v>
                </c:pt>
                <c:pt idx="208" formatCode="General">
                  <c:v>318498</c:v>
                </c:pt>
                <c:pt idx="209" formatCode="General">
                  <c:v>319627</c:v>
                </c:pt>
                <c:pt idx="210" formatCode="General">
                  <c:v>320740</c:v>
                </c:pt>
                <c:pt idx="211" formatCode="General">
                  <c:v>321839</c:v>
                </c:pt>
                <c:pt idx="212" formatCode="General">
                  <c:v>322924</c:v>
                </c:pt>
                <c:pt idx="213" formatCode="General">
                  <c:v>323996</c:v>
                </c:pt>
                <c:pt idx="214" formatCode="General">
                  <c:v>325056</c:v>
                </c:pt>
                <c:pt idx="215" formatCode="General">
                  <c:v>326103</c:v>
                </c:pt>
                <c:pt idx="216" formatCode="General">
                  <c:v>327140</c:v>
                </c:pt>
                <c:pt idx="217" formatCode="General">
                  <c:v>328165</c:v>
                </c:pt>
                <c:pt idx="218" formatCode="General">
                  <c:v>329180</c:v>
                </c:pt>
                <c:pt idx="219" formatCode="General">
                  <c:v>330185</c:v>
                </c:pt>
                <c:pt idx="220" formatCode="General">
                  <c:v>331180</c:v>
                </c:pt>
                <c:pt idx="221" formatCode="General">
                  <c:v>332165</c:v>
                </c:pt>
                <c:pt idx="222" formatCode="General">
                  <c:v>333142</c:v>
                </c:pt>
                <c:pt idx="223" formatCode="General">
                  <c:v>334110</c:v>
                </c:pt>
                <c:pt idx="224" formatCode="General">
                  <c:v>335070</c:v>
                </c:pt>
                <c:pt idx="225" formatCode="General">
                  <c:v>336023</c:v>
                </c:pt>
                <c:pt idx="226" formatCode="General">
                  <c:v>336967</c:v>
                </c:pt>
                <c:pt idx="227" formatCode="General">
                  <c:v>337905</c:v>
                </c:pt>
                <c:pt idx="228" formatCode="General">
                  <c:v>338835</c:v>
                </c:pt>
                <c:pt idx="229" formatCode="General">
                  <c:v>339759</c:v>
                </c:pt>
                <c:pt idx="230" formatCode="General">
                  <c:v>340675</c:v>
                </c:pt>
                <c:pt idx="231" formatCode="General">
                  <c:v>341586</c:v>
                </c:pt>
                <c:pt idx="232" formatCode="General">
                  <c:v>342490</c:v>
                </c:pt>
                <c:pt idx="233" formatCode="General">
                  <c:v>343388</c:v>
                </c:pt>
                <c:pt idx="234" formatCode="General">
                  <c:v>344280</c:v>
                </c:pt>
                <c:pt idx="235" formatCode="General">
                  <c:v>345166</c:v>
                </c:pt>
                <c:pt idx="236" formatCode="General">
                  <c:v>346046</c:v>
                </c:pt>
                <c:pt idx="237" formatCode="General">
                  <c:v>346921</c:v>
                </c:pt>
                <c:pt idx="238" formatCode="General">
                  <c:v>347790</c:v>
                </c:pt>
                <c:pt idx="239" formatCode="General">
                  <c:v>348653</c:v>
                </c:pt>
                <c:pt idx="240" formatCode="General">
                  <c:v>349512</c:v>
                </c:pt>
                <c:pt idx="241" formatCode="General">
                  <c:v>350365</c:v>
                </c:pt>
                <c:pt idx="242" formatCode="General">
                  <c:v>351213</c:v>
                </c:pt>
                <c:pt idx="243" formatCode="General">
                  <c:v>352056</c:v>
                </c:pt>
                <c:pt idx="244" formatCode="General">
                  <c:v>352895</c:v>
                </c:pt>
                <c:pt idx="245" formatCode="General">
                  <c:v>353729</c:v>
                </c:pt>
                <c:pt idx="246" formatCode="General">
                  <c:v>354558</c:v>
                </c:pt>
                <c:pt idx="247" formatCode="General">
                  <c:v>355383</c:v>
                </c:pt>
                <c:pt idx="248" formatCode="General">
                  <c:v>356203</c:v>
                </c:pt>
                <c:pt idx="249" formatCode="General">
                  <c:v>357018</c:v>
                </c:pt>
                <c:pt idx="250" formatCode="General">
                  <c:v>357830</c:v>
                </c:pt>
                <c:pt idx="251" formatCode="General">
                  <c:v>358637</c:v>
                </c:pt>
                <c:pt idx="252" formatCode="General">
                  <c:v>359439</c:v>
                </c:pt>
                <c:pt idx="253" formatCode="General">
                  <c:v>360238</c:v>
                </c:pt>
                <c:pt idx="254" formatCode="General">
                  <c:v>361033</c:v>
                </c:pt>
                <c:pt idx="255" formatCode="General">
                  <c:v>361824</c:v>
                </c:pt>
                <c:pt idx="256" formatCode="General">
                  <c:v>362611</c:v>
                </c:pt>
                <c:pt idx="257" formatCode="General">
                  <c:v>363395</c:v>
                </c:pt>
                <c:pt idx="258" formatCode="General">
                  <c:v>364175</c:v>
                </c:pt>
                <c:pt idx="259" formatCode="General">
                  <c:v>364951</c:v>
                </c:pt>
                <c:pt idx="260" formatCode="General">
                  <c:v>365723</c:v>
                </c:pt>
                <c:pt idx="261" formatCode="General">
                  <c:v>366492</c:v>
                </c:pt>
                <c:pt idx="262" formatCode="General">
                  <c:v>367258</c:v>
                </c:pt>
                <c:pt idx="263" formatCode="General">
                  <c:v>368021</c:v>
                </c:pt>
                <c:pt idx="264" formatCode="General">
                  <c:v>368780</c:v>
                </c:pt>
                <c:pt idx="265" formatCode="General">
                  <c:v>369535</c:v>
                </c:pt>
                <c:pt idx="266" formatCode="General">
                  <c:v>370288</c:v>
                </c:pt>
                <c:pt idx="267" formatCode="General">
                  <c:v>371037</c:v>
                </c:pt>
                <c:pt idx="268" formatCode="General">
                  <c:v>371783</c:v>
                </c:pt>
                <c:pt idx="269" formatCode="General">
                  <c:v>372526</c:v>
                </c:pt>
                <c:pt idx="270" formatCode="General">
                  <c:v>373266</c:v>
                </c:pt>
                <c:pt idx="271" formatCode="General">
                  <c:v>374002</c:v>
                </c:pt>
                <c:pt idx="272" formatCode="General">
                  <c:v>376649</c:v>
                </c:pt>
                <c:pt idx="273" formatCode="General">
                  <c:v>379802</c:v>
                </c:pt>
                <c:pt idx="274" formatCode="General">
                  <c:v>383192</c:v>
                </c:pt>
                <c:pt idx="275" formatCode="General">
                  <c:v>386661</c:v>
                </c:pt>
                <c:pt idx="276" formatCode="General">
                  <c:v>390265</c:v>
                </c:pt>
                <c:pt idx="277" formatCode="General">
                  <c:v>392308</c:v>
                </c:pt>
                <c:pt idx="278" formatCode="General">
                  <c:v>394011</c:v>
                </c:pt>
                <c:pt idx="279" formatCode="General">
                  <c:v>395564</c:v>
                </c:pt>
                <c:pt idx="280" formatCode="General">
                  <c:v>397019</c:v>
                </c:pt>
                <c:pt idx="281" formatCode="General">
                  <c:v>398403</c:v>
                </c:pt>
                <c:pt idx="282" formatCode="General">
                  <c:v>399730</c:v>
                </c:pt>
                <c:pt idx="283" formatCode="General">
                  <c:v>401012</c:v>
                </c:pt>
                <c:pt idx="284" formatCode="General">
                  <c:v>402255</c:v>
                </c:pt>
                <c:pt idx="285" formatCode="General">
                  <c:v>403464</c:v>
                </c:pt>
                <c:pt idx="286" formatCode="General">
                  <c:v>404644</c:v>
                </c:pt>
                <c:pt idx="287" formatCode="General">
                  <c:v>405798</c:v>
                </c:pt>
                <c:pt idx="288" formatCode="General">
                  <c:v>406928</c:v>
                </c:pt>
                <c:pt idx="289" formatCode="General">
                  <c:v>408037</c:v>
                </c:pt>
                <c:pt idx="290" formatCode="General">
                  <c:v>409127</c:v>
                </c:pt>
                <c:pt idx="291" formatCode="General">
                  <c:v>410199</c:v>
                </c:pt>
                <c:pt idx="292" formatCode="General">
                  <c:v>411256</c:v>
                </c:pt>
                <c:pt idx="293" formatCode="General">
                  <c:v>412297</c:v>
                </c:pt>
                <c:pt idx="294" formatCode="General">
                  <c:v>413324</c:v>
                </c:pt>
                <c:pt idx="295" formatCode="General">
                  <c:v>414338</c:v>
                </c:pt>
                <c:pt idx="296" formatCode="General">
                  <c:v>415340</c:v>
                </c:pt>
                <c:pt idx="297" formatCode="General">
                  <c:v>416331</c:v>
                </c:pt>
                <c:pt idx="298" formatCode="General">
                  <c:v>417310</c:v>
                </c:pt>
                <c:pt idx="299" formatCode="General">
                  <c:v>418279</c:v>
                </c:pt>
                <c:pt idx="300" formatCode="General">
                  <c:v>419238</c:v>
                </c:pt>
                <c:pt idx="301" formatCode="General">
                  <c:v>420187</c:v>
                </c:pt>
                <c:pt idx="302" formatCode="General">
                  <c:v>421127</c:v>
                </c:pt>
                <c:pt idx="303" formatCode="General">
                  <c:v>422058</c:v>
                </c:pt>
                <c:pt idx="304" formatCode="General">
                  <c:v>422981</c:v>
                </c:pt>
                <c:pt idx="305" formatCode="General">
                  <c:v>423896</c:v>
                </c:pt>
                <c:pt idx="306" formatCode="General">
                  <c:v>424803</c:v>
                </c:pt>
                <c:pt idx="307" formatCode="General">
                  <c:v>425702</c:v>
                </c:pt>
                <c:pt idx="308" formatCode="General">
                  <c:v>426595</c:v>
                </c:pt>
                <c:pt idx="309" formatCode="General">
                  <c:v>427480</c:v>
                </c:pt>
                <c:pt idx="310" formatCode="General">
                  <c:v>428359</c:v>
                </c:pt>
                <c:pt idx="311" formatCode="General">
                  <c:v>429231</c:v>
                </c:pt>
                <c:pt idx="312" formatCode="General">
                  <c:v>430097</c:v>
                </c:pt>
                <c:pt idx="313" formatCode="General">
                  <c:v>430958</c:v>
                </c:pt>
                <c:pt idx="314" formatCode="General">
                  <c:v>431812</c:v>
                </c:pt>
                <c:pt idx="315" formatCode="General">
                  <c:v>432661</c:v>
                </c:pt>
                <c:pt idx="316" formatCode="General">
                  <c:v>433504</c:v>
                </c:pt>
                <c:pt idx="317" formatCode="General">
                  <c:v>434342</c:v>
                </c:pt>
                <c:pt idx="318" formatCode="General">
                  <c:v>435175</c:v>
                </c:pt>
                <c:pt idx="319" formatCode="General">
                  <c:v>436002</c:v>
                </c:pt>
                <c:pt idx="320" formatCode="General">
                  <c:v>436825</c:v>
                </c:pt>
                <c:pt idx="321" formatCode="General">
                  <c:v>437643</c:v>
                </c:pt>
                <c:pt idx="322" formatCode="General">
                  <c:v>438457</c:v>
                </c:pt>
                <c:pt idx="323" formatCode="General">
                  <c:v>439265</c:v>
                </c:pt>
                <c:pt idx="324" formatCode="General">
                  <c:v>440069</c:v>
                </c:pt>
                <c:pt idx="325" formatCode="General">
                  <c:v>440869</c:v>
                </c:pt>
                <c:pt idx="326" formatCode="General">
                  <c:v>441664</c:v>
                </c:pt>
                <c:pt idx="327" formatCode="General">
                  <c:v>442455</c:v>
                </c:pt>
                <c:pt idx="328" formatCode="General">
                  <c:v>443242</c:v>
                </c:pt>
                <c:pt idx="329" formatCode="General">
                  <c:v>444025</c:v>
                </c:pt>
                <c:pt idx="330" formatCode="General">
                  <c:v>444803</c:v>
                </c:pt>
                <c:pt idx="331" formatCode="General">
                  <c:v>445578</c:v>
                </c:pt>
                <c:pt idx="332" formatCode="General">
                  <c:v>446349</c:v>
                </c:pt>
                <c:pt idx="333" formatCode="General">
                  <c:v>447115</c:v>
                </c:pt>
                <c:pt idx="334" formatCode="General">
                  <c:v>447879</c:v>
                </c:pt>
                <c:pt idx="335" formatCode="General">
                  <c:v>448638</c:v>
                </c:pt>
                <c:pt idx="336" formatCode="General">
                  <c:v>449394</c:v>
                </c:pt>
                <c:pt idx="337" formatCode="General">
                  <c:v>450146</c:v>
                </c:pt>
                <c:pt idx="338" formatCode="General">
                  <c:v>450895</c:v>
                </c:pt>
                <c:pt idx="339" formatCode="General">
                  <c:v>451640</c:v>
                </c:pt>
                <c:pt idx="340" formatCode="General">
                  <c:v>452382</c:v>
                </c:pt>
                <c:pt idx="341" formatCode="General">
                  <c:v>453120</c:v>
                </c:pt>
                <c:pt idx="342" formatCode="General">
                  <c:v>453855</c:v>
                </c:pt>
                <c:pt idx="343" formatCode="General">
                  <c:v>454587</c:v>
                </c:pt>
                <c:pt idx="344" formatCode="General">
                  <c:v>455316</c:v>
                </c:pt>
                <c:pt idx="345" formatCode="General">
                  <c:v>456042</c:v>
                </c:pt>
                <c:pt idx="346" formatCode="General">
                  <c:v>456764</c:v>
                </c:pt>
                <c:pt idx="347" formatCode="General">
                  <c:v>457484</c:v>
                </c:pt>
                <c:pt idx="348" formatCode="General">
                  <c:v>458200</c:v>
                </c:pt>
                <c:pt idx="349" formatCode="General">
                  <c:v>458914</c:v>
                </c:pt>
                <c:pt idx="350">
                  <c:v>459625</c:v>
                </c:pt>
                <c:pt idx="351">
                  <c:v>460333</c:v>
                </c:pt>
                <c:pt idx="352">
                  <c:v>461038</c:v>
                </c:pt>
                <c:pt idx="353">
                  <c:v>461740</c:v>
                </c:pt>
                <c:pt idx="354">
                  <c:v>462439</c:v>
                </c:pt>
                <c:pt idx="355">
                  <c:v>463136</c:v>
                </c:pt>
                <c:pt idx="356">
                  <c:v>463831</c:v>
                </c:pt>
                <c:pt idx="357">
                  <c:v>464959</c:v>
                </c:pt>
                <c:pt idx="358">
                  <c:v>466206</c:v>
                </c:pt>
                <c:pt idx="359">
                  <c:v>467523</c:v>
                </c:pt>
                <c:pt idx="360">
                  <c:v>468890</c:v>
                </c:pt>
                <c:pt idx="361">
                  <c:v>470300</c:v>
                </c:pt>
                <c:pt idx="362">
                  <c:v>471746</c:v>
                </c:pt>
                <c:pt idx="363">
                  <c:v>473225</c:v>
                </c:pt>
                <c:pt idx="364">
                  <c:v>474732</c:v>
                </c:pt>
                <c:pt idx="365">
                  <c:v>476265</c:v>
                </c:pt>
                <c:pt idx="366">
                  <c:v>477821</c:v>
                </c:pt>
                <c:pt idx="367">
                  <c:v>479402</c:v>
                </c:pt>
                <c:pt idx="368">
                  <c:v>481008</c:v>
                </c:pt>
                <c:pt idx="369">
                  <c:v>482634</c:v>
                </c:pt>
                <c:pt idx="370">
                  <c:v>484279</c:v>
                </c:pt>
                <c:pt idx="371">
                  <c:v>485943</c:v>
                </c:pt>
                <c:pt idx="372">
                  <c:v>487623</c:v>
                </c:pt>
                <c:pt idx="373">
                  <c:v>489320</c:v>
                </c:pt>
                <c:pt idx="374">
                  <c:v>491032</c:v>
                </c:pt>
                <c:pt idx="375">
                  <c:v>492758</c:v>
                </c:pt>
                <c:pt idx="376">
                  <c:v>494499</c:v>
                </c:pt>
                <c:pt idx="377">
                  <c:v>496218</c:v>
                </c:pt>
                <c:pt idx="378">
                  <c:v>497899</c:v>
                </c:pt>
                <c:pt idx="379">
                  <c:v>499581</c:v>
                </c:pt>
                <c:pt idx="380">
                  <c:v>501268</c:v>
                </c:pt>
                <c:pt idx="381">
                  <c:v>502961</c:v>
                </c:pt>
                <c:pt idx="382">
                  <c:v>504659</c:v>
                </c:pt>
                <c:pt idx="383">
                  <c:v>506362</c:v>
                </c:pt>
                <c:pt idx="384">
                  <c:v>508071</c:v>
                </c:pt>
                <c:pt idx="385">
                  <c:v>509786</c:v>
                </c:pt>
                <c:pt idx="386">
                  <c:v>511505</c:v>
                </c:pt>
                <c:pt idx="387">
                  <c:v>513246</c:v>
                </c:pt>
                <c:pt idx="388" formatCode="General">
                  <c:v>515017</c:v>
                </c:pt>
                <c:pt idx="389">
                  <c:v>516799</c:v>
                </c:pt>
                <c:pt idx="390" formatCode="General">
                  <c:v>518591</c:v>
                </c:pt>
                <c:pt idx="391" formatCode="General">
                  <c:v>520391</c:v>
                </c:pt>
                <c:pt idx="392" formatCode="General">
                  <c:v>522198</c:v>
                </c:pt>
                <c:pt idx="393" formatCode="General">
                  <c:v>524013</c:v>
                </c:pt>
                <c:pt idx="394" formatCode="General">
                  <c:v>525837</c:v>
                </c:pt>
                <c:pt idx="395" formatCode="General">
                  <c:v>527667</c:v>
                </c:pt>
                <c:pt idx="396" formatCode="General">
                  <c:v>529504</c:v>
                </c:pt>
                <c:pt idx="397" formatCode="General">
                  <c:v>531339</c:v>
                </c:pt>
                <c:pt idx="398" formatCode="General">
                  <c:v>533167</c:v>
                </c:pt>
                <c:pt idx="399" formatCode="General">
                  <c:v>534999</c:v>
                </c:pt>
                <c:pt idx="400" formatCode="General">
                  <c:v>536835</c:v>
                </c:pt>
                <c:pt idx="401" formatCode="General">
                  <c:v>538674</c:v>
                </c:pt>
                <c:pt idx="402" formatCode="General">
                  <c:v>540519</c:v>
                </c:pt>
                <c:pt idx="403" formatCode="General">
                  <c:v>542369</c:v>
                </c:pt>
                <c:pt idx="404" formatCode="General">
                  <c:v>544224</c:v>
                </c:pt>
                <c:pt idx="405" formatCode="General">
                  <c:v>546084</c:v>
                </c:pt>
                <c:pt idx="406" formatCode="General">
                  <c:v>547948</c:v>
                </c:pt>
                <c:pt idx="407" formatCode="General">
                  <c:v>549816</c:v>
                </c:pt>
                <c:pt idx="408" formatCode="General">
                  <c:v>551687</c:v>
                </c:pt>
                <c:pt idx="409" formatCode="General">
                  <c:v>553562</c:v>
                </c:pt>
                <c:pt idx="410" formatCode="General">
                  <c:v>555442</c:v>
                </c:pt>
                <c:pt idx="411" formatCode="General">
                  <c:v>557326</c:v>
                </c:pt>
                <c:pt idx="412" formatCode="General">
                  <c:v>559214</c:v>
                </c:pt>
                <c:pt idx="413" formatCode="General">
                  <c:v>561108</c:v>
                </c:pt>
                <c:pt idx="414" formatCode="General">
                  <c:v>563006</c:v>
                </c:pt>
                <c:pt idx="415" formatCode="General">
                  <c:v>564908</c:v>
                </c:pt>
                <c:pt idx="416" formatCode="General">
                  <c:v>566814</c:v>
                </c:pt>
                <c:pt idx="417" formatCode="General">
                  <c:v>568724</c:v>
                </c:pt>
                <c:pt idx="418" formatCode="General">
                  <c:v>570636</c:v>
                </c:pt>
                <c:pt idx="419" formatCode="General">
                  <c:v>572552</c:v>
                </c:pt>
                <c:pt idx="420" formatCode="General">
                  <c:v>574472</c:v>
                </c:pt>
                <c:pt idx="421" formatCode="General">
                  <c:v>576397</c:v>
                </c:pt>
                <c:pt idx="422" formatCode="General">
                  <c:v>578326</c:v>
                </c:pt>
                <c:pt idx="423" formatCode="General">
                  <c:v>580259</c:v>
                </c:pt>
                <c:pt idx="424" formatCode="General">
                  <c:v>582196</c:v>
                </c:pt>
                <c:pt idx="425" formatCode="General">
                  <c:v>584136</c:v>
                </c:pt>
                <c:pt idx="426" formatCode="General">
                  <c:v>586080</c:v>
                </c:pt>
                <c:pt idx="427" formatCode="General">
                  <c:v>588029</c:v>
                </c:pt>
                <c:pt idx="428" formatCode="General">
                  <c:v>589981</c:v>
                </c:pt>
                <c:pt idx="429" formatCode="General">
                  <c:v>591939</c:v>
                </c:pt>
                <c:pt idx="430" formatCode="General">
                  <c:v>593903</c:v>
                </c:pt>
                <c:pt idx="431" formatCode="General">
                  <c:v>595872</c:v>
                </c:pt>
                <c:pt idx="432" formatCode="General">
                  <c:v>597847</c:v>
                </c:pt>
                <c:pt idx="433" formatCode="General">
                  <c:v>599827</c:v>
                </c:pt>
                <c:pt idx="434" formatCode="General">
                  <c:v>601812</c:v>
                </c:pt>
                <c:pt idx="435" formatCode="General">
                  <c:v>603803</c:v>
                </c:pt>
                <c:pt idx="436" formatCode="General">
                  <c:v>605799</c:v>
                </c:pt>
                <c:pt idx="437" formatCode="General">
                  <c:v>607798</c:v>
                </c:pt>
                <c:pt idx="438" formatCode="General">
                  <c:v>609796</c:v>
                </c:pt>
                <c:pt idx="439" formatCode="General">
                  <c:v>611794</c:v>
                </c:pt>
                <c:pt idx="440" formatCode="General">
                  <c:v>613793</c:v>
                </c:pt>
                <c:pt idx="441" formatCode="General">
                  <c:v>615791</c:v>
                </c:pt>
                <c:pt idx="442" formatCode="General">
                  <c:v>617789</c:v>
                </c:pt>
                <c:pt idx="443" formatCode="General">
                  <c:v>619787</c:v>
                </c:pt>
                <c:pt idx="444" formatCode="General">
                  <c:v>621786</c:v>
                </c:pt>
                <c:pt idx="445" formatCode="General">
                  <c:v>623784</c:v>
                </c:pt>
                <c:pt idx="446" formatCode="General">
                  <c:v>625782</c:v>
                </c:pt>
                <c:pt idx="447" formatCode="General">
                  <c:v>627782</c:v>
                </c:pt>
                <c:pt idx="448" formatCode="General">
                  <c:v>629788</c:v>
                </c:pt>
                <c:pt idx="449" formatCode="General">
                  <c:v>631800</c:v>
                </c:pt>
                <c:pt idx="450" formatCode="General">
                  <c:v>633819</c:v>
                </c:pt>
                <c:pt idx="451" formatCode="General">
                  <c:v>635844</c:v>
                </c:pt>
                <c:pt idx="452" formatCode="General">
                  <c:v>637876</c:v>
                </c:pt>
                <c:pt idx="453" formatCode="General">
                  <c:v>639913</c:v>
                </c:pt>
                <c:pt idx="454" formatCode="General">
                  <c:v>641957</c:v>
                </c:pt>
                <c:pt idx="455" formatCode="General">
                  <c:v>644005</c:v>
                </c:pt>
                <c:pt idx="456" formatCode="General">
                  <c:v>646060</c:v>
                </c:pt>
                <c:pt idx="457" formatCode="General">
                  <c:v>648115</c:v>
                </c:pt>
                <c:pt idx="458" formatCode="General">
                  <c:v>650121</c:v>
                </c:pt>
                <c:pt idx="459" formatCode="General">
                  <c:v>652114</c:v>
                </c:pt>
                <c:pt idx="460" formatCode="General">
                  <c:v>654104</c:v>
                </c:pt>
                <c:pt idx="461" formatCode="General">
                  <c:v>656090</c:v>
                </c:pt>
                <c:pt idx="462" formatCode="General">
                  <c:v>658075</c:v>
                </c:pt>
                <c:pt idx="463" formatCode="General">
                  <c:v>660056</c:v>
                </c:pt>
                <c:pt idx="464" formatCode="General">
                  <c:v>662035</c:v>
                </c:pt>
                <c:pt idx="465" formatCode="General">
                  <c:v>664013</c:v>
                </c:pt>
                <c:pt idx="466" formatCode="General">
                  <c:v>665989</c:v>
                </c:pt>
                <c:pt idx="467" formatCode="General">
                  <c:v>667966</c:v>
                </c:pt>
                <c:pt idx="468" formatCode="General">
                  <c:v>669971</c:v>
                </c:pt>
                <c:pt idx="469" formatCode="General">
                  <c:v>671986</c:v>
                </c:pt>
                <c:pt idx="470" formatCode="General">
                  <c:v>674005</c:v>
                </c:pt>
                <c:pt idx="471" formatCode="General">
                  <c:v>676029</c:v>
                </c:pt>
                <c:pt idx="472" formatCode="General">
                  <c:v>678058</c:v>
                </c:pt>
                <c:pt idx="473" formatCode="General">
                  <c:v>680090</c:v>
                </c:pt>
                <c:pt idx="474" formatCode="General">
                  <c:v>682126</c:v>
                </c:pt>
                <c:pt idx="475" formatCode="General">
                  <c:v>684166</c:v>
                </c:pt>
                <c:pt idx="476" formatCode="General">
                  <c:v>686210</c:v>
                </c:pt>
                <c:pt idx="477" formatCode="General">
                  <c:v>691105</c:v>
                </c:pt>
                <c:pt idx="478" formatCode="General">
                  <c:v>703892</c:v>
                </c:pt>
                <c:pt idx="479" formatCode="General">
                  <c:v>725954</c:v>
                </c:pt>
                <c:pt idx="480" formatCode="General">
                  <c:v>757005</c:v>
                </c:pt>
                <c:pt idx="481" formatCode="General">
                  <c:v>783942</c:v>
                </c:pt>
                <c:pt idx="482" formatCode="General">
                  <c:v>807601</c:v>
                </c:pt>
                <c:pt idx="483" formatCode="General">
                  <c:v>828532</c:v>
                </c:pt>
                <c:pt idx="484" formatCode="General">
                  <c:v>847140</c:v>
                </c:pt>
                <c:pt idx="485" formatCode="General">
                  <c:v>863759</c:v>
                </c:pt>
                <c:pt idx="486" formatCode="General">
                  <c:v>878660</c:v>
                </c:pt>
                <c:pt idx="487" formatCode="General">
                  <c:v>892074</c:v>
                </c:pt>
                <c:pt idx="488" formatCode="General">
                  <c:v>904195</c:v>
                </c:pt>
                <c:pt idx="489" formatCode="General">
                  <c:v>915186</c:v>
                </c:pt>
                <c:pt idx="490" formatCode="General">
                  <c:v>925191</c:v>
                </c:pt>
                <c:pt idx="491" formatCode="General">
                  <c:v>934330</c:v>
                </c:pt>
                <c:pt idx="492" formatCode="General">
                  <c:v>942700</c:v>
                </c:pt>
                <c:pt idx="493" formatCode="General">
                  <c:v>950393</c:v>
                </c:pt>
                <c:pt idx="494" formatCode="General">
                  <c:v>957486</c:v>
                </c:pt>
                <c:pt idx="495" formatCode="General">
                  <c:v>964040</c:v>
                </c:pt>
                <c:pt idx="496" formatCode="General">
                  <c:v>970110</c:v>
                </c:pt>
                <c:pt idx="497" formatCode="General">
                  <c:v>975743</c:v>
                </c:pt>
                <c:pt idx="498" formatCode="General">
                  <c:v>980976</c:v>
                </c:pt>
                <c:pt idx="499" formatCode="General">
                  <c:v>985846</c:v>
                </c:pt>
                <c:pt idx="500" formatCode="General">
                  <c:v>990386</c:v>
                </c:pt>
                <c:pt idx="501" formatCode="General">
                  <c:v>994626</c:v>
                </c:pt>
                <c:pt idx="502" formatCode="General">
                  <c:v>998595</c:v>
                </c:pt>
                <c:pt idx="503">
                  <c:v>1002320</c:v>
                </c:pt>
                <c:pt idx="504">
                  <c:v>1005820</c:v>
                </c:pt>
                <c:pt idx="505">
                  <c:v>1009120</c:v>
                </c:pt>
                <c:pt idx="506">
                  <c:v>1012240</c:v>
                </c:pt>
                <c:pt idx="507">
                  <c:v>1015190</c:v>
                </c:pt>
                <c:pt idx="508">
                  <c:v>1017990</c:v>
                </c:pt>
                <c:pt idx="509">
                  <c:v>1020650</c:v>
                </c:pt>
                <c:pt idx="510">
                  <c:v>1023180</c:v>
                </c:pt>
                <c:pt idx="511">
                  <c:v>1025600</c:v>
                </c:pt>
                <c:pt idx="512">
                  <c:v>1027900</c:v>
                </c:pt>
                <c:pt idx="513">
                  <c:v>1030110</c:v>
                </c:pt>
                <c:pt idx="514">
                  <c:v>1032220</c:v>
                </c:pt>
                <c:pt idx="515">
                  <c:v>1034250</c:v>
                </c:pt>
                <c:pt idx="516">
                  <c:v>1036200</c:v>
                </c:pt>
                <c:pt idx="517">
                  <c:v>1038070</c:v>
                </c:pt>
                <c:pt idx="518">
                  <c:v>1039870</c:v>
                </c:pt>
                <c:pt idx="519">
                  <c:v>1041610</c:v>
                </c:pt>
                <c:pt idx="520">
                  <c:v>1043290</c:v>
                </c:pt>
                <c:pt idx="521">
                  <c:v>1044920</c:v>
                </c:pt>
                <c:pt idx="522">
                  <c:v>1046490</c:v>
                </c:pt>
                <c:pt idx="523">
                  <c:v>1046880</c:v>
                </c:pt>
              </c:numCache>
            </c:numRef>
          </c:yVal>
          <c:smooth val="1"/>
        </c:ser>
        <c:ser>
          <c:idx val="2"/>
          <c:order val="2"/>
          <c:tx>
            <c:v>r=32</c:v>
          </c:tx>
          <c:spPr>
            <a:ln w="25400" cap="rnd">
              <a:solidFill>
                <a:schemeClr val="accent4"/>
              </a:solidFill>
              <a:round/>
            </a:ln>
            <a:effectLst/>
          </c:spPr>
          <c:marker>
            <c:symbol val="none"/>
          </c:marker>
          <c:xVal>
            <c:numRef>
              <c:f>Alg_dropRtio!$P$3:$P$665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formatCode="0.00E+00">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formatCode="0.00E+00">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c:v>503.5</c:v>
                </c:pt>
                <c:pt idx="508">
                  <c:v>504.5</c:v>
                </c:pt>
                <c:pt idx="509">
                  <c:v>505.5</c:v>
                </c:pt>
                <c:pt idx="510">
                  <c:v>506.5</c:v>
                </c:pt>
                <c:pt idx="511">
                  <c:v>507.5</c:v>
                </c:pt>
                <c:pt idx="512">
                  <c:v>508.5</c:v>
                </c:pt>
                <c:pt idx="513">
                  <c:v>509.5</c:v>
                </c:pt>
                <c:pt idx="514">
                  <c:v>510.5</c:v>
                </c:pt>
                <c:pt idx="515">
                  <c:v>511.5</c:v>
                </c:pt>
                <c:pt idx="516">
                  <c:v>512.5</c:v>
                </c:pt>
                <c:pt idx="517">
                  <c:v>513.5</c:v>
                </c:pt>
                <c:pt idx="518">
                  <c:v>514.5</c:v>
                </c:pt>
                <c:pt idx="519">
                  <c:v>515.5</c:v>
                </c:pt>
                <c:pt idx="520">
                  <c:v>516.5</c:v>
                </c:pt>
                <c:pt idx="521">
                  <c:v>517.5</c:v>
                </c:pt>
                <c:pt idx="522">
                  <c:v>518.5</c:v>
                </c:pt>
                <c:pt idx="523">
                  <c:v>519.5</c:v>
                </c:pt>
                <c:pt idx="524">
                  <c:v>520.5</c:v>
                </c:pt>
                <c:pt idx="525">
                  <c:v>521.5</c:v>
                </c:pt>
                <c:pt idx="526">
                  <c:v>522.5</c:v>
                </c:pt>
                <c:pt idx="527">
                  <c:v>523.5</c:v>
                </c:pt>
                <c:pt idx="528">
                  <c:v>524.5</c:v>
                </c:pt>
                <c:pt idx="529">
                  <c:v>525.5</c:v>
                </c:pt>
                <c:pt idx="530">
                  <c:v>526.5</c:v>
                </c:pt>
                <c:pt idx="531">
                  <c:v>527.5</c:v>
                </c:pt>
                <c:pt idx="532">
                  <c:v>528.5</c:v>
                </c:pt>
                <c:pt idx="533">
                  <c:v>529.5</c:v>
                </c:pt>
                <c:pt idx="534">
                  <c:v>530.5</c:v>
                </c:pt>
                <c:pt idx="535">
                  <c:v>531.5</c:v>
                </c:pt>
                <c:pt idx="536">
                  <c:v>532.5</c:v>
                </c:pt>
                <c:pt idx="537">
                  <c:v>533.5</c:v>
                </c:pt>
                <c:pt idx="538">
                  <c:v>534.5</c:v>
                </c:pt>
                <c:pt idx="539">
                  <c:v>535.5</c:v>
                </c:pt>
                <c:pt idx="540">
                  <c:v>536.5</c:v>
                </c:pt>
                <c:pt idx="541">
                  <c:v>537.5</c:v>
                </c:pt>
                <c:pt idx="542">
                  <c:v>538.5</c:v>
                </c:pt>
                <c:pt idx="543">
                  <c:v>539.5</c:v>
                </c:pt>
                <c:pt idx="544">
                  <c:v>540.5</c:v>
                </c:pt>
                <c:pt idx="545">
                  <c:v>541.5</c:v>
                </c:pt>
                <c:pt idx="546">
                  <c:v>542.5</c:v>
                </c:pt>
                <c:pt idx="547">
                  <c:v>543.5</c:v>
                </c:pt>
                <c:pt idx="548">
                  <c:v>544.5</c:v>
                </c:pt>
                <c:pt idx="549">
                  <c:v>545.5</c:v>
                </c:pt>
                <c:pt idx="550">
                  <c:v>546.5</c:v>
                </c:pt>
                <c:pt idx="551">
                  <c:v>547.5</c:v>
                </c:pt>
                <c:pt idx="552">
                  <c:v>548.5</c:v>
                </c:pt>
                <c:pt idx="553">
                  <c:v>549.5</c:v>
                </c:pt>
                <c:pt idx="554">
                  <c:v>550.5</c:v>
                </c:pt>
                <c:pt idx="555">
                  <c:v>551.5</c:v>
                </c:pt>
                <c:pt idx="556">
                  <c:v>552.5</c:v>
                </c:pt>
                <c:pt idx="557">
                  <c:v>553.5</c:v>
                </c:pt>
                <c:pt idx="558">
                  <c:v>554.5</c:v>
                </c:pt>
                <c:pt idx="559">
                  <c:v>555.5</c:v>
                </c:pt>
                <c:pt idx="560">
                  <c:v>556.5</c:v>
                </c:pt>
                <c:pt idx="561">
                  <c:v>557.5</c:v>
                </c:pt>
                <c:pt idx="562">
                  <c:v>558.5</c:v>
                </c:pt>
                <c:pt idx="563">
                  <c:v>559.5</c:v>
                </c:pt>
                <c:pt idx="564">
                  <c:v>560.5</c:v>
                </c:pt>
                <c:pt idx="565">
                  <c:v>561.5</c:v>
                </c:pt>
                <c:pt idx="566">
                  <c:v>562.5</c:v>
                </c:pt>
                <c:pt idx="567">
                  <c:v>563.5</c:v>
                </c:pt>
                <c:pt idx="568">
                  <c:v>564.5</c:v>
                </c:pt>
                <c:pt idx="569">
                  <c:v>565.5</c:v>
                </c:pt>
                <c:pt idx="570">
                  <c:v>566.5</c:v>
                </c:pt>
                <c:pt idx="571">
                  <c:v>567.5</c:v>
                </c:pt>
                <c:pt idx="572">
                  <c:v>568.5</c:v>
                </c:pt>
                <c:pt idx="573">
                  <c:v>569.5</c:v>
                </c:pt>
                <c:pt idx="574">
                  <c:v>570.5</c:v>
                </c:pt>
                <c:pt idx="575">
                  <c:v>571.5</c:v>
                </c:pt>
                <c:pt idx="576">
                  <c:v>572.5</c:v>
                </c:pt>
                <c:pt idx="577">
                  <c:v>573.5</c:v>
                </c:pt>
                <c:pt idx="578">
                  <c:v>574.5</c:v>
                </c:pt>
                <c:pt idx="579">
                  <c:v>575.5</c:v>
                </c:pt>
                <c:pt idx="580">
                  <c:v>576.5</c:v>
                </c:pt>
                <c:pt idx="581">
                  <c:v>577.5</c:v>
                </c:pt>
                <c:pt idx="582">
                  <c:v>578.5</c:v>
                </c:pt>
                <c:pt idx="583">
                  <c:v>579.5</c:v>
                </c:pt>
                <c:pt idx="584">
                  <c:v>580.5</c:v>
                </c:pt>
                <c:pt idx="585">
                  <c:v>581.5</c:v>
                </c:pt>
                <c:pt idx="586">
                  <c:v>582.5</c:v>
                </c:pt>
                <c:pt idx="587">
                  <c:v>583.5</c:v>
                </c:pt>
                <c:pt idx="588">
                  <c:v>584.5</c:v>
                </c:pt>
                <c:pt idx="589">
                  <c:v>585.5</c:v>
                </c:pt>
                <c:pt idx="590">
                  <c:v>586.5</c:v>
                </c:pt>
                <c:pt idx="591">
                  <c:v>587.5</c:v>
                </c:pt>
                <c:pt idx="592">
                  <c:v>588.5</c:v>
                </c:pt>
                <c:pt idx="593">
                  <c:v>589.5</c:v>
                </c:pt>
                <c:pt idx="594">
                  <c:v>590.5</c:v>
                </c:pt>
                <c:pt idx="595">
                  <c:v>591.5</c:v>
                </c:pt>
                <c:pt idx="596">
                  <c:v>592.5</c:v>
                </c:pt>
                <c:pt idx="597">
                  <c:v>593.5</c:v>
                </c:pt>
                <c:pt idx="598">
                  <c:v>594.5</c:v>
                </c:pt>
                <c:pt idx="599">
                  <c:v>595.5</c:v>
                </c:pt>
                <c:pt idx="600">
                  <c:v>596.5</c:v>
                </c:pt>
                <c:pt idx="601">
                  <c:v>597.5</c:v>
                </c:pt>
                <c:pt idx="602">
                  <c:v>598.5</c:v>
                </c:pt>
                <c:pt idx="603">
                  <c:v>599.5</c:v>
                </c:pt>
                <c:pt idx="604">
                  <c:v>600.5</c:v>
                </c:pt>
                <c:pt idx="605">
                  <c:v>601.5</c:v>
                </c:pt>
                <c:pt idx="606">
                  <c:v>602.5</c:v>
                </c:pt>
                <c:pt idx="607">
                  <c:v>603.5</c:v>
                </c:pt>
                <c:pt idx="608">
                  <c:v>604.5</c:v>
                </c:pt>
                <c:pt idx="609">
                  <c:v>605.5</c:v>
                </c:pt>
                <c:pt idx="610">
                  <c:v>606.5</c:v>
                </c:pt>
                <c:pt idx="611">
                  <c:v>607.5</c:v>
                </c:pt>
                <c:pt idx="612">
                  <c:v>608.5</c:v>
                </c:pt>
                <c:pt idx="613">
                  <c:v>609.5</c:v>
                </c:pt>
                <c:pt idx="614">
                  <c:v>610.5</c:v>
                </c:pt>
                <c:pt idx="615">
                  <c:v>611.5</c:v>
                </c:pt>
                <c:pt idx="616">
                  <c:v>612.5</c:v>
                </c:pt>
                <c:pt idx="617">
                  <c:v>612.5</c:v>
                </c:pt>
                <c:pt idx="618">
                  <c:v>612.6</c:v>
                </c:pt>
                <c:pt idx="619">
                  <c:v>612.9</c:v>
                </c:pt>
                <c:pt idx="620">
                  <c:v>613.79999999999995</c:v>
                </c:pt>
                <c:pt idx="621">
                  <c:v>616.5</c:v>
                </c:pt>
                <c:pt idx="622">
                  <c:v>624.6</c:v>
                </c:pt>
                <c:pt idx="623">
                  <c:v>642.5</c:v>
                </c:pt>
                <c:pt idx="624">
                  <c:v>672.5</c:v>
                </c:pt>
                <c:pt idx="625">
                  <c:v>702.5</c:v>
                </c:pt>
                <c:pt idx="626">
                  <c:v>732.5</c:v>
                </c:pt>
                <c:pt idx="627">
                  <c:v>762.5</c:v>
                </c:pt>
                <c:pt idx="628">
                  <c:v>792.5</c:v>
                </c:pt>
                <c:pt idx="629">
                  <c:v>822.5</c:v>
                </c:pt>
                <c:pt idx="630">
                  <c:v>852.5</c:v>
                </c:pt>
                <c:pt idx="631">
                  <c:v>882.5</c:v>
                </c:pt>
                <c:pt idx="632">
                  <c:v>912.5</c:v>
                </c:pt>
                <c:pt idx="633">
                  <c:v>942.5</c:v>
                </c:pt>
                <c:pt idx="634">
                  <c:v>972.5</c:v>
                </c:pt>
                <c:pt idx="635">
                  <c:v>1002.5</c:v>
                </c:pt>
                <c:pt idx="636">
                  <c:v>1032.5</c:v>
                </c:pt>
                <c:pt idx="637">
                  <c:v>1062.5</c:v>
                </c:pt>
                <c:pt idx="638">
                  <c:v>1092.5</c:v>
                </c:pt>
                <c:pt idx="639">
                  <c:v>1122.5</c:v>
                </c:pt>
                <c:pt idx="640">
                  <c:v>1152.5</c:v>
                </c:pt>
                <c:pt idx="641">
                  <c:v>1182.5</c:v>
                </c:pt>
                <c:pt idx="642">
                  <c:v>1212.5</c:v>
                </c:pt>
                <c:pt idx="643">
                  <c:v>1242.5</c:v>
                </c:pt>
                <c:pt idx="644">
                  <c:v>1272.5</c:v>
                </c:pt>
                <c:pt idx="645">
                  <c:v>1302.5</c:v>
                </c:pt>
                <c:pt idx="646">
                  <c:v>1332.5</c:v>
                </c:pt>
                <c:pt idx="647">
                  <c:v>1362.5</c:v>
                </c:pt>
                <c:pt idx="648">
                  <c:v>1392.5</c:v>
                </c:pt>
                <c:pt idx="649">
                  <c:v>1422.5</c:v>
                </c:pt>
                <c:pt idx="650">
                  <c:v>1452.5</c:v>
                </c:pt>
                <c:pt idx="651">
                  <c:v>1482.5</c:v>
                </c:pt>
                <c:pt idx="652">
                  <c:v>1512.5</c:v>
                </c:pt>
                <c:pt idx="653">
                  <c:v>1542.5</c:v>
                </c:pt>
                <c:pt idx="654">
                  <c:v>1572.5</c:v>
                </c:pt>
                <c:pt idx="655">
                  <c:v>1602.5</c:v>
                </c:pt>
                <c:pt idx="656">
                  <c:v>1632.5</c:v>
                </c:pt>
                <c:pt idx="657">
                  <c:v>1662.5</c:v>
                </c:pt>
                <c:pt idx="658">
                  <c:v>1692.5</c:v>
                </c:pt>
                <c:pt idx="659">
                  <c:v>1722.5</c:v>
                </c:pt>
                <c:pt idx="660">
                  <c:v>1752.5</c:v>
                </c:pt>
                <c:pt idx="661">
                  <c:v>1782.5</c:v>
                </c:pt>
                <c:pt idx="662">
                  <c:v>1800</c:v>
                </c:pt>
              </c:numCache>
            </c:numRef>
          </c:xVal>
          <c:yVal>
            <c:numRef>
              <c:f>Alg_dropRtio!$R$3:$R$665</c:f>
              <c:numCache>
                <c:formatCode>0.00E+00</c:formatCode>
                <c:ptCount val="663"/>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74716.800000000003</c:v>
                </c:pt>
                <c:pt idx="23" formatCode="General">
                  <c:v>77379.899999999994</c:v>
                </c:pt>
                <c:pt idx="24" formatCode="General">
                  <c:v>79697.600000000006</c:v>
                </c:pt>
                <c:pt idx="25" formatCode="General">
                  <c:v>81810.600000000006</c:v>
                </c:pt>
                <c:pt idx="26" formatCode="General">
                  <c:v>83779.399999999994</c:v>
                </c:pt>
                <c:pt idx="27" formatCode="General">
                  <c:v>85636</c:v>
                </c:pt>
                <c:pt idx="28" formatCode="General">
                  <c:v>87400.7</c:v>
                </c:pt>
                <c:pt idx="29" formatCode="General">
                  <c:v>89088.9</c:v>
                </c:pt>
                <c:pt idx="30" formatCode="General">
                  <c:v>90712.6</c:v>
                </c:pt>
                <c:pt idx="31" formatCode="General">
                  <c:v>92280.7</c:v>
                </c:pt>
                <c:pt idx="32" formatCode="General">
                  <c:v>93799.7</c:v>
                </c:pt>
                <c:pt idx="33" formatCode="General">
                  <c:v>95274.4</c:v>
                </c:pt>
                <c:pt idx="34" formatCode="General">
                  <c:v>96708.7</c:v>
                </c:pt>
                <c:pt idx="35" formatCode="General">
                  <c:v>98106.7</c:v>
                </c:pt>
                <c:pt idx="36" formatCode="General">
                  <c:v>99471.9</c:v>
                </c:pt>
                <c:pt idx="37" formatCode="General">
                  <c:v>100807</c:v>
                </c:pt>
                <c:pt idx="38" formatCode="General">
                  <c:v>102116</c:v>
                </c:pt>
                <c:pt idx="39" formatCode="General">
                  <c:v>103400</c:v>
                </c:pt>
                <c:pt idx="40" formatCode="General">
                  <c:v>104660</c:v>
                </c:pt>
                <c:pt idx="41" formatCode="General">
                  <c:v>105899</c:v>
                </c:pt>
                <c:pt idx="42" formatCode="General">
                  <c:v>107116</c:v>
                </c:pt>
                <c:pt idx="43" formatCode="General">
                  <c:v>108314</c:v>
                </c:pt>
                <c:pt idx="44">
                  <c:v>109494</c:v>
                </c:pt>
                <c:pt idx="45">
                  <c:v>110655</c:v>
                </c:pt>
                <c:pt idx="46">
                  <c:v>111800</c:v>
                </c:pt>
                <c:pt idx="47" formatCode="General">
                  <c:v>112930</c:v>
                </c:pt>
                <c:pt idx="48">
                  <c:v>114046</c:v>
                </c:pt>
                <c:pt idx="49" formatCode="General">
                  <c:v>115147</c:v>
                </c:pt>
                <c:pt idx="50" formatCode="General">
                  <c:v>116236</c:v>
                </c:pt>
                <c:pt idx="51" formatCode="General">
                  <c:v>117312</c:v>
                </c:pt>
                <c:pt idx="52" formatCode="General">
                  <c:v>118377</c:v>
                </c:pt>
                <c:pt idx="53" formatCode="General">
                  <c:v>119429</c:v>
                </c:pt>
                <c:pt idx="54" formatCode="General">
                  <c:v>120471</c:v>
                </c:pt>
                <c:pt idx="55" formatCode="General">
                  <c:v>121502</c:v>
                </c:pt>
                <c:pt idx="56" formatCode="General">
                  <c:v>122522</c:v>
                </c:pt>
                <c:pt idx="57" formatCode="General">
                  <c:v>123532</c:v>
                </c:pt>
                <c:pt idx="58" formatCode="General">
                  <c:v>124532</c:v>
                </c:pt>
                <c:pt idx="59" formatCode="General">
                  <c:v>125522</c:v>
                </c:pt>
                <c:pt idx="60" formatCode="General">
                  <c:v>126503</c:v>
                </c:pt>
                <c:pt idx="61" formatCode="General">
                  <c:v>127475</c:v>
                </c:pt>
                <c:pt idx="62" formatCode="General">
                  <c:v>128439</c:v>
                </c:pt>
                <c:pt idx="63" formatCode="General">
                  <c:v>129394</c:v>
                </c:pt>
                <c:pt idx="64" formatCode="General">
                  <c:v>130342</c:v>
                </c:pt>
                <c:pt idx="65" formatCode="General">
                  <c:v>131281</c:v>
                </c:pt>
                <c:pt idx="66" formatCode="General">
                  <c:v>132214</c:v>
                </c:pt>
                <c:pt idx="67" formatCode="General">
                  <c:v>133139</c:v>
                </c:pt>
                <c:pt idx="68" formatCode="General">
                  <c:v>134057</c:v>
                </c:pt>
                <c:pt idx="69" formatCode="General">
                  <c:v>134968</c:v>
                </c:pt>
                <c:pt idx="70" formatCode="General">
                  <c:v>135873</c:v>
                </c:pt>
                <c:pt idx="71" formatCode="General">
                  <c:v>136771</c:v>
                </c:pt>
                <c:pt idx="72" formatCode="General">
                  <c:v>137662</c:v>
                </c:pt>
                <c:pt idx="73" formatCode="General">
                  <c:v>138547</c:v>
                </c:pt>
                <c:pt idx="74" formatCode="General">
                  <c:v>139426</c:v>
                </c:pt>
                <c:pt idx="75" formatCode="General">
                  <c:v>140298</c:v>
                </c:pt>
                <c:pt idx="76" formatCode="General">
                  <c:v>141165</c:v>
                </c:pt>
                <c:pt idx="77" formatCode="General">
                  <c:v>142025</c:v>
                </c:pt>
                <c:pt idx="78" formatCode="General">
                  <c:v>142879</c:v>
                </c:pt>
                <c:pt idx="79" formatCode="General">
                  <c:v>143728</c:v>
                </c:pt>
                <c:pt idx="80" formatCode="General">
                  <c:v>144570</c:v>
                </c:pt>
                <c:pt idx="81" formatCode="General">
                  <c:v>145408</c:v>
                </c:pt>
                <c:pt idx="82" formatCode="General">
                  <c:v>146239</c:v>
                </c:pt>
                <c:pt idx="83" formatCode="General">
                  <c:v>147066</c:v>
                </c:pt>
                <c:pt idx="84" formatCode="General">
                  <c:v>147887</c:v>
                </c:pt>
                <c:pt idx="85" formatCode="General">
                  <c:v>148703</c:v>
                </c:pt>
                <c:pt idx="86" formatCode="General">
                  <c:v>149515</c:v>
                </c:pt>
                <c:pt idx="87" formatCode="General">
                  <c:v>150321</c:v>
                </c:pt>
                <c:pt idx="88" formatCode="General">
                  <c:v>151123</c:v>
                </c:pt>
                <c:pt idx="89" formatCode="General">
                  <c:v>151920</c:v>
                </c:pt>
                <c:pt idx="90" formatCode="General">
                  <c:v>152712</c:v>
                </c:pt>
                <c:pt idx="91" formatCode="General">
                  <c:v>153500</c:v>
                </c:pt>
                <c:pt idx="92" formatCode="General">
                  <c:v>154283</c:v>
                </c:pt>
                <c:pt idx="93" formatCode="General">
                  <c:v>155061</c:v>
                </c:pt>
                <c:pt idx="94" formatCode="General">
                  <c:v>155835</c:v>
                </c:pt>
                <c:pt idx="95" formatCode="General">
                  <c:v>156605</c:v>
                </c:pt>
                <c:pt idx="96" formatCode="General">
                  <c:v>157370</c:v>
                </c:pt>
                <c:pt idx="97" formatCode="General">
                  <c:v>158131</c:v>
                </c:pt>
                <c:pt idx="98" formatCode="General">
                  <c:v>158888</c:v>
                </c:pt>
                <c:pt idx="99" formatCode="General">
                  <c:v>159640</c:v>
                </c:pt>
                <c:pt idx="100" formatCode="General">
                  <c:v>160388</c:v>
                </c:pt>
                <c:pt idx="101" formatCode="General">
                  <c:v>161132</c:v>
                </c:pt>
                <c:pt idx="102" formatCode="General">
                  <c:v>161872</c:v>
                </c:pt>
                <c:pt idx="103" formatCode="General">
                  <c:v>162608</c:v>
                </c:pt>
                <c:pt idx="104" formatCode="General">
                  <c:v>163339</c:v>
                </c:pt>
                <c:pt idx="105" formatCode="General">
                  <c:v>164067</c:v>
                </c:pt>
                <c:pt idx="106" formatCode="General">
                  <c:v>164790</c:v>
                </c:pt>
                <c:pt idx="107" formatCode="General">
                  <c:v>165510</c:v>
                </c:pt>
                <c:pt idx="108" formatCode="General">
                  <c:v>166226</c:v>
                </c:pt>
                <c:pt idx="109" formatCode="General">
                  <c:v>166938</c:v>
                </c:pt>
                <c:pt idx="110" formatCode="General">
                  <c:v>167647</c:v>
                </c:pt>
                <c:pt idx="111" formatCode="General">
                  <c:v>168352</c:v>
                </c:pt>
                <c:pt idx="112" formatCode="General">
                  <c:v>169053</c:v>
                </c:pt>
                <c:pt idx="113" formatCode="General">
                  <c:v>169751</c:v>
                </c:pt>
                <c:pt idx="114" formatCode="General">
                  <c:v>170445</c:v>
                </c:pt>
                <c:pt idx="115" formatCode="General">
                  <c:v>171136</c:v>
                </c:pt>
                <c:pt idx="116" formatCode="General">
                  <c:v>171823</c:v>
                </c:pt>
                <c:pt idx="117" formatCode="General">
                  <c:v>172507</c:v>
                </c:pt>
                <c:pt idx="118" formatCode="General">
                  <c:v>173187</c:v>
                </c:pt>
                <c:pt idx="119" formatCode="General">
                  <c:v>173864</c:v>
                </c:pt>
                <c:pt idx="120" formatCode="General">
                  <c:v>174538</c:v>
                </c:pt>
                <c:pt idx="121" formatCode="General">
                  <c:v>175208</c:v>
                </c:pt>
                <c:pt idx="122" formatCode="General">
                  <c:v>175875</c:v>
                </c:pt>
                <c:pt idx="123" formatCode="General">
                  <c:v>176539</c:v>
                </c:pt>
                <c:pt idx="124" formatCode="General">
                  <c:v>177199</c:v>
                </c:pt>
                <c:pt idx="125" formatCode="General">
                  <c:v>177856</c:v>
                </c:pt>
                <c:pt idx="126" formatCode="General">
                  <c:v>178510</c:v>
                </c:pt>
                <c:pt idx="127" formatCode="General">
                  <c:v>179161</c:v>
                </c:pt>
                <c:pt idx="128" formatCode="General">
                  <c:v>179808</c:v>
                </c:pt>
                <c:pt idx="129" formatCode="General">
                  <c:v>180452</c:v>
                </c:pt>
                <c:pt idx="130" formatCode="General">
                  <c:v>181093</c:v>
                </c:pt>
                <c:pt idx="131" formatCode="General">
                  <c:v>181731</c:v>
                </c:pt>
                <c:pt idx="132" formatCode="General">
                  <c:v>182366</c:v>
                </c:pt>
                <c:pt idx="133" formatCode="General">
                  <c:v>182998</c:v>
                </c:pt>
                <c:pt idx="134" formatCode="General">
                  <c:v>183627</c:v>
                </c:pt>
                <c:pt idx="135" formatCode="General">
                  <c:v>184253</c:v>
                </c:pt>
                <c:pt idx="136" formatCode="General">
                  <c:v>184875</c:v>
                </c:pt>
                <c:pt idx="137" formatCode="General">
                  <c:v>185495</c:v>
                </c:pt>
                <c:pt idx="138" formatCode="General">
                  <c:v>186113</c:v>
                </c:pt>
                <c:pt idx="139" formatCode="General">
                  <c:v>186727</c:v>
                </c:pt>
                <c:pt idx="140" formatCode="General">
                  <c:v>187338</c:v>
                </c:pt>
                <c:pt idx="141" formatCode="General">
                  <c:v>187947</c:v>
                </c:pt>
                <c:pt idx="142" formatCode="General">
                  <c:v>188553</c:v>
                </c:pt>
                <c:pt idx="143" formatCode="General">
                  <c:v>189156</c:v>
                </c:pt>
                <c:pt idx="144" formatCode="General">
                  <c:v>189757</c:v>
                </c:pt>
                <c:pt idx="145" formatCode="General">
                  <c:v>190354</c:v>
                </c:pt>
                <c:pt idx="146" formatCode="General">
                  <c:v>190949</c:v>
                </c:pt>
                <c:pt idx="147" formatCode="General">
                  <c:v>191542</c:v>
                </c:pt>
                <c:pt idx="148" formatCode="General">
                  <c:v>192132</c:v>
                </c:pt>
                <c:pt idx="149" formatCode="General">
                  <c:v>192719</c:v>
                </c:pt>
                <c:pt idx="150" formatCode="General">
                  <c:v>193304</c:v>
                </c:pt>
                <c:pt idx="151" formatCode="General">
                  <c:v>193886</c:v>
                </c:pt>
                <c:pt idx="152" formatCode="General">
                  <c:v>194465</c:v>
                </c:pt>
                <c:pt idx="153" formatCode="General">
                  <c:v>195042</c:v>
                </c:pt>
                <c:pt idx="154" formatCode="General">
                  <c:v>195617</c:v>
                </c:pt>
                <c:pt idx="155" formatCode="General">
                  <c:v>196188</c:v>
                </c:pt>
                <c:pt idx="156" formatCode="General">
                  <c:v>196758</c:v>
                </c:pt>
                <c:pt idx="157" formatCode="General">
                  <c:v>197325</c:v>
                </c:pt>
                <c:pt idx="158" formatCode="General">
                  <c:v>197889</c:v>
                </c:pt>
                <c:pt idx="159" formatCode="General">
                  <c:v>198451</c:v>
                </c:pt>
                <c:pt idx="160" formatCode="General">
                  <c:v>199011</c:v>
                </c:pt>
                <c:pt idx="161" formatCode="General">
                  <c:v>199568</c:v>
                </c:pt>
                <c:pt idx="162" formatCode="General">
                  <c:v>200122</c:v>
                </c:pt>
                <c:pt idx="163" formatCode="General">
                  <c:v>200675</c:v>
                </c:pt>
                <c:pt idx="164" formatCode="General">
                  <c:v>201225</c:v>
                </c:pt>
                <c:pt idx="165" formatCode="General">
                  <c:v>201772</c:v>
                </c:pt>
                <c:pt idx="166" formatCode="General">
                  <c:v>202318</c:v>
                </c:pt>
                <c:pt idx="167" formatCode="General">
                  <c:v>202861</c:v>
                </c:pt>
                <c:pt idx="168" formatCode="General">
                  <c:v>203401</c:v>
                </c:pt>
                <c:pt idx="169" formatCode="General">
                  <c:v>203940</c:v>
                </c:pt>
                <c:pt idx="170" formatCode="General">
                  <c:v>204476</c:v>
                </c:pt>
                <c:pt idx="171" formatCode="General">
                  <c:v>205010</c:v>
                </c:pt>
                <c:pt idx="172" formatCode="General">
                  <c:v>205542</c:v>
                </c:pt>
                <c:pt idx="173" formatCode="General">
                  <c:v>206072</c:v>
                </c:pt>
                <c:pt idx="174" formatCode="General">
                  <c:v>206600</c:v>
                </c:pt>
                <c:pt idx="175" formatCode="General">
                  <c:v>207125</c:v>
                </c:pt>
                <c:pt idx="176" formatCode="General">
                  <c:v>207649</c:v>
                </c:pt>
                <c:pt idx="177" formatCode="General">
                  <c:v>208170</c:v>
                </c:pt>
                <c:pt idx="178" formatCode="General">
                  <c:v>208689</c:v>
                </c:pt>
                <c:pt idx="179" formatCode="General">
                  <c:v>209206</c:v>
                </c:pt>
                <c:pt idx="180" formatCode="General">
                  <c:v>209722</c:v>
                </c:pt>
                <c:pt idx="181" formatCode="General">
                  <c:v>210235</c:v>
                </c:pt>
                <c:pt idx="182" formatCode="General">
                  <c:v>214440</c:v>
                </c:pt>
                <c:pt idx="183" formatCode="General">
                  <c:v>219627</c:v>
                </c:pt>
                <c:pt idx="184" formatCode="General">
                  <c:v>225078</c:v>
                </c:pt>
                <c:pt idx="185" formatCode="General">
                  <c:v>230121</c:v>
                </c:pt>
                <c:pt idx="186" formatCode="General">
                  <c:v>235205</c:v>
                </c:pt>
                <c:pt idx="187" formatCode="General">
                  <c:v>237898</c:v>
                </c:pt>
                <c:pt idx="188" formatCode="General">
                  <c:v>240020</c:v>
                </c:pt>
                <c:pt idx="189" formatCode="General">
                  <c:v>241898</c:v>
                </c:pt>
                <c:pt idx="190" formatCode="General">
                  <c:v>243625</c:v>
                </c:pt>
                <c:pt idx="191" formatCode="General">
                  <c:v>245240</c:v>
                </c:pt>
                <c:pt idx="192" formatCode="General">
                  <c:v>246770</c:v>
                </c:pt>
                <c:pt idx="193" formatCode="General">
                  <c:v>248230</c:v>
                </c:pt>
                <c:pt idx="194" formatCode="General">
                  <c:v>249633</c:v>
                </c:pt>
                <c:pt idx="195" formatCode="General">
                  <c:v>250985</c:v>
                </c:pt>
                <c:pt idx="196" formatCode="General">
                  <c:v>252293</c:v>
                </c:pt>
                <c:pt idx="197" formatCode="General">
                  <c:v>253563</c:v>
                </c:pt>
                <c:pt idx="198" formatCode="General">
                  <c:v>254798</c:v>
                </c:pt>
                <c:pt idx="199" formatCode="General">
                  <c:v>256004</c:v>
                </c:pt>
                <c:pt idx="200" formatCode="General">
                  <c:v>257181</c:v>
                </c:pt>
                <c:pt idx="201" formatCode="General">
                  <c:v>258334</c:v>
                </c:pt>
                <c:pt idx="202" formatCode="General">
                  <c:v>259463</c:v>
                </c:pt>
                <c:pt idx="203" formatCode="General">
                  <c:v>260572</c:v>
                </c:pt>
                <c:pt idx="204" formatCode="General">
                  <c:v>261660</c:v>
                </c:pt>
                <c:pt idx="205" formatCode="General">
                  <c:v>262729</c:v>
                </c:pt>
                <c:pt idx="206" formatCode="General">
                  <c:v>263780</c:v>
                </c:pt>
                <c:pt idx="207" formatCode="General">
                  <c:v>264815</c:v>
                </c:pt>
                <c:pt idx="208" formatCode="General">
                  <c:v>265835</c:v>
                </c:pt>
                <c:pt idx="209" formatCode="General">
                  <c:v>266841</c:v>
                </c:pt>
                <c:pt idx="210" formatCode="General">
                  <c:v>267833</c:v>
                </c:pt>
                <c:pt idx="211" formatCode="General">
                  <c:v>268812</c:v>
                </c:pt>
                <c:pt idx="212" formatCode="General">
                  <c:v>269779</c:v>
                </c:pt>
                <c:pt idx="213" formatCode="General">
                  <c:v>270735</c:v>
                </c:pt>
                <c:pt idx="214" formatCode="General">
                  <c:v>271679</c:v>
                </c:pt>
                <c:pt idx="215" formatCode="General">
                  <c:v>272613</c:v>
                </c:pt>
                <c:pt idx="216" formatCode="General">
                  <c:v>273537</c:v>
                </c:pt>
                <c:pt idx="217" formatCode="General">
                  <c:v>274451</c:v>
                </c:pt>
                <c:pt idx="218" formatCode="General">
                  <c:v>275355</c:v>
                </c:pt>
                <c:pt idx="219" formatCode="General">
                  <c:v>276251</c:v>
                </c:pt>
                <c:pt idx="220" formatCode="General">
                  <c:v>277137</c:v>
                </c:pt>
                <c:pt idx="221" formatCode="General">
                  <c:v>278015</c:v>
                </c:pt>
                <c:pt idx="222" formatCode="General">
                  <c:v>278884</c:v>
                </c:pt>
                <c:pt idx="223" formatCode="General">
                  <c:v>279746</c:v>
                </c:pt>
                <c:pt idx="224" formatCode="General">
                  <c:v>280600</c:v>
                </c:pt>
                <c:pt idx="225" formatCode="General">
                  <c:v>281446</c:v>
                </c:pt>
                <c:pt idx="226" formatCode="General">
                  <c:v>282286</c:v>
                </c:pt>
                <c:pt idx="227" formatCode="General">
                  <c:v>283118</c:v>
                </c:pt>
                <c:pt idx="228" formatCode="General">
                  <c:v>283944</c:v>
                </c:pt>
                <c:pt idx="229" formatCode="General">
                  <c:v>284763</c:v>
                </c:pt>
                <c:pt idx="230" formatCode="General">
                  <c:v>285576</c:v>
                </c:pt>
                <c:pt idx="231" formatCode="General">
                  <c:v>286383</c:v>
                </c:pt>
                <c:pt idx="232" formatCode="General">
                  <c:v>287184</c:v>
                </c:pt>
                <c:pt idx="233" formatCode="General">
                  <c:v>287979</c:v>
                </c:pt>
                <c:pt idx="234" formatCode="General">
                  <c:v>288769</c:v>
                </c:pt>
                <c:pt idx="235" formatCode="General">
                  <c:v>289553</c:v>
                </c:pt>
                <c:pt idx="236" formatCode="General">
                  <c:v>290332</c:v>
                </c:pt>
                <c:pt idx="237" formatCode="General">
                  <c:v>291105</c:v>
                </c:pt>
                <c:pt idx="238" formatCode="General">
                  <c:v>291873</c:v>
                </c:pt>
                <c:pt idx="239" formatCode="General">
                  <c:v>292636</c:v>
                </c:pt>
                <c:pt idx="240" formatCode="General">
                  <c:v>293395</c:v>
                </c:pt>
                <c:pt idx="241" formatCode="General">
                  <c:v>294148</c:v>
                </c:pt>
                <c:pt idx="242" formatCode="General">
                  <c:v>294897</c:v>
                </c:pt>
                <c:pt idx="243" formatCode="General">
                  <c:v>295641</c:v>
                </c:pt>
                <c:pt idx="244" formatCode="General">
                  <c:v>296381</c:v>
                </c:pt>
                <c:pt idx="245" formatCode="General">
                  <c:v>297116</c:v>
                </c:pt>
                <c:pt idx="246" formatCode="General">
                  <c:v>297846</c:v>
                </c:pt>
                <c:pt idx="247" formatCode="General">
                  <c:v>298572</c:v>
                </c:pt>
                <c:pt idx="248" formatCode="General">
                  <c:v>299294</c:v>
                </c:pt>
                <c:pt idx="249" formatCode="General">
                  <c:v>300012</c:v>
                </c:pt>
                <c:pt idx="250" formatCode="General">
                  <c:v>300725</c:v>
                </c:pt>
                <c:pt idx="251" formatCode="General">
                  <c:v>301435</c:v>
                </c:pt>
                <c:pt idx="252" formatCode="General">
                  <c:v>302140</c:v>
                </c:pt>
                <c:pt idx="253" formatCode="General">
                  <c:v>302842</c:v>
                </c:pt>
                <c:pt idx="254" formatCode="General">
                  <c:v>303540</c:v>
                </c:pt>
                <c:pt idx="255" formatCode="General">
                  <c:v>304234</c:v>
                </c:pt>
                <c:pt idx="256" formatCode="General">
                  <c:v>304924</c:v>
                </c:pt>
                <c:pt idx="257" formatCode="General">
                  <c:v>305611</c:v>
                </c:pt>
                <c:pt idx="258" formatCode="General">
                  <c:v>306295</c:v>
                </c:pt>
                <c:pt idx="259" formatCode="General">
                  <c:v>306974</c:v>
                </c:pt>
                <c:pt idx="260" formatCode="General">
                  <c:v>307651</c:v>
                </c:pt>
                <c:pt idx="261" formatCode="General">
                  <c:v>308324</c:v>
                </c:pt>
                <c:pt idx="262" formatCode="General">
                  <c:v>308994</c:v>
                </c:pt>
                <c:pt idx="263" formatCode="General">
                  <c:v>309661</c:v>
                </c:pt>
                <c:pt idx="264" formatCode="General">
                  <c:v>310324</c:v>
                </c:pt>
                <c:pt idx="265" formatCode="General">
                  <c:v>310984</c:v>
                </c:pt>
                <c:pt idx="266" formatCode="General">
                  <c:v>311641</c:v>
                </c:pt>
                <c:pt idx="267" formatCode="General">
                  <c:v>312296</c:v>
                </c:pt>
                <c:pt idx="268" formatCode="General">
                  <c:v>312947</c:v>
                </c:pt>
                <c:pt idx="269" formatCode="General">
                  <c:v>313595</c:v>
                </c:pt>
                <c:pt idx="270" formatCode="General">
                  <c:v>314240</c:v>
                </c:pt>
                <c:pt idx="271" formatCode="General">
                  <c:v>314883</c:v>
                </c:pt>
                <c:pt idx="272" formatCode="General">
                  <c:v>315522</c:v>
                </c:pt>
                <c:pt idx="273" formatCode="General">
                  <c:v>316159</c:v>
                </c:pt>
                <c:pt idx="274" formatCode="General">
                  <c:v>316793</c:v>
                </c:pt>
                <c:pt idx="275" formatCode="General">
                  <c:v>317424</c:v>
                </c:pt>
                <c:pt idx="276" formatCode="General">
                  <c:v>318053</c:v>
                </c:pt>
                <c:pt idx="277" formatCode="General">
                  <c:v>318678</c:v>
                </c:pt>
                <c:pt idx="278" formatCode="General">
                  <c:v>319302</c:v>
                </c:pt>
                <c:pt idx="279" formatCode="General">
                  <c:v>319922</c:v>
                </c:pt>
                <c:pt idx="280" formatCode="General">
                  <c:v>320540</c:v>
                </c:pt>
                <c:pt idx="281" formatCode="General">
                  <c:v>321156</c:v>
                </c:pt>
                <c:pt idx="282" formatCode="General">
                  <c:v>321769</c:v>
                </c:pt>
                <c:pt idx="283" formatCode="General">
                  <c:v>322380</c:v>
                </c:pt>
                <c:pt idx="284" formatCode="General">
                  <c:v>322987</c:v>
                </c:pt>
                <c:pt idx="285" formatCode="General">
                  <c:v>323593</c:v>
                </c:pt>
                <c:pt idx="286" formatCode="General">
                  <c:v>324196</c:v>
                </c:pt>
                <c:pt idx="287" formatCode="General">
                  <c:v>324796</c:v>
                </c:pt>
                <c:pt idx="288" formatCode="General">
                  <c:v>325394</c:v>
                </c:pt>
                <c:pt idx="289" formatCode="General">
                  <c:v>325990</c:v>
                </c:pt>
                <c:pt idx="290" formatCode="General">
                  <c:v>326583</c:v>
                </c:pt>
                <c:pt idx="291" formatCode="General">
                  <c:v>327174</c:v>
                </c:pt>
                <c:pt idx="292" formatCode="General">
                  <c:v>327763</c:v>
                </c:pt>
                <c:pt idx="293" formatCode="General">
                  <c:v>328349</c:v>
                </c:pt>
                <c:pt idx="294" formatCode="General">
                  <c:v>328933</c:v>
                </c:pt>
                <c:pt idx="295" formatCode="General">
                  <c:v>329515</c:v>
                </c:pt>
                <c:pt idx="296" formatCode="General">
                  <c:v>330095</c:v>
                </c:pt>
                <c:pt idx="297" formatCode="General">
                  <c:v>330672</c:v>
                </c:pt>
                <c:pt idx="298" formatCode="General">
                  <c:v>331248</c:v>
                </c:pt>
                <c:pt idx="299" formatCode="General">
                  <c:v>331821</c:v>
                </c:pt>
                <c:pt idx="300" formatCode="General">
                  <c:v>332392</c:v>
                </c:pt>
                <c:pt idx="301" formatCode="General">
                  <c:v>332961</c:v>
                </c:pt>
                <c:pt idx="302" formatCode="General">
                  <c:v>333528</c:v>
                </c:pt>
                <c:pt idx="303" formatCode="General">
                  <c:v>334093</c:v>
                </c:pt>
                <c:pt idx="304" formatCode="General">
                  <c:v>334656</c:v>
                </c:pt>
                <c:pt idx="305" formatCode="General">
                  <c:v>335218</c:v>
                </c:pt>
                <c:pt idx="306" formatCode="General">
                  <c:v>335777</c:v>
                </c:pt>
                <c:pt idx="307" formatCode="General">
                  <c:v>336334</c:v>
                </c:pt>
                <c:pt idx="308" formatCode="General">
                  <c:v>336889</c:v>
                </c:pt>
                <c:pt idx="309" formatCode="General">
                  <c:v>337443</c:v>
                </c:pt>
                <c:pt idx="310" formatCode="General">
                  <c:v>337994</c:v>
                </c:pt>
                <c:pt idx="311" formatCode="General">
                  <c:v>338544</c:v>
                </c:pt>
                <c:pt idx="312" formatCode="General">
                  <c:v>339092</c:v>
                </c:pt>
                <c:pt idx="313" formatCode="General">
                  <c:v>339638</c:v>
                </c:pt>
                <c:pt idx="314" formatCode="General">
                  <c:v>340182</c:v>
                </c:pt>
                <c:pt idx="315" formatCode="General">
                  <c:v>340724</c:v>
                </c:pt>
                <c:pt idx="316" formatCode="General">
                  <c:v>341265</c:v>
                </c:pt>
                <c:pt idx="317" formatCode="General">
                  <c:v>341804</c:v>
                </c:pt>
                <c:pt idx="318" formatCode="General">
                  <c:v>342341</c:v>
                </c:pt>
                <c:pt idx="319" formatCode="General">
                  <c:v>342876</c:v>
                </c:pt>
                <c:pt idx="320" formatCode="General">
                  <c:v>343410</c:v>
                </c:pt>
                <c:pt idx="321" formatCode="General">
                  <c:v>343942</c:v>
                </c:pt>
                <c:pt idx="322" formatCode="General">
                  <c:v>344472</c:v>
                </c:pt>
                <c:pt idx="323" formatCode="General">
                  <c:v>345001</c:v>
                </c:pt>
                <c:pt idx="324" formatCode="General">
                  <c:v>345528</c:v>
                </c:pt>
                <c:pt idx="325" formatCode="General">
                  <c:v>346053</c:v>
                </c:pt>
                <c:pt idx="326" formatCode="General">
                  <c:v>346577</c:v>
                </c:pt>
                <c:pt idx="327" formatCode="General">
                  <c:v>347099</c:v>
                </c:pt>
                <c:pt idx="328" formatCode="General">
                  <c:v>347619</c:v>
                </c:pt>
                <c:pt idx="329" formatCode="General">
                  <c:v>348138</c:v>
                </c:pt>
                <c:pt idx="330" formatCode="General">
                  <c:v>348655</c:v>
                </c:pt>
                <c:pt idx="331" formatCode="General">
                  <c:v>349171</c:v>
                </c:pt>
                <c:pt idx="332" formatCode="General">
                  <c:v>349685</c:v>
                </c:pt>
                <c:pt idx="333" formatCode="General">
                  <c:v>350198</c:v>
                </c:pt>
                <c:pt idx="334" formatCode="General">
                  <c:v>350709</c:v>
                </c:pt>
                <c:pt idx="335" formatCode="General">
                  <c:v>351218</c:v>
                </c:pt>
                <c:pt idx="336" formatCode="General">
                  <c:v>351726</c:v>
                </c:pt>
                <c:pt idx="337" formatCode="General">
                  <c:v>352233</c:v>
                </c:pt>
                <c:pt idx="338" formatCode="General">
                  <c:v>352738</c:v>
                </c:pt>
                <c:pt idx="339" formatCode="General">
                  <c:v>353241</c:v>
                </c:pt>
                <c:pt idx="340" formatCode="General">
                  <c:v>353743</c:v>
                </c:pt>
                <c:pt idx="341" formatCode="General">
                  <c:v>354244</c:v>
                </c:pt>
                <c:pt idx="342" formatCode="General">
                  <c:v>354743</c:v>
                </c:pt>
                <c:pt idx="343" formatCode="General">
                  <c:v>355240</c:v>
                </c:pt>
                <c:pt idx="344" formatCode="General">
                  <c:v>355737</c:v>
                </c:pt>
                <c:pt idx="345" formatCode="General">
                  <c:v>356231</c:v>
                </c:pt>
                <c:pt idx="346" formatCode="General">
                  <c:v>356724</c:v>
                </c:pt>
                <c:pt idx="347" formatCode="General">
                  <c:v>359753</c:v>
                </c:pt>
                <c:pt idx="348" formatCode="General">
                  <c:v>363464</c:v>
                </c:pt>
                <c:pt idx="349" formatCode="General">
                  <c:v>367368</c:v>
                </c:pt>
                <c:pt idx="350" formatCode="General">
                  <c:v>371013</c:v>
                </c:pt>
                <c:pt idx="351" formatCode="General">
                  <c:v>374734</c:v>
                </c:pt>
                <c:pt idx="352" formatCode="General">
                  <c:v>376791</c:v>
                </c:pt>
                <c:pt idx="353" formatCode="General">
                  <c:v>378476</c:v>
                </c:pt>
                <c:pt idx="354" formatCode="General">
                  <c:v>379989</c:v>
                </c:pt>
                <c:pt idx="355" formatCode="General">
                  <c:v>381391</c:v>
                </c:pt>
                <c:pt idx="356" formatCode="General">
                  <c:v>382712</c:v>
                </c:pt>
                <c:pt idx="357" formatCode="General">
                  <c:v>383969</c:v>
                </c:pt>
                <c:pt idx="358" formatCode="General">
                  <c:v>385173</c:v>
                </c:pt>
                <c:pt idx="359" formatCode="General">
                  <c:v>386332</c:v>
                </c:pt>
                <c:pt idx="360" formatCode="General">
                  <c:v>387454</c:v>
                </c:pt>
                <c:pt idx="361" formatCode="General">
                  <c:v>388543</c:v>
                </c:pt>
                <c:pt idx="362" formatCode="General">
                  <c:v>389603</c:v>
                </c:pt>
                <c:pt idx="363" formatCode="General">
                  <c:v>390638</c:v>
                </c:pt>
                <c:pt idx="364" formatCode="General">
                  <c:v>391650</c:v>
                </c:pt>
                <c:pt idx="365" formatCode="General">
                  <c:v>392641</c:v>
                </c:pt>
                <c:pt idx="366" formatCode="General">
                  <c:v>393613</c:v>
                </c:pt>
                <c:pt idx="367" formatCode="General">
                  <c:v>394567</c:v>
                </c:pt>
                <c:pt idx="368" formatCode="General">
                  <c:v>395504</c:v>
                </c:pt>
                <c:pt idx="369" formatCode="General">
                  <c:v>396427</c:v>
                </c:pt>
                <c:pt idx="370" formatCode="General">
                  <c:v>397336</c:v>
                </c:pt>
                <c:pt idx="371" formatCode="General">
                  <c:v>398231</c:v>
                </c:pt>
                <c:pt idx="372" formatCode="General">
                  <c:v>399115</c:v>
                </c:pt>
                <c:pt idx="373" formatCode="General">
                  <c:v>399987</c:v>
                </c:pt>
                <c:pt idx="374" formatCode="General">
                  <c:v>400848</c:v>
                </c:pt>
                <c:pt idx="375">
                  <c:v>401699</c:v>
                </c:pt>
                <c:pt idx="376">
                  <c:v>402540</c:v>
                </c:pt>
                <c:pt idx="377">
                  <c:v>403372</c:v>
                </c:pt>
                <c:pt idx="378">
                  <c:v>404195</c:v>
                </c:pt>
                <c:pt idx="379">
                  <c:v>405010</c:v>
                </c:pt>
                <c:pt idx="380">
                  <c:v>405817</c:v>
                </c:pt>
                <c:pt idx="381">
                  <c:v>406616</c:v>
                </c:pt>
                <c:pt idx="382">
                  <c:v>407407</c:v>
                </c:pt>
                <c:pt idx="383">
                  <c:v>408191</c:v>
                </c:pt>
                <c:pt idx="384">
                  <c:v>408969</c:v>
                </c:pt>
                <c:pt idx="385">
                  <c:v>409739</c:v>
                </c:pt>
                <c:pt idx="386">
                  <c:v>410503</c:v>
                </c:pt>
                <c:pt idx="387">
                  <c:v>411261</c:v>
                </c:pt>
                <c:pt idx="388">
                  <c:v>412013</c:v>
                </c:pt>
                <c:pt idx="389">
                  <c:v>412760</c:v>
                </c:pt>
                <c:pt idx="390">
                  <c:v>413500</c:v>
                </c:pt>
                <c:pt idx="391">
                  <c:v>414236</c:v>
                </c:pt>
                <c:pt idx="392">
                  <c:v>414966</c:v>
                </c:pt>
                <c:pt idx="393">
                  <c:v>415691</c:v>
                </c:pt>
                <c:pt idx="394">
                  <c:v>416411</c:v>
                </c:pt>
                <c:pt idx="395">
                  <c:v>417126</c:v>
                </c:pt>
                <c:pt idx="396">
                  <c:v>417837</c:v>
                </c:pt>
                <c:pt idx="397" formatCode="General">
                  <c:v>418543</c:v>
                </c:pt>
                <c:pt idx="398">
                  <c:v>419245</c:v>
                </c:pt>
                <c:pt idx="399" formatCode="General">
                  <c:v>419942</c:v>
                </c:pt>
                <c:pt idx="400" formatCode="General">
                  <c:v>420635</c:v>
                </c:pt>
                <c:pt idx="401" formatCode="General">
                  <c:v>421324</c:v>
                </c:pt>
                <c:pt idx="402" formatCode="General">
                  <c:v>422009</c:v>
                </c:pt>
                <c:pt idx="403" formatCode="General">
                  <c:v>422690</c:v>
                </c:pt>
                <c:pt idx="404" formatCode="General">
                  <c:v>423367</c:v>
                </c:pt>
                <c:pt idx="405" formatCode="General">
                  <c:v>424041</c:v>
                </c:pt>
                <c:pt idx="406" formatCode="General">
                  <c:v>424710</c:v>
                </c:pt>
                <c:pt idx="407" formatCode="General">
                  <c:v>425376</c:v>
                </c:pt>
                <c:pt idx="408" formatCode="General">
                  <c:v>426039</c:v>
                </c:pt>
                <c:pt idx="409" formatCode="General">
                  <c:v>426698</c:v>
                </c:pt>
                <c:pt idx="410" formatCode="General">
                  <c:v>427354</c:v>
                </c:pt>
                <c:pt idx="411" formatCode="General">
                  <c:v>428006</c:v>
                </c:pt>
                <c:pt idx="412" formatCode="General">
                  <c:v>428655</c:v>
                </c:pt>
                <c:pt idx="413" formatCode="General">
                  <c:v>429301</c:v>
                </c:pt>
                <c:pt idx="414" formatCode="General">
                  <c:v>429943</c:v>
                </c:pt>
                <c:pt idx="415" formatCode="General">
                  <c:v>430583</c:v>
                </c:pt>
                <c:pt idx="416" formatCode="General">
                  <c:v>431219</c:v>
                </c:pt>
                <c:pt idx="417" formatCode="General">
                  <c:v>431852</c:v>
                </c:pt>
                <c:pt idx="418" formatCode="General">
                  <c:v>432482</c:v>
                </c:pt>
                <c:pt idx="419" formatCode="General">
                  <c:v>433110</c:v>
                </c:pt>
                <c:pt idx="420" formatCode="General">
                  <c:v>433734</c:v>
                </c:pt>
                <c:pt idx="421" formatCode="General">
                  <c:v>434356</c:v>
                </c:pt>
                <c:pt idx="422" formatCode="General">
                  <c:v>434974</c:v>
                </c:pt>
                <c:pt idx="423" formatCode="General">
                  <c:v>435591</c:v>
                </c:pt>
                <c:pt idx="424" formatCode="General">
                  <c:v>436204</c:v>
                </c:pt>
                <c:pt idx="425" formatCode="General">
                  <c:v>436815</c:v>
                </c:pt>
                <c:pt idx="426" formatCode="General">
                  <c:v>437423</c:v>
                </c:pt>
                <c:pt idx="427" formatCode="General">
                  <c:v>438028</c:v>
                </c:pt>
                <c:pt idx="428" formatCode="General">
                  <c:v>438632</c:v>
                </c:pt>
                <c:pt idx="429" formatCode="General">
                  <c:v>439232</c:v>
                </c:pt>
                <c:pt idx="430" formatCode="General">
                  <c:v>439830</c:v>
                </c:pt>
                <c:pt idx="431" formatCode="General">
                  <c:v>440426</c:v>
                </c:pt>
                <c:pt idx="432" formatCode="General">
                  <c:v>441019</c:v>
                </c:pt>
                <c:pt idx="433" formatCode="General">
                  <c:v>441610</c:v>
                </c:pt>
                <c:pt idx="434" formatCode="General">
                  <c:v>442198</c:v>
                </c:pt>
                <c:pt idx="435" formatCode="General">
                  <c:v>442784</c:v>
                </c:pt>
                <c:pt idx="436" formatCode="General">
                  <c:v>443368</c:v>
                </c:pt>
                <c:pt idx="437" formatCode="General">
                  <c:v>443949</c:v>
                </c:pt>
                <c:pt idx="438" formatCode="General">
                  <c:v>444528</c:v>
                </c:pt>
                <c:pt idx="439" formatCode="General">
                  <c:v>445106</c:v>
                </c:pt>
                <c:pt idx="440" formatCode="General">
                  <c:v>445680</c:v>
                </c:pt>
                <c:pt idx="441" formatCode="General">
                  <c:v>446253</c:v>
                </c:pt>
                <c:pt idx="442" formatCode="General">
                  <c:v>446824</c:v>
                </c:pt>
                <c:pt idx="443" formatCode="General">
                  <c:v>447392</c:v>
                </c:pt>
                <c:pt idx="444" formatCode="General">
                  <c:v>447958</c:v>
                </c:pt>
                <c:pt idx="445" formatCode="General">
                  <c:v>448523</c:v>
                </c:pt>
                <c:pt idx="446" formatCode="General">
                  <c:v>449085</c:v>
                </c:pt>
                <c:pt idx="447" formatCode="General">
                  <c:v>449645</c:v>
                </c:pt>
                <c:pt idx="448" formatCode="General">
                  <c:v>450203</c:v>
                </c:pt>
                <c:pt idx="449" formatCode="General">
                  <c:v>450759</c:v>
                </c:pt>
                <c:pt idx="450" formatCode="General">
                  <c:v>451314</c:v>
                </c:pt>
                <c:pt idx="451" formatCode="General">
                  <c:v>451866</c:v>
                </c:pt>
                <c:pt idx="452" formatCode="General">
                  <c:v>452417</c:v>
                </c:pt>
                <c:pt idx="453" formatCode="General">
                  <c:v>452965</c:v>
                </c:pt>
                <c:pt idx="454" formatCode="General">
                  <c:v>453512</c:v>
                </c:pt>
                <c:pt idx="455" formatCode="General">
                  <c:v>454057</c:v>
                </c:pt>
                <c:pt idx="456" formatCode="General">
                  <c:v>454600</c:v>
                </c:pt>
                <c:pt idx="457" formatCode="General">
                  <c:v>455141</c:v>
                </c:pt>
                <c:pt idx="458" formatCode="General">
                  <c:v>455680</c:v>
                </c:pt>
                <c:pt idx="459" formatCode="General">
                  <c:v>456218</c:v>
                </c:pt>
                <c:pt idx="460" formatCode="General">
                  <c:v>456754</c:v>
                </c:pt>
                <c:pt idx="461" formatCode="General">
                  <c:v>457288</c:v>
                </c:pt>
                <c:pt idx="462" formatCode="General">
                  <c:v>457820</c:v>
                </c:pt>
                <c:pt idx="463" formatCode="General">
                  <c:v>458351</c:v>
                </c:pt>
                <c:pt idx="464" formatCode="General">
                  <c:v>458880</c:v>
                </c:pt>
                <c:pt idx="465" formatCode="General">
                  <c:v>459407</c:v>
                </c:pt>
                <c:pt idx="466" formatCode="General">
                  <c:v>459932</c:v>
                </c:pt>
                <c:pt idx="467" formatCode="General">
                  <c:v>460456</c:v>
                </c:pt>
                <c:pt idx="468" formatCode="General">
                  <c:v>460977</c:v>
                </c:pt>
                <c:pt idx="469" formatCode="General">
                  <c:v>461498</c:v>
                </c:pt>
                <c:pt idx="470" formatCode="General">
                  <c:v>462016</c:v>
                </c:pt>
                <c:pt idx="471" formatCode="General">
                  <c:v>462533</c:v>
                </c:pt>
                <c:pt idx="472" formatCode="General">
                  <c:v>463049</c:v>
                </c:pt>
                <c:pt idx="473" formatCode="General">
                  <c:v>463562</c:v>
                </c:pt>
                <c:pt idx="474" formatCode="General">
                  <c:v>464074</c:v>
                </c:pt>
                <c:pt idx="475" formatCode="General">
                  <c:v>464585</c:v>
                </c:pt>
                <c:pt idx="476" formatCode="General">
                  <c:v>465094</c:v>
                </c:pt>
                <c:pt idx="477" formatCode="General">
                  <c:v>465601</c:v>
                </c:pt>
                <c:pt idx="478" formatCode="General">
                  <c:v>466107</c:v>
                </c:pt>
                <c:pt idx="479" formatCode="General">
                  <c:v>466611</c:v>
                </c:pt>
                <c:pt idx="480" formatCode="General">
                  <c:v>467113</c:v>
                </c:pt>
                <c:pt idx="481" formatCode="General">
                  <c:v>467614</c:v>
                </c:pt>
                <c:pt idx="482" formatCode="General">
                  <c:v>468114</c:v>
                </c:pt>
                <c:pt idx="483" formatCode="General">
                  <c:v>468612</c:v>
                </c:pt>
                <c:pt idx="484" formatCode="General">
                  <c:v>469108</c:v>
                </c:pt>
                <c:pt idx="485" formatCode="General">
                  <c:v>469603</c:v>
                </c:pt>
                <c:pt idx="486" formatCode="General">
                  <c:v>470097</c:v>
                </c:pt>
                <c:pt idx="487" formatCode="General">
                  <c:v>470589</c:v>
                </c:pt>
                <c:pt idx="488" formatCode="General">
                  <c:v>471079</c:v>
                </c:pt>
                <c:pt idx="489" formatCode="General">
                  <c:v>471568</c:v>
                </c:pt>
                <c:pt idx="490" formatCode="General">
                  <c:v>472056</c:v>
                </c:pt>
                <c:pt idx="491" formatCode="General">
                  <c:v>472542</c:v>
                </c:pt>
                <c:pt idx="492" formatCode="General">
                  <c:v>473026</c:v>
                </c:pt>
                <c:pt idx="493" formatCode="General">
                  <c:v>473510</c:v>
                </c:pt>
                <c:pt idx="494" formatCode="General">
                  <c:v>473991</c:v>
                </c:pt>
                <c:pt idx="495" formatCode="General">
                  <c:v>474472</c:v>
                </c:pt>
                <c:pt idx="496" formatCode="General">
                  <c:v>474951</c:v>
                </c:pt>
                <c:pt idx="497" formatCode="General">
                  <c:v>475428</c:v>
                </c:pt>
                <c:pt idx="498" formatCode="General">
                  <c:v>475905</c:v>
                </c:pt>
                <c:pt idx="499" formatCode="General">
                  <c:v>476379</c:v>
                </c:pt>
                <c:pt idx="500" formatCode="General">
                  <c:v>476853</c:v>
                </c:pt>
                <c:pt idx="501" formatCode="General">
                  <c:v>477325</c:v>
                </c:pt>
                <c:pt idx="502" formatCode="General">
                  <c:v>477796</c:v>
                </c:pt>
                <c:pt idx="503" formatCode="General">
                  <c:v>478265</c:v>
                </c:pt>
                <c:pt idx="504" formatCode="General">
                  <c:v>478733</c:v>
                </c:pt>
                <c:pt idx="505" formatCode="General">
                  <c:v>479200</c:v>
                </c:pt>
                <c:pt idx="506" formatCode="General">
                  <c:v>479665</c:v>
                </c:pt>
                <c:pt idx="507" formatCode="General">
                  <c:v>480130</c:v>
                </c:pt>
                <c:pt idx="508" formatCode="General">
                  <c:v>480592</c:v>
                </c:pt>
                <c:pt idx="509" formatCode="General">
                  <c:v>481054</c:v>
                </c:pt>
                <c:pt idx="510" formatCode="General">
                  <c:v>481514</c:v>
                </c:pt>
                <c:pt idx="511" formatCode="General">
                  <c:v>481973</c:v>
                </c:pt>
                <c:pt idx="512" formatCode="General">
                  <c:v>483035</c:v>
                </c:pt>
                <c:pt idx="513" formatCode="General">
                  <c:v>484266</c:v>
                </c:pt>
                <c:pt idx="514" formatCode="General">
                  <c:v>485594</c:v>
                </c:pt>
                <c:pt idx="515" formatCode="General">
                  <c:v>486996</c:v>
                </c:pt>
                <c:pt idx="516" formatCode="General">
                  <c:v>488459</c:v>
                </c:pt>
                <c:pt idx="517" formatCode="General">
                  <c:v>489975</c:v>
                </c:pt>
                <c:pt idx="518" formatCode="General">
                  <c:v>491536</c:v>
                </c:pt>
                <c:pt idx="519" formatCode="General">
                  <c:v>493132</c:v>
                </c:pt>
                <c:pt idx="520" formatCode="General">
                  <c:v>494725</c:v>
                </c:pt>
                <c:pt idx="521" formatCode="General">
                  <c:v>496345</c:v>
                </c:pt>
                <c:pt idx="522" formatCode="General">
                  <c:v>497991</c:v>
                </c:pt>
                <c:pt idx="523" formatCode="General">
                  <c:v>499664</c:v>
                </c:pt>
                <c:pt idx="524" formatCode="General">
                  <c:v>501361</c:v>
                </c:pt>
                <c:pt idx="525" formatCode="General">
                  <c:v>503082</c:v>
                </c:pt>
                <c:pt idx="526" formatCode="General">
                  <c:v>504825</c:v>
                </c:pt>
                <c:pt idx="527" formatCode="General">
                  <c:v>506589</c:v>
                </c:pt>
                <c:pt idx="528" formatCode="General">
                  <c:v>508372</c:v>
                </c:pt>
                <c:pt idx="529" formatCode="General">
                  <c:v>510173</c:v>
                </c:pt>
                <c:pt idx="530" formatCode="General">
                  <c:v>511992</c:v>
                </c:pt>
                <c:pt idx="531" formatCode="General">
                  <c:v>513828</c:v>
                </c:pt>
                <c:pt idx="532" formatCode="General">
                  <c:v>515680</c:v>
                </c:pt>
                <c:pt idx="533" formatCode="General">
                  <c:v>517547</c:v>
                </c:pt>
                <c:pt idx="534" formatCode="General">
                  <c:v>519429</c:v>
                </c:pt>
                <c:pt idx="535" formatCode="General">
                  <c:v>521333</c:v>
                </c:pt>
                <c:pt idx="536" formatCode="General">
                  <c:v>523253</c:v>
                </c:pt>
                <c:pt idx="537" formatCode="General">
                  <c:v>525190</c:v>
                </c:pt>
                <c:pt idx="538" formatCode="General">
                  <c:v>527141</c:v>
                </c:pt>
                <c:pt idx="539">
                  <c:v>529107</c:v>
                </c:pt>
                <c:pt idx="540">
                  <c:v>531086</c:v>
                </c:pt>
                <c:pt idx="541">
                  <c:v>533079</c:v>
                </c:pt>
                <c:pt idx="542">
                  <c:v>535037</c:v>
                </c:pt>
                <c:pt idx="543">
                  <c:v>536948</c:v>
                </c:pt>
                <c:pt idx="544">
                  <c:v>538858</c:v>
                </c:pt>
                <c:pt idx="545">
                  <c:v>540772</c:v>
                </c:pt>
                <c:pt idx="546">
                  <c:v>542689</c:v>
                </c:pt>
                <c:pt idx="547">
                  <c:v>544610</c:v>
                </c:pt>
                <c:pt idx="548">
                  <c:v>546536</c:v>
                </c:pt>
                <c:pt idx="549">
                  <c:v>548467</c:v>
                </c:pt>
                <c:pt idx="550">
                  <c:v>550448</c:v>
                </c:pt>
                <c:pt idx="551">
                  <c:v>552445</c:v>
                </c:pt>
                <c:pt idx="552">
                  <c:v>554452</c:v>
                </c:pt>
                <c:pt idx="553">
                  <c:v>556469</c:v>
                </c:pt>
                <c:pt idx="554">
                  <c:v>558495</c:v>
                </c:pt>
                <c:pt idx="555">
                  <c:v>560530</c:v>
                </c:pt>
                <c:pt idx="556">
                  <c:v>562573</c:v>
                </c:pt>
                <c:pt idx="557" formatCode="General">
                  <c:v>564614</c:v>
                </c:pt>
                <c:pt idx="558">
                  <c:v>566645</c:v>
                </c:pt>
                <c:pt idx="559" formatCode="General">
                  <c:v>568680</c:v>
                </c:pt>
                <c:pt idx="560" formatCode="General">
                  <c:v>570722</c:v>
                </c:pt>
                <c:pt idx="561" formatCode="General">
                  <c:v>572770</c:v>
                </c:pt>
                <c:pt idx="562" formatCode="General">
                  <c:v>574823</c:v>
                </c:pt>
                <c:pt idx="563" formatCode="General">
                  <c:v>576883</c:v>
                </c:pt>
                <c:pt idx="564" formatCode="General">
                  <c:v>578949</c:v>
                </c:pt>
                <c:pt idx="565" formatCode="General">
                  <c:v>581018</c:v>
                </c:pt>
                <c:pt idx="566" formatCode="General">
                  <c:v>583094</c:v>
                </c:pt>
                <c:pt idx="567" formatCode="General">
                  <c:v>585176</c:v>
                </c:pt>
                <c:pt idx="568" formatCode="General">
                  <c:v>587264</c:v>
                </c:pt>
                <c:pt idx="569" formatCode="General">
                  <c:v>589357</c:v>
                </c:pt>
                <c:pt idx="570" formatCode="General">
                  <c:v>591456</c:v>
                </c:pt>
                <c:pt idx="571" formatCode="General">
                  <c:v>593562</c:v>
                </c:pt>
                <c:pt idx="572" formatCode="General">
                  <c:v>595673</c:v>
                </c:pt>
                <c:pt idx="573" formatCode="General">
                  <c:v>597789</c:v>
                </c:pt>
                <c:pt idx="574" formatCode="General">
                  <c:v>599910</c:v>
                </c:pt>
                <c:pt idx="575" formatCode="General">
                  <c:v>602036</c:v>
                </c:pt>
                <c:pt idx="576" formatCode="General">
                  <c:v>604168</c:v>
                </c:pt>
                <c:pt idx="577" formatCode="General">
                  <c:v>606306</c:v>
                </c:pt>
                <c:pt idx="578" formatCode="General">
                  <c:v>608449</c:v>
                </c:pt>
                <c:pt idx="579" formatCode="General">
                  <c:v>610600</c:v>
                </c:pt>
                <c:pt idx="580" formatCode="General">
                  <c:v>612756</c:v>
                </c:pt>
                <c:pt idx="581" formatCode="General">
                  <c:v>614920</c:v>
                </c:pt>
                <c:pt idx="582" formatCode="General">
                  <c:v>617092</c:v>
                </c:pt>
                <c:pt idx="583" formatCode="General">
                  <c:v>619272</c:v>
                </c:pt>
                <c:pt idx="584" formatCode="General">
                  <c:v>621460</c:v>
                </c:pt>
                <c:pt idx="585" formatCode="General">
                  <c:v>623657</c:v>
                </c:pt>
                <c:pt idx="586" formatCode="General">
                  <c:v>625861</c:v>
                </c:pt>
                <c:pt idx="587" formatCode="General">
                  <c:v>628070</c:v>
                </c:pt>
                <c:pt idx="588" formatCode="General">
                  <c:v>630277</c:v>
                </c:pt>
                <c:pt idx="589" formatCode="General">
                  <c:v>632486</c:v>
                </c:pt>
                <c:pt idx="590" formatCode="General">
                  <c:v>634694</c:v>
                </c:pt>
                <c:pt idx="591" formatCode="General">
                  <c:v>636903</c:v>
                </c:pt>
                <c:pt idx="592" formatCode="General">
                  <c:v>639113</c:v>
                </c:pt>
                <c:pt idx="593" formatCode="General">
                  <c:v>641323</c:v>
                </c:pt>
                <c:pt idx="594" formatCode="General">
                  <c:v>643532</c:v>
                </c:pt>
                <c:pt idx="595" formatCode="General">
                  <c:v>645750</c:v>
                </c:pt>
                <c:pt idx="596" formatCode="General">
                  <c:v>647977</c:v>
                </c:pt>
                <c:pt idx="597" formatCode="General">
                  <c:v>650214</c:v>
                </c:pt>
                <c:pt idx="598" formatCode="General">
                  <c:v>652460</c:v>
                </c:pt>
                <c:pt idx="599" formatCode="General">
                  <c:v>654714</c:v>
                </c:pt>
                <c:pt idx="600" formatCode="General">
                  <c:v>656977</c:v>
                </c:pt>
                <c:pt idx="601" formatCode="General">
                  <c:v>659248</c:v>
                </c:pt>
                <c:pt idx="602" formatCode="General">
                  <c:v>661514</c:v>
                </c:pt>
                <c:pt idx="603" formatCode="General">
                  <c:v>663722</c:v>
                </c:pt>
                <c:pt idx="604" formatCode="General">
                  <c:v>665920</c:v>
                </c:pt>
                <c:pt idx="605" formatCode="General">
                  <c:v>668113</c:v>
                </c:pt>
                <c:pt idx="606" formatCode="General">
                  <c:v>670304</c:v>
                </c:pt>
                <c:pt idx="607" formatCode="General">
                  <c:v>672491</c:v>
                </c:pt>
                <c:pt idx="608" formatCode="General">
                  <c:v>674677</c:v>
                </c:pt>
                <c:pt idx="609" formatCode="General">
                  <c:v>676861</c:v>
                </c:pt>
                <c:pt idx="610" formatCode="General">
                  <c:v>679071</c:v>
                </c:pt>
                <c:pt idx="611" formatCode="General">
                  <c:v>681303</c:v>
                </c:pt>
                <c:pt idx="612" formatCode="General">
                  <c:v>683542</c:v>
                </c:pt>
                <c:pt idx="613" formatCode="General">
                  <c:v>685789</c:v>
                </c:pt>
                <c:pt idx="614" formatCode="General">
                  <c:v>688043</c:v>
                </c:pt>
                <c:pt idx="615" formatCode="General">
                  <c:v>690303</c:v>
                </c:pt>
                <c:pt idx="616" formatCode="General">
                  <c:v>692568</c:v>
                </c:pt>
                <c:pt idx="617" formatCode="General">
                  <c:v>692568</c:v>
                </c:pt>
                <c:pt idx="618" formatCode="General">
                  <c:v>692781</c:v>
                </c:pt>
                <c:pt idx="619" formatCode="General">
                  <c:v>693367</c:v>
                </c:pt>
                <c:pt idx="620" formatCode="General">
                  <c:v>695003</c:v>
                </c:pt>
                <c:pt idx="621" formatCode="General">
                  <c:v>699523</c:v>
                </c:pt>
                <c:pt idx="622" formatCode="General">
                  <c:v>711505</c:v>
                </c:pt>
                <c:pt idx="623" formatCode="General">
                  <c:v>734072</c:v>
                </c:pt>
                <c:pt idx="624" formatCode="General">
                  <c:v>765616</c:v>
                </c:pt>
                <c:pt idx="625" formatCode="General">
                  <c:v>792778</c:v>
                </c:pt>
                <c:pt idx="626" formatCode="General">
                  <c:v>816516</c:v>
                </c:pt>
                <c:pt idx="627" formatCode="General">
                  <c:v>837430</c:v>
                </c:pt>
                <c:pt idx="628" formatCode="General">
                  <c:v>855955</c:v>
                </c:pt>
                <c:pt idx="629" formatCode="General">
                  <c:v>872443</c:v>
                </c:pt>
                <c:pt idx="630" formatCode="General">
                  <c:v>887174</c:v>
                </c:pt>
                <c:pt idx="631" formatCode="General">
                  <c:v>900393</c:v>
                </c:pt>
                <c:pt idx="632" formatCode="General">
                  <c:v>912301</c:v>
                </c:pt>
                <c:pt idx="633" formatCode="General">
                  <c:v>923069</c:v>
                </c:pt>
                <c:pt idx="634" formatCode="General">
                  <c:v>932844</c:v>
                </c:pt>
                <c:pt idx="635" formatCode="General">
                  <c:v>941747</c:v>
                </c:pt>
                <c:pt idx="636" formatCode="General">
                  <c:v>949882</c:v>
                </c:pt>
                <c:pt idx="637" formatCode="General">
                  <c:v>957342</c:v>
                </c:pt>
                <c:pt idx="638" formatCode="General">
                  <c:v>964204</c:v>
                </c:pt>
                <c:pt idx="639" formatCode="General">
                  <c:v>970531</c:v>
                </c:pt>
                <c:pt idx="640" formatCode="General">
                  <c:v>976380</c:v>
                </c:pt>
                <c:pt idx="641" formatCode="General">
                  <c:v>981798</c:v>
                </c:pt>
                <c:pt idx="642" formatCode="General">
                  <c:v>986823</c:v>
                </c:pt>
                <c:pt idx="643" formatCode="General">
                  <c:v>991491</c:v>
                </c:pt>
                <c:pt idx="644" formatCode="General">
                  <c:v>995835</c:v>
                </c:pt>
                <c:pt idx="645" formatCode="General">
                  <c:v>999886</c:v>
                </c:pt>
                <c:pt idx="646">
                  <c:v>1003670</c:v>
                </c:pt>
                <c:pt idx="647">
                  <c:v>1007220</c:v>
                </c:pt>
                <c:pt idx="648">
                  <c:v>1010550</c:v>
                </c:pt>
                <c:pt idx="649">
                  <c:v>1013680</c:v>
                </c:pt>
                <c:pt idx="650">
                  <c:v>1016640</c:v>
                </c:pt>
                <c:pt idx="651">
                  <c:v>1019430</c:v>
                </c:pt>
                <c:pt idx="652">
                  <c:v>1022080</c:v>
                </c:pt>
                <c:pt idx="653">
                  <c:v>1024590</c:v>
                </c:pt>
                <c:pt idx="654">
                  <c:v>1026980</c:v>
                </c:pt>
                <c:pt idx="655">
                  <c:v>1029260</c:v>
                </c:pt>
                <c:pt idx="656">
                  <c:v>1031430</c:v>
                </c:pt>
                <c:pt idx="657">
                  <c:v>1033510</c:v>
                </c:pt>
                <c:pt idx="658">
                  <c:v>1035500</c:v>
                </c:pt>
                <c:pt idx="659">
                  <c:v>1037400</c:v>
                </c:pt>
                <c:pt idx="660">
                  <c:v>1039230</c:v>
                </c:pt>
                <c:pt idx="661">
                  <c:v>1040990</c:v>
                </c:pt>
                <c:pt idx="662">
                  <c:v>1041990</c:v>
                </c:pt>
              </c:numCache>
            </c:numRef>
          </c:yVal>
          <c:smooth val="1"/>
        </c:ser>
        <c:dLbls>
          <c:showLegendKey val="0"/>
          <c:showVal val="0"/>
          <c:showCatName val="0"/>
          <c:showSerName val="0"/>
          <c:showPercent val="0"/>
          <c:showBubbleSize val="0"/>
        </c:dLbls>
        <c:axId val="155420480"/>
        <c:axId val="155421040"/>
      </c:scatterChart>
      <c:valAx>
        <c:axId val="15542048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42334007379289906"/>
              <c:y val="0.903831214722538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421040"/>
        <c:crosses val="autoZero"/>
        <c:crossBetween val="midCat"/>
      </c:valAx>
      <c:valAx>
        <c:axId val="155421040"/>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NPV(1,000$)</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420480"/>
        <c:crosses val="autoZero"/>
        <c:crossBetween val="midCat"/>
        <c:dispUnits>
          <c:builtInUnit val="thousands"/>
        </c:dispUnits>
      </c:valAx>
      <c:spPr>
        <a:noFill/>
        <a:ln>
          <a:noFill/>
        </a:ln>
        <a:effectLst/>
      </c:spPr>
    </c:plotArea>
    <c:legend>
      <c:legendPos val="r"/>
      <c:layout>
        <c:manualLayout>
          <c:xMode val="edge"/>
          <c:yMode val="edge"/>
          <c:x val="0.5349617074991726"/>
          <c:y val="0.28471448942897887"/>
          <c:w val="0.2995050838586526"/>
          <c:h val="0.41061938123876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0"/>
          <c:order val="0"/>
          <c:tx>
            <c:v>d=5days</c:v>
          </c:tx>
          <c:spPr>
            <a:ln w="25400" cap="rnd">
              <a:solidFill>
                <a:schemeClr val="accent1"/>
              </a:solidFill>
              <a:round/>
            </a:ln>
            <a:effectLst/>
          </c:spPr>
          <c:marker>
            <c:symbol val="none"/>
          </c:marker>
          <c:xVal>
            <c:numRef>
              <c:f>Alg_dropInterval!$G$3:$G$665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Alg_dropInterval!$H$3:$H$665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4120</c:v>
                </c:pt>
                <c:pt idx="188">
                  <c:v>4040</c:v>
                </c:pt>
                <c:pt idx="189">
                  <c:v>3960</c:v>
                </c:pt>
                <c:pt idx="190">
                  <c:v>3880</c:v>
                </c:pt>
                <c:pt idx="191">
                  <c:v>3800</c:v>
                </c:pt>
                <c:pt idx="192">
                  <c:v>3800</c:v>
                </c:pt>
                <c:pt idx="193">
                  <c:v>3800</c:v>
                </c:pt>
                <c:pt idx="194">
                  <c:v>3800</c:v>
                </c:pt>
                <c:pt idx="195">
                  <c:v>3800</c:v>
                </c:pt>
                <c:pt idx="196">
                  <c:v>3800</c:v>
                </c:pt>
                <c:pt idx="197">
                  <c:v>3800</c:v>
                </c:pt>
                <c:pt idx="198">
                  <c:v>3800</c:v>
                </c:pt>
                <c:pt idx="199">
                  <c:v>3800</c:v>
                </c:pt>
                <c:pt idx="200">
                  <c:v>3800</c:v>
                </c:pt>
                <c:pt idx="201">
                  <c:v>3800</c:v>
                </c:pt>
                <c:pt idx="202">
                  <c:v>3800</c:v>
                </c:pt>
                <c:pt idx="203">
                  <c:v>3800</c:v>
                </c:pt>
                <c:pt idx="204">
                  <c:v>3800</c:v>
                </c:pt>
                <c:pt idx="205">
                  <c:v>3800</c:v>
                </c:pt>
                <c:pt idx="206">
                  <c:v>3800</c:v>
                </c:pt>
                <c:pt idx="207">
                  <c:v>3800</c:v>
                </c:pt>
                <c:pt idx="208">
                  <c:v>3800</c:v>
                </c:pt>
                <c:pt idx="209">
                  <c:v>3800</c:v>
                </c:pt>
                <c:pt idx="210">
                  <c:v>3800</c:v>
                </c:pt>
                <c:pt idx="211">
                  <c:v>3800</c:v>
                </c:pt>
                <c:pt idx="212">
                  <c:v>3800</c:v>
                </c:pt>
                <c:pt idx="213">
                  <c:v>3800</c:v>
                </c:pt>
                <c:pt idx="214">
                  <c:v>3800</c:v>
                </c:pt>
                <c:pt idx="215">
                  <c:v>3800</c:v>
                </c:pt>
                <c:pt idx="216">
                  <c:v>3800</c:v>
                </c:pt>
                <c:pt idx="217">
                  <c:v>3800</c:v>
                </c:pt>
                <c:pt idx="218">
                  <c:v>3800</c:v>
                </c:pt>
                <c:pt idx="219">
                  <c:v>3800</c:v>
                </c:pt>
                <c:pt idx="220">
                  <c:v>3800</c:v>
                </c:pt>
                <c:pt idx="221">
                  <c:v>3800</c:v>
                </c:pt>
                <c:pt idx="222">
                  <c:v>3800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3480</c:v>
                </c:pt>
                <c:pt idx="276">
                  <c:v>3400</c:v>
                </c:pt>
                <c:pt idx="277">
                  <c:v>3400</c:v>
                </c:pt>
                <c:pt idx="278">
                  <c:v>3400</c:v>
                </c:pt>
                <c:pt idx="279">
                  <c:v>3400</c:v>
                </c:pt>
                <c:pt idx="280">
                  <c:v>3400</c:v>
                </c:pt>
                <c:pt idx="281">
                  <c:v>3400</c:v>
                </c:pt>
                <c:pt idx="282">
                  <c:v>3400</c:v>
                </c:pt>
                <c:pt idx="283">
                  <c:v>3400</c:v>
                </c:pt>
                <c:pt idx="284">
                  <c:v>3400</c:v>
                </c:pt>
                <c:pt idx="285">
                  <c:v>3400</c:v>
                </c:pt>
                <c:pt idx="286">
                  <c:v>3400</c:v>
                </c:pt>
                <c:pt idx="287">
                  <c:v>3400</c:v>
                </c:pt>
                <c:pt idx="288">
                  <c:v>3400</c:v>
                </c:pt>
                <c:pt idx="289">
                  <c:v>3400</c:v>
                </c:pt>
                <c:pt idx="290">
                  <c:v>3400</c:v>
                </c:pt>
                <c:pt idx="291">
                  <c:v>3400</c:v>
                </c:pt>
                <c:pt idx="292">
                  <c:v>3400</c:v>
                </c:pt>
                <c:pt idx="293">
                  <c:v>3400</c:v>
                </c:pt>
                <c:pt idx="294">
                  <c:v>3400</c:v>
                </c:pt>
                <c:pt idx="295">
                  <c:v>3400</c:v>
                </c:pt>
                <c:pt idx="296">
                  <c:v>3400</c:v>
                </c:pt>
                <c:pt idx="297">
                  <c:v>3400</c:v>
                </c:pt>
                <c:pt idx="298">
                  <c:v>3400</c:v>
                </c:pt>
                <c:pt idx="299">
                  <c:v>3400</c:v>
                </c:pt>
                <c:pt idx="300">
                  <c:v>3400</c:v>
                </c:pt>
                <c:pt idx="301">
                  <c:v>3400</c:v>
                </c:pt>
                <c:pt idx="302">
                  <c:v>3400</c:v>
                </c:pt>
                <c:pt idx="303">
                  <c:v>3400</c:v>
                </c:pt>
                <c:pt idx="304">
                  <c:v>3400</c:v>
                </c:pt>
                <c:pt idx="305">
                  <c:v>3400</c:v>
                </c:pt>
                <c:pt idx="306">
                  <c:v>3400</c:v>
                </c:pt>
                <c:pt idx="307">
                  <c:v>3400</c:v>
                </c:pt>
                <c:pt idx="308">
                  <c:v>3400</c:v>
                </c:pt>
                <c:pt idx="309">
                  <c:v>3400</c:v>
                </c:pt>
                <c:pt idx="310">
                  <c:v>3400</c:v>
                </c:pt>
                <c:pt idx="311">
                  <c:v>3400</c:v>
                </c:pt>
                <c:pt idx="312">
                  <c:v>3400</c:v>
                </c:pt>
                <c:pt idx="313">
                  <c:v>3400</c:v>
                </c:pt>
                <c:pt idx="314">
                  <c:v>3400</c:v>
                </c:pt>
                <c:pt idx="315">
                  <c:v>3400</c:v>
                </c:pt>
                <c:pt idx="316">
                  <c:v>3400</c:v>
                </c:pt>
                <c:pt idx="317">
                  <c:v>3400</c:v>
                </c:pt>
                <c:pt idx="318">
                  <c:v>3400</c:v>
                </c:pt>
                <c:pt idx="319">
                  <c:v>3400</c:v>
                </c:pt>
                <c:pt idx="320">
                  <c:v>3400</c:v>
                </c:pt>
                <c:pt idx="321">
                  <c:v>3400</c:v>
                </c:pt>
                <c:pt idx="322">
                  <c:v>3400</c:v>
                </c:pt>
                <c:pt idx="323">
                  <c:v>3400</c:v>
                </c:pt>
                <c:pt idx="324">
                  <c:v>3400</c:v>
                </c:pt>
                <c:pt idx="325">
                  <c:v>3400</c:v>
                </c:pt>
                <c:pt idx="326">
                  <c:v>3400</c:v>
                </c:pt>
                <c:pt idx="327">
                  <c:v>3400</c:v>
                </c:pt>
                <c:pt idx="328">
                  <c:v>3400</c:v>
                </c:pt>
                <c:pt idx="329">
                  <c:v>3400</c:v>
                </c:pt>
                <c:pt idx="330">
                  <c:v>3400</c:v>
                </c:pt>
                <c:pt idx="331">
                  <c:v>3400</c:v>
                </c:pt>
                <c:pt idx="332">
                  <c:v>3400</c:v>
                </c:pt>
                <c:pt idx="333">
                  <c:v>3400</c:v>
                </c:pt>
                <c:pt idx="334">
                  <c:v>3400</c:v>
                </c:pt>
                <c:pt idx="335">
                  <c:v>3400</c:v>
                </c:pt>
                <c:pt idx="336">
                  <c:v>3400</c:v>
                </c:pt>
                <c:pt idx="337">
                  <c:v>3400</c:v>
                </c:pt>
                <c:pt idx="338">
                  <c:v>3400</c:v>
                </c:pt>
                <c:pt idx="339">
                  <c:v>3400</c:v>
                </c:pt>
                <c:pt idx="340">
                  <c:v>3400</c:v>
                </c:pt>
                <c:pt idx="341">
                  <c:v>3400</c:v>
                </c:pt>
                <c:pt idx="342">
                  <c:v>3400</c:v>
                </c:pt>
                <c:pt idx="343">
                  <c:v>3400</c:v>
                </c:pt>
                <c:pt idx="344">
                  <c:v>3400</c:v>
                </c:pt>
                <c:pt idx="345">
                  <c:v>3400</c:v>
                </c:pt>
                <c:pt idx="346">
                  <c:v>3400</c:v>
                </c:pt>
                <c:pt idx="347">
                  <c:v>3400</c:v>
                </c:pt>
                <c:pt idx="348">
                  <c:v>3400</c:v>
                </c:pt>
                <c:pt idx="349">
                  <c:v>3400</c:v>
                </c:pt>
                <c:pt idx="350">
                  <c:v>3400</c:v>
                </c:pt>
                <c:pt idx="351">
                  <c:v>3400</c:v>
                </c:pt>
                <c:pt idx="352">
                  <c:v>3400</c:v>
                </c:pt>
                <c:pt idx="353">
                  <c:v>3400</c:v>
                </c:pt>
                <c:pt idx="354">
                  <c:v>3400</c:v>
                </c:pt>
                <c:pt idx="355">
                  <c:v>3400</c:v>
                </c:pt>
                <c:pt idx="356">
                  <c:v>3400</c:v>
                </c:pt>
                <c:pt idx="357">
                  <c:v>3380</c:v>
                </c:pt>
                <c:pt idx="358">
                  <c:v>3360</c:v>
                </c:pt>
                <c:pt idx="359">
                  <c:v>3340</c:v>
                </c:pt>
                <c:pt idx="360">
                  <c:v>3320</c:v>
                </c:pt>
                <c:pt idx="361">
                  <c:v>3300</c:v>
                </c:pt>
                <c:pt idx="362">
                  <c:v>3280</c:v>
                </c:pt>
                <c:pt idx="363">
                  <c:v>3260</c:v>
                </c:pt>
                <c:pt idx="364">
                  <c:v>3240</c:v>
                </c:pt>
                <c:pt idx="365">
                  <c:v>3220</c:v>
                </c:pt>
                <c:pt idx="366">
                  <c:v>3200</c:v>
                </c:pt>
                <c:pt idx="367">
                  <c:v>3180</c:v>
                </c:pt>
                <c:pt idx="368">
                  <c:v>3160</c:v>
                </c:pt>
                <c:pt idx="369">
                  <c:v>3140</c:v>
                </c:pt>
                <c:pt idx="370">
                  <c:v>3120</c:v>
                </c:pt>
                <c:pt idx="371">
                  <c:v>3100</c:v>
                </c:pt>
                <c:pt idx="372">
                  <c:v>3080</c:v>
                </c:pt>
                <c:pt idx="373">
                  <c:v>3060</c:v>
                </c:pt>
                <c:pt idx="374">
                  <c:v>3040</c:v>
                </c:pt>
                <c:pt idx="375">
                  <c:v>3020</c:v>
                </c:pt>
                <c:pt idx="376">
                  <c:v>3000</c:v>
                </c:pt>
                <c:pt idx="377">
                  <c:v>2980</c:v>
                </c:pt>
                <c:pt idx="378">
                  <c:v>2960</c:v>
                </c:pt>
                <c:pt idx="379">
                  <c:v>2940</c:v>
                </c:pt>
                <c:pt idx="380">
                  <c:v>2920</c:v>
                </c:pt>
                <c:pt idx="381">
                  <c:v>2900</c:v>
                </c:pt>
                <c:pt idx="382">
                  <c:v>2880</c:v>
                </c:pt>
                <c:pt idx="383">
                  <c:v>2860</c:v>
                </c:pt>
                <c:pt idx="384">
                  <c:v>2840</c:v>
                </c:pt>
                <c:pt idx="385">
                  <c:v>2820</c:v>
                </c:pt>
                <c:pt idx="386">
                  <c:v>2800</c:v>
                </c:pt>
                <c:pt idx="387">
                  <c:v>2780</c:v>
                </c:pt>
                <c:pt idx="388">
                  <c:v>2760</c:v>
                </c:pt>
                <c:pt idx="389">
                  <c:v>2740</c:v>
                </c:pt>
                <c:pt idx="390">
                  <c:v>2720</c:v>
                </c:pt>
                <c:pt idx="391">
                  <c:v>2700</c:v>
                </c:pt>
                <c:pt idx="392">
                  <c:v>2680</c:v>
                </c:pt>
                <c:pt idx="393">
                  <c:v>2660</c:v>
                </c:pt>
                <c:pt idx="394">
                  <c:v>2640</c:v>
                </c:pt>
                <c:pt idx="395">
                  <c:v>2620</c:v>
                </c:pt>
                <c:pt idx="396">
                  <c:v>2600</c:v>
                </c:pt>
                <c:pt idx="397">
                  <c:v>2580</c:v>
                </c:pt>
                <c:pt idx="398">
                  <c:v>2560</c:v>
                </c:pt>
                <c:pt idx="399">
                  <c:v>2540</c:v>
                </c:pt>
                <c:pt idx="400">
                  <c:v>2520</c:v>
                </c:pt>
                <c:pt idx="401">
                  <c:v>2500</c:v>
                </c:pt>
                <c:pt idx="402">
                  <c:v>2480</c:v>
                </c:pt>
                <c:pt idx="403">
                  <c:v>2460</c:v>
                </c:pt>
                <c:pt idx="404">
                  <c:v>2440</c:v>
                </c:pt>
                <c:pt idx="405">
                  <c:v>2420</c:v>
                </c:pt>
                <c:pt idx="406">
                  <c:v>2400</c:v>
                </c:pt>
                <c:pt idx="407">
                  <c:v>2380</c:v>
                </c:pt>
                <c:pt idx="408">
                  <c:v>2360</c:v>
                </c:pt>
                <c:pt idx="409">
                  <c:v>2340</c:v>
                </c:pt>
                <c:pt idx="410">
                  <c:v>2320</c:v>
                </c:pt>
                <c:pt idx="411">
                  <c:v>2300</c:v>
                </c:pt>
                <c:pt idx="412">
                  <c:v>2280</c:v>
                </c:pt>
                <c:pt idx="413">
                  <c:v>2260</c:v>
                </c:pt>
                <c:pt idx="414">
                  <c:v>2240</c:v>
                </c:pt>
                <c:pt idx="415">
                  <c:v>2220</c:v>
                </c:pt>
                <c:pt idx="416">
                  <c:v>2200</c:v>
                </c:pt>
                <c:pt idx="417">
                  <c:v>2180</c:v>
                </c:pt>
                <c:pt idx="418">
                  <c:v>2160</c:v>
                </c:pt>
                <c:pt idx="419">
                  <c:v>2140</c:v>
                </c:pt>
                <c:pt idx="420">
                  <c:v>2120</c:v>
                </c:pt>
                <c:pt idx="421">
                  <c:v>2100</c:v>
                </c:pt>
                <c:pt idx="422">
                  <c:v>2080</c:v>
                </c:pt>
                <c:pt idx="423">
                  <c:v>2060</c:v>
                </c:pt>
                <c:pt idx="424">
                  <c:v>2040</c:v>
                </c:pt>
                <c:pt idx="425">
                  <c:v>2020</c:v>
                </c:pt>
                <c:pt idx="426">
                  <c:v>2000</c:v>
                </c:pt>
                <c:pt idx="427">
                  <c:v>1980</c:v>
                </c:pt>
                <c:pt idx="428">
                  <c:v>1960</c:v>
                </c:pt>
                <c:pt idx="429">
                  <c:v>1940</c:v>
                </c:pt>
                <c:pt idx="430">
                  <c:v>1920</c:v>
                </c:pt>
                <c:pt idx="431">
                  <c:v>1900</c:v>
                </c:pt>
                <c:pt idx="432">
                  <c:v>1880</c:v>
                </c:pt>
                <c:pt idx="433">
                  <c:v>1860</c:v>
                </c:pt>
                <c:pt idx="434">
                  <c:v>1840</c:v>
                </c:pt>
                <c:pt idx="435">
                  <c:v>1820</c:v>
                </c:pt>
                <c:pt idx="436">
                  <c:v>1800</c:v>
                </c:pt>
                <c:pt idx="437">
                  <c:v>1780</c:v>
                </c:pt>
                <c:pt idx="438">
                  <c:v>1760</c:v>
                </c:pt>
                <c:pt idx="439">
                  <c:v>1740</c:v>
                </c:pt>
                <c:pt idx="440">
                  <c:v>1720</c:v>
                </c:pt>
                <c:pt idx="441">
                  <c:v>1700</c:v>
                </c:pt>
                <c:pt idx="442">
                  <c:v>1680</c:v>
                </c:pt>
                <c:pt idx="443">
                  <c:v>1660</c:v>
                </c:pt>
                <c:pt idx="444">
                  <c:v>1640</c:v>
                </c:pt>
                <c:pt idx="445">
                  <c:v>1620</c:v>
                </c:pt>
                <c:pt idx="446">
                  <c:v>1600</c:v>
                </c:pt>
                <c:pt idx="447">
                  <c:v>1580</c:v>
                </c:pt>
                <c:pt idx="448">
                  <c:v>1560</c:v>
                </c:pt>
                <c:pt idx="449">
                  <c:v>1540</c:v>
                </c:pt>
                <c:pt idx="450">
                  <c:v>1520</c:v>
                </c:pt>
                <c:pt idx="451">
                  <c:v>1500</c:v>
                </c:pt>
                <c:pt idx="452">
                  <c:v>1480</c:v>
                </c:pt>
                <c:pt idx="453">
                  <c:v>1460</c:v>
                </c:pt>
                <c:pt idx="454">
                  <c:v>1440</c:v>
                </c:pt>
                <c:pt idx="455">
                  <c:v>1420</c:v>
                </c:pt>
                <c:pt idx="456">
                  <c:v>1400</c:v>
                </c:pt>
                <c:pt idx="457">
                  <c:v>1380</c:v>
                </c:pt>
                <c:pt idx="458">
                  <c:v>1360</c:v>
                </c:pt>
                <c:pt idx="459">
                  <c:v>1340</c:v>
                </c:pt>
                <c:pt idx="460">
                  <c:v>1320</c:v>
                </c:pt>
                <c:pt idx="461">
                  <c:v>1300</c:v>
                </c:pt>
                <c:pt idx="462">
                  <c:v>1280</c:v>
                </c:pt>
                <c:pt idx="463">
                  <c:v>1260</c:v>
                </c:pt>
                <c:pt idx="464">
                  <c:v>1240</c:v>
                </c:pt>
                <c:pt idx="465">
                  <c:v>1220</c:v>
                </c:pt>
                <c:pt idx="466">
                  <c:v>1200</c:v>
                </c:pt>
                <c:pt idx="467">
                  <c:v>1180</c:v>
                </c:pt>
                <c:pt idx="468">
                  <c:v>1160</c:v>
                </c:pt>
                <c:pt idx="469">
                  <c:v>1140</c:v>
                </c:pt>
                <c:pt idx="470">
                  <c:v>1120</c:v>
                </c:pt>
                <c:pt idx="471">
                  <c:v>1100</c:v>
                </c:pt>
                <c:pt idx="472">
                  <c:v>1080</c:v>
                </c:pt>
                <c:pt idx="473">
                  <c:v>1060</c:v>
                </c:pt>
                <c:pt idx="474">
                  <c:v>1040</c:v>
                </c:pt>
                <c:pt idx="475">
                  <c:v>1020</c:v>
                </c:pt>
                <c:pt idx="476">
                  <c:v>1000</c:v>
                </c:pt>
                <c:pt idx="477">
                  <c:v>1000</c:v>
                </c:pt>
                <c:pt idx="478">
                  <c:v>1000</c:v>
                </c:pt>
                <c:pt idx="479">
                  <c:v>1000</c:v>
                </c:pt>
                <c:pt idx="480">
                  <c:v>1000</c:v>
                </c:pt>
                <c:pt idx="481">
                  <c:v>1000</c:v>
                </c:pt>
                <c:pt idx="482">
                  <c:v>1000</c:v>
                </c:pt>
                <c:pt idx="483">
                  <c:v>1000</c:v>
                </c:pt>
                <c:pt idx="484">
                  <c:v>1000</c:v>
                </c:pt>
                <c:pt idx="485">
                  <c:v>1000</c:v>
                </c:pt>
                <c:pt idx="486">
                  <c:v>1000</c:v>
                </c:pt>
                <c:pt idx="487">
                  <c:v>1000</c:v>
                </c:pt>
                <c:pt idx="488">
                  <c:v>1000</c:v>
                </c:pt>
                <c:pt idx="489">
                  <c:v>1000</c:v>
                </c:pt>
                <c:pt idx="490">
                  <c:v>1000</c:v>
                </c:pt>
                <c:pt idx="491">
                  <c:v>1000</c:v>
                </c:pt>
                <c:pt idx="492">
                  <c:v>1000</c:v>
                </c:pt>
                <c:pt idx="493">
                  <c:v>1000</c:v>
                </c:pt>
                <c:pt idx="494">
                  <c:v>1000</c:v>
                </c:pt>
                <c:pt idx="495">
                  <c:v>1000</c:v>
                </c:pt>
                <c:pt idx="496">
                  <c:v>1000</c:v>
                </c:pt>
                <c:pt idx="497">
                  <c:v>1000</c:v>
                </c:pt>
                <c:pt idx="498">
                  <c:v>1000</c:v>
                </c:pt>
                <c:pt idx="499">
                  <c:v>1000</c:v>
                </c:pt>
                <c:pt idx="500">
                  <c:v>1000</c:v>
                </c:pt>
                <c:pt idx="501">
                  <c:v>1000</c:v>
                </c:pt>
                <c:pt idx="502">
                  <c:v>1000</c:v>
                </c:pt>
                <c:pt idx="503">
                  <c:v>1000</c:v>
                </c:pt>
                <c:pt idx="504">
                  <c:v>1000</c:v>
                </c:pt>
                <c:pt idx="505">
                  <c:v>1000</c:v>
                </c:pt>
                <c:pt idx="506">
                  <c:v>1000</c:v>
                </c:pt>
                <c:pt idx="507">
                  <c:v>1000</c:v>
                </c:pt>
                <c:pt idx="508">
                  <c:v>1000</c:v>
                </c:pt>
                <c:pt idx="509">
                  <c:v>1000</c:v>
                </c:pt>
                <c:pt idx="510">
                  <c:v>1000</c:v>
                </c:pt>
                <c:pt idx="511">
                  <c:v>1000</c:v>
                </c:pt>
                <c:pt idx="512">
                  <c:v>1000</c:v>
                </c:pt>
                <c:pt idx="513">
                  <c:v>1000</c:v>
                </c:pt>
                <c:pt idx="514">
                  <c:v>1000</c:v>
                </c:pt>
                <c:pt idx="515">
                  <c:v>1000</c:v>
                </c:pt>
                <c:pt idx="516">
                  <c:v>1000</c:v>
                </c:pt>
                <c:pt idx="517">
                  <c:v>1000</c:v>
                </c:pt>
                <c:pt idx="518">
                  <c:v>1000</c:v>
                </c:pt>
                <c:pt idx="519">
                  <c:v>1000</c:v>
                </c:pt>
                <c:pt idx="520">
                  <c:v>1000</c:v>
                </c:pt>
                <c:pt idx="521">
                  <c:v>1000</c:v>
                </c:pt>
                <c:pt idx="522">
                  <c:v>1000</c:v>
                </c:pt>
                <c:pt idx="523">
                  <c:v>1000</c:v>
                </c:pt>
              </c:numCache>
            </c:numRef>
          </c:yVal>
          <c:smooth val="1"/>
        </c:ser>
        <c:ser>
          <c:idx val="1"/>
          <c:order val="1"/>
          <c:tx>
            <c:v>d=3days</c:v>
          </c:tx>
          <c:spPr>
            <a:ln w="25400" cap="rnd">
              <a:solidFill>
                <a:srgbClr val="C00000"/>
              </a:solidFill>
              <a:round/>
            </a:ln>
            <a:effectLst/>
          </c:spPr>
          <c:marker>
            <c:symbol val="none"/>
          </c:marker>
          <c:xVal>
            <c:numRef>
              <c:f>Alg_dropInterval!$J$3:$J$665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formatCode="0.00E+00">
                  <c:v>503.5</c:v>
                </c:pt>
                <c:pt idx="508">
                  <c:v>504.5</c:v>
                </c:pt>
                <c:pt idx="509">
                  <c:v>505.5</c:v>
                </c:pt>
                <c:pt idx="510">
                  <c:v>506.5</c:v>
                </c:pt>
                <c:pt idx="511">
                  <c:v>507.5</c:v>
                </c:pt>
                <c:pt idx="512">
                  <c:v>508.5</c:v>
                </c:pt>
                <c:pt idx="513">
                  <c:v>509.5</c:v>
                </c:pt>
                <c:pt idx="514">
                  <c:v>510.5</c:v>
                </c:pt>
                <c:pt idx="515">
                  <c:v>513.5</c:v>
                </c:pt>
                <c:pt idx="516">
                  <c:v>522.5</c:v>
                </c:pt>
                <c:pt idx="517">
                  <c:v>540.5</c:v>
                </c:pt>
                <c:pt idx="518">
                  <c:v>570.5</c:v>
                </c:pt>
                <c:pt idx="519">
                  <c:v>600.5</c:v>
                </c:pt>
                <c:pt idx="520">
                  <c:v>630.5</c:v>
                </c:pt>
                <c:pt idx="521">
                  <c:v>660.5</c:v>
                </c:pt>
                <c:pt idx="522">
                  <c:v>690.5</c:v>
                </c:pt>
                <c:pt idx="523">
                  <c:v>720.5</c:v>
                </c:pt>
                <c:pt idx="524">
                  <c:v>750.5</c:v>
                </c:pt>
                <c:pt idx="525">
                  <c:v>780.5</c:v>
                </c:pt>
                <c:pt idx="526">
                  <c:v>810.5</c:v>
                </c:pt>
                <c:pt idx="527">
                  <c:v>840.5</c:v>
                </c:pt>
                <c:pt idx="528">
                  <c:v>870.5</c:v>
                </c:pt>
                <c:pt idx="529">
                  <c:v>900.5</c:v>
                </c:pt>
                <c:pt idx="530">
                  <c:v>930.5</c:v>
                </c:pt>
                <c:pt idx="531">
                  <c:v>960.5</c:v>
                </c:pt>
                <c:pt idx="532">
                  <c:v>990.5</c:v>
                </c:pt>
                <c:pt idx="533">
                  <c:v>1020.5</c:v>
                </c:pt>
                <c:pt idx="534">
                  <c:v>1050.5</c:v>
                </c:pt>
                <c:pt idx="535">
                  <c:v>1080.5</c:v>
                </c:pt>
                <c:pt idx="536">
                  <c:v>1110.5</c:v>
                </c:pt>
                <c:pt idx="537">
                  <c:v>1140.5</c:v>
                </c:pt>
                <c:pt idx="538">
                  <c:v>1170.5</c:v>
                </c:pt>
                <c:pt idx="539">
                  <c:v>1200.5</c:v>
                </c:pt>
                <c:pt idx="540">
                  <c:v>1230.5</c:v>
                </c:pt>
                <c:pt idx="541">
                  <c:v>1260.5</c:v>
                </c:pt>
                <c:pt idx="542">
                  <c:v>1290.5</c:v>
                </c:pt>
                <c:pt idx="543">
                  <c:v>1320.5</c:v>
                </c:pt>
                <c:pt idx="544">
                  <c:v>1350.5</c:v>
                </c:pt>
                <c:pt idx="545">
                  <c:v>1380.5</c:v>
                </c:pt>
                <c:pt idx="546">
                  <c:v>1410.5</c:v>
                </c:pt>
                <c:pt idx="547">
                  <c:v>1440.5</c:v>
                </c:pt>
                <c:pt idx="548">
                  <c:v>1470.5</c:v>
                </c:pt>
                <c:pt idx="549">
                  <c:v>1500.5</c:v>
                </c:pt>
                <c:pt idx="550">
                  <c:v>1530.5</c:v>
                </c:pt>
                <c:pt idx="551">
                  <c:v>1560.5</c:v>
                </c:pt>
                <c:pt idx="552">
                  <c:v>1590.5</c:v>
                </c:pt>
                <c:pt idx="553">
                  <c:v>1620.5</c:v>
                </c:pt>
                <c:pt idx="554">
                  <c:v>1650.5</c:v>
                </c:pt>
                <c:pt idx="555">
                  <c:v>1680.5</c:v>
                </c:pt>
                <c:pt idx="556">
                  <c:v>1710.5</c:v>
                </c:pt>
                <c:pt idx="557">
                  <c:v>1740.5</c:v>
                </c:pt>
                <c:pt idx="558">
                  <c:v>1770.5</c:v>
                </c:pt>
                <c:pt idx="559">
                  <c:v>1800</c:v>
                </c:pt>
              </c:numCache>
            </c:numRef>
          </c:xVal>
          <c:yVal>
            <c:numRef>
              <c:f>Alg_dropInterval!$K$3:$K$665</c:f>
              <c:numCache>
                <c:formatCode>General</c:formatCode>
                <c:ptCount val="66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4760</c:v>
                </c:pt>
                <c:pt idx="21">
                  <c:v>4760</c:v>
                </c:pt>
                <c:pt idx="22">
                  <c:v>4760</c:v>
                </c:pt>
                <c:pt idx="23">
                  <c:v>4760</c:v>
                </c:pt>
                <c:pt idx="24">
                  <c:v>4760</c:v>
                </c:pt>
                <c:pt idx="25">
                  <c:v>4760</c:v>
                </c:pt>
                <c:pt idx="26">
                  <c:v>4760</c:v>
                </c:pt>
                <c:pt idx="27">
                  <c:v>4760</c:v>
                </c:pt>
                <c:pt idx="28">
                  <c:v>4760</c:v>
                </c:pt>
                <c:pt idx="29">
                  <c:v>4760</c:v>
                </c:pt>
                <c:pt idx="30">
                  <c:v>4760</c:v>
                </c:pt>
                <c:pt idx="31">
                  <c:v>4760</c:v>
                </c:pt>
                <c:pt idx="32">
                  <c:v>4760</c:v>
                </c:pt>
                <c:pt idx="33">
                  <c:v>4760</c:v>
                </c:pt>
                <c:pt idx="34">
                  <c:v>4760</c:v>
                </c:pt>
                <c:pt idx="35">
                  <c:v>4760</c:v>
                </c:pt>
                <c:pt idx="36">
                  <c:v>4760</c:v>
                </c:pt>
                <c:pt idx="37">
                  <c:v>4760</c:v>
                </c:pt>
                <c:pt idx="38">
                  <c:v>4760</c:v>
                </c:pt>
                <c:pt idx="39">
                  <c:v>4760</c:v>
                </c:pt>
                <c:pt idx="40">
                  <c:v>4760</c:v>
                </c:pt>
                <c:pt idx="41">
                  <c:v>4760</c:v>
                </c:pt>
                <c:pt idx="42">
                  <c:v>4760</c:v>
                </c:pt>
                <c:pt idx="43">
                  <c:v>4760</c:v>
                </c:pt>
                <c:pt idx="44">
                  <c:v>4760</c:v>
                </c:pt>
                <c:pt idx="45">
                  <c:v>4760</c:v>
                </c:pt>
                <c:pt idx="46">
                  <c:v>4760</c:v>
                </c:pt>
                <c:pt idx="47">
                  <c:v>4760</c:v>
                </c:pt>
                <c:pt idx="48">
                  <c:v>4760</c:v>
                </c:pt>
                <c:pt idx="49">
                  <c:v>4760</c:v>
                </c:pt>
                <c:pt idx="50">
                  <c:v>4760</c:v>
                </c:pt>
                <c:pt idx="51">
                  <c:v>4760</c:v>
                </c:pt>
                <c:pt idx="52">
                  <c:v>4760</c:v>
                </c:pt>
                <c:pt idx="53">
                  <c:v>4760</c:v>
                </c:pt>
                <c:pt idx="54">
                  <c:v>4760</c:v>
                </c:pt>
                <c:pt idx="55">
                  <c:v>4760</c:v>
                </c:pt>
                <c:pt idx="56">
                  <c:v>4760</c:v>
                </c:pt>
                <c:pt idx="57">
                  <c:v>4760</c:v>
                </c:pt>
                <c:pt idx="58">
                  <c:v>4760</c:v>
                </c:pt>
                <c:pt idx="59">
                  <c:v>4760</c:v>
                </c:pt>
                <c:pt idx="60">
                  <c:v>4760</c:v>
                </c:pt>
                <c:pt idx="61">
                  <c:v>4760</c:v>
                </c:pt>
                <c:pt idx="62">
                  <c:v>4760</c:v>
                </c:pt>
                <c:pt idx="63">
                  <c:v>4760</c:v>
                </c:pt>
                <c:pt idx="64">
                  <c:v>4760</c:v>
                </c:pt>
                <c:pt idx="65">
                  <c:v>4760</c:v>
                </c:pt>
                <c:pt idx="66">
                  <c:v>4760</c:v>
                </c:pt>
                <c:pt idx="67">
                  <c:v>4760</c:v>
                </c:pt>
                <c:pt idx="68">
                  <c:v>4680</c:v>
                </c:pt>
                <c:pt idx="69">
                  <c:v>4600</c:v>
                </c:pt>
                <c:pt idx="70">
                  <c:v>4520</c:v>
                </c:pt>
                <c:pt idx="71">
                  <c:v>4520</c:v>
                </c:pt>
                <c:pt idx="72">
                  <c:v>4520</c:v>
                </c:pt>
                <c:pt idx="73">
                  <c:v>4520</c:v>
                </c:pt>
                <c:pt idx="74">
                  <c:v>4520</c:v>
                </c:pt>
                <c:pt idx="75">
                  <c:v>4520</c:v>
                </c:pt>
                <c:pt idx="76">
                  <c:v>4520</c:v>
                </c:pt>
                <c:pt idx="77">
                  <c:v>4520</c:v>
                </c:pt>
                <c:pt idx="78">
                  <c:v>4520</c:v>
                </c:pt>
                <c:pt idx="79">
                  <c:v>4520</c:v>
                </c:pt>
                <c:pt idx="80">
                  <c:v>4520</c:v>
                </c:pt>
                <c:pt idx="81">
                  <c:v>4520</c:v>
                </c:pt>
                <c:pt idx="82">
                  <c:v>4520</c:v>
                </c:pt>
                <c:pt idx="83">
                  <c:v>4520</c:v>
                </c:pt>
                <c:pt idx="84">
                  <c:v>4520</c:v>
                </c:pt>
                <c:pt idx="85">
                  <c:v>4520</c:v>
                </c:pt>
                <c:pt idx="86">
                  <c:v>4520</c:v>
                </c:pt>
                <c:pt idx="87">
                  <c:v>4520</c:v>
                </c:pt>
                <c:pt idx="88">
                  <c:v>4520</c:v>
                </c:pt>
                <c:pt idx="89">
                  <c:v>4520</c:v>
                </c:pt>
                <c:pt idx="90">
                  <c:v>4520</c:v>
                </c:pt>
                <c:pt idx="91">
                  <c:v>4520</c:v>
                </c:pt>
                <c:pt idx="92">
                  <c:v>4520</c:v>
                </c:pt>
                <c:pt idx="93">
                  <c:v>4520</c:v>
                </c:pt>
                <c:pt idx="94">
                  <c:v>4520</c:v>
                </c:pt>
                <c:pt idx="95">
                  <c:v>4520</c:v>
                </c:pt>
                <c:pt idx="96">
                  <c:v>4520</c:v>
                </c:pt>
                <c:pt idx="97">
                  <c:v>4520</c:v>
                </c:pt>
                <c:pt idx="98">
                  <c:v>4520</c:v>
                </c:pt>
                <c:pt idx="99">
                  <c:v>4520</c:v>
                </c:pt>
                <c:pt idx="100">
                  <c:v>4520</c:v>
                </c:pt>
                <c:pt idx="101">
                  <c:v>4520</c:v>
                </c:pt>
                <c:pt idx="102">
                  <c:v>4520</c:v>
                </c:pt>
                <c:pt idx="103">
                  <c:v>4520</c:v>
                </c:pt>
                <c:pt idx="104">
                  <c:v>4520</c:v>
                </c:pt>
                <c:pt idx="105">
                  <c:v>4520</c:v>
                </c:pt>
                <c:pt idx="106">
                  <c:v>4520</c:v>
                </c:pt>
                <c:pt idx="107">
                  <c:v>4520</c:v>
                </c:pt>
                <c:pt idx="108">
                  <c:v>4520</c:v>
                </c:pt>
                <c:pt idx="109">
                  <c:v>4520</c:v>
                </c:pt>
                <c:pt idx="110">
                  <c:v>4520</c:v>
                </c:pt>
                <c:pt idx="111">
                  <c:v>4520</c:v>
                </c:pt>
                <c:pt idx="112">
                  <c:v>4520</c:v>
                </c:pt>
                <c:pt idx="113">
                  <c:v>4520</c:v>
                </c:pt>
                <c:pt idx="114">
                  <c:v>4520</c:v>
                </c:pt>
                <c:pt idx="115">
                  <c:v>4520</c:v>
                </c:pt>
                <c:pt idx="116">
                  <c:v>4520</c:v>
                </c:pt>
                <c:pt idx="117">
                  <c:v>4520</c:v>
                </c:pt>
                <c:pt idx="118">
                  <c:v>4520</c:v>
                </c:pt>
                <c:pt idx="119">
                  <c:v>4440</c:v>
                </c:pt>
                <c:pt idx="120">
                  <c:v>4360</c:v>
                </c:pt>
                <c:pt idx="121">
                  <c:v>4280</c:v>
                </c:pt>
                <c:pt idx="122">
                  <c:v>4280</c:v>
                </c:pt>
                <c:pt idx="123">
                  <c:v>4280</c:v>
                </c:pt>
                <c:pt idx="124">
                  <c:v>4280</c:v>
                </c:pt>
                <c:pt idx="125">
                  <c:v>4280</c:v>
                </c:pt>
                <c:pt idx="126">
                  <c:v>4280</c:v>
                </c:pt>
                <c:pt idx="127">
                  <c:v>4280</c:v>
                </c:pt>
                <c:pt idx="128">
                  <c:v>4280</c:v>
                </c:pt>
                <c:pt idx="129">
                  <c:v>4280</c:v>
                </c:pt>
                <c:pt idx="130">
                  <c:v>4280</c:v>
                </c:pt>
                <c:pt idx="131">
                  <c:v>4280</c:v>
                </c:pt>
                <c:pt idx="132">
                  <c:v>4280</c:v>
                </c:pt>
                <c:pt idx="133">
                  <c:v>4280</c:v>
                </c:pt>
                <c:pt idx="134">
                  <c:v>4280</c:v>
                </c:pt>
                <c:pt idx="135">
                  <c:v>4280</c:v>
                </c:pt>
                <c:pt idx="136">
                  <c:v>4280</c:v>
                </c:pt>
                <c:pt idx="137">
                  <c:v>4280</c:v>
                </c:pt>
                <c:pt idx="138">
                  <c:v>4280</c:v>
                </c:pt>
                <c:pt idx="139">
                  <c:v>4280</c:v>
                </c:pt>
                <c:pt idx="140">
                  <c:v>4280</c:v>
                </c:pt>
                <c:pt idx="141">
                  <c:v>4280</c:v>
                </c:pt>
                <c:pt idx="142">
                  <c:v>4280</c:v>
                </c:pt>
                <c:pt idx="143">
                  <c:v>4280</c:v>
                </c:pt>
                <c:pt idx="144">
                  <c:v>4280</c:v>
                </c:pt>
                <c:pt idx="145">
                  <c:v>4280</c:v>
                </c:pt>
                <c:pt idx="146">
                  <c:v>4280</c:v>
                </c:pt>
                <c:pt idx="147">
                  <c:v>4280</c:v>
                </c:pt>
                <c:pt idx="148">
                  <c:v>4280</c:v>
                </c:pt>
                <c:pt idx="149">
                  <c:v>4280</c:v>
                </c:pt>
                <c:pt idx="150">
                  <c:v>4280</c:v>
                </c:pt>
                <c:pt idx="151">
                  <c:v>4280</c:v>
                </c:pt>
                <c:pt idx="152">
                  <c:v>4280</c:v>
                </c:pt>
                <c:pt idx="153">
                  <c:v>4280</c:v>
                </c:pt>
                <c:pt idx="154">
                  <c:v>4280</c:v>
                </c:pt>
                <c:pt idx="155">
                  <c:v>4280</c:v>
                </c:pt>
                <c:pt idx="156">
                  <c:v>4280</c:v>
                </c:pt>
                <c:pt idx="157">
                  <c:v>4280</c:v>
                </c:pt>
                <c:pt idx="158">
                  <c:v>4280</c:v>
                </c:pt>
                <c:pt idx="159">
                  <c:v>4280</c:v>
                </c:pt>
                <c:pt idx="160">
                  <c:v>4280</c:v>
                </c:pt>
                <c:pt idx="161">
                  <c:v>4280</c:v>
                </c:pt>
                <c:pt idx="162">
                  <c:v>4280</c:v>
                </c:pt>
                <c:pt idx="163">
                  <c:v>4280</c:v>
                </c:pt>
                <c:pt idx="164">
                  <c:v>4280</c:v>
                </c:pt>
                <c:pt idx="165">
                  <c:v>4280</c:v>
                </c:pt>
                <c:pt idx="166">
                  <c:v>4280</c:v>
                </c:pt>
                <c:pt idx="167">
                  <c:v>4280</c:v>
                </c:pt>
                <c:pt idx="168">
                  <c:v>4280</c:v>
                </c:pt>
                <c:pt idx="169">
                  <c:v>4280</c:v>
                </c:pt>
                <c:pt idx="170">
                  <c:v>4200</c:v>
                </c:pt>
                <c:pt idx="171">
                  <c:v>4120</c:v>
                </c:pt>
                <c:pt idx="172">
                  <c:v>4040</c:v>
                </c:pt>
                <c:pt idx="173">
                  <c:v>4040</c:v>
                </c:pt>
                <c:pt idx="174">
                  <c:v>4040</c:v>
                </c:pt>
                <c:pt idx="175">
                  <c:v>4040</c:v>
                </c:pt>
                <c:pt idx="176">
                  <c:v>4040</c:v>
                </c:pt>
                <c:pt idx="177">
                  <c:v>4040</c:v>
                </c:pt>
                <c:pt idx="178">
                  <c:v>4040</c:v>
                </c:pt>
                <c:pt idx="179">
                  <c:v>4040</c:v>
                </c:pt>
                <c:pt idx="180">
                  <c:v>4040</c:v>
                </c:pt>
                <c:pt idx="181">
                  <c:v>4040</c:v>
                </c:pt>
                <c:pt idx="182">
                  <c:v>4040</c:v>
                </c:pt>
                <c:pt idx="183">
                  <c:v>4040</c:v>
                </c:pt>
                <c:pt idx="184">
                  <c:v>4040</c:v>
                </c:pt>
                <c:pt idx="185">
                  <c:v>4040</c:v>
                </c:pt>
                <c:pt idx="186">
                  <c:v>4040</c:v>
                </c:pt>
                <c:pt idx="187">
                  <c:v>4040</c:v>
                </c:pt>
                <c:pt idx="188">
                  <c:v>4040</c:v>
                </c:pt>
                <c:pt idx="189">
                  <c:v>4040</c:v>
                </c:pt>
                <c:pt idx="190">
                  <c:v>4040</c:v>
                </c:pt>
                <c:pt idx="191">
                  <c:v>4040</c:v>
                </c:pt>
                <c:pt idx="192">
                  <c:v>4040</c:v>
                </c:pt>
                <c:pt idx="193">
                  <c:v>4040</c:v>
                </c:pt>
                <c:pt idx="194">
                  <c:v>4040</c:v>
                </c:pt>
                <c:pt idx="195">
                  <c:v>4040</c:v>
                </c:pt>
                <c:pt idx="196">
                  <c:v>4040</c:v>
                </c:pt>
                <c:pt idx="197">
                  <c:v>4040</c:v>
                </c:pt>
                <c:pt idx="198">
                  <c:v>4040</c:v>
                </c:pt>
                <c:pt idx="199">
                  <c:v>4040</c:v>
                </c:pt>
                <c:pt idx="200">
                  <c:v>4040</c:v>
                </c:pt>
                <c:pt idx="201">
                  <c:v>4040</c:v>
                </c:pt>
                <c:pt idx="202">
                  <c:v>4040</c:v>
                </c:pt>
                <c:pt idx="203">
                  <c:v>4040</c:v>
                </c:pt>
                <c:pt idx="204">
                  <c:v>4040</c:v>
                </c:pt>
                <c:pt idx="205">
                  <c:v>4040</c:v>
                </c:pt>
                <c:pt idx="206">
                  <c:v>4040</c:v>
                </c:pt>
                <c:pt idx="207">
                  <c:v>4040</c:v>
                </c:pt>
                <c:pt idx="208">
                  <c:v>4040</c:v>
                </c:pt>
                <c:pt idx="209">
                  <c:v>4040</c:v>
                </c:pt>
                <c:pt idx="210">
                  <c:v>4040</c:v>
                </c:pt>
                <c:pt idx="211">
                  <c:v>4040</c:v>
                </c:pt>
                <c:pt idx="212">
                  <c:v>4040</c:v>
                </c:pt>
                <c:pt idx="213">
                  <c:v>4040</c:v>
                </c:pt>
                <c:pt idx="214">
                  <c:v>4040</c:v>
                </c:pt>
                <c:pt idx="215">
                  <c:v>4040</c:v>
                </c:pt>
                <c:pt idx="216">
                  <c:v>4040</c:v>
                </c:pt>
                <c:pt idx="217">
                  <c:v>4040</c:v>
                </c:pt>
                <c:pt idx="218">
                  <c:v>4040</c:v>
                </c:pt>
                <c:pt idx="219">
                  <c:v>4040</c:v>
                </c:pt>
                <c:pt idx="220">
                  <c:v>4040</c:v>
                </c:pt>
                <c:pt idx="221">
                  <c:v>3960</c:v>
                </c:pt>
                <c:pt idx="222">
                  <c:v>3880</c:v>
                </c:pt>
                <c:pt idx="223">
                  <c:v>3800</c:v>
                </c:pt>
                <c:pt idx="224">
                  <c:v>3800</c:v>
                </c:pt>
                <c:pt idx="225">
                  <c:v>3800</c:v>
                </c:pt>
                <c:pt idx="226">
                  <c:v>3800</c:v>
                </c:pt>
                <c:pt idx="227">
                  <c:v>3800</c:v>
                </c:pt>
                <c:pt idx="228">
                  <c:v>3800</c:v>
                </c:pt>
                <c:pt idx="229">
                  <c:v>3800</c:v>
                </c:pt>
                <c:pt idx="230">
                  <c:v>3800</c:v>
                </c:pt>
                <c:pt idx="231">
                  <c:v>3800</c:v>
                </c:pt>
                <c:pt idx="232">
                  <c:v>3800</c:v>
                </c:pt>
                <c:pt idx="233">
                  <c:v>3800</c:v>
                </c:pt>
                <c:pt idx="234">
                  <c:v>3800</c:v>
                </c:pt>
                <c:pt idx="235">
                  <c:v>3800</c:v>
                </c:pt>
                <c:pt idx="236">
                  <c:v>3800</c:v>
                </c:pt>
                <c:pt idx="237">
                  <c:v>3800</c:v>
                </c:pt>
                <c:pt idx="238">
                  <c:v>3800</c:v>
                </c:pt>
                <c:pt idx="239">
                  <c:v>3800</c:v>
                </c:pt>
                <c:pt idx="240">
                  <c:v>3800</c:v>
                </c:pt>
                <c:pt idx="241">
                  <c:v>3800</c:v>
                </c:pt>
                <c:pt idx="242">
                  <c:v>3800</c:v>
                </c:pt>
                <c:pt idx="243">
                  <c:v>3800</c:v>
                </c:pt>
                <c:pt idx="244">
                  <c:v>3800</c:v>
                </c:pt>
                <c:pt idx="245">
                  <c:v>3800</c:v>
                </c:pt>
                <c:pt idx="246">
                  <c:v>3800</c:v>
                </c:pt>
                <c:pt idx="247">
                  <c:v>3800</c:v>
                </c:pt>
                <c:pt idx="248">
                  <c:v>3800</c:v>
                </c:pt>
                <c:pt idx="249">
                  <c:v>3800</c:v>
                </c:pt>
                <c:pt idx="250">
                  <c:v>3800</c:v>
                </c:pt>
                <c:pt idx="251">
                  <c:v>3800</c:v>
                </c:pt>
                <c:pt idx="252">
                  <c:v>3800</c:v>
                </c:pt>
                <c:pt idx="253">
                  <c:v>3800</c:v>
                </c:pt>
                <c:pt idx="254">
                  <c:v>3800</c:v>
                </c:pt>
                <c:pt idx="255">
                  <c:v>3800</c:v>
                </c:pt>
                <c:pt idx="256">
                  <c:v>3800</c:v>
                </c:pt>
                <c:pt idx="257">
                  <c:v>3800</c:v>
                </c:pt>
                <c:pt idx="258">
                  <c:v>3800</c:v>
                </c:pt>
                <c:pt idx="259">
                  <c:v>3800</c:v>
                </c:pt>
                <c:pt idx="260">
                  <c:v>3800</c:v>
                </c:pt>
                <c:pt idx="261">
                  <c:v>3800</c:v>
                </c:pt>
                <c:pt idx="262">
                  <c:v>3800</c:v>
                </c:pt>
                <c:pt idx="263">
                  <c:v>3800</c:v>
                </c:pt>
                <c:pt idx="264">
                  <c:v>3800</c:v>
                </c:pt>
                <c:pt idx="265">
                  <c:v>3800</c:v>
                </c:pt>
                <c:pt idx="266">
                  <c:v>3800</c:v>
                </c:pt>
                <c:pt idx="267">
                  <c:v>3800</c:v>
                </c:pt>
                <c:pt idx="268">
                  <c:v>3800</c:v>
                </c:pt>
                <c:pt idx="269">
                  <c:v>3800</c:v>
                </c:pt>
                <c:pt idx="270">
                  <c:v>3800</c:v>
                </c:pt>
                <c:pt idx="271">
                  <c:v>3800</c:v>
                </c:pt>
                <c:pt idx="272">
                  <c:v>3720</c:v>
                </c:pt>
                <c:pt idx="273">
                  <c:v>3640</c:v>
                </c:pt>
                <c:pt idx="274">
                  <c:v>3560</c:v>
                </c:pt>
                <c:pt idx="275">
                  <c:v>3560</c:v>
                </c:pt>
                <c:pt idx="276">
                  <c:v>3560</c:v>
                </c:pt>
                <c:pt idx="277">
                  <c:v>3560</c:v>
                </c:pt>
                <c:pt idx="278">
                  <c:v>3560</c:v>
                </c:pt>
                <c:pt idx="279">
                  <c:v>3560</c:v>
                </c:pt>
                <c:pt idx="280">
                  <c:v>3560</c:v>
                </c:pt>
                <c:pt idx="281">
                  <c:v>3560</c:v>
                </c:pt>
                <c:pt idx="282">
                  <c:v>3560</c:v>
                </c:pt>
                <c:pt idx="283">
                  <c:v>3560</c:v>
                </c:pt>
                <c:pt idx="284">
                  <c:v>3560</c:v>
                </c:pt>
                <c:pt idx="285">
                  <c:v>3560</c:v>
                </c:pt>
                <c:pt idx="286">
                  <c:v>3560</c:v>
                </c:pt>
                <c:pt idx="287">
                  <c:v>3560</c:v>
                </c:pt>
                <c:pt idx="288">
                  <c:v>3560</c:v>
                </c:pt>
                <c:pt idx="289">
                  <c:v>3560</c:v>
                </c:pt>
                <c:pt idx="290">
                  <c:v>3560</c:v>
                </c:pt>
                <c:pt idx="291">
                  <c:v>3560</c:v>
                </c:pt>
                <c:pt idx="292">
                  <c:v>3560</c:v>
                </c:pt>
                <c:pt idx="293">
                  <c:v>3560</c:v>
                </c:pt>
                <c:pt idx="294">
                  <c:v>3560</c:v>
                </c:pt>
                <c:pt idx="295">
                  <c:v>3560</c:v>
                </c:pt>
                <c:pt idx="296">
                  <c:v>3560</c:v>
                </c:pt>
                <c:pt idx="297">
                  <c:v>3560</c:v>
                </c:pt>
                <c:pt idx="298">
                  <c:v>3560</c:v>
                </c:pt>
                <c:pt idx="299">
                  <c:v>3560</c:v>
                </c:pt>
                <c:pt idx="300">
                  <c:v>3560</c:v>
                </c:pt>
                <c:pt idx="301">
                  <c:v>3560</c:v>
                </c:pt>
                <c:pt idx="302">
                  <c:v>3560</c:v>
                </c:pt>
                <c:pt idx="303">
                  <c:v>3560</c:v>
                </c:pt>
                <c:pt idx="304">
                  <c:v>3560</c:v>
                </c:pt>
                <c:pt idx="305">
                  <c:v>3560</c:v>
                </c:pt>
                <c:pt idx="306">
                  <c:v>3560</c:v>
                </c:pt>
                <c:pt idx="307">
                  <c:v>3560</c:v>
                </c:pt>
                <c:pt idx="308">
                  <c:v>3560</c:v>
                </c:pt>
                <c:pt idx="309">
                  <c:v>3560</c:v>
                </c:pt>
                <c:pt idx="310">
                  <c:v>3560</c:v>
                </c:pt>
                <c:pt idx="311">
                  <c:v>3560</c:v>
                </c:pt>
                <c:pt idx="312">
                  <c:v>3560</c:v>
                </c:pt>
                <c:pt idx="313">
                  <c:v>3560</c:v>
                </c:pt>
                <c:pt idx="314">
                  <c:v>3560</c:v>
                </c:pt>
                <c:pt idx="315">
                  <c:v>3560</c:v>
                </c:pt>
                <c:pt idx="316">
                  <c:v>3560</c:v>
                </c:pt>
                <c:pt idx="317">
                  <c:v>3560</c:v>
                </c:pt>
                <c:pt idx="318">
                  <c:v>3560</c:v>
                </c:pt>
                <c:pt idx="319">
                  <c:v>3560</c:v>
                </c:pt>
                <c:pt idx="320">
                  <c:v>3560</c:v>
                </c:pt>
                <c:pt idx="321">
                  <c:v>3560</c:v>
                </c:pt>
                <c:pt idx="322">
                  <c:v>3560</c:v>
                </c:pt>
                <c:pt idx="323">
                  <c:v>3546.67</c:v>
                </c:pt>
                <c:pt idx="324">
                  <c:v>3533.33</c:v>
                </c:pt>
                <c:pt idx="325">
                  <c:v>3520</c:v>
                </c:pt>
                <c:pt idx="326">
                  <c:v>3506.67</c:v>
                </c:pt>
                <c:pt idx="327">
                  <c:v>3493.33</c:v>
                </c:pt>
                <c:pt idx="328">
                  <c:v>3480</c:v>
                </c:pt>
                <c:pt idx="329">
                  <c:v>3466.67</c:v>
                </c:pt>
                <c:pt idx="330">
                  <c:v>3453.33</c:v>
                </c:pt>
                <c:pt idx="331">
                  <c:v>3440</c:v>
                </c:pt>
                <c:pt idx="332">
                  <c:v>3426.67</c:v>
                </c:pt>
                <c:pt idx="333">
                  <c:v>3413.33</c:v>
                </c:pt>
                <c:pt idx="334">
                  <c:v>3400</c:v>
                </c:pt>
                <c:pt idx="335">
                  <c:v>3386.67</c:v>
                </c:pt>
                <c:pt idx="336">
                  <c:v>3373.33</c:v>
                </c:pt>
                <c:pt idx="337">
                  <c:v>3360</c:v>
                </c:pt>
                <c:pt idx="338">
                  <c:v>3346.67</c:v>
                </c:pt>
                <c:pt idx="339">
                  <c:v>3333.33</c:v>
                </c:pt>
                <c:pt idx="340">
                  <c:v>3320</c:v>
                </c:pt>
                <c:pt idx="341">
                  <c:v>3306.67</c:v>
                </c:pt>
                <c:pt idx="342">
                  <c:v>3293.33</c:v>
                </c:pt>
                <c:pt idx="343">
                  <c:v>3280</c:v>
                </c:pt>
                <c:pt idx="344">
                  <c:v>3266.67</c:v>
                </c:pt>
                <c:pt idx="345">
                  <c:v>3253.33</c:v>
                </c:pt>
                <c:pt idx="346">
                  <c:v>3240</c:v>
                </c:pt>
                <c:pt idx="347">
                  <c:v>3226.67</c:v>
                </c:pt>
                <c:pt idx="348">
                  <c:v>3213.33</c:v>
                </c:pt>
                <c:pt idx="349">
                  <c:v>3200</c:v>
                </c:pt>
                <c:pt idx="350">
                  <c:v>3186.67</c:v>
                </c:pt>
                <c:pt idx="351">
                  <c:v>3173.33</c:v>
                </c:pt>
                <c:pt idx="352">
                  <c:v>3160</c:v>
                </c:pt>
                <c:pt idx="353">
                  <c:v>3146.67</c:v>
                </c:pt>
                <c:pt idx="354">
                  <c:v>3133.33</c:v>
                </c:pt>
                <c:pt idx="355">
                  <c:v>3120</c:v>
                </c:pt>
                <c:pt idx="356">
                  <c:v>3106.67</c:v>
                </c:pt>
                <c:pt idx="357">
                  <c:v>3093.33</c:v>
                </c:pt>
                <c:pt idx="358">
                  <c:v>3080</c:v>
                </c:pt>
                <c:pt idx="359">
                  <c:v>3066.67</c:v>
                </c:pt>
                <c:pt idx="360">
                  <c:v>3053.33</c:v>
                </c:pt>
                <c:pt idx="361">
                  <c:v>3040</c:v>
                </c:pt>
                <c:pt idx="362">
                  <c:v>3026.67</c:v>
                </c:pt>
                <c:pt idx="363">
                  <c:v>3013.33</c:v>
                </c:pt>
                <c:pt idx="364">
                  <c:v>3000</c:v>
                </c:pt>
                <c:pt idx="365">
                  <c:v>2986.67</c:v>
                </c:pt>
                <c:pt idx="366">
                  <c:v>2973.33</c:v>
                </c:pt>
                <c:pt idx="367">
                  <c:v>2960</c:v>
                </c:pt>
                <c:pt idx="368">
                  <c:v>2946.67</c:v>
                </c:pt>
                <c:pt idx="369">
                  <c:v>2933.33</c:v>
                </c:pt>
                <c:pt idx="370">
                  <c:v>2920</c:v>
                </c:pt>
                <c:pt idx="371">
                  <c:v>2906.67</c:v>
                </c:pt>
                <c:pt idx="372">
                  <c:v>2893.33</c:v>
                </c:pt>
                <c:pt idx="373">
                  <c:v>2880</c:v>
                </c:pt>
                <c:pt idx="374">
                  <c:v>2866.67</c:v>
                </c:pt>
                <c:pt idx="375">
                  <c:v>2853.33</c:v>
                </c:pt>
                <c:pt idx="376">
                  <c:v>2840</c:v>
                </c:pt>
                <c:pt idx="377">
                  <c:v>2826.67</c:v>
                </c:pt>
                <c:pt idx="378">
                  <c:v>2813.33</c:v>
                </c:pt>
                <c:pt idx="379">
                  <c:v>2800</c:v>
                </c:pt>
                <c:pt idx="380">
                  <c:v>2786.67</c:v>
                </c:pt>
                <c:pt idx="381">
                  <c:v>2773.33</c:v>
                </c:pt>
                <c:pt idx="382">
                  <c:v>2760</c:v>
                </c:pt>
                <c:pt idx="383">
                  <c:v>2746.67</c:v>
                </c:pt>
                <c:pt idx="384">
                  <c:v>2733.33</c:v>
                </c:pt>
                <c:pt idx="385">
                  <c:v>2720</c:v>
                </c:pt>
                <c:pt idx="386">
                  <c:v>2706.67</c:v>
                </c:pt>
                <c:pt idx="387">
                  <c:v>2693.33</c:v>
                </c:pt>
                <c:pt idx="388">
                  <c:v>2680</c:v>
                </c:pt>
                <c:pt idx="389">
                  <c:v>2666.67</c:v>
                </c:pt>
                <c:pt idx="390">
                  <c:v>2653.33</c:v>
                </c:pt>
                <c:pt idx="391">
                  <c:v>2640</c:v>
                </c:pt>
                <c:pt idx="392">
                  <c:v>2626.67</c:v>
                </c:pt>
                <c:pt idx="393">
                  <c:v>2613.33</c:v>
                </c:pt>
                <c:pt idx="394">
                  <c:v>2600</c:v>
                </c:pt>
                <c:pt idx="395">
                  <c:v>2586.67</c:v>
                </c:pt>
                <c:pt idx="396">
                  <c:v>2573.33</c:v>
                </c:pt>
                <c:pt idx="397">
                  <c:v>2560</c:v>
                </c:pt>
                <c:pt idx="398">
                  <c:v>2546.67</c:v>
                </c:pt>
                <c:pt idx="399">
                  <c:v>2533.33</c:v>
                </c:pt>
                <c:pt idx="400">
                  <c:v>2520</c:v>
                </c:pt>
                <c:pt idx="401">
                  <c:v>2506.67</c:v>
                </c:pt>
                <c:pt idx="402">
                  <c:v>2493.33</c:v>
                </c:pt>
                <c:pt idx="403">
                  <c:v>2480</c:v>
                </c:pt>
                <c:pt idx="404">
                  <c:v>2466.67</c:v>
                </c:pt>
                <c:pt idx="405">
                  <c:v>2453.33</c:v>
                </c:pt>
                <c:pt idx="406">
                  <c:v>2440</c:v>
                </c:pt>
                <c:pt idx="407">
                  <c:v>2426.67</c:v>
                </c:pt>
                <c:pt idx="408">
                  <c:v>2413.33</c:v>
                </c:pt>
                <c:pt idx="409">
                  <c:v>2400</c:v>
                </c:pt>
                <c:pt idx="410">
                  <c:v>2386.67</c:v>
                </c:pt>
                <c:pt idx="411">
                  <c:v>2373.33</c:v>
                </c:pt>
                <c:pt idx="412">
                  <c:v>2360</c:v>
                </c:pt>
                <c:pt idx="413">
                  <c:v>2346.67</c:v>
                </c:pt>
                <c:pt idx="414">
                  <c:v>2333.33</c:v>
                </c:pt>
                <c:pt idx="415">
                  <c:v>2320</c:v>
                </c:pt>
                <c:pt idx="416">
                  <c:v>2306.67</c:v>
                </c:pt>
                <c:pt idx="417">
                  <c:v>2293.33</c:v>
                </c:pt>
                <c:pt idx="418">
                  <c:v>2280</c:v>
                </c:pt>
                <c:pt idx="419">
                  <c:v>2266.67</c:v>
                </c:pt>
                <c:pt idx="420">
                  <c:v>2253.33</c:v>
                </c:pt>
                <c:pt idx="421">
                  <c:v>2240</c:v>
                </c:pt>
                <c:pt idx="422">
                  <c:v>2226.67</c:v>
                </c:pt>
                <c:pt idx="423">
                  <c:v>2213.33</c:v>
                </c:pt>
                <c:pt idx="424">
                  <c:v>2200</c:v>
                </c:pt>
                <c:pt idx="425">
                  <c:v>2186.67</c:v>
                </c:pt>
                <c:pt idx="426">
                  <c:v>2173.33</c:v>
                </c:pt>
                <c:pt idx="427">
                  <c:v>2160</c:v>
                </c:pt>
                <c:pt idx="428">
                  <c:v>2146.67</c:v>
                </c:pt>
                <c:pt idx="429">
                  <c:v>2133.33</c:v>
                </c:pt>
                <c:pt idx="430">
                  <c:v>2120</c:v>
                </c:pt>
                <c:pt idx="431">
                  <c:v>2106.67</c:v>
                </c:pt>
                <c:pt idx="432">
                  <c:v>2093.33</c:v>
                </c:pt>
                <c:pt idx="433">
                  <c:v>2080</c:v>
                </c:pt>
                <c:pt idx="434">
                  <c:v>2066.67</c:v>
                </c:pt>
                <c:pt idx="435">
                  <c:v>2053.33</c:v>
                </c:pt>
                <c:pt idx="436">
                  <c:v>2040</c:v>
                </c:pt>
                <c:pt idx="437">
                  <c:v>2026.67</c:v>
                </c:pt>
                <c:pt idx="438">
                  <c:v>2013.33</c:v>
                </c:pt>
                <c:pt idx="439">
                  <c:v>2000</c:v>
                </c:pt>
                <c:pt idx="440">
                  <c:v>1986.67</c:v>
                </c:pt>
                <c:pt idx="441">
                  <c:v>1973.33</c:v>
                </c:pt>
                <c:pt idx="442">
                  <c:v>1960</c:v>
                </c:pt>
                <c:pt idx="443">
                  <c:v>1946.67</c:v>
                </c:pt>
                <c:pt idx="444">
                  <c:v>1933.33</c:v>
                </c:pt>
                <c:pt idx="445">
                  <c:v>1920</c:v>
                </c:pt>
                <c:pt idx="446">
                  <c:v>1906.67</c:v>
                </c:pt>
                <c:pt idx="447">
                  <c:v>1893.33</c:v>
                </c:pt>
                <c:pt idx="448">
                  <c:v>1880</c:v>
                </c:pt>
                <c:pt idx="449">
                  <c:v>1866.67</c:v>
                </c:pt>
                <c:pt idx="450">
                  <c:v>1853.33</c:v>
                </c:pt>
                <c:pt idx="451">
                  <c:v>1840</c:v>
                </c:pt>
                <c:pt idx="452">
                  <c:v>1826.67</c:v>
                </c:pt>
                <c:pt idx="453">
                  <c:v>1813.33</c:v>
                </c:pt>
                <c:pt idx="454">
                  <c:v>1800</c:v>
                </c:pt>
                <c:pt idx="455">
                  <c:v>1786.67</c:v>
                </c:pt>
                <c:pt idx="456">
                  <c:v>1773.33</c:v>
                </c:pt>
                <c:pt idx="457">
                  <c:v>1760</c:v>
                </c:pt>
                <c:pt idx="458">
                  <c:v>1746.67</c:v>
                </c:pt>
                <c:pt idx="459">
                  <c:v>1733.33</c:v>
                </c:pt>
                <c:pt idx="460">
                  <c:v>1720</c:v>
                </c:pt>
                <c:pt idx="461">
                  <c:v>1706.67</c:v>
                </c:pt>
                <c:pt idx="462">
                  <c:v>1693.33</c:v>
                </c:pt>
                <c:pt idx="463">
                  <c:v>1680</c:v>
                </c:pt>
                <c:pt idx="464">
                  <c:v>1666.67</c:v>
                </c:pt>
                <c:pt idx="465">
                  <c:v>1653.33</c:v>
                </c:pt>
                <c:pt idx="466">
                  <c:v>1640</c:v>
                </c:pt>
                <c:pt idx="467">
                  <c:v>1626.67</c:v>
                </c:pt>
                <c:pt idx="468">
                  <c:v>1613.33</c:v>
                </c:pt>
                <c:pt idx="469">
                  <c:v>1600</c:v>
                </c:pt>
                <c:pt idx="470">
                  <c:v>1586.67</c:v>
                </c:pt>
                <c:pt idx="471">
                  <c:v>1573.33</c:v>
                </c:pt>
                <c:pt idx="472">
                  <c:v>1560</c:v>
                </c:pt>
                <c:pt idx="473">
                  <c:v>1546.67</c:v>
                </c:pt>
                <c:pt idx="474">
                  <c:v>1533.33</c:v>
                </c:pt>
                <c:pt idx="475">
                  <c:v>1520</c:v>
                </c:pt>
                <c:pt idx="476">
                  <c:v>1506.67</c:v>
                </c:pt>
                <c:pt idx="477">
                  <c:v>1493.33</c:v>
                </c:pt>
                <c:pt idx="478">
                  <c:v>1480</c:v>
                </c:pt>
                <c:pt idx="479">
                  <c:v>1466.67</c:v>
                </c:pt>
                <c:pt idx="480">
                  <c:v>1453.33</c:v>
                </c:pt>
                <c:pt idx="481">
                  <c:v>1440</c:v>
                </c:pt>
                <c:pt idx="482">
                  <c:v>1426.67</c:v>
                </c:pt>
                <c:pt idx="483">
                  <c:v>1413.33</c:v>
                </c:pt>
                <c:pt idx="484">
                  <c:v>1400</c:v>
                </c:pt>
                <c:pt idx="485">
                  <c:v>1386.67</c:v>
                </c:pt>
                <c:pt idx="486">
                  <c:v>1373.33</c:v>
                </c:pt>
                <c:pt idx="487">
                  <c:v>1360</c:v>
                </c:pt>
                <c:pt idx="488">
                  <c:v>1346.67</c:v>
                </c:pt>
                <c:pt idx="489">
                  <c:v>1333.33</c:v>
                </c:pt>
                <c:pt idx="490">
                  <c:v>1320</c:v>
                </c:pt>
                <c:pt idx="491">
                  <c:v>1306.67</c:v>
                </c:pt>
                <c:pt idx="492">
                  <c:v>1293.33</c:v>
                </c:pt>
                <c:pt idx="493">
                  <c:v>1280</c:v>
                </c:pt>
                <c:pt idx="494">
                  <c:v>1266.67</c:v>
                </c:pt>
                <c:pt idx="495">
                  <c:v>1253.33</c:v>
                </c:pt>
                <c:pt idx="496">
                  <c:v>1240</c:v>
                </c:pt>
                <c:pt idx="497">
                  <c:v>1226.67</c:v>
                </c:pt>
                <c:pt idx="498">
                  <c:v>1213.33</c:v>
                </c:pt>
                <c:pt idx="499">
                  <c:v>1200</c:v>
                </c:pt>
                <c:pt idx="500">
                  <c:v>1186.67</c:v>
                </c:pt>
                <c:pt idx="501">
                  <c:v>1173.33</c:v>
                </c:pt>
                <c:pt idx="502">
                  <c:v>1160</c:v>
                </c:pt>
                <c:pt idx="503">
                  <c:v>1146.67</c:v>
                </c:pt>
                <c:pt idx="504">
                  <c:v>1133.33</c:v>
                </c:pt>
                <c:pt idx="505">
                  <c:v>1120</c:v>
                </c:pt>
                <c:pt idx="506">
                  <c:v>1106.67</c:v>
                </c:pt>
                <c:pt idx="507">
                  <c:v>1093.33</c:v>
                </c:pt>
                <c:pt idx="508">
                  <c:v>1080</c:v>
                </c:pt>
                <c:pt idx="509">
                  <c:v>1066.67</c:v>
                </c:pt>
                <c:pt idx="510">
                  <c:v>1053.33</c:v>
                </c:pt>
                <c:pt idx="511">
                  <c:v>1040</c:v>
                </c:pt>
                <c:pt idx="512">
                  <c:v>1026.67</c:v>
                </c:pt>
                <c:pt idx="513">
                  <c:v>1013.33</c:v>
                </c:pt>
                <c:pt idx="514">
                  <c:v>1000</c:v>
                </c:pt>
                <c:pt idx="515">
                  <c:v>1000</c:v>
                </c:pt>
                <c:pt idx="516">
                  <c:v>1000</c:v>
                </c:pt>
                <c:pt idx="517">
                  <c:v>1000</c:v>
                </c:pt>
                <c:pt idx="518">
                  <c:v>1000</c:v>
                </c:pt>
                <c:pt idx="519">
                  <c:v>1000</c:v>
                </c:pt>
                <c:pt idx="520">
                  <c:v>1000</c:v>
                </c:pt>
                <c:pt idx="521">
                  <c:v>1000</c:v>
                </c:pt>
                <c:pt idx="522">
                  <c:v>1000</c:v>
                </c:pt>
                <c:pt idx="523">
                  <c:v>1000</c:v>
                </c:pt>
                <c:pt idx="524">
                  <c:v>1000</c:v>
                </c:pt>
                <c:pt idx="525">
                  <c:v>1000</c:v>
                </c:pt>
                <c:pt idx="526">
                  <c:v>1000</c:v>
                </c:pt>
                <c:pt idx="527">
                  <c:v>1000</c:v>
                </c:pt>
                <c:pt idx="528">
                  <c:v>1000</c:v>
                </c:pt>
                <c:pt idx="529">
                  <c:v>1000</c:v>
                </c:pt>
                <c:pt idx="530">
                  <c:v>1000</c:v>
                </c:pt>
                <c:pt idx="531">
                  <c:v>1000</c:v>
                </c:pt>
                <c:pt idx="532">
                  <c:v>1000</c:v>
                </c:pt>
                <c:pt idx="533">
                  <c:v>1000</c:v>
                </c:pt>
                <c:pt idx="534">
                  <c:v>1000</c:v>
                </c:pt>
                <c:pt idx="535">
                  <c:v>1000</c:v>
                </c:pt>
                <c:pt idx="536">
                  <c:v>1000</c:v>
                </c:pt>
                <c:pt idx="537">
                  <c:v>1000</c:v>
                </c:pt>
                <c:pt idx="538">
                  <c:v>1000</c:v>
                </c:pt>
                <c:pt idx="539">
                  <c:v>1000</c:v>
                </c:pt>
                <c:pt idx="540">
                  <c:v>1000</c:v>
                </c:pt>
                <c:pt idx="541">
                  <c:v>1000</c:v>
                </c:pt>
                <c:pt idx="542">
                  <c:v>1000</c:v>
                </c:pt>
                <c:pt idx="543">
                  <c:v>1000</c:v>
                </c:pt>
                <c:pt idx="544">
                  <c:v>1000</c:v>
                </c:pt>
                <c:pt idx="545">
                  <c:v>1000</c:v>
                </c:pt>
                <c:pt idx="546">
                  <c:v>1000</c:v>
                </c:pt>
                <c:pt idx="547">
                  <c:v>1000</c:v>
                </c:pt>
                <c:pt idx="548">
                  <c:v>1000</c:v>
                </c:pt>
                <c:pt idx="549">
                  <c:v>1000</c:v>
                </c:pt>
                <c:pt idx="550">
                  <c:v>1000</c:v>
                </c:pt>
                <c:pt idx="551">
                  <c:v>1000</c:v>
                </c:pt>
                <c:pt idx="552">
                  <c:v>1000</c:v>
                </c:pt>
                <c:pt idx="553">
                  <c:v>1000</c:v>
                </c:pt>
                <c:pt idx="554">
                  <c:v>1000</c:v>
                </c:pt>
                <c:pt idx="555">
                  <c:v>1000</c:v>
                </c:pt>
                <c:pt idx="556">
                  <c:v>1000</c:v>
                </c:pt>
                <c:pt idx="557">
                  <c:v>1000</c:v>
                </c:pt>
                <c:pt idx="558">
                  <c:v>1000</c:v>
                </c:pt>
                <c:pt idx="559">
                  <c:v>1000</c:v>
                </c:pt>
              </c:numCache>
            </c:numRef>
          </c:yVal>
          <c:smooth val="1"/>
        </c:ser>
        <c:dLbls>
          <c:showLegendKey val="0"/>
          <c:showVal val="0"/>
          <c:showCatName val="0"/>
          <c:showSerName val="0"/>
          <c:showPercent val="0"/>
          <c:showBubbleSize val="0"/>
        </c:dLbls>
        <c:axId val="155423840"/>
        <c:axId val="155424400"/>
      </c:scatterChart>
      <c:valAx>
        <c:axId val="15542384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424400"/>
        <c:crosses val="autoZero"/>
        <c:crossBetween val="midCat"/>
      </c:valAx>
      <c:valAx>
        <c:axId val="1554244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7777777777779E-3"/>
              <c:y val="0.3570060513269174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423840"/>
        <c:crosses val="autoZero"/>
        <c:crossBetween val="midCat"/>
      </c:valAx>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40849133858267717"/>
          <c:y val="0.13564317253520283"/>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92830013895321"/>
          <c:y val="4.5377919993010579E-2"/>
          <c:w val="0.73491875868457623"/>
          <c:h val="0.80559459193814364"/>
        </c:manualLayout>
      </c:layout>
      <c:scatterChart>
        <c:scatterStyle val="smoothMarker"/>
        <c:varyColors val="0"/>
        <c:ser>
          <c:idx val="0"/>
          <c:order val="0"/>
          <c:tx>
            <c:v>d=5days</c:v>
          </c:tx>
          <c:spPr>
            <a:ln w="25400" cap="rnd">
              <a:solidFill>
                <a:schemeClr val="accent1"/>
              </a:solidFill>
              <a:round/>
            </a:ln>
            <a:effectLst/>
          </c:spPr>
          <c:marker>
            <c:symbol val="none"/>
          </c:marker>
          <c:xVal>
            <c:numRef>
              <c:f>Alg_dropInterval!$G$3:$G$665</c:f>
              <c:numCache>
                <c:formatCode>General</c:formatCode>
                <c:ptCount val="663"/>
                <c:pt idx="0">
                  <c:v>0</c:v>
                </c:pt>
                <c:pt idx="1">
                  <c:v>1E-4</c:v>
                </c:pt>
                <c:pt idx="2" formatCode="0.00E+00">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formatCode="0.00E+00">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475.5</c:v>
                </c:pt>
                <c:pt idx="478">
                  <c:v>484.5</c:v>
                </c:pt>
                <c:pt idx="479">
                  <c:v>502.5</c:v>
                </c:pt>
                <c:pt idx="480">
                  <c:v>532.5</c:v>
                </c:pt>
                <c:pt idx="481">
                  <c:v>562.5</c:v>
                </c:pt>
                <c:pt idx="482">
                  <c:v>592.5</c:v>
                </c:pt>
                <c:pt idx="483">
                  <c:v>622.5</c:v>
                </c:pt>
                <c:pt idx="484">
                  <c:v>652.5</c:v>
                </c:pt>
                <c:pt idx="485">
                  <c:v>682.5</c:v>
                </c:pt>
                <c:pt idx="486">
                  <c:v>712.5</c:v>
                </c:pt>
                <c:pt idx="487">
                  <c:v>742.5</c:v>
                </c:pt>
                <c:pt idx="488">
                  <c:v>772.5</c:v>
                </c:pt>
                <c:pt idx="489">
                  <c:v>802.5</c:v>
                </c:pt>
                <c:pt idx="490">
                  <c:v>832.5</c:v>
                </c:pt>
                <c:pt idx="491">
                  <c:v>862.5</c:v>
                </c:pt>
                <c:pt idx="492">
                  <c:v>892.5</c:v>
                </c:pt>
                <c:pt idx="493">
                  <c:v>922.5</c:v>
                </c:pt>
                <c:pt idx="494">
                  <c:v>952.5</c:v>
                </c:pt>
                <c:pt idx="495">
                  <c:v>982.5</c:v>
                </c:pt>
                <c:pt idx="496">
                  <c:v>1012.5</c:v>
                </c:pt>
                <c:pt idx="497">
                  <c:v>1042.5</c:v>
                </c:pt>
                <c:pt idx="498">
                  <c:v>1072.5</c:v>
                </c:pt>
                <c:pt idx="499">
                  <c:v>1102.5</c:v>
                </c:pt>
                <c:pt idx="500">
                  <c:v>1132.5</c:v>
                </c:pt>
                <c:pt idx="501">
                  <c:v>1162.5</c:v>
                </c:pt>
                <c:pt idx="502">
                  <c:v>1192.5</c:v>
                </c:pt>
                <c:pt idx="503">
                  <c:v>1222.5</c:v>
                </c:pt>
                <c:pt idx="504">
                  <c:v>1252.5</c:v>
                </c:pt>
                <c:pt idx="505">
                  <c:v>1282.5</c:v>
                </c:pt>
                <c:pt idx="506">
                  <c:v>1312.5</c:v>
                </c:pt>
                <c:pt idx="507">
                  <c:v>1342.5</c:v>
                </c:pt>
                <c:pt idx="508">
                  <c:v>1372.5</c:v>
                </c:pt>
                <c:pt idx="509">
                  <c:v>1402.5</c:v>
                </c:pt>
                <c:pt idx="510">
                  <c:v>1432.5</c:v>
                </c:pt>
                <c:pt idx="511">
                  <c:v>1462.5</c:v>
                </c:pt>
                <c:pt idx="512">
                  <c:v>1492.5</c:v>
                </c:pt>
                <c:pt idx="513">
                  <c:v>1522.5</c:v>
                </c:pt>
                <c:pt idx="514">
                  <c:v>1552.5</c:v>
                </c:pt>
                <c:pt idx="515">
                  <c:v>1582.5</c:v>
                </c:pt>
                <c:pt idx="516">
                  <c:v>1612.5</c:v>
                </c:pt>
                <c:pt idx="517">
                  <c:v>1642.5</c:v>
                </c:pt>
                <c:pt idx="518">
                  <c:v>1672.5</c:v>
                </c:pt>
                <c:pt idx="519">
                  <c:v>1702.5</c:v>
                </c:pt>
                <c:pt idx="520">
                  <c:v>1732.5</c:v>
                </c:pt>
                <c:pt idx="521">
                  <c:v>1762.5</c:v>
                </c:pt>
                <c:pt idx="522">
                  <c:v>1792.5</c:v>
                </c:pt>
                <c:pt idx="523">
                  <c:v>1800</c:v>
                </c:pt>
              </c:numCache>
            </c:numRef>
          </c:xVal>
          <c:yVal>
            <c:numRef>
              <c:f>Alg_dropInterval!$I$3:$I$665</c:f>
              <c:numCache>
                <c:formatCode>0.00E+00</c:formatCode>
                <c:ptCount val="663"/>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64507.4</c:v>
                </c:pt>
                <c:pt idx="21" formatCode="General">
                  <c:v>71226.8</c:v>
                </c:pt>
                <c:pt idx="22" formatCode="General">
                  <c:v>74716.800000000003</c:v>
                </c:pt>
                <c:pt idx="23" formatCode="General">
                  <c:v>77379.899999999994</c:v>
                </c:pt>
                <c:pt idx="24" formatCode="General">
                  <c:v>79697.600000000006</c:v>
                </c:pt>
                <c:pt idx="25" formatCode="General">
                  <c:v>81810.600000000006</c:v>
                </c:pt>
                <c:pt idx="26" formatCode="General">
                  <c:v>83779.399999999994</c:v>
                </c:pt>
                <c:pt idx="27" formatCode="General">
                  <c:v>85636</c:v>
                </c:pt>
                <c:pt idx="28" formatCode="General">
                  <c:v>87400.7</c:v>
                </c:pt>
                <c:pt idx="29" formatCode="General">
                  <c:v>89088.9</c:v>
                </c:pt>
                <c:pt idx="30" formatCode="General">
                  <c:v>90712.6</c:v>
                </c:pt>
                <c:pt idx="31" formatCode="General">
                  <c:v>92280.7</c:v>
                </c:pt>
                <c:pt idx="32" formatCode="General">
                  <c:v>93799.7</c:v>
                </c:pt>
                <c:pt idx="33" formatCode="General">
                  <c:v>95274.4</c:v>
                </c:pt>
                <c:pt idx="34" formatCode="General">
                  <c:v>96708.7</c:v>
                </c:pt>
                <c:pt idx="35" formatCode="General">
                  <c:v>98106.7</c:v>
                </c:pt>
                <c:pt idx="36" formatCode="General">
                  <c:v>99471.9</c:v>
                </c:pt>
                <c:pt idx="37" formatCode="General">
                  <c:v>100807</c:v>
                </c:pt>
                <c:pt idx="38" formatCode="General">
                  <c:v>102116</c:v>
                </c:pt>
                <c:pt idx="39" formatCode="General">
                  <c:v>103400</c:v>
                </c:pt>
                <c:pt idx="40" formatCode="General">
                  <c:v>104660</c:v>
                </c:pt>
                <c:pt idx="41" formatCode="General">
                  <c:v>105899</c:v>
                </c:pt>
                <c:pt idx="42" formatCode="General">
                  <c:v>107116</c:v>
                </c:pt>
                <c:pt idx="43" formatCode="General">
                  <c:v>108314</c:v>
                </c:pt>
                <c:pt idx="44">
                  <c:v>109494</c:v>
                </c:pt>
                <c:pt idx="45">
                  <c:v>110655</c:v>
                </c:pt>
                <c:pt idx="46">
                  <c:v>111800</c:v>
                </c:pt>
                <c:pt idx="47" formatCode="General">
                  <c:v>112930</c:v>
                </c:pt>
                <c:pt idx="48">
                  <c:v>114046</c:v>
                </c:pt>
                <c:pt idx="49" formatCode="General">
                  <c:v>115147</c:v>
                </c:pt>
                <c:pt idx="50" formatCode="General">
                  <c:v>116236</c:v>
                </c:pt>
                <c:pt idx="51" formatCode="General">
                  <c:v>117312</c:v>
                </c:pt>
                <c:pt idx="52" formatCode="General">
                  <c:v>118377</c:v>
                </c:pt>
                <c:pt idx="53" formatCode="General">
                  <c:v>119429</c:v>
                </c:pt>
                <c:pt idx="54" formatCode="General">
                  <c:v>120471</c:v>
                </c:pt>
                <c:pt idx="55" formatCode="General">
                  <c:v>121502</c:v>
                </c:pt>
                <c:pt idx="56" formatCode="General">
                  <c:v>122522</c:v>
                </c:pt>
                <c:pt idx="57" formatCode="General">
                  <c:v>123532</c:v>
                </c:pt>
                <c:pt idx="58" formatCode="General">
                  <c:v>124532</c:v>
                </c:pt>
                <c:pt idx="59" formatCode="General">
                  <c:v>125522</c:v>
                </c:pt>
                <c:pt idx="60" formatCode="General">
                  <c:v>126503</c:v>
                </c:pt>
                <c:pt idx="61" formatCode="General">
                  <c:v>127475</c:v>
                </c:pt>
                <c:pt idx="62" formatCode="General">
                  <c:v>128439</c:v>
                </c:pt>
                <c:pt idx="63" formatCode="General">
                  <c:v>129394</c:v>
                </c:pt>
                <c:pt idx="64" formatCode="General">
                  <c:v>130342</c:v>
                </c:pt>
                <c:pt idx="65" formatCode="General">
                  <c:v>131281</c:v>
                </c:pt>
                <c:pt idx="66" formatCode="General">
                  <c:v>132214</c:v>
                </c:pt>
                <c:pt idx="67" formatCode="General">
                  <c:v>133139</c:v>
                </c:pt>
                <c:pt idx="68" formatCode="General">
                  <c:v>134057</c:v>
                </c:pt>
                <c:pt idx="69" formatCode="General">
                  <c:v>134968</c:v>
                </c:pt>
                <c:pt idx="70" formatCode="General">
                  <c:v>135873</c:v>
                </c:pt>
                <c:pt idx="71" formatCode="General">
                  <c:v>136771</c:v>
                </c:pt>
                <c:pt idx="72" formatCode="General">
                  <c:v>137662</c:v>
                </c:pt>
                <c:pt idx="73" formatCode="General">
                  <c:v>138547</c:v>
                </c:pt>
                <c:pt idx="74" formatCode="General">
                  <c:v>139426</c:v>
                </c:pt>
                <c:pt idx="75" formatCode="General">
                  <c:v>140298</c:v>
                </c:pt>
                <c:pt idx="76" formatCode="General">
                  <c:v>141165</c:v>
                </c:pt>
                <c:pt idx="77" formatCode="General">
                  <c:v>142025</c:v>
                </c:pt>
                <c:pt idx="78" formatCode="General">
                  <c:v>142879</c:v>
                </c:pt>
                <c:pt idx="79" formatCode="General">
                  <c:v>143728</c:v>
                </c:pt>
                <c:pt idx="80" formatCode="General">
                  <c:v>144570</c:v>
                </c:pt>
                <c:pt idx="81" formatCode="General">
                  <c:v>145408</c:v>
                </c:pt>
                <c:pt idx="82" formatCode="General">
                  <c:v>146239</c:v>
                </c:pt>
                <c:pt idx="83" formatCode="General">
                  <c:v>147066</c:v>
                </c:pt>
                <c:pt idx="84" formatCode="General">
                  <c:v>147887</c:v>
                </c:pt>
                <c:pt idx="85" formatCode="General">
                  <c:v>148703</c:v>
                </c:pt>
                <c:pt idx="86" formatCode="General">
                  <c:v>149515</c:v>
                </c:pt>
                <c:pt idx="87" formatCode="General">
                  <c:v>150321</c:v>
                </c:pt>
                <c:pt idx="88" formatCode="General">
                  <c:v>151123</c:v>
                </c:pt>
                <c:pt idx="89" formatCode="General">
                  <c:v>151920</c:v>
                </c:pt>
                <c:pt idx="90" formatCode="General">
                  <c:v>152712</c:v>
                </c:pt>
                <c:pt idx="91" formatCode="General">
                  <c:v>153500</c:v>
                </c:pt>
                <c:pt idx="92" formatCode="General">
                  <c:v>154283</c:v>
                </c:pt>
                <c:pt idx="93" formatCode="General">
                  <c:v>155061</c:v>
                </c:pt>
                <c:pt idx="94" formatCode="General">
                  <c:v>155835</c:v>
                </c:pt>
                <c:pt idx="95" formatCode="General">
                  <c:v>156605</c:v>
                </c:pt>
                <c:pt idx="96" formatCode="General">
                  <c:v>157370</c:v>
                </c:pt>
                <c:pt idx="97" formatCode="General">
                  <c:v>158131</c:v>
                </c:pt>
                <c:pt idx="98" formatCode="General">
                  <c:v>158888</c:v>
                </c:pt>
                <c:pt idx="99" formatCode="General">
                  <c:v>159640</c:v>
                </c:pt>
                <c:pt idx="100" formatCode="General">
                  <c:v>160388</c:v>
                </c:pt>
                <c:pt idx="101" formatCode="General">
                  <c:v>161132</c:v>
                </c:pt>
                <c:pt idx="102" formatCode="General">
                  <c:v>165535</c:v>
                </c:pt>
                <c:pt idx="103" formatCode="General">
                  <c:v>170900</c:v>
                </c:pt>
                <c:pt idx="104" formatCode="General">
                  <c:v>176530</c:v>
                </c:pt>
                <c:pt idx="105" formatCode="General">
                  <c:v>181759</c:v>
                </c:pt>
                <c:pt idx="106" formatCode="General">
                  <c:v>187033</c:v>
                </c:pt>
                <c:pt idx="107" formatCode="General">
                  <c:v>189893</c:v>
                </c:pt>
                <c:pt idx="108" formatCode="General">
                  <c:v>192187</c:v>
                </c:pt>
                <c:pt idx="109" formatCode="General">
                  <c:v>194234</c:v>
                </c:pt>
                <c:pt idx="110" formatCode="General">
                  <c:v>196128</c:v>
                </c:pt>
                <c:pt idx="111" formatCode="General">
                  <c:v>197913</c:v>
                </c:pt>
                <c:pt idx="112" formatCode="General">
                  <c:v>199610</c:v>
                </c:pt>
                <c:pt idx="113" formatCode="General">
                  <c:v>201236</c:v>
                </c:pt>
                <c:pt idx="114" formatCode="General">
                  <c:v>202802</c:v>
                </c:pt>
                <c:pt idx="115" formatCode="General">
                  <c:v>204317</c:v>
                </c:pt>
                <c:pt idx="116" formatCode="General">
                  <c:v>205788</c:v>
                </c:pt>
                <c:pt idx="117" formatCode="General">
                  <c:v>207220</c:v>
                </c:pt>
                <c:pt idx="118" formatCode="General">
                  <c:v>208617</c:v>
                </c:pt>
                <c:pt idx="119" formatCode="General">
                  <c:v>209982</c:v>
                </c:pt>
                <c:pt idx="120" formatCode="General">
                  <c:v>211318</c:v>
                </c:pt>
                <c:pt idx="121" formatCode="General">
                  <c:v>212627</c:v>
                </c:pt>
                <c:pt idx="122" formatCode="General">
                  <c:v>213911</c:v>
                </c:pt>
                <c:pt idx="123" formatCode="General">
                  <c:v>215173</c:v>
                </c:pt>
                <c:pt idx="124" formatCode="General">
                  <c:v>216414</c:v>
                </c:pt>
                <c:pt idx="125" formatCode="General">
                  <c:v>217634</c:v>
                </c:pt>
                <c:pt idx="126" formatCode="General">
                  <c:v>218837</c:v>
                </c:pt>
                <c:pt idx="127" formatCode="General">
                  <c:v>220022</c:v>
                </c:pt>
                <c:pt idx="128" formatCode="General">
                  <c:v>221191</c:v>
                </c:pt>
                <c:pt idx="129" formatCode="General">
                  <c:v>222345</c:v>
                </c:pt>
                <c:pt idx="130" formatCode="General">
                  <c:v>223484</c:v>
                </c:pt>
                <c:pt idx="131" formatCode="General">
                  <c:v>224609</c:v>
                </c:pt>
                <c:pt idx="132" formatCode="General">
                  <c:v>225720</c:v>
                </c:pt>
                <c:pt idx="133" formatCode="General">
                  <c:v>226819</c:v>
                </c:pt>
                <c:pt idx="134" formatCode="General">
                  <c:v>227905</c:v>
                </c:pt>
                <c:pt idx="135" formatCode="General">
                  <c:v>228979</c:v>
                </c:pt>
                <c:pt idx="136" formatCode="General">
                  <c:v>230041</c:v>
                </c:pt>
                <c:pt idx="137" formatCode="General">
                  <c:v>231093</c:v>
                </c:pt>
                <c:pt idx="138" formatCode="General">
                  <c:v>232134</c:v>
                </c:pt>
                <c:pt idx="139" formatCode="General">
                  <c:v>233164</c:v>
                </c:pt>
                <c:pt idx="140" formatCode="General">
                  <c:v>234185</c:v>
                </c:pt>
                <c:pt idx="141" formatCode="General">
                  <c:v>235197</c:v>
                </c:pt>
                <c:pt idx="142" formatCode="General">
                  <c:v>236199</c:v>
                </c:pt>
                <c:pt idx="143" formatCode="General">
                  <c:v>237193</c:v>
                </c:pt>
                <c:pt idx="144" formatCode="General">
                  <c:v>238178</c:v>
                </c:pt>
                <c:pt idx="145" formatCode="General">
                  <c:v>239154</c:v>
                </c:pt>
                <c:pt idx="146" formatCode="General">
                  <c:v>240123</c:v>
                </c:pt>
                <c:pt idx="147" formatCode="General">
                  <c:v>241083</c:v>
                </c:pt>
                <c:pt idx="148" formatCode="General">
                  <c:v>242036</c:v>
                </c:pt>
                <c:pt idx="149" formatCode="General">
                  <c:v>242982</c:v>
                </c:pt>
                <c:pt idx="150" formatCode="General">
                  <c:v>243920</c:v>
                </c:pt>
                <c:pt idx="151" formatCode="General">
                  <c:v>244852</c:v>
                </c:pt>
                <c:pt idx="152" formatCode="General">
                  <c:v>245776</c:v>
                </c:pt>
                <c:pt idx="153" formatCode="General">
                  <c:v>246694</c:v>
                </c:pt>
                <c:pt idx="154" formatCode="General">
                  <c:v>247605</c:v>
                </c:pt>
                <c:pt idx="155" formatCode="General">
                  <c:v>248510</c:v>
                </c:pt>
                <c:pt idx="156" formatCode="General">
                  <c:v>249408</c:v>
                </c:pt>
                <c:pt idx="157" formatCode="General">
                  <c:v>250300</c:v>
                </c:pt>
                <c:pt idx="158" formatCode="General">
                  <c:v>251185</c:v>
                </c:pt>
                <c:pt idx="159" formatCode="General">
                  <c:v>252065</c:v>
                </c:pt>
                <c:pt idx="160" formatCode="General">
                  <c:v>252939</c:v>
                </c:pt>
                <c:pt idx="161" formatCode="General">
                  <c:v>253807</c:v>
                </c:pt>
                <c:pt idx="162" formatCode="General">
                  <c:v>254669</c:v>
                </c:pt>
                <c:pt idx="163" formatCode="General">
                  <c:v>255526</c:v>
                </c:pt>
                <c:pt idx="164" formatCode="General">
                  <c:v>256378</c:v>
                </c:pt>
                <c:pt idx="165" formatCode="General">
                  <c:v>257224</c:v>
                </c:pt>
                <c:pt idx="166" formatCode="General">
                  <c:v>258066</c:v>
                </c:pt>
                <c:pt idx="167" formatCode="General">
                  <c:v>258902</c:v>
                </c:pt>
                <c:pt idx="168" formatCode="General">
                  <c:v>259733</c:v>
                </c:pt>
                <c:pt idx="169" formatCode="General">
                  <c:v>260560</c:v>
                </c:pt>
                <c:pt idx="170" formatCode="General">
                  <c:v>261382</c:v>
                </c:pt>
                <c:pt idx="171" formatCode="General">
                  <c:v>262199</c:v>
                </c:pt>
                <c:pt idx="172" formatCode="General">
                  <c:v>263012</c:v>
                </c:pt>
                <c:pt idx="173" formatCode="General">
                  <c:v>263820</c:v>
                </c:pt>
                <c:pt idx="174" formatCode="General">
                  <c:v>264623</c:v>
                </c:pt>
                <c:pt idx="175" formatCode="General">
                  <c:v>265423</c:v>
                </c:pt>
                <c:pt idx="176" formatCode="General">
                  <c:v>266218</c:v>
                </c:pt>
                <c:pt idx="177" formatCode="General">
                  <c:v>267009</c:v>
                </c:pt>
                <c:pt idx="178" formatCode="General">
                  <c:v>267795</c:v>
                </c:pt>
                <c:pt idx="179" formatCode="General">
                  <c:v>268578</c:v>
                </c:pt>
                <c:pt idx="180" formatCode="General">
                  <c:v>269356</c:v>
                </c:pt>
                <c:pt idx="181" formatCode="General">
                  <c:v>270131</c:v>
                </c:pt>
                <c:pt idx="182" formatCode="General">
                  <c:v>270901</c:v>
                </c:pt>
                <c:pt idx="183" formatCode="General">
                  <c:v>271668</c:v>
                </c:pt>
                <c:pt idx="184" formatCode="General">
                  <c:v>272431</c:v>
                </c:pt>
                <c:pt idx="185" formatCode="General">
                  <c:v>273190</c:v>
                </c:pt>
                <c:pt idx="186" formatCode="General">
                  <c:v>273946</c:v>
                </c:pt>
                <c:pt idx="187" formatCode="General">
                  <c:v>277346</c:v>
                </c:pt>
                <c:pt idx="188" formatCode="General">
                  <c:v>281446</c:v>
                </c:pt>
                <c:pt idx="189" formatCode="General">
                  <c:v>285740</c:v>
                </c:pt>
                <c:pt idx="190" formatCode="General">
                  <c:v>289748</c:v>
                </c:pt>
                <c:pt idx="191" formatCode="General">
                  <c:v>293828</c:v>
                </c:pt>
                <c:pt idx="192" formatCode="General">
                  <c:v>296159</c:v>
                </c:pt>
                <c:pt idx="193" formatCode="General">
                  <c:v>298098</c:v>
                </c:pt>
                <c:pt idx="194" formatCode="General">
                  <c:v>299859</c:v>
                </c:pt>
                <c:pt idx="195" formatCode="General">
                  <c:v>301504</c:v>
                </c:pt>
                <c:pt idx="196" formatCode="General">
                  <c:v>303063</c:v>
                </c:pt>
                <c:pt idx="197" formatCode="General">
                  <c:v>304553</c:v>
                </c:pt>
                <c:pt idx="198" formatCode="General">
                  <c:v>305987</c:v>
                </c:pt>
                <c:pt idx="199" formatCode="General">
                  <c:v>307375</c:v>
                </c:pt>
                <c:pt idx="200" formatCode="General">
                  <c:v>308723</c:v>
                </c:pt>
                <c:pt idx="201" formatCode="General">
                  <c:v>310037</c:v>
                </c:pt>
                <c:pt idx="202" formatCode="General">
                  <c:v>311319</c:v>
                </c:pt>
                <c:pt idx="203" formatCode="General">
                  <c:v>312572</c:v>
                </c:pt>
                <c:pt idx="204" formatCode="General">
                  <c:v>313800</c:v>
                </c:pt>
                <c:pt idx="205" formatCode="General">
                  <c:v>315004</c:v>
                </c:pt>
                <c:pt idx="206" formatCode="General">
                  <c:v>316188</c:v>
                </c:pt>
                <c:pt idx="207" formatCode="General">
                  <c:v>317352</c:v>
                </c:pt>
                <c:pt idx="208" formatCode="General">
                  <c:v>318498</c:v>
                </c:pt>
                <c:pt idx="209" formatCode="General">
                  <c:v>319627</c:v>
                </c:pt>
                <c:pt idx="210" formatCode="General">
                  <c:v>320740</c:v>
                </c:pt>
                <c:pt idx="211" formatCode="General">
                  <c:v>321839</c:v>
                </c:pt>
                <c:pt idx="212" formatCode="General">
                  <c:v>322924</c:v>
                </c:pt>
                <c:pt idx="213" formatCode="General">
                  <c:v>323996</c:v>
                </c:pt>
                <c:pt idx="214" formatCode="General">
                  <c:v>325056</c:v>
                </c:pt>
                <c:pt idx="215" formatCode="General">
                  <c:v>326103</c:v>
                </c:pt>
                <c:pt idx="216" formatCode="General">
                  <c:v>327140</c:v>
                </c:pt>
                <c:pt idx="217" formatCode="General">
                  <c:v>328165</c:v>
                </c:pt>
                <c:pt idx="218" formatCode="General">
                  <c:v>329180</c:v>
                </c:pt>
                <c:pt idx="219" formatCode="General">
                  <c:v>330185</c:v>
                </c:pt>
                <c:pt idx="220" formatCode="General">
                  <c:v>331180</c:v>
                </c:pt>
                <c:pt idx="221" formatCode="General">
                  <c:v>332165</c:v>
                </c:pt>
                <c:pt idx="222" formatCode="General">
                  <c:v>333142</c:v>
                </c:pt>
                <c:pt idx="223" formatCode="General">
                  <c:v>334110</c:v>
                </c:pt>
                <c:pt idx="224" formatCode="General">
                  <c:v>335070</c:v>
                </c:pt>
                <c:pt idx="225" formatCode="General">
                  <c:v>336023</c:v>
                </c:pt>
                <c:pt idx="226" formatCode="General">
                  <c:v>336967</c:v>
                </c:pt>
                <c:pt idx="227" formatCode="General">
                  <c:v>337905</c:v>
                </c:pt>
                <c:pt idx="228" formatCode="General">
                  <c:v>338835</c:v>
                </c:pt>
                <c:pt idx="229" formatCode="General">
                  <c:v>339759</c:v>
                </c:pt>
                <c:pt idx="230" formatCode="General">
                  <c:v>340675</c:v>
                </c:pt>
                <c:pt idx="231" formatCode="General">
                  <c:v>341586</c:v>
                </c:pt>
                <c:pt idx="232" formatCode="General">
                  <c:v>342490</c:v>
                </c:pt>
                <c:pt idx="233" formatCode="General">
                  <c:v>343388</c:v>
                </c:pt>
                <c:pt idx="234" formatCode="General">
                  <c:v>344280</c:v>
                </c:pt>
                <c:pt idx="235" formatCode="General">
                  <c:v>345166</c:v>
                </c:pt>
                <c:pt idx="236" formatCode="General">
                  <c:v>346046</c:v>
                </c:pt>
                <c:pt idx="237" formatCode="General">
                  <c:v>346921</c:v>
                </c:pt>
                <c:pt idx="238" formatCode="General">
                  <c:v>347790</c:v>
                </c:pt>
                <c:pt idx="239" formatCode="General">
                  <c:v>348653</c:v>
                </c:pt>
                <c:pt idx="240" formatCode="General">
                  <c:v>349512</c:v>
                </c:pt>
                <c:pt idx="241" formatCode="General">
                  <c:v>350365</c:v>
                </c:pt>
                <c:pt idx="242" formatCode="General">
                  <c:v>351213</c:v>
                </c:pt>
                <c:pt idx="243" formatCode="General">
                  <c:v>352056</c:v>
                </c:pt>
                <c:pt idx="244" formatCode="General">
                  <c:v>352895</c:v>
                </c:pt>
                <c:pt idx="245" formatCode="General">
                  <c:v>353729</c:v>
                </c:pt>
                <c:pt idx="246" formatCode="General">
                  <c:v>354558</c:v>
                </c:pt>
                <c:pt idx="247" formatCode="General">
                  <c:v>355383</c:v>
                </c:pt>
                <c:pt idx="248" formatCode="General">
                  <c:v>356203</c:v>
                </c:pt>
                <c:pt idx="249" formatCode="General">
                  <c:v>357018</c:v>
                </c:pt>
                <c:pt idx="250" formatCode="General">
                  <c:v>357830</c:v>
                </c:pt>
                <c:pt idx="251" formatCode="General">
                  <c:v>358637</c:v>
                </c:pt>
                <c:pt idx="252" formatCode="General">
                  <c:v>359439</c:v>
                </c:pt>
                <c:pt idx="253" formatCode="General">
                  <c:v>360238</c:v>
                </c:pt>
                <c:pt idx="254" formatCode="General">
                  <c:v>361033</c:v>
                </c:pt>
                <c:pt idx="255" formatCode="General">
                  <c:v>361824</c:v>
                </c:pt>
                <c:pt idx="256" formatCode="General">
                  <c:v>362611</c:v>
                </c:pt>
                <c:pt idx="257" formatCode="General">
                  <c:v>363395</c:v>
                </c:pt>
                <c:pt idx="258" formatCode="General">
                  <c:v>364175</c:v>
                </c:pt>
                <c:pt idx="259" formatCode="General">
                  <c:v>364951</c:v>
                </c:pt>
                <c:pt idx="260" formatCode="General">
                  <c:v>365723</c:v>
                </c:pt>
                <c:pt idx="261" formatCode="General">
                  <c:v>366492</c:v>
                </c:pt>
                <c:pt idx="262" formatCode="General">
                  <c:v>367258</c:v>
                </c:pt>
                <c:pt idx="263" formatCode="General">
                  <c:v>368021</c:v>
                </c:pt>
                <c:pt idx="264" formatCode="General">
                  <c:v>368780</c:v>
                </c:pt>
                <c:pt idx="265" formatCode="General">
                  <c:v>369535</c:v>
                </c:pt>
                <c:pt idx="266" formatCode="General">
                  <c:v>370288</c:v>
                </c:pt>
                <c:pt idx="267" formatCode="General">
                  <c:v>371037</c:v>
                </c:pt>
                <c:pt idx="268" formatCode="General">
                  <c:v>371783</c:v>
                </c:pt>
                <c:pt idx="269" formatCode="General">
                  <c:v>372526</c:v>
                </c:pt>
                <c:pt idx="270" formatCode="General">
                  <c:v>373266</c:v>
                </c:pt>
                <c:pt idx="271" formatCode="General">
                  <c:v>374002</c:v>
                </c:pt>
                <c:pt idx="272" formatCode="General">
                  <c:v>376649</c:v>
                </c:pt>
                <c:pt idx="273" formatCode="General">
                  <c:v>379802</c:v>
                </c:pt>
                <c:pt idx="274" formatCode="General">
                  <c:v>383192</c:v>
                </c:pt>
                <c:pt idx="275" formatCode="General">
                  <c:v>386661</c:v>
                </c:pt>
                <c:pt idx="276" formatCode="General">
                  <c:v>390265</c:v>
                </c:pt>
                <c:pt idx="277" formatCode="General">
                  <c:v>392308</c:v>
                </c:pt>
                <c:pt idx="278" formatCode="General">
                  <c:v>394011</c:v>
                </c:pt>
                <c:pt idx="279" formatCode="General">
                  <c:v>395564</c:v>
                </c:pt>
                <c:pt idx="280" formatCode="General">
                  <c:v>397019</c:v>
                </c:pt>
                <c:pt idx="281" formatCode="General">
                  <c:v>398403</c:v>
                </c:pt>
                <c:pt idx="282" formatCode="General">
                  <c:v>399730</c:v>
                </c:pt>
                <c:pt idx="283" formatCode="General">
                  <c:v>401012</c:v>
                </c:pt>
                <c:pt idx="284" formatCode="General">
                  <c:v>402255</c:v>
                </c:pt>
                <c:pt idx="285" formatCode="General">
                  <c:v>403464</c:v>
                </c:pt>
                <c:pt idx="286" formatCode="General">
                  <c:v>404644</c:v>
                </c:pt>
                <c:pt idx="287" formatCode="General">
                  <c:v>405798</c:v>
                </c:pt>
                <c:pt idx="288" formatCode="General">
                  <c:v>406928</c:v>
                </c:pt>
                <c:pt idx="289" formatCode="General">
                  <c:v>408037</c:v>
                </c:pt>
                <c:pt idx="290" formatCode="General">
                  <c:v>409127</c:v>
                </c:pt>
                <c:pt idx="291" formatCode="General">
                  <c:v>410199</c:v>
                </c:pt>
                <c:pt idx="292" formatCode="General">
                  <c:v>411256</c:v>
                </c:pt>
                <c:pt idx="293" formatCode="General">
                  <c:v>412297</c:v>
                </c:pt>
                <c:pt idx="294" formatCode="General">
                  <c:v>413324</c:v>
                </c:pt>
                <c:pt idx="295" formatCode="General">
                  <c:v>414338</c:v>
                </c:pt>
                <c:pt idx="296" formatCode="General">
                  <c:v>415340</c:v>
                </c:pt>
                <c:pt idx="297" formatCode="General">
                  <c:v>416331</c:v>
                </c:pt>
                <c:pt idx="298" formatCode="General">
                  <c:v>417310</c:v>
                </c:pt>
                <c:pt idx="299" formatCode="General">
                  <c:v>418279</c:v>
                </c:pt>
                <c:pt idx="300" formatCode="General">
                  <c:v>419238</c:v>
                </c:pt>
                <c:pt idx="301" formatCode="General">
                  <c:v>420187</c:v>
                </c:pt>
                <c:pt idx="302" formatCode="General">
                  <c:v>421127</c:v>
                </c:pt>
                <c:pt idx="303" formatCode="General">
                  <c:v>422058</c:v>
                </c:pt>
                <c:pt idx="304" formatCode="General">
                  <c:v>422981</c:v>
                </c:pt>
                <c:pt idx="305" formatCode="General">
                  <c:v>423896</c:v>
                </c:pt>
                <c:pt idx="306" formatCode="General">
                  <c:v>424803</c:v>
                </c:pt>
                <c:pt idx="307" formatCode="General">
                  <c:v>425702</c:v>
                </c:pt>
                <c:pt idx="308" formatCode="General">
                  <c:v>426595</c:v>
                </c:pt>
                <c:pt idx="309" formatCode="General">
                  <c:v>427480</c:v>
                </c:pt>
                <c:pt idx="310" formatCode="General">
                  <c:v>428359</c:v>
                </c:pt>
                <c:pt idx="311" formatCode="General">
                  <c:v>429231</c:v>
                </c:pt>
                <c:pt idx="312" formatCode="General">
                  <c:v>430097</c:v>
                </c:pt>
                <c:pt idx="313" formatCode="General">
                  <c:v>430958</c:v>
                </c:pt>
                <c:pt idx="314" formatCode="General">
                  <c:v>431812</c:v>
                </c:pt>
                <c:pt idx="315" formatCode="General">
                  <c:v>432661</c:v>
                </c:pt>
                <c:pt idx="316" formatCode="General">
                  <c:v>433504</c:v>
                </c:pt>
                <c:pt idx="317" formatCode="General">
                  <c:v>434342</c:v>
                </c:pt>
                <c:pt idx="318" formatCode="General">
                  <c:v>435175</c:v>
                </c:pt>
                <c:pt idx="319" formatCode="General">
                  <c:v>436002</c:v>
                </c:pt>
                <c:pt idx="320" formatCode="General">
                  <c:v>436825</c:v>
                </c:pt>
                <c:pt idx="321" formatCode="General">
                  <c:v>437643</c:v>
                </c:pt>
                <c:pt idx="322" formatCode="General">
                  <c:v>438457</c:v>
                </c:pt>
                <c:pt idx="323" formatCode="General">
                  <c:v>439265</c:v>
                </c:pt>
                <c:pt idx="324" formatCode="General">
                  <c:v>440069</c:v>
                </c:pt>
                <c:pt idx="325" formatCode="General">
                  <c:v>440869</c:v>
                </c:pt>
                <c:pt idx="326" formatCode="General">
                  <c:v>441664</c:v>
                </c:pt>
                <c:pt idx="327" formatCode="General">
                  <c:v>442455</c:v>
                </c:pt>
                <c:pt idx="328" formatCode="General">
                  <c:v>443242</c:v>
                </c:pt>
                <c:pt idx="329" formatCode="General">
                  <c:v>444025</c:v>
                </c:pt>
                <c:pt idx="330" formatCode="General">
                  <c:v>444803</c:v>
                </c:pt>
                <c:pt idx="331" formatCode="General">
                  <c:v>445578</c:v>
                </c:pt>
                <c:pt idx="332" formatCode="General">
                  <c:v>446349</c:v>
                </c:pt>
                <c:pt idx="333" formatCode="General">
                  <c:v>447115</c:v>
                </c:pt>
                <c:pt idx="334" formatCode="General">
                  <c:v>447879</c:v>
                </c:pt>
                <c:pt idx="335" formatCode="General">
                  <c:v>448638</c:v>
                </c:pt>
                <c:pt idx="336" formatCode="General">
                  <c:v>449394</c:v>
                </c:pt>
                <c:pt idx="337" formatCode="General">
                  <c:v>450146</c:v>
                </c:pt>
                <c:pt idx="338" formatCode="General">
                  <c:v>450895</c:v>
                </c:pt>
                <c:pt idx="339" formatCode="General">
                  <c:v>451640</c:v>
                </c:pt>
                <c:pt idx="340" formatCode="General">
                  <c:v>452382</c:v>
                </c:pt>
                <c:pt idx="341" formatCode="General">
                  <c:v>453120</c:v>
                </c:pt>
                <c:pt idx="342" formatCode="General">
                  <c:v>453855</c:v>
                </c:pt>
                <c:pt idx="343" formatCode="General">
                  <c:v>454587</c:v>
                </c:pt>
                <c:pt idx="344" formatCode="General">
                  <c:v>455316</c:v>
                </c:pt>
                <c:pt idx="345" formatCode="General">
                  <c:v>456042</c:v>
                </c:pt>
                <c:pt idx="346" formatCode="General">
                  <c:v>456764</c:v>
                </c:pt>
                <c:pt idx="347" formatCode="General">
                  <c:v>457484</c:v>
                </c:pt>
                <c:pt idx="348" formatCode="General">
                  <c:v>458200</c:v>
                </c:pt>
                <c:pt idx="349" formatCode="General">
                  <c:v>458914</c:v>
                </c:pt>
                <c:pt idx="350">
                  <c:v>459625</c:v>
                </c:pt>
                <c:pt idx="351">
                  <c:v>460333</c:v>
                </c:pt>
                <c:pt idx="352">
                  <c:v>461038</c:v>
                </c:pt>
                <c:pt idx="353">
                  <c:v>461740</c:v>
                </c:pt>
                <c:pt idx="354">
                  <c:v>462439</c:v>
                </c:pt>
                <c:pt idx="355">
                  <c:v>463136</c:v>
                </c:pt>
                <c:pt idx="356">
                  <c:v>463831</c:v>
                </c:pt>
                <c:pt idx="357">
                  <c:v>464959</c:v>
                </c:pt>
                <c:pt idx="358">
                  <c:v>466206</c:v>
                </c:pt>
                <c:pt idx="359">
                  <c:v>467523</c:v>
                </c:pt>
                <c:pt idx="360">
                  <c:v>468890</c:v>
                </c:pt>
                <c:pt idx="361">
                  <c:v>470300</c:v>
                </c:pt>
                <c:pt idx="362">
                  <c:v>471746</c:v>
                </c:pt>
                <c:pt idx="363">
                  <c:v>473225</c:v>
                </c:pt>
                <c:pt idx="364">
                  <c:v>474732</c:v>
                </c:pt>
                <c:pt idx="365">
                  <c:v>476265</c:v>
                </c:pt>
                <c:pt idx="366">
                  <c:v>477821</c:v>
                </c:pt>
                <c:pt idx="367">
                  <c:v>479402</c:v>
                </c:pt>
                <c:pt idx="368">
                  <c:v>481008</c:v>
                </c:pt>
                <c:pt idx="369">
                  <c:v>482634</c:v>
                </c:pt>
                <c:pt idx="370">
                  <c:v>484279</c:v>
                </c:pt>
                <c:pt idx="371">
                  <c:v>485943</c:v>
                </c:pt>
                <c:pt idx="372">
                  <c:v>487623</c:v>
                </c:pt>
                <c:pt idx="373">
                  <c:v>489320</c:v>
                </c:pt>
                <c:pt idx="374">
                  <c:v>491032</c:v>
                </c:pt>
                <c:pt idx="375">
                  <c:v>492758</c:v>
                </c:pt>
                <c:pt idx="376">
                  <c:v>494499</c:v>
                </c:pt>
                <c:pt idx="377">
                  <c:v>496218</c:v>
                </c:pt>
                <c:pt idx="378">
                  <c:v>497899</c:v>
                </c:pt>
                <c:pt idx="379">
                  <c:v>499581</c:v>
                </c:pt>
                <c:pt idx="380">
                  <c:v>501268</c:v>
                </c:pt>
                <c:pt idx="381">
                  <c:v>502961</c:v>
                </c:pt>
                <c:pt idx="382">
                  <c:v>504659</c:v>
                </c:pt>
                <c:pt idx="383">
                  <c:v>506362</c:v>
                </c:pt>
                <c:pt idx="384">
                  <c:v>508071</c:v>
                </c:pt>
                <c:pt idx="385">
                  <c:v>509786</c:v>
                </c:pt>
                <c:pt idx="386">
                  <c:v>511505</c:v>
                </c:pt>
                <c:pt idx="387">
                  <c:v>513246</c:v>
                </c:pt>
                <c:pt idx="388" formatCode="General">
                  <c:v>515017</c:v>
                </c:pt>
                <c:pt idx="389">
                  <c:v>516799</c:v>
                </c:pt>
                <c:pt idx="390" formatCode="General">
                  <c:v>518591</c:v>
                </c:pt>
                <c:pt idx="391" formatCode="General">
                  <c:v>520391</c:v>
                </c:pt>
                <c:pt idx="392" formatCode="General">
                  <c:v>522198</c:v>
                </c:pt>
                <c:pt idx="393" formatCode="General">
                  <c:v>524013</c:v>
                </c:pt>
                <c:pt idx="394" formatCode="General">
                  <c:v>525837</c:v>
                </c:pt>
                <c:pt idx="395" formatCode="General">
                  <c:v>527667</c:v>
                </c:pt>
                <c:pt idx="396" formatCode="General">
                  <c:v>529504</c:v>
                </c:pt>
                <c:pt idx="397" formatCode="General">
                  <c:v>531339</c:v>
                </c:pt>
                <c:pt idx="398" formatCode="General">
                  <c:v>533167</c:v>
                </c:pt>
                <c:pt idx="399" formatCode="General">
                  <c:v>534999</c:v>
                </c:pt>
                <c:pt idx="400" formatCode="General">
                  <c:v>536835</c:v>
                </c:pt>
                <c:pt idx="401" formatCode="General">
                  <c:v>538674</c:v>
                </c:pt>
                <c:pt idx="402" formatCode="General">
                  <c:v>540519</c:v>
                </c:pt>
                <c:pt idx="403" formatCode="General">
                  <c:v>542369</c:v>
                </c:pt>
                <c:pt idx="404" formatCode="General">
                  <c:v>544224</c:v>
                </c:pt>
                <c:pt idx="405" formatCode="General">
                  <c:v>546084</c:v>
                </c:pt>
                <c:pt idx="406" formatCode="General">
                  <c:v>547948</c:v>
                </c:pt>
                <c:pt idx="407" formatCode="General">
                  <c:v>549816</c:v>
                </c:pt>
                <c:pt idx="408" formatCode="General">
                  <c:v>551687</c:v>
                </c:pt>
                <c:pt idx="409" formatCode="General">
                  <c:v>553562</c:v>
                </c:pt>
                <c:pt idx="410" formatCode="General">
                  <c:v>555442</c:v>
                </c:pt>
                <c:pt idx="411" formatCode="General">
                  <c:v>557326</c:v>
                </c:pt>
                <c:pt idx="412" formatCode="General">
                  <c:v>559214</c:v>
                </c:pt>
                <c:pt idx="413" formatCode="General">
                  <c:v>561108</c:v>
                </c:pt>
                <c:pt idx="414" formatCode="General">
                  <c:v>563006</c:v>
                </c:pt>
                <c:pt idx="415" formatCode="General">
                  <c:v>564908</c:v>
                </c:pt>
                <c:pt idx="416" formatCode="General">
                  <c:v>566814</c:v>
                </c:pt>
                <c:pt idx="417" formatCode="General">
                  <c:v>568724</c:v>
                </c:pt>
                <c:pt idx="418" formatCode="General">
                  <c:v>570636</c:v>
                </c:pt>
                <c:pt idx="419" formatCode="General">
                  <c:v>572552</c:v>
                </c:pt>
                <c:pt idx="420" formatCode="General">
                  <c:v>574472</c:v>
                </c:pt>
                <c:pt idx="421" formatCode="General">
                  <c:v>576397</c:v>
                </c:pt>
                <c:pt idx="422" formatCode="General">
                  <c:v>578326</c:v>
                </c:pt>
                <c:pt idx="423" formatCode="General">
                  <c:v>580259</c:v>
                </c:pt>
                <c:pt idx="424" formatCode="General">
                  <c:v>582196</c:v>
                </c:pt>
                <c:pt idx="425" formatCode="General">
                  <c:v>584136</c:v>
                </c:pt>
                <c:pt idx="426" formatCode="General">
                  <c:v>586080</c:v>
                </c:pt>
                <c:pt idx="427" formatCode="General">
                  <c:v>588029</c:v>
                </c:pt>
                <c:pt idx="428" formatCode="General">
                  <c:v>589981</c:v>
                </c:pt>
                <c:pt idx="429" formatCode="General">
                  <c:v>591939</c:v>
                </c:pt>
                <c:pt idx="430" formatCode="General">
                  <c:v>593903</c:v>
                </c:pt>
                <c:pt idx="431" formatCode="General">
                  <c:v>595872</c:v>
                </c:pt>
                <c:pt idx="432" formatCode="General">
                  <c:v>597847</c:v>
                </c:pt>
                <c:pt idx="433" formatCode="General">
                  <c:v>599827</c:v>
                </c:pt>
                <c:pt idx="434" formatCode="General">
                  <c:v>601812</c:v>
                </c:pt>
                <c:pt idx="435" formatCode="General">
                  <c:v>603803</c:v>
                </c:pt>
                <c:pt idx="436" formatCode="General">
                  <c:v>605799</c:v>
                </c:pt>
                <c:pt idx="437" formatCode="General">
                  <c:v>607798</c:v>
                </c:pt>
                <c:pt idx="438" formatCode="General">
                  <c:v>609796</c:v>
                </c:pt>
                <c:pt idx="439" formatCode="General">
                  <c:v>611794</c:v>
                </c:pt>
                <c:pt idx="440" formatCode="General">
                  <c:v>613793</c:v>
                </c:pt>
                <c:pt idx="441" formatCode="General">
                  <c:v>615791</c:v>
                </c:pt>
                <c:pt idx="442" formatCode="General">
                  <c:v>617789</c:v>
                </c:pt>
                <c:pt idx="443" formatCode="General">
                  <c:v>619787</c:v>
                </c:pt>
                <c:pt idx="444" formatCode="General">
                  <c:v>621786</c:v>
                </c:pt>
                <c:pt idx="445" formatCode="General">
                  <c:v>623784</c:v>
                </c:pt>
                <c:pt idx="446" formatCode="General">
                  <c:v>625782</c:v>
                </c:pt>
                <c:pt idx="447" formatCode="General">
                  <c:v>627782</c:v>
                </c:pt>
                <c:pt idx="448" formatCode="General">
                  <c:v>629788</c:v>
                </c:pt>
                <c:pt idx="449" formatCode="General">
                  <c:v>631800</c:v>
                </c:pt>
                <c:pt idx="450" formatCode="General">
                  <c:v>633819</c:v>
                </c:pt>
                <c:pt idx="451" formatCode="General">
                  <c:v>635844</c:v>
                </c:pt>
                <c:pt idx="452" formatCode="General">
                  <c:v>637876</c:v>
                </c:pt>
                <c:pt idx="453" formatCode="General">
                  <c:v>639913</c:v>
                </c:pt>
                <c:pt idx="454" formatCode="General">
                  <c:v>641957</c:v>
                </c:pt>
                <c:pt idx="455" formatCode="General">
                  <c:v>644005</c:v>
                </c:pt>
                <c:pt idx="456" formatCode="General">
                  <c:v>646060</c:v>
                </c:pt>
                <c:pt idx="457" formatCode="General">
                  <c:v>648115</c:v>
                </c:pt>
                <c:pt idx="458" formatCode="General">
                  <c:v>650121</c:v>
                </c:pt>
                <c:pt idx="459" formatCode="General">
                  <c:v>652114</c:v>
                </c:pt>
                <c:pt idx="460" formatCode="General">
                  <c:v>654104</c:v>
                </c:pt>
                <c:pt idx="461" formatCode="General">
                  <c:v>656090</c:v>
                </c:pt>
                <c:pt idx="462" formatCode="General">
                  <c:v>658075</c:v>
                </c:pt>
                <c:pt idx="463" formatCode="General">
                  <c:v>660056</c:v>
                </c:pt>
                <c:pt idx="464" formatCode="General">
                  <c:v>662035</c:v>
                </c:pt>
                <c:pt idx="465" formatCode="General">
                  <c:v>664013</c:v>
                </c:pt>
                <c:pt idx="466" formatCode="General">
                  <c:v>665989</c:v>
                </c:pt>
                <c:pt idx="467" formatCode="General">
                  <c:v>667966</c:v>
                </c:pt>
                <c:pt idx="468" formatCode="General">
                  <c:v>669971</c:v>
                </c:pt>
                <c:pt idx="469" formatCode="General">
                  <c:v>671986</c:v>
                </c:pt>
                <c:pt idx="470" formatCode="General">
                  <c:v>674005</c:v>
                </c:pt>
                <c:pt idx="471" formatCode="General">
                  <c:v>676029</c:v>
                </c:pt>
                <c:pt idx="472" formatCode="General">
                  <c:v>678058</c:v>
                </c:pt>
                <c:pt idx="473" formatCode="General">
                  <c:v>680090</c:v>
                </c:pt>
                <c:pt idx="474" formatCode="General">
                  <c:v>682126</c:v>
                </c:pt>
                <c:pt idx="475" formatCode="General">
                  <c:v>684166</c:v>
                </c:pt>
                <c:pt idx="476" formatCode="General">
                  <c:v>686210</c:v>
                </c:pt>
                <c:pt idx="477" formatCode="General">
                  <c:v>691105</c:v>
                </c:pt>
                <c:pt idx="478" formatCode="General">
                  <c:v>703892</c:v>
                </c:pt>
                <c:pt idx="479" formatCode="General">
                  <c:v>725954</c:v>
                </c:pt>
                <c:pt idx="480" formatCode="General">
                  <c:v>757005</c:v>
                </c:pt>
                <c:pt idx="481" formatCode="General">
                  <c:v>783942</c:v>
                </c:pt>
                <c:pt idx="482" formatCode="General">
                  <c:v>807601</c:v>
                </c:pt>
                <c:pt idx="483" formatCode="General">
                  <c:v>828532</c:v>
                </c:pt>
                <c:pt idx="484" formatCode="General">
                  <c:v>847140</c:v>
                </c:pt>
                <c:pt idx="485" formatCode="General">
                  <c:v>863759</c:v>
                </c:pt>
                <c:pt idx="486" formatCode="General">
                  <c:v>878660</c:v>
                </c:pt>
                <c:pt idx="487" formatCode="General">
                  <c:v>892074</c:v>
                </c:pt>
                <c:pt idx="488" formatCode="General">
                  <c:v>904195</c:v>
                </c:pt>
                <c:pt idx="489" formatCode="General">
                  <c:v>915186</c:v>
                </c:pt>
                <c:pt idx="490" formatCode="General">
                  <c:v>925191</c:v>
                </c:pt>
                <c:pt idx="491" formatCode="General">
                  <c:v>934330</c:v>
                </c:pt>
                <c:pt idx="492" formatCode="General">
                  <c:v>942700</c:v>
                </c:pt>
                <c:pt idx="493" formatCode="General">
                  <c:v>950393</c:v>
                </c:pt>
                <c:pt idx="494" formatCode="General">
                  <c:v>957486</c:v>
                </c:pt>
                <c:pt idx="495" formatCode="General">
                  <c:v>964040</c:v>
                </c:pt>
                <c:pt idx="496" formatCode="General">
                  <c:v>970110</c:v>
                </c:pt>
                <c:pt idx="497" formatCode="General">
                  <c:v>975743</c:v>
                </c:pt>
                <c:pt idx="498" formatCode="General">
                  <c:v>980976</c:v>
                </c:pt>
                <c:pt idx="499" formatCode="General">
                  <c:v>985846</c:v>
                </c:pt>
                <c:pt idx="500" formatCode="General">
                  <c:v>990386</c:v>
                </c:pt>
                <c:pt idx="501" formatCode="General">
                  <c:v>994626</c:v>
                </c:pt>
                <c:pt idx="502" formatCode="General">
                  <c:v>998595</c:v>
                </c:pt>
                <c:pt idx="503">
                  <c:v>1002320</c:v>
                </c:pt>
                <c:pt idx="504">
                  <c:v>1005820</c:v>
                </c:pt>
                <c:pt idx="505">
                  <c:v>1009120</c:v>
                </c:pt>
                <c:pt idx="506">
                  <c:v>1012240</c:v>
                </c:pt>
                <c:pt idx="507">
                  <c:v>1015190</c:v>
                </c:pt>
                <c:pt idx="508">
                  <c:v>1017990</c:v>
                </c:pt>
                <c:pt idx="509">
                  <c:v>1020650</c:v>
                </c:pt>
                <c:pt idx="510">
                  <c:v>1023180</c:v>
                </c:pt>
                <c:pt idx="511">
                  <c:v>1025600</c:v>
                </c:pt>
                <c:pt idx="512">
                  <c:v>1027900</c:v>
                </c:pt>
                <c:pt idx="513">
                  <c:v>1030110</c:v>
                </c:pt>
                <c:pt idx="514">
                  <c:v>1032220</c:v>
                </c:pt>
                <c:pt idx="515">
                  <c:v>1034250</c:v>
                </c:pt>
                <c:pt idx="516">
                  <c:v>1036200</c:v>
                </c:pt>
                <c:pt idx="517">
                  <c:v>1038070</c:v>
                </c:pt>
                <c:pt idx="518">
                  <c:v>1039870</c:v>
                </c:pt>
                <c:pt idx="519">
                  <c:v>1041610</c:v>
                </c:pt>
                <c:pt idx="520">
                  <c:v>1043290</c:v>
                </c:pt>
                <c:pt idx="521">
                  <c:v>1044920</c:v>
                </c:pt>
                <c:pt idx="522">
                  <c:v>1046490</c:v>
                </c:pt>
                <c:pt idx="523">
                  <c:v>1046880</c:v>
                </c:pt>
              </c:numCache>
            </c:numRef>
          </c:yVal>
          <c:smooth val="1"/>
        </c:ser>
        <c:ser>
          <c:idx val="1"/>
          <c:order val="1"/>
          <c:tx>
            <c:v>d=3days</c:v>
          </c:tx>
          <c:spPr>
            <a:ln w="25400" cap="rnd">
              <a:solidFill>
                <a:srgbClr val="C00000"/>
              </a:solidFill>
              <a:round/>
            </a:ln>
            <a:effectLst/>
          </c:spPr>
          <c:marker>
            <c:symbol val="none"/>
          </c:marker>
          <c:xVal>
            <c:numRef>
              <c:f>Alg_dropInterval!$J$3:$J$665</c:f>
              <c:numCache>
                <c:formatCode>General</c:formatCode>
                <c:ptCount val="66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263.5</c:v>
                </c:pt>
                <c:pt idx="268">
                  <c:v>264.5</c:v>
                </c:pt>
                <c:pt idx="269">
                  <c:v>265.5</c:v>
                </c:pt>
                <c:pt idx="270">
                  <c:v>266.5</c:v>
                </c:pt>
                <c:pt idx="271">
                  <c:v>267.5</c:v>
                </c:pt>
                <c:pt idx="272">
                  <c:v>268.5</c:v>
                </c:pt>
                <c:pt idx="273">
                  <c:v>269.5</c:v>
                </c:pt>
                <c:pt idx="274">
                  <c:v>270.5</c:v>
                </c:pt>
                <c:pt idx="275">
                  <c:v>271.5</c:v>
                </c:pt>
                <c:pt idx="276">
                  <c:v>272.5</c:v>
                </c:pt>
                <c:pt idx="277">
                  <c:v>273.5</c:v>
                </c:pt>
                <c:pt idx="278">
                  <c:v>274.5</c:v>
                </c:pt>
                <c:pt idx="279">
                  <c:v>275.5</c:v>
                </c:pt>
                <c:pt idx="280">
                  <c:v>276.5</c:v>
                </c:pt>
                <c:pt idx="281">
                  <c:v>277.5</c:v>
                </c:pt>
                <c:pt idx="282">
                  <c:v>278.5</c:v>
                </c:pt>
                <c:pt idx="283">
                  <c:v>279.5</c:v>
                </c:pt>
                <c:pt idx="284">
                  <c:v>280.5</c:v>
                </c:pt>
                <c:pt idx="285">
                  <c:v>281.5</c:v>
                </c:pt>
                <c:pt idx="286">
                  <c:v>282.5</c:v>
                </c:pt>
                <c:pt idx="287">
                  <c:v>283.5</c:v>
                </c:pt>
                <c:pt idx="288">
                  <c:v>284.5</c:v>
                </c:pt>
                <c:pt idx="289">
                  <c:v>285.5</c:v>
                </c:pt>
                <c:pt idx="290">
                  <c:v>286.5</c:v>
                </c:pt>
                <c:pt idx="291">
                  <c:v>287.5</c:v>
                </c:pt>
                <c:pt idx="292">
                  <c:v>288.5</c:v>
                </c:pt>
                <c:pt idx="293">
                  <c:v>289.5</c:v>
                </c:pt>
                <c:pt idx="294">
                  <c:v>290.5</c:v>
                </c:pt>
                <c:pt idx="295">
                  <c:v>291.5</c:v>
                </c:pt>
                <c:pt idx="296">
                  <c:v>292.5</c:v>
                </c:pt>
                <c:pt idx="297">
                  <c:v>293.5</c:v>
                </c:pt>
                <c:pt idx="298">
                  <c:v>294.5</c:v>
                </c:pt>
                <c:pt idx="299">
                  <c:v>295.5</c:v>
                </c:pt>
                <c:pt idx="300">
                  <c:v>296.5</c:v>
                </c:pt>
                <c:pt idx="301">
                  <c:v>297.5</c:v>
                </c:pt>
                <c:pt idx="302">
                  <c:v>298.5</c:v>
                </c:pt>
                <c:pt idx="303">
                  <c:v>299.5</c:v>
                </c:pt>
                <c:pt idx="304">
                  <c:v>300.5</c:v>
                </c:pt>
                <c:pt idx="305">
                  <c:v>301.5</c:v>
                </c:pt>
                <c:pt idx="306">
                  <c:v>302.5</c:v>
                </c:pt>
                <c:pt idx="307">
                  <c:v>303.5</c:v>
                </c:pt>
                <c:pt idx="308">
                  <c:v>304.5</c:v>
                </c:pt>
                <c:pt idx="309">
                  <c:v>305.5</c:v>
                </c:pt>
                <c:pt idx="310">
                  <c:v>306.5</c:v>
                </c:pt>
                <c:pt idx="311">
                  <c:v>307.5</c:v>
                </c:pt>
                <c:pt idx="312">
                  <c:v>308.5</c:v>
                </c:pt>
                <c:pt idx="313">
                  <c:v>309.5</c:v>
                </c:pt>
                <c:pt idx="314">
                  <c:v>310.5</c:v>
                </c:pt>
                <c:pt idx="315">
                  <c:v>311.5</c:v>
                </c:pt>
                <c:pt idx="316">
                  <c:v>312.5</c:v>
                </c:pt>
                <c:pt idx="317">
                  <c:v>313.5</c:v>
                </c:pt>
                <c:pt idx="318">
                  <c:v>314.5</c:v>
                </c:pt>
                <c:pt idx="319">
                  <c:v>315.5</c:v>
                </c:pt>
                <c:pt idx="320">
                  <c:v>316.5</c:v>
                </c:pt>
                <c:pt idx="321">
                  <c:v>317.5</c:v>
                </c:pt>
                <c:pt idx="322">
                  <c:v>318.5</c:v>
                </c:pt>
                <c:pt idx="323">
                  <c:v>319.5</c:v>
                </c:pt>
                <c:pt idx="324">
                  <c:v>320.5</c:v>
                </c:pt>
                <c:pt idx="325">
                  <c:v>321.5</c:v>
                </c:pt>
                <c:pt idx="326">
                  <c:v>322.5</c:v>
                </c:pt>
                <c:pt idx="327">
                  <c:v>323.5</c:v>
                </c:pt>
                <c:pt idx="328">
                  <c:v>324.5</c:v>
                </c:pt>
                <c:pt idx="329">
                  <c:v>325.5</c:v>
                </c:pt>
                <c:pt idx="330">
                  <c:v>326.5</c:v>
                </c:pt>
                <c:pt idx="331">
                  <c:v>327.5</c:v>
                </c:pt>
                <c:pt idx="332">
                  <c:v>328.5</c:v>
                </c:pt>
                <c:pt idx="333">
                  <c:v>329.5</c:v>
                </c:pt>
                <c:pt idx="334">
                  <c:v>330.5</c:v>
                </c:pt>
                <c:pt idx="335">
                  <c:v>331.5</c:v>
                </c:pt>
                <c:pt idx="336">
                  <c:v>332.5</c:v>
                </c:pt>
                <c:pt idx="337">
                  <c:v>333.5</c:v>
                </c:pt>
                <c:pt idx="338">
                  <c:v>334.5</c:v>
                </c:pt>
                <c:pt idx="339">
                  <c:v>335.5</c:v>
                </c:pt>
                <c:pt idx="340">
                  <c:v>336.5</c:v>
                </c:pt>
                <c:pt idx="341">
                  <c:v>337.5</c:v>
                </c:pt>
                <c:pt idx="342">
                  <c:v>338.5</c:v>
                </c:pt>
                <c:pt idx="343">
                  <c:v>339.5</c:v>
                </c:pt>
                <c:pt idx="344">
                  <c:v>340.5</c:v>
                </c:pt>
                <c:pt idx="345">
                  <c:v>341.5</c:v>
                </c:pt>
                <c:pt idx="346">
                  <c:v>342.5</c:v>
                </c:pt>
                <c:pt idx="347">
                  <c:v>343.5</c:v>
                </c:pt>
                <c:pt idx="348">
                  <c:v>344.5</c:v>
                </c:pt>
                <c:pt idx="349">
                  <c:v>345.5</c:v>
                </c:pt>
                <c:pt idx="350">
                  <c:v>346.5</c:v>
                </c:pt>
                <c:pt idx="351">
                  <c:v>347.5</c:v>
                </c:pt>
                <c:pt idx="352">
                  <c:v>348.5</c:v>
                </c:pt>
                <c:pt idx="353">
                  <c:v>349.5</c:v>
                </c:pt>
                <c:pt idx="354">
                  <c:v>350.5</c:v>
                </c:pt>
                <c:pt idx="355">
                  <c:v>351.5</c:v>
                </c:pt>
                <c:pt idx="356">
                  <c:v>352.5</c:v>
                </c:pt>
                <c:pt idx="357">
                  <c:v>353.5</c:v>
                </c:pt>
                <c:pt idx="358">
                  <c:v>354.5</c:v>
                </c:pt>
                <c:pt idx="359">
                  <c:v>355.5</c:v>
                </c:pt>
                <c:pt idx="360">
                  <c:v>356.5</c:v>
                </c:pt>
                <c:pt idx="361">
                  <c:v>357.5</c:v>
                </c:pt>
                <c:pt idx="362">
                  <c:v>358.5</c:v>
                </c:pt>
                <c:pt idx="363">
                  <c:v>359.5</c:v>
                </c:pt>
                <c:pt idx="364">
                  <c:v>360.5</c:v>
                </c:pt>
                <c:pt idx="365">
                  <c:v>361.5</c:v>
                </c:pt>
                <c:pt idx="366">
                  <c:v>362.5</c:v>
                </c:pt>
                <c:pt idx="367">
                  <c:v>363.5</c:v>
                </c:pt>
                <c:pt idx="368">
                  <c:v>364.5</c:v>
                </c:pt>
                <c:pt idx="369">
                  <c:v>365.5</c:v>
                </c:pt>
                <c:pt idx="370">
                  <c:v>366.5</c:v>
                </c:pt>
                <c:pt idx="371">
                  <c:v>367.5</c:v>
                </c:pt>
                <c:pt idx="372">
                  <c:v>368.5</c:v>
                </c:pt>
                <c:pt idx="373">
                  <c:v>369.5</c:v>
                </c:pt>
                <c:pt idx="374">
                  <c:v>370.5</c:v>
                </c:pt>
                <c:pt idx="375">
                  <c:v>371.5</c:v>
                </c:pt>
                <c:pt idx="376">
                  <c:v>372.5</c:v>
                </c:pt>
                <c:pt idx="377">
                  <c:v>373.5</c:v>
                </c:pt>
                <c:pt idx="378">
                  <c:v>374.5</c:v>
                </c:pt>
                <c:pt idx="379">
                  <c:v>375.5</c:v>
                </c:pt>
                <c:pt idx="380">
                  <c:v>376.5</c:v>
                </c:pt>
                <c:pt idx="381">
                  <c:v>377.5</c:v>
                </c:pt>
                <c:pt idx="382">
                  <c:v>378.5</c:v>
                </c:pt>
                <c:pt idx="383">
                  <c:v>379.5</c:v>
                </c:pt>
                <c:pt idx="384">
                  <c:v>380.5</c:v>
                </c:pt>
                <c:pt idx="385">
                  <c:v>381.5</c:v>
                </c:pt>
                <c:pt idx="386">
                  <c:v>382.5</c:v>
                </c:pt>
                <c:pt idx="387">
                  <c:v>383.5</c:v>
                </c:pt>
                <c:pt idx="388">
                  <c:v>384.5</c:v>
                </c:pt>
                <c:pt idx="389">
                  <c:v>385.5</c:v>
                </c:pt>
                <c:pt idx="390">
                  <c:v>386.5</c:v>
                </c:pt>
                <c:pt idx="391">
                  <c:v>387.5</c:v>
                </c:pt>
                <c:pt idx="392">
                  <c:v>388.5</c:v>
                </c:pt>
                <c:pt idx="393">
                  <c:v>389.5</c:v>
                </c:pt>
                <c:pt idx="394">
                  <c:v>390.5</c:v>
                </c:pt>
                <c:pt idx="395">
                  <c:v>391.5</c:v>
                </c:pt>
                <c:pt idx="396">
                  <c:v>392.5</c:v>
                </c:pt>
                <c:pt idx="397">
                  <c:v>393.5</c:v>
                </c:pt>
                <c:pt idx="398">
                  <c:v>394.5</c:v>
                </c:pt>
                <c:pt idx="399">
                  <c:v>395.5</c:v>
                </c:pt>
                <c:pt idx="400">
                  <c:v>396.5</c:v>
                </c:pt>
                <c:pt idx="401">
                  <c:v>397.5</c:v>
                </c:pt>
                <c:pt idx="402">
                  <c:v>398.5</c:v>
                </c:pt>
                <c:pt idx="403">
                  <c:v>399.5</c:v>
                </c:pt>
                <c:pt idx="404">
                  <c:v>400.5</c:v>
                </c:pt>
                <c:pt idx="405">
                  <c:v>401.5</c:v>
                </c:pt>
                <c:pt idx="406">
                  <c:v>402.5</c:v>
                </c:pt>
                <c:pt idx="407">
                  <c:v>403.5</c:v>
                </c:pt>
                <c:pt idx="408">
                  <c:v>404.5</c:v>
                </c:pt>
                <c:pt idx="409">
                  <c:v>405.5</c:v>
                </c:pt>
                <c:pt idx="410">
                  <c:v>406.5</c:v>
                </c:pt>
                <c:pt idx="411">
                  <c:v>407.5</c:v>
                </c:pt>
                <c:pt idx="412">
                  <c:v>408.5</c:v>
                </c:pt>
                <c:pt idx="413">
                  <c:v>409.5</c:v>
                </c:pt>
                <c:pt idx="414">
                  <c:v>410.5</c:v>
                </c:pt>
                <c:pt idx="415">
                  <c:v>411.5</c:v>
                </c:pt>
                <c:pt idx="416">
                  <c:v>412.5</c:v>
                </c:pt>
                <c:pt idx="417">
                  <c:v>413.5</c:v>
                </c:pt>
                <c:pt idx="418">
                  <c:v>414.5</c:v>
                </c:pt>
                <c:pt idx="419">
                  <c:v>415.5</c:v>
                </c:pt>
                <c:pt idx="420">
                  <c:v>416.5</c:v>
                </c:pt>
                <c:pt idx="421">
                  <c:v>417.5</c:v>
                </c:pt>
                <c:pt idx="422">
                  <c:v>418.5</c:v>
                </c:pt>
                <c:pt idx="423">
                  <c:v>419.5</c:v>
                </c:pt>
                <c:pt idx="424">
                  <c:v>420.5</c:v>
                </c:pt>
                <c:pt idx="425">
                  <c:v>421.5</c:v>
                </c:pt>
                <c:pt idx="426">
                  <c:v>422.5</c:v>
                </c:pt>
                <c:pt idx="427">
                  <c:v>423.5</c:v>
                </c:pt>
                <c:pt idx="428">
                  <c:v>424.5</c:v>
                </c:pt>
                <c:pt idx="429">
                  <c:v>425.5</c:v>
                </c:pt>
                <c:pt idx="430">
                  <c:v>426.5</c:v>
                </c:pt>
                <c:pt idx="431">
                  <c:v>427.5</c:v>
                </c:pt>
                <c:pt idx="432">
                  <c:v>428.5</c:v>
                </c:pt>
                <c:pt idx="433">
                  <c:v>429.5</c:v>
                </c:pt>
                <c:pt idx="434">
                  <c:v>430.5</c:v>
                </c:pt>
                <c:pt idx="435">
                  <c:v>431.5</c:v>
                </c:pt>
                <c:pt idx="436">
                  <c:v>432.5</c:v>
                </c:pt>
                <c:pt idx="437">
                  <c:v>433.5</c:v>
                </c:pt>
                <c:pt idx="438">
                  <c:v>434.5</c:v>
                </c:pt>
                <c:pt idx="439">
                  <c:v>435.5</c:v>
                </c:pt>
                <c:pt idx="440">
                  <c:v>436.5</c:v>
                </c:pt>
                <c:pt idx="441">
                  <c:v>437.5</c:v>
                </c:pt>
                <c:pt idx="442">
                  <c:v>438.5</c:v>
                </c:pt>
                <c:pt idx="443">
                  <c:v>439.5</c:v>
                </c:pt>
                <c:pt idx="444">
                  <c:v>440.5</c:v>
                </c:pt>
                <c:pt idx="445">
                  <c:v>441.5</c:v>
                </c:pt>
                <c:pt idx="446">
                  <c:v>442.5</c:v>
                </c:pt>
                <c:pt idx="447">
                  <c:v>443.5</c:v>
                </c:pt>
                <c:pt idx="448">
                  <c:v>444.5</c:v>
                </c:pt>
                <c:pt idx="449">
                  <c:v>445.5</c:v>
                </c:pt>
                <c:pt idx="450">
                  <c:v>446.5</c:v>
                </c:pt>
                <c:pt idx="451">
                  <c:v>447.5</c:v>
                </c:pt>
                <c:pt idx="452">
                  <c:v>448.5</c:v>
                </c:pt>
                <c:pt idx="453">
                  <c:v>449.5</c:v>
                </c:pt>
                <c:pt idx="454">
                  <c:v>450.5</c:v>
                </c:pt>
                <c:pt idx="455">
                  <c:v>451.5</c:v>
                </c:pt>
                <c:pt idx="456">
                  <c:v>452.5</c:v>
                </c:pt>
                <c:pt idx="457">
                  <c:v>453.5</c:v>
                </c:pt>
                <c:pt idx="458">
                  <c:v>454.5</c:v>
                </c:pt>
                <c:pt idx="459">
                  <c:v>455.5</c:v>
                </c:pt>
                <c:pt idx="460">
                  <c:v>456.5</c:v>
                </c:pt>
                <c:pt idx="461">
                  <c:v>457.5</c:v>
                </c:pt>
                <c:pt idx="462">
                  <c:v>458.5</c:v>
                </c:pt>
                <c:pt idx="463">
                  <c:v>459.5</c:v>
                </c:pt>
                <c:pt idx="464">
                  <c:v>460.5</c:v>
                </c:pt>
                <c:pt idx="465">
                  <c:v>461.5</c:v>
                </c:pt>
                <c:pt idx="466">
                  <c:v>462.5</c:v>
                </c:pt>
                <c:pt idx="467">
                  <c:v>463.5</c:v>
                </c:pt>
                <c:pt idx="468">
                  <c:v>464.5</c:v>
                </c:pt>
                <c:pt idx="469">
                  <c:v>465.5</c:v>
                </c:pt>
                <c:pt idx="470">
                  <c:v>466.5</c:v>
                </c:pt>
                <c:pt idx="471">
                  <c:v>467.5</c:v>
                </c:pt>
                <c:pt idx="472">
                  <c:v>468.5</c:v>
                </c:pt>
                <c:pt idx="473">
                  <c:v>469.5</c:v>
                </c:pt>
                <c:pt idx="474">
                  <c:v>470.5</c:v>
                </c:pt>
                <c:pt idx="475">
                  <c:v>471.5</c:v>
                </c:pt>
                <c:pt idx="476">
                  <c:v>472.5</c:v>
                </c:pt>
                <c:pt idx="477">
                  <c:v>473.5</c:v>
                </c:pt>
                <c:pt idx="478">
                  <c:v>474.5</c:v>
                </c:pt>
                <c:pt idx="479">
                  <c:v>475.5</c:v>
                </c:pt>
                <c:pt idx="480">
                  <c:v>476.5</c:v>
                </c:pt>
                <c:pt idx="481">
                  <c:v>477.5</c:v>
                </c:pt>
                <c:pt idx="482">
                  <c:v>478.5</c:v>
                </c:pt>
                <c:pt idx="483">
                  <c:v>479.5</c:v>
                </c:pt>
                <c:pt idx="484">
                  <c:v>480.5</c:v>
                </c:pt>
                <c:pt idx="485">
                  <c:v>481.5</c:v>
                </c:pt>
                <c:pt idx="486">
                  <c:v>482.5</c:v>
                </c:pt>
                <c:pt idx="487">
                  <c:v>483.5</c:v>
                </c:pt>
                <c:pt idx="488">
                  <c:v>484.5</c:v>
                </c:pt>
                <c:pt idx="489">
                  <c:v>485.5</c:v>
                </c:pt>
                <c:pt idx="490">
                  <c:v>486.5</c:v>
                </c:pt>
                <c:pt idx="491">
                  <c:v>487.5</c:v>
                </c:pt>
                <c:pt idx="492">
                  <c:v>488.5</c:v>
                </c:pt>
                <c:pt idx="493">
                  <c:v>489.5</c:v>
                </c:pt>
                <c:pt idx="494">
                  <c:v>490.5</c:v>
                </c:pt>
                <c:pt idx="495">
                  <c:v>491.5</c:v>
                </c:pt>
                <c:pt idx="496">
                  <c:v>492.5</c:v>
                </c:pt>
                <c:pt idx="497">
                  <c:v>493.5</c:v>
                </c:pt>
                <c:pt idx="498">
                  <c:v>494.5</c:v>
                </c:pt>
                <c:pt idx="499">
                  <c:v>495.5</c:v>
                </c:pt>
                <c:pt idx="500">
                  <c:v>496.5</c:v>
                </c:pt>
                <c:pt idx="501">
                  <c:v>497.5</c:v>
                </c:pt>
                <c:pt idx="502">
                  <c:v>498.5</c:v>
                </c:pt>
                <c:pt idx="503">
                  <c:v>499.5</c:v>
                </c:pt>
                <c:pt idx="504">
                  <c:v>500.5</c:v>
                </c:pt>
                <c:pt idx="505">
                  <c:v>501.5</c:v>
                </c:pt>
                <c:pt idx="506">
                  <c:v>502.5</c:v>
                </c:pt>
                <c:pt idx="507" formatCode="0.00E+00">
                  <c:v>503.5</c:v>
                </c:pt>
                <c:pt idx="508">
                  <c:v>504.5</c:v>
                </c:pt>
                <c:pt idx="509">
                  <c:v>505.5</c:v>
                </c:pt>
                <c:pt idx="510">
                  <c:v>506.5</c:v>
                </c:pt>
                <c:pt idx="511">
                  <c:v>507.5</c:v>
                </c:pt>
                <c:pt idx="512">
                  <c:v>508.5</c:v>
                </c:pt>
                <c:pt idx="513">
                  <c:v>509.5</c:v>
                </c:pt>
                <c:pt idx="514">
                  <c:v>510.5</c:v>
                </c:pt>
                <c:pt idx="515">
                  <c:v>513.5</c:v>
                </c:pt>
                <c:pt idx="516">
                  <c:v>522.5</c:v>
                </c:pt>
                <c:pt idx="517">
                  <c:v>540.5</c:v>
                </c:pt>
                <c:pt idx="518">
                  <c:v>570.5</c:v>
                </c:pt>
                <c:pt idx="519">
                  <c:v>600.5</c:v>
                </c:pt>
                <c:pt idx="520">
                  <c:v>630.5</c:v>
                </c:pt>
                <c:pt idx="521">
                  <c:v>660.5</c:v>
                </c:pt>
                <c:pt idx="522">
                  <c:v>690.5</c:v>
                </c:pt>
                <c:pt idx="523">
                  <c:v>720.5</c:v>
                </c:pt>
                <c:pt idx="524">
                  <c:v>750.5</c:v>
                </c:pt>
                <c:pt idx="525">
                  <c:v>780.5</c:v>
                </c:pt>
                <c:pt idx="526">
                  <c:v>810.5</c:v>
                </c:pt>
                <c:pt idx="527">
                  <c:v>840.5</c:v>
                </c:pt>
                <c:pt idx="528">
                  <c:v>870.5</c:v>
                </c:pt>
                <c:pt idx="529">
                  <c:v>900.5</c:v>
                </c:pt>
                <c:pt idx="530">
                  <c:v>930.5</c:v>
                </c:pt>
                <c:pt idx="531">
                  <c:v>960.5</c:v>
                </c:pt>
                <c:pt idx="532">
                  <c:v>990.5</c:v>
                </c:pt>
                <c:pt idx="533">
                  <c:v>1020.5</c:v>
                </c:pt>
                <c:pt idx="534">
                  <c:v>1050.5</c:v>
                </c:pt>
                <c:pt idx="535">
                  <c:v>1080.5</c:v>
                </c:pt>
                <c:pt idx="536">
                  <c:v>1110.5</c:v>
                </c:pt>
                <c:pt idx="537">
                  <c:v>1140.5</c:v>
                </c:pt>
                <c:pt idx="538">
                  <c:v>1170.5</c:v>
                </c:pt>
                <c:pt idx="539">
                  <c:v>1200.5</c:v>
                </c:pt>
                <c:pt idx="540">
                  <c:v>1230.5</c:v>
                </c:pt>
                <c:pt idx="541">
                  <c:v>1260.5</c:v>
                </c:pt>
                <c:pt idx="542">
                  <c:v>1290.5</c:v>
                </c:pt>
                <c:pt idx="543">
                  <c:v>1320.5</c:v>
                </c:pt>
                <c:pt idx="544">
                  <c:v>1350.5</c:v>
                </c:pt>
                <c:pt idx="545">
                  <c:v>1380.5</c:v>
                </c:pt>
                <c:pt idx="546">
                  <c:v>1410.5</c:v>
                </c:pt>
                <c:pt idx="547">
                  <c:v>1440.5</c:v>
                </c:pt>
                <c:pt idx="548">
                  <c:v>1470.5</c:v>
                </c:pt>
                <c:pt idx="549">
                  <c:v>1500.5</c:v>
                </c:pt>
                <c:pt idx="550">
                  <c:v>1530.5</c:v>
                </c:pt>
                <c:pt idx="551">
                  <c:v>1560.5</c:v>
                </c:pt>
                <c:pt idx="552">
                  <c:v>1590.5</c:v>
                </c:pt>
                <c:pt idx="553">
                  <c:v>1620.5</c:v>
                </c:pt>
                <c:pt idx="554">
                  <c:v>1650.5</c:v>
                </c:pt>
                <c:pt idx="555">
                  <c:v>1680.5</c:v>
                </c:pt>
                <c:pt idx="556">
                  <c:v>1710.5</c:v>
                </c:pt>
                <c:pt idx="557">
                  <c:v>1740.5</c:v>
                </c:pt>
                <c:pt idx="558">
                  <c:v>1770.5</c:v>
                </c:pt>
                <c:pt idx="559">
                  <c:v>1800</c:v>
                </c:pt>
              </c:numCache>
            </c:numRef>
          </c:xVal>
          <c:yVal>
            <c:numRef>
              <c:f>Alg_dropInterval!$L$3:$L$665</c:f>
              <c:numCache>
                <c:formatCode>0.00E+00</c:formatCode>
                <c:ptCount val="663"/>
                <c:pt idx="0" formatCode="General">
                  <c:v>0</c:v>
                </c:pt>
                <c:pt idx="1">
                  <c:v>3.039E-13</c:v>
                </c:pt>
                <c:pt idx="2" formatCode="General">
                  <c:v>680.52599999999995</c:v>
                </c:pt>
                <c:pt idx="3" formatCode="General">
                  <c:v>1191.5999999999999</c:v>
                </c:pt>
                <c:pt idx="4" formatCode="General">
                  <c:v>1565.39</c:v>
                </c:pt>
                <c:pt idx="5" formatCode="General">
                  <c:v>3404.6</c:v>
                </c:pt>
                <c:pt idx="6" formatCode="General">
                  <c:v>5598.66</c:v>
                </c:pt>
                <c:pt idx="7" formatCode="General">
                  <c:v>8045.29</c:v>
                </c:pt>
                <c:pt idx="8" formatCode="General">
                  <c:v>10707.5</c:v>
                </c:pt>
                <c:pt idx="9" formatCode="General">
                  <c:v>13558</c:v>
                </c:pt>
                <c:pt idx="10" formatCode="General">
                  <c:v>16586.3</c:v>
                </c:pt>
                <c:pt idx="11" formatCode="General">
                  <c:v>19782.900000000001</c:v>
                </c:pt>
                <c:pt idx="12" formatCode="General">
                  <c:v>23138.799999999999</c:v>
                </c:pt>
                <c:pt idx="13" formatCode="General">
                  <c:v>26646.9</c:v>
                </c:pt>
                <c:pt idx="14" formatCode="General">
                  <c:v>30829.599999999999</c:v>
                </c:pt>
                <c:pt idx="15" formatCode="General">
                  <c:v>35414.400000000001</c:v>
                </c:pt>
                <c:pt idx="16" formatCode="General">
                  <c:v>37779.199999999997</c:v>
                </c:pt>
                <c:pt idx="17" formatCode="General">
                  <c:v>43970.8</c:v>
                </c:pt>
                <c:pt idx="18" formatCode="General">
                  <c:v>50834.400000000001</c:v>
                </c:pt>
                <c:pt idx="19" formatCode="General">
                  <c:v>57746.9</c:v>
                </c:pt>
                <c:pt idx="20" formatCode="General">
                  <c:v>61117.5</c:v>
                </c:pt>
                <c:pt idx="21" formatCode="General">
                  <c:v>63599.8</c:v>
                </c:pt>
                <c:pt idx="22" formatCode="General">
                  <c:v>65735.899999999994</c:v>
                </c:pt>
                <c:pt idx="23" formatCode="General">
                  <c:v>67680.399999999994</c:v>
                </c:pt>
                <c:pt idx="24" formatCode="General">
                  <c:v>69490</c:v>
                </c:pt>
                <c:pt idx="25" formatCode="General">
                  <c:v>71195</c:v>
                </c:pt>
                <c:pt idx="26" formatCode="General">
                  <c:v>72818.7</c:v>
                </c:pt>
                <c:pt idx="27" formatCode="General">
                  <c:v>74376.600000000006</c:v>
                </c:pt>
                <c:pt idx="28" formatCode="General">
                  <c:v>75877.899999999994</c:v>
                </c:pt>
                <c:pt idx="29" formatCode="General">
                  <c:v>77328.7</c:v>
                </c:pt>
                <c:pt idx="30" formatCode="General">
                  <c:v>78733.7</c:v>
                </c:pt>
                <c:pt idx="31" formatCode="General">
                  <c:v>80097.600000000006</c:v>
                </c:pt>
                <c:pt idx="32" formatCode="General">
                  <c:v>81425.899999999994</c:v>
                </c:pt>
                <c:pt idx="33" formatCode="General">
                  <c:v>82723</c:v>
                </c:pt>
                <c:pt idx="34">
                  <c:v>83992.1</c:v>
                </c:pt>
                <c:pt idx="35">
                  <c:v>85235.4</c:v>
                </c:pt>
                <c:pt idx="36">
                  <c:v>86454.399999999994</c:v>
                </c:pt>
                <c:pt idx="37" formatCode="General">
                  <c:v>87650.3</c:v>
                </c:pt>
                <c:pt idx="38">
                  <c:v>88824.4</c:v>
                </c:pt>
                <c:pt idx="39">
                  <c:v>89977.3</c:v>
                </c:pt>
                <c:pt idx="40">
                  <c:v>91110.399999999994</c:v>
                </c:pt>
                <c:pt idx="41">
                  <c:v>92225</c:v>
                </c:pt>
                <c:pt idx="42" formatCode="General">
                  <c:v>93322.9</c:v>
                </c:pt>
                <c:pt idx="43">
                  <c:v>94405.4</c:v>
                </c:pt>
                <c:pt idx="44" formatCode="General">
                  <c:v>95473.5</c:v>
                </c:pt>
                <c:pt idx="45" formatCode="General">
                  <c:v>96527.9</c:v>
                </c:pt>
                <c:pt idx="46" formatCode="General">
                  <c:v>97569.3</c:v>
                </c:pt>
                <c:pt idx="47" formatCode="General">
                  <c:v>98598.1</c:v>
                </c:pt>
                <c:pt idx="48" formatCode="General">
                  <c:v>99614.7</c:v>
                </c:pt>
                <c:pt idx="49" formatCode="General">
                  <c:v>100620</c:v>
                </c:pt>
                <c:pt idx="50" formatCode="General">
                  <c:v>101613</c:v>
                </c:pt>
                <c:pt idx="51" formatCode="General">
                  <c:v>102595</c:v>
                </c:pt>
                <c:pt idx="52" formatCode="General">
                  <c:v>103565</c:v>
                </c:pt>
                <c:pt idx="53" formatCode="General">
                  <c:v>104526</c:v>
                </c:pt>
                <c:pt idx="54" formatCode="General">
                  <c:v>105475</c:v>
                </c:pt>
                <c:pt idx="55" formatCode="General">
                  <c:v>106415</c:v>
                </c:pt>
                <c:pt idx="56" formatCode="General">
                  <c:v>107345</c:v>
                </c:pt>
                <c:pt idx="57" formatCode="General">
                  <c:v>108266</c:v>
                </c:pt>
                <c:pt idx="58" formatCode="General">
                  <c:v>109179</c:v>
                </c:pt>
                <c:pt idx="59" formatCode="General">
                  <c:v>110083</c:v>
                </c:pt>
                <c:pt idx="60" formatCode="General">
                  <c:v>110980</c:v>
                </c:pt>
                <c:pt idx="61" formatCode="General">
                  <c:v>111869</c:v>
                </c:pt>
                <c:pt idx="62" formatCode="General">
                  <c:v>112751</c:v>
                </c:pt>
                <c:pt idx="63" formatCode="General">
                  <c:v>113625</c:v>
                </c:pt>
                <c:pt idx="64" formatCode="General">
                  <c:v>114492</c:v>
                </c:pt>
                <c:pt idx="65" formatCode="General">
                  <c:v>115351</c:v>
                </c:pt>
                <c:pt idx="66" formatCode="General">
                  <c:v>116204</c:v>
                </c:pt>
                <c:pt idx="67" formatCode="General">
                  <c:v>117050</c:v>
                </c:pt>
                <c:pt idx="68" formatCode="General">
                  <c:v>121662</c:v>
                </c:pt>
                <c:pt idx="69" formatCode="General">
                  <c:v>127239</c:v>
                </c:pt>
                <c:pt idx="70" formatCode="General">
                  <c:v>133183</c:v>
                </c:pt>
                <c:pt idx="71" formatCode="General">
                  <c:v>136030</c:v>
                </c:pt>
                <c:pt idx="72" formatCode="General">
                  <c:v>138131</c:v>
                </c:pt>
                <c:pt idx="73" formatCode="General">
                  <c:v>139955</c:v>
                </c:pt>
                <c:pt idx="74" formatCode="General">
                  <c:v>141626</c:v>
                </c:pt>
                <c:pt idx="75" formatCode="General">
                  <c:v>143195</c:v>
                </c:pt>
                <c:pt idx="76" formatCode="General">
                  <c:v>144685</c:v>
                </c:pt>
                <c:pt idx="77" formatCode="General">
                  <c:v>146113</c:v>
                </c:pt>
                <c:pt idx="78" formatCode="General">
                  <c:v>147488</c:v>
                </c:pt>
                <c:pt idx="79" formatCode="General">
                  <c:v>148818</c:v>
                </c:pt>
                <c:pt idx="80" formatCode="General">
                  <c:v>150110</c:v>
                </c:pt>
                <c:pt idx="81" formatCode="General">
                  <c:v>151366</c:v>
                </c:pt>
                <c:pt idx="82" formatCode="General">
                  <c:v>152592</c:v>
                </c:pt>
                <c:pt idx="83" formatCode="General">
                  <c:v>153789</c:v>
                </c:pt>
                <c:pt idx="84" formatCode="General">
                  <c:v>154961</c:v>
                </c:pt>
                <c:pt idx="85" formatCode="General">
                  <c:v>156109</c:v>
                </c:pt>
                <c:pt idx="86" formatCode="General">
                  <c:v>157235</c:v>
                </c:pt>
                <c:pt idx="87" formatCode="General">
                  <c:v>158341</c:v>
                </c:pt>
                <c:pt idx="88" formatCode="General">
                  <c:v>159429</c:v>
                </c:pt>
                <c:pt idx="89" formatCode="General">
                  <c:v>160498</c:v>
                </c:pt>
                <c:pt idx="90" formatCode="General">
                  <c:v>161551</c:v>
                </c:pt>
                <c:pt idx="91" formatCode="General">
                  <c:v>162588</c:v>
                </c:pt>
                <c:pt idx="92" formatCode="General">
                  <c:v>163610</c:v>
                </c:pt>
                <c:pt idx="93" formatCode="General">
                  <c:v>164618</c:v>
                </c:pt>
                <c:pt idx="94" formatCode="General">
                  <c:v>165612</c:v>
                </c:pt>
                <c:pt idx="95" formatCode="General">
                  <c:v>166593</c:v>
                </c:pt>
                <c:pt idx="96" formatCode="General">
                  <c:v>167562</c:v>
                </c:pt>
                <c:pt idx="97" formatCode="General">
                  <c:v>168520</c:v>
                </c:pt>
                <c:pt idx="98" formatCode="General">
                  <c:v>169466</c:v>
                </c:pt>
                <c:pt idx="99" formatCode="General">
                  <c:v>170401</c:v>
                </c:pt>
                <c:pt idx="100" formatCode="General">
                  <c:v>171327</c:v>
                </c:pt>
                <c:pt idx="101" formatCode="General">
                  <c:v>172242</c:v>
                </c:pt>
                <c:pt idx="102" formatCode="General">
                  <c:v>173147</c:v>
                </c:pt>
                <c:pt idx="103" formatCode="General">
                  <c:v>174043</c:v>
                </c:pt>
                <c:pt idx="104" formatCode="General">
                  <c:v>174931</c:v>
                </c:pt>
                <c:pt idx="105" formatCode="General">
                  <c:v>175809</c:v>
                </c:pt>
                <c:pt idx="106" formatCode="General">
                  <c:v>176679</c:v>
                </c:pt>
                <c:pt idx="107" formatCode="General">
                  <c:v>177541</c:v>
                </c:pt>
                <c:pt idx="108" formatCode="General">
                  <c:v>178394</c:v>
                </c:pt>
                <c:pt idx="109" formatCode="General">
                  <c:v>179240</c:v>
                </c:pt>
                <c:pt idx="110" formatCode="General">
                  <c:v>180078</c:v>
                </c:pt>
                <c:pt idx="111" formatCode="General">
                  <c:v>180909</c:v>
                </c:pt>
                <c:pt idx="112" formatCode="General">
                  <c:v>181733</c:v>
                </c:pt>
                <c:pt idx="113" formatCode="General">
                  <c:v>182549</c:v>
                </c:pt>
                <c:pt idx="114" formatCode="General">
                  <c:v>183359</c:v>
                </c:pt>
                <c:pt idx="115" formatCode="General">
                  <c:v>184163</c:v>
                </c:pt>
                <c:pt idx="116" formatCode="General">
                  <c:v>184960</c:v>
                </c:pt>
                <c:pt idx="117" formatCode="General">
                  <c:v>185751</c:v>
                </c:pt>
                <c:pt idx="118" formatCode="General">
                  <c:v>186535</c:v>
                </c:pt>
                <c:pt idx="119" formatCode="General">
                  <c:v>190800</c:v>
                </c:pt>
                <c:pt idx="120" formatCode="General">
                  <c:v>195854</c:v>
                </c:pt>
                <c:pt idx="121" formatCode="General">
                  <c:v>200707</c:v>
                </c:pt>
                <c:pt idx="122" formatCode="General">
                  <c:v>203151</c:v>
                </c:pt>
                <c:pt idx="123" formatCode="General">
                  <c:v>205061</c:v>
                </c:pt>
                <c:pt idx="124" formatCode="General">
                  <c:v>206756</c:v>
                </c:pt>
                <c:pt idx="125" formatCode="General">
                  <c:v>208323</c:v>
                </c:pt>
                <c:pt idx="126" formatCode="General">
                  <c:v>209800</c:v>
                </c:pt>
                <c:pt idx="127" formatCode="General">
                  <c:v>211209</c:v>
                </c:pt>
                <c:pt idx="128" formatCode="General">
                  <c:v>212561</c:v>
                </c:pt>
                <c:pt idx="129" formatCode="General">
                  <c:v>213865</c:v>
                </c:pt>
                <c:pt idx="130" formatCode="General">
                  <c:v>215130</c:v>
                </c:pt>
                <c:pt idx="131" formatCode="General">
                  <c:v>216359</c:v>
                </c:pt>
                <c:pt idx="132" formatCode="General">
                  <c:v>217558</c:v>
                </c:pt>
                <c:pt idx="133" formatCode="General">
                  <c:v>218730</c:v>
                </c:pt>
                <c:pt idx="134" formatCode="General">
                  <c:v>219877</c:v>
                </c:pt>
                <c:pt idx="135" formatCode="General">
                  <c:v>221001</c:v>
                </c:pt>
                <c:pt idx="136" formatCode="General">
                  <c:v>222105</c:v>
                </c:pt>
                <c:pt idx="137" formatCode="General">
                  <c:v>223190</c:v>
                </c:pt>
                <c:pt idx="138" formatCode="General">
                  <c:v>224257</c:v>
                </c:pt>
                <c:pt idx="139" formatCode="General">
                  <c:v>225308</c:v>
                </c:pt>
                <c:pt idx="140" formatCode="General">
                  <c:v>226342</c:v>
                </c:pt>
                <c:pt idx="141" formatCode="General">
                  <c:v>227362</c:v>
                </c:pt>
                <c:pt idx="142" formatCode="General">
                  <c:v>228368</c:v>
                </c:pt>
                <c:pt idx="143" formatCode="General">
                  <c:v>229361</c:v>
                </c:pt>
                <c:pt idx="144" formatCode="General">
                  <c:v>230342</c:v>
                </c:pt>
                <c:pt idx="145" formatCode="General">
                  <c:v>231311</c:v>
                </c:pt>
                <c:pt idx="146" formatCode="General">
                  <c:v>232269</c:v>
                </c:pt>
                <c:pt idx="147" formatCode="General">
                  <c:v>233216</c:v>
                </c:pt>
                <c:pt idx="148" formatCode="General">
                  <c:v>234153</c:v>
                </c:pt>
                <c:pt idx="149" formatCode="General">
                  <c:v>235081</c:v>
                </c:pt>
                <c:pt idx="150" formatCode="General">
                  <c:v>235998</c:v>
                </c:pt>
                <c:pt idx="151" formatCode="General">
                  <c:v>236907</c:v>
                </c:pt>
                <c:pt idx="152" formatCode="General">
                  <c:v>237807</c:v>
                </c:pt>
                <c:pt idx="153" formatCode="General">
                  <c:v>238699</c:v>
                </c:pt>
                <c:pt idx="154" formatCode="General">
                  <c:v>239582</c:v>
                </c:pt>
                <c:pt idx="155" formatCode="General">
                  <c:v>240458</c:v>
                </c:pt>
                <c:pt idx="156" formatCode="General">
                  <c:v>241326</c:v>
                </c:pt>
                <c:pt idx="157" formatCode="General">
                  <c:v>242187</c:v>
                </c:pt>
                <c:pt idx="158" formatCode="General">
                  <c:v>243040</c:v>
                </c:pt>
                <c:pt idx="159" formatCode="General">
                  <c:v>243886</c:v>
                </c:pt>
                <c:pt idx="160" formatCode="General">
                  <c:v>244725</c:v>
                </c:pt>
                <c:pt idx="161" formatCode="General">
                  <c:v>245558</c:v>
                </c:pt>
                <c:pt idx="162" formatCode="General">
                  <c:v>246384</c:v>
                </c:pt>
                <c:pt idx="163" formatCode="General">
                  <c:v>247204</c:v>
                </c:pt>
                <c:pt idx="164" formatCode="General">
                  <c:v>248017</c:v>
                </c:pt>
                <c:pt idx="165" formatCode="General">
                  <c:v>248825</c:v>
                </c:pt>
                <c:pt idx="166" formatCode="General">
                  <c:v>249627</c:v>
                </c:pt>
                <c:pt idx="167" formatCode="General">
                  <c:v>250423</c:v>
                </c:pt>
                <c:pt idx="168" formatCode="General">
                  <c:v>251213</c:v>
                </c:pt>
                <c:pt idx="169" formatCode="General">
                  <c:v>251999</c:v>
                </c:pt>
                <c:pt idx="170" formatCode="General">
                  <c:v>255386</c:v>
                </c:pt>
                <c:pt idx="171" formatCode="General">
                  <c:v>259459</c:v>
                </c:pt>
                <c:pt idx="172" formatCode="General">
                  <c:v>263867</c:v>
                </c:pt>
                <c:pt idx="173" formatCode="General">
                  <c:v>266076</c:v>
                </c:pt>
                <c:pt idx="174" formatCode="General">
                  <c:v>267810</c:v>
                </c:pt>
                <c:pt idx="175" formatCode="General">
                  <c:v>269362</c:v>
                </c:pt>
                <c:pt idx="176" formatCode="General">
                  <c:v>270806</c:v>
                </c:pt>
                <c:pt idx="177" formatCode="General">
                  <c:v>272176</c:v>
                </c:pt>
                <c:pt idx="178" formatCode="General">
                  <c:v>273489</c:v>
                </c:pt>
                <c:pt idx="179" formatCode="General">
                  <c:v>274756</c:v>
                </c:pt>
                <c:pt idx="180" formatCode="General">
                  <c:v>275984</c:v>
                </c:pt>
                <c:pt idx="181" formatCode="General">
                  <c:v>277179</c:v>
                </c:pt>
                <c:pt idx="182" formatCode="General">
                  <c:v>278345</c:v>
                </c:pt>
                <c:pt idx="183" formatCode="General">
                  <c:v>279484</c:v>
                </c:pt>
                <c:pt idx="184" formatCode="General">
                  <c:v>280601</c:v>
                </c:pt>
                <c:pt idx="185" formatCode="General">
                  <c:v>281698</c:v>
                </c:pt>
                <c:pt idx="186" formatCode="General">
                  <c:v>282775</c:v>
                </c:pt>
                <c:pt idx="187" formatCode="General">
                  <c:v>283835</c:v>
                </c:pt>
                <c:pt idx="188" formatCode="General">
                  <c:v>284880</c:v>
                </c:pt>
                <c:pt idx="189" formatCode="General">
                  <c:v>285909</c:v>
                </c:pt>
                <c:pt idx="190" formatCode="General">
                  <c:v>286925</c:v>
                </c:pt>
                <c:pt idx="191" formatCode="General">
                  <c:v>287927</c:v>
                </c:pt>
                <c:pt idx="192" formatCode="General">
                  <c:v>288917</c:v>
                </c:pt>
                <c:pt idx="193" formatCode="General">
                  <c:v>289895</c:v>
                </c:pt>
                <c:pt idx="194" formatCode="General">
                  <c:v>290861</c:v>
                </c:pt>
                <c:pt idx="195" formatCode="General">
                  <c:v>291817</c:v>
                </c:pt>
                <c:pt idx="196" formatCode="General">
                  <c:v>292763</c:v>
                </c:pt>
                <c:pt idx="197" formatCode="General">
                  <c:v>293699</c:v>
                </c:pt>
                <c:pt idx="198" formatCode="General">
                  <c:v>294626</c:v>
                </c:pt>
                <c:pt idx="199" formatCode="General">
                  <c:v>295544</c:v>
                </c:pt>
                <c:pt idx="200" formatCode="General">
                  <c:v>296454</c:v>
                </c:pt>
                <c:pt idx="201" formatCode="General">
                  <c:v>297356</c:v>
                </c:pt>
                <c:pt idx="202" formatCode="General">
                  <c:v>298250</c:v>
                </c:pt>
                <c:pt idx="203" formatCode="General">
                  <c:v>299136</c:v>
                </c:pt>
                <c:pt idx="204" formatCode="General">
                  <c:v>300016</c:v>
                </c:pt>
                <c:pt idx="205" formatCode="General">
                  <c:v>300888</c:v>
                </c:pt>
                <c:pt idx="206" formatCode="General">
                  <c:v>301753</c:v>
                </c:pt>
                <c:pt idx="207" formatCode="General">
                  <c:v>302612</c:v>
                </c:pt>
                <c:pt idx="208" formatCode="General">
                  <c:v>303465</c:v>
                </c:pt>
                <c:pt idx="209" formatCode="General">
                  <c:v>304312</c:v>
                </c:pt>
                <c:pt idx="210" formatCode="General">
                  <c:v>305152</c:v>
                </c:pt>
                <c:pt idx="211" formatCode="General">
                  <c:v>305987</c:v>
                </c:pt>
                <c:pt idx="212" formatCode="General">
                  <c:v>306815</c:v>
                </c:pt>
                <c:pt idx="213" formatCode="General">
                  <c:v>307638</c:v>
                </c:pt>
                <c:pt idx="214" formatCode="General">
                  <c:v>308456</c:v>
                </c:pt>
                <c:pt idx="215" formatCode="General">
                  <c:v>309268</c:v>
                </c:pt>
                <c:pt idx="216" formatCode="General">
                  <c:v>310075</c:v>
                </c:pt>
                <c:pt idx="217" formatCode="General">
                  <c:v>310876</c:v>
                </c:pt>
                <c:pt idx="218" formatCode="General">
                  <c:v>311673</c:v>
                </c:pt>
                <c:pt idx="219" formatCode="General">
                  <c:v>312465</c:v>
                </c:pt>
                <c:pt idx="220" formatCode="General">
                  <c:v>313252</c:v>
                </c:pt>
                <c:pt idx="221" formatCode="General">
                  <c:v>316345</c:v>
                </c:pt>
                <c:pt idx="222" formatCode="General">
                  <c:v>319646</c:v>
                </c:pt>
                <c:pt idx="223" formatCode="General">
                  <c:v>323180</c:v>
                </c:pt>
                <c:pt idx="224" formatCode="General">
                  <c:v>325076</c:v>
                </c:pt>
                <c:pt idx="225" formatCode="General">
                  <c:v>326639</c:v>
                </c:pt>
                <c:pt idx="226" formatCode="General">
                  <c:v>328061</c:v>
                </c:pt>
                <c:pt idx="227" formatCode="General">
                  <c:v>329397</c:v>
                </c:pt>
                <c:pt idx="228" formatCode="General">
                  <c:v>330671</c:v>
                </c:pt>
                <c:pt idx="229" formatCode="General">
                  <c:v>331895</c:v>
                </c:pt>
                <c:pt idx="230" formatCode="General">
                  <c:v>333078</c:v>
                </c:pt>
                <c:pt idx="231" formatCode="General">
                  <c:v>334227</c:v>
                </c:pt>
                <c:pt idx="232" formatCode="General">
                  <c:v>335348</c:v>
                </c:pt>
                <c:pt idx="233" formatCode="General">
                  <c:v>336444</c:v>
                </c:pt>
                <c:pt idx="234" formatCode="General">
                  <c:v>337518</c:v>
                </c:pt>
                <c:pt idx="235" formatCode="General">
                  <c:v>338572</c:v>
                </c:pt>
                <c:pt idx="236" formatCode="General">
                  <c:v>339608</c:v>
                </c:pt>
                <c:pt idx="237" formatCode="General">
                  <c:v>340628</c:v>
                </c:pt>
                <c:pt idx="238" formatCode="General">
                  <c:v>341633</c:v>
                </c:pt>
                <c:pt idx="239" formatCode="General">
                  <c:v>342623</c:v>
                </c:pt>
                <c:pt idx="240" formatCode="General">
                  <c:v>343601</c:v>
                </c:pt>
                <c:pt idx="241" formatCode="General">
                  <c:v>344566</c:v>
                </c:pt>
                <c:pt idx="242" formatCode="General">
                  <c:v>345520</c:v>
                </c:pt>
                <c:pt idx="243" formatCode="General">
                  <c:v>346462</c:v>
                </c:pt>
                <c:pt idx="244" formatCode="General">
                  <c:v>347395</c:v>
                </c:pt>
                <c:pt idx="245" formatCode="General">
                  <c:v>348319</c:v>
                </c:pt>
                <c:pt idx="246" formatCode="General">
                  <c:v>349233</c:v>
                </c:pt>
                <c:pt idx="247" formatCode="General">
                  <c:v>350139</c:v>
                </c:pt>
                <c:pt idx="248" formatCode="General">
                  <c:v>351036</c:v>
                </c:pt>
                <c:pt idx="249" formatCode="General">
                  <c:v>351926</c:v>
                </c:pt>
                <c:pt idx="250" formatCode="General">
                  <c:v>352809</c:v>
                </c:pt>
                <c:pt idx="251" formatCode="General">
                  <c:v>353684</c:v>
                </c:pt>
                <c:pt idx="252" formatCode="General">
                  <c:v>354552</c:v>
                </c:pt>
                <c:pt idx="253" formatCode="General">
                  <c:v>355413</c:v>
                </c:pt>
                <c:pt idx="254" formatCode="General">
                  <c:v>356268</c:v>
                </c:pt>
                <c:pt idx="255" formatCode="General">
                  <c:v>357116</c:v>
                </c:pt>
                <c:pt idx="256" formatCode="General">
                  <c:v>357959</c:v>
                </c:pt>
                <c:pt idx="257" formatCode="General">
                  <c:v>358795</c:v>
                </c:pt>
                <c:pt idx="258" formatCode="General">
                  <c:v>359625</c:v>
                </c:pt>
                <c:pt idx="259" formatCode="General">
                  <c:v>360450</c:v>
                </c:pt>
                <c:pt idx="260" formatCode="General">
                  <c:v>361270</c:v>
                </c:pt>
                <c:pt idx="261" formatCode="General">
                  <c:v>362084</c:v>
                </c:pt>
                <c:pt idx="262" formatCode="General">
                  <c:v>362894</c:v>
                </c:pt>
                <c:pt idx="263" formatCode="General">
                  <c:v>363698</c:v>
                </c:pt>
                <c:pt idx="264" formatCode="General">
                  <c:v>364497</c:v>
                </c:pt>
                <c:pt idx="265" formatCode="General">
                  <c:v>365291</c:v>
                </c:pt>
                <c:pt idx="266" formatCode="General">
                  <c:v>366081</c:v>
                </c:pt>
                <c:pt idx="267" formatCode="General">
                  <c:v>366866</c:v>
                </c:pt>
                <c:pt idx="268" formatCode="General">
                  <c:v>367647</c:v>
                </c:pt>
                <c:pt idx="269" formatCode="General">
                  <c:v>368423</c:v>
                </c:pt>
                <c:pt idx="270" formatCode="General">
                  <c:v>369195</c:v>
                </c:pt>
                <c:pt idx="271" formatCode="General">
                  <c:v>369963</c:v>
                </c:pt>
                <c:pt idx="272" formatCode="General">
                  <c:v>372594</c:v>
                </c:pt>
                <c:pt idx="273" formatCode="General">
                  <c:v>375716</c:v>
                </c:pt>
                <c:pt idx="274" formatCode="General">
                  <c:v>379071</c:v>
                </c:pt>
                <c:pt idx="275" formatCode="General">
                  <c:v>380829</c:v>
                </c:pt>
                <c:pt idx="276" formatCode="General">
                  <c:v>382278</c:v>
                </c:pt>
                <c:pt idx="277" formatCode="General">
                  <c:v>383601</c:v>
                </c:pt>
                <c:pt idx="278" formatCode="General">
                  <c:v>384847</c:v>
                </c:pt>
                <c:pt idx="279" formatCode="General">
                  <c:v>386038</c:v>
                </c:pt>
                <c:pt idx="280" formatCode="General">
                  <c:v>387187</c:v>
                </c:pt>
                <c:pt idx="281" formatCode="General">
                  <c:v>388301</c:v>
                </c:pt>
                <c:pt idx="282" formatCode="General">
                  <c:v>389386</c:v>
                </c:pt>
                <c:pt idx="283" formatCode="General">
                  <c:v>390445</c:v>
                </c:pt>
                <c:pt idx="284" formatCode="General">
                  <c:v>391483</c:v>
                </c:pt>
                <c:pt idx="285" formatCode="General">
                  <c:v>392501</c:v>
                </c:pt>
                <c:pt idx="286" formatCode="General">
                  <c:v>393501</c:v>
                </c:pt>
                <c:pt idx="287" formatCode="General">
                  <c:v>394486</c:v>
                </c:pt>
                <c:pt idx="288" formatCode="General">
                  <c:v>395457</c:v>
                </c:pt>
                <c:pt idx="289" formatCode="General">
                  <c:v>396414</c:v>
                </c:pt>
                <c:pt idx="290" formatCode="General">
                  <c:v>397360</c:v>
                </c:pt>
                <c:pt idx="291" formatCode="General">
                  <c:v>398294</c:v>
                </c:pt>
                <c:pt idx="292" formatCode="General">
                  <c:v>399217</c:v>
                </c:pt>
                <c:pt idx="293" formatCode="General">
                  <c:v>400130</c:v>
                </c:pt>
                <c:pt idx="294" formatCode="General">
                  <c:v>401034</c:v>
                </c:pt>
                <c:pt idx="295" formatCode="General">
                  <c:v>401929</c:v>
                </c:pt>
                <c:pt idx="296" formatCode="General">
                  <c:v>402816</c:v>
                </c:pt>
                <c:pt idx="297" formatCode="General">
                  <c:v>403694</c:v>
                </c:pt>
                <c:pt idx="298" formatCode="General">
                  <c:v>404564</c:v>
                </c:pt>
                <c:pt idx="299" formatCode="General">
                  <c:v>405427</c:v>
                </c:pt>
                <c:pt idx="300" formatCode="General">
                  <c:v>406282</c:v>
                </c:pt>
                <c:pt idx="301" formatCode="General">
                  <c:v>407131</c:v>
                </c:pt>
                <c:pt idx="302" formatCode="General">
                  <c:v>407973</c:v>
                </c:pt>
                <c:pt idx="303" formatCode="General">
                  <c:v>408809</c:v>
                </c:pt>
                <c:pt idx="304" formatCode="General">
                  <c:v>409639</c:v>
                </c:pt>
                <c:pt idx="305" formatCode="General">
                  <c:v>410463</c:v>
                </c:pt>
                <c:pt idx="306" formatCode="General">
                  <c:v>411281</c:v>
                </c:pt>
                <c:pt idx="307" formatCode="General">
                  <c:v>412094</c:v>
                </c:pt>
                <c:pt idx="308" formatCode="General">
                  <c:v>412902</c:v>
                </c:pt>
                <c:pt idx="309" formatCode="General">
                  <c:v>413704</c:v>
                </c:pt>
                <c:pt idx="310" formatCode="General">
                  <c:v>414502</c:v>
                </c:pt>
                <c:pt idx="311" formatCode="General">
                  <c:v>415294</c:v>
                </c:pt>
                <c:pt idx="312" formatCode="General">
                  <c:v>416082</c:v>
                </c:pt>
                <c:pt idx="313" formatCode="General">
                  <c:v>416866</c:v>
                </c:pt>
                <c:pt idx="314" formatCode="General">
                  <c:v>417645</c:v>
                </c:pt>
                <c:pt idx="315" formatCode="General">
                  <c:v>418419</c:v>
                </c:pt>
                <c:pt idx="316" formatCode="General">
                  <c:v>419190</c:v>
                </c:pt>
                <c:pt idx="317" formatCode="General">
                  <c:v>419956</c:v>
                </c:pt>
                <c:pt idx="318" formatCode="General">
                  <c:v>420718</c:v>
                </c:pt>
                <c:pt idx="319" formatCode="General">
                  <c:v>421476</c:v>
                </c:pt>
                <c:pt idx="320" formatCode="General">
                  <c:v>422230</c:v>
                </c:pt>
                <c:pt idx="321" formatCode="General">
                  <c:v>422980</c:v>
                </c:pt>
                <c:pt idx="322" formatCode="General">
                  <c:v>423727</c:v>
                </c:pt>
                <c:pt idx="323" formatCode="General">
                  <c:v>424760</c:v>
                </c:pt>
                <c:pt idx="324" formatCode="General">
                  <c:v>425873</c:v>
                </c:pt>
                <c:pt idx="325" formatCode="General">
                  <c:v>427029</c:v>
                </c:pt>
                <c:pt idx="326" formatCode="General">
                  <c:v>428219</c:v>
                </c:pt>
                <c:pt idx="327" formatCode="General">
                  <c:v>429436</c:v>
                </c:pt>
                <c:pt idx="328" formatCode="General">
                  <c:v>430676</c:v>
                </c:pt>
                <c:pt idx="329" formatCode="General">
                  <c:v>431936</c:v>
                </c:pt>
                <c:pt idx="330" formatCode="General">
                  <c:v>433215</c:v>
                </c:pt>
                <c:pt idx="331" formatCode="General">
                  <c:v>434509</c:v>
                </c:pt>
                <c:pt idx="332" formatCode="General">
                  <c:v>435818</c:v>
                </c:pt>
                <c:pt idx="333" formatCode="General">
                  <c:v>437142</c:v>
                </c:pt>
                <c:pt idx="334" formatCode="General">
                  <c:v>438477</c:v>
                </c:pt>
                <c:pt idx="335" formatCode="General">
                  <c:v>439824</c:v>
                </c:pt>
                <c:pt idx="336" formatCode="General">
                  <c:v>441183</c:v>
                </c:pt>
                <c:pt idx="337" formatCode="General">
                  <c:v>442551</c:v>
                </c:pt>
                <c:pt idx="338" formatCode="General">
                  <c:v>443929</c:v>
                </c:pt>
                <c:pt idx="339" formatCode="General">
                  <c:v>445316</c:v>
                </c:pt>
                <c:pt idx="340" formatCode="General">
                  <c:v>446712</c:v>
                </c:pt>
                <c:pt idx="341" formatCode="General">
                  <c:v>448116</c:v>
                </c:pt>
                <c:pt idx="342" formatCode="General">
                  <c:v>449528</c:v>
                </c:pt>
                <c:pt idx="343" formatCode="General">
                  <c:v>450948</c:v>
                </c:pt>
                <c:pt idx="344" formatCode="General">
                  <c:v>452374</c:v>
                </c:pt>
                <c:pt idx="345" formatCode="General">
                  <c:v>453807</c:v>
                </c:pt>
                <c:pt idx="346" formatCode="General">
                  <c:v>455247</c:v>
                </c:pt>
                <c:pt idx="347" formatCode="General">
                  <c:v>456693</c:v>
                </c:pt>
                <c:pt idx="348" formatCode="General">
                  <c:v>458145</c:v>
                </c:pt>
                <c:pt idx="349" formatCode="General">
                  <c:v>459602</c:v>
                </c:pt>
                <c:pt idx="350" formatCode="General">
                  <c:v>461066</c:v>
                </c:pt>
                <c:pt idx="351" formatCode="General">
                  <c:v>462538</c:v>
                </c:pt>
                <c:pt idx="352" formatCode="General">
                  <c:v>464017</c:v>
                </c:pt>
                <c:pt idx="353" formatCode="General">
                  <c:v>465501</c:v>
                </c:pt>
                <c:pt idx="354" formatCode="General">
                  <c:v>466992</c:v>
                </c:pt>
                <c:pt idx="355" formatCode="General">
                  <c:v>468488</c:v>
                </c:pt>
                <c:pt idx="356" formatCode="General">
                  <c:v>469990</c:v>
                </c:pt>
                <c:pt idx="357" formatCode="General">
                  <c:v>471498</c:v>
                </c:pt>
                <c:pt idx="358" formatCode="General">
                  <c:v>473011</c:v>
                </c:pt>
                <c:pt idx="359" formatCode="General">
                  <c:v>474528</c:v>
                </c:pt>
                <c:pt idx="360" formatCode="General">
                  <c:v>476051</c:v>
                </c:pt>
                <c:pt idx="361" formatCode="General">
                  <c:v>477578</c:v>
                </c:pt>
                <c:pt idx="362" formatCode="General">
                  <c:v>479110</c:v>
                </c:pt>
                <c:pt idx="363" formatCode="General">
                  <c:v>480647</c:v>
                </c:pt>
                <c:pt idx="364" formatCode="General">
                  <c:v>482188</c:v>
                </c:pt>
                <c:pt idx="365" formatCode="General">
                  <c:v>483720</c:v>
                </c:pt>
                <c:pt idx="366" formatCode="General">
                  <c:v>485216</c:v>
                </c:pt>
                <c:pt idx="367" formatCode="General">
                  <c:v>486709</c:v>
                </c:pt>
                <c:pt idx="368" formatCode="General">
                  <c:v>488202</c:v>
                </c:pt>
                <c:pt idx="369" formatCode="General">
                  <c:v>489696</c:v>
                </c:pt>
                <c:pt idx="370" formatCode="General">
                  <c:v>491190</c:v>
                </c:pt>
                <c:pt idx="371" formatCode="General">
                  <c:v>492685</c:v>
                </c:pt>
                <c:pt idx="372" formatCode="General">
                  <c:v>494180</c:v>
                </c:pt>
                <c:pt idx="373" formatCode="General">
                  <c:v>495677</c:v>
                </c:pt>
                <c:pt idx="374" formatCode="General">
                  <c:v>497173</c:v>
                </c:pt>
                <c:pt idx="375" formatCode="General">
                  <c:v>498671</c:v>
                </c:pt>
                <c:pt idx="376" formatCode="General">
                  <c:v>500170</c:v>
                </c:pt>
                <c:pt idx="377" formatCode="General">
                  <c:v>501668</c:v>
                </c:pt>
                <c:pt idx="378" formatCode="General">
                  <c:v>503168</c:v>
                </c:pt>
                <c:pt idx="379" formatCode="General">
                  <c:v>504669</c:v>
                </c:pt>
                <c:pt idx="380" formatCode="General">
                  <c:v>506177</c:v>
                </c:pt>
                <c:pt idx="381" formatCode="General">
                  <c:v>507705</c:v>
                </c:pt>
                <c:pt idx="382" formatCode="General">
                  <c:v>509238</c:v>
                </c:pt>
                <c:pt idx="383" formatCode="General">
                  <c:v>510776</c:v>
                </c:pt>
                <c:pt idx="384" formatCode="General">
                  <c:v>512317</c:v>
                </c:pt>
                <c:pt idx="385" formatCode="General">
                  <c:v>513860</c:v>
                </c:pt>
                <c:pt idx="386" formatCode="General">
                  <c:v>515406</c:v>
                </c:pt>
                <c:pt idx="387" formatCode="General">
                  <c:v>516955</c:v>
                </c:pt>
                <c:pt idx="388" formatCode="General">
                  <c:v>518507</c:v>
                </c:pt>
                <c:pt idx="389" formatCode="General">
                  <c:v>520062</c:v>
                </c:pt>
                <c:pt idx="390" formatCode="General">
                  <c:v>521620</c:v>
                </c:pt>
                <c:pt idx="391" formatCode="General">
                  <c:v>523179</c:v>
                </c:pt>
                <c:pt idx="392" formatCode="General">
                  <c:v>524741</c:v>
                </c:pt>
                <c:pt idx="393" formatCode="General">
                  <c:v>526306</c:v>
                </c:pt>
                <c:pt idx="394" formatCode="General">
                  <c:v>527873</c:v>
                </c:pt>
                <c:pt idx="395" formatCode="General">
                  <c:v>529440</c:v>
                </c:pt>
                <c:pt idx="396" formatCode="General">
                  <c:v>530998</c:v>
                </c:pt>
                <c:pt idx="397" formatCode="General">
                  <c:v>532555</c:v>
                </c:pt>
                <c:pt idx="398" formatCode="General">
                  <c:v>534113</c:v>
                </c:pt>
                <c:pt idx="399" formatCode="General">
                  <c:v>535673</c:v>
                </c:pt>
                <c:pt idx="400" formatCode="General">
                  <c:v>537233</c:v>
                </c:pt>
                <c:pt idx="401" formatCode="General">
                  <c:v>538794</c:v>
                </c:pt>
                <c:pt idx="402" formatCode="General">
                  <c:v>540358</c:v>
                </c:pt>
                <c:pt idx="403" formatCode="General">
                  <c:v>541923</c:v>
                </c:pt>
                <c:pt idx="404" formatCode="General">
                  <c:v>543490</c:v>
                </c:pt>
                <c:pt idx="405" formatCode="General">
                  <c:v>545057</c:v>
                </c:pt>
                <c:pt idx="406" formatCode="General">
                  <c:v>546626</c:v>
                </c:pt>
                <c:pt idx="407" formatCode="General">
                  <c:v>548197</c:v>
                </c:pt>
                <c:pt idx="408" formatCode="General">
                  <c:v>549769</c:v>
                </c:pt>
                <c:pt idx="409" formatCode="General">
                  <c:v>551342</c:v>
                </c:pt>
                <c:pt idx="410" formatCode="General">
                  <c:v>552917</c:v>
                </c:pt>
                <c:pt idx="411" formatCode="General">
                  <c:v>554493</c:v>
                </c:pt>
                <c:pt idx="412" formatCode="General">
                  <c:v>556069</c:v>
                </c:pt>
                <c:pt idx="413" formatCode="General">
                  <c:v>557647</c:v>
                </c:pt>
                <c:pt idx="414" formatCode="General">
                  <c:v>559226</c:v>
                </c:pt>
                <c:pt idx="415" formatCode="General">
                  <c:v>560807</c:v>
                </c:pt>
                <c:pt idx="416" formatCode="General">
                  <c:v>562389</c:v>
                </c:pt>
                <c:pt idx="417" formatCode="General">
                  <c:v>563972</c:v>
                </c:pt>
                <c:pt idx="418" formatCode="General">
                  <c:v>565557</c:v>
                </c:pt>
                <c:pt idx="419" formatCode="General">
                  <c:v>567142</c:v>
                </c:pt>
                <c:pt idx="420" formatCode="General">
                  <c:v>568730</c:v>
                </c:pt>
                <c:pt idx="421" formatCode="General">
                  <c:v>570318</c:v>
                </c:pt>
                <c:pt idx="422" formatCode="General">
                  <c:v>571909</c:v>
                </c:pt>
                <c:pt idx="423" formatCode="General">
                  <c:v>573501</c:v>
                </c:pt>
                <c:pt idx="424" formatCode="General">
                  <c:v>575095</c:v>
                </c:pt>
                <c:pt idx="425" formatCode="General">
                  <c:v>576690</c:v>
                </c:pt>
                <c:pt idx="426" formatCode="General">
                  <c:v>578284</c:v>
                </c:pt>
                <c:pt idx="427" formatCode="General">
                  <c:v>579880</c:v>
                </c:pt>
                <c:pt idx="428" formatCode="General">
                  <c:v>581477</c:v>
                </c:pt>
                <c:pt idx="429" formatCode="General">
                  <c:v>583075</c:v>
                </c:pt>
                <c:pt idx="430" formatCode="General">
                  <c:v>584674</c:v>
                </c:pt>
                <c:pt idx="431" formatCode="General">
                  <c:v>586275</c:v>
                </c:pt>
                <c:pt idx="432" formatCode="General">
                  <c:v>587877</c:v>
                </c:pt>
                <c:pt idx="433" formatCode="General">
                  <c:v>589480</c:v>
                </c:pt>
                <c:pt idx="434" formatCode="General">
                  <c:v>591085</c:v>
                </c:pt>
                <c:pt idx="435" formatCode="General">
                  <c:v>592691</c:v>
                </c:pt>
                <c:pt idx="436" formatCode="General">
                  <c:v>594299</c:v>
                </c:pt>
                <c:pt idx="437" formatCode="General">
                  <c:v>595909</c:v>
                </c:pt>
                <c:pt idx="438" formatCode="General">
                  <c:v>597519</c:v>
                </c:pt>
                <c:pt idx="439" formatCode="General">
                  <c:v>599131</c:v>
                </c:pt>
                <c:pt idx="440" formatCode="General">
                  <c:v>600745</c:v>
                </c:pt>
                <c:pt idx="441" formatCode="General">
                  <c:v>602359</c:v>
                </c:pt>
                <c:pt idx="442" formatCode="General">
                  <c:v>603976</c:v>
                </c:pt>
                <c:pt idx="443" formatCode="General">
                  <c:v>605594</c:v>
                </c:pt>
                <c:pt idx="444" formatCode="General">
                  <c:v>607214</c:v>
                </c:pt>
                <c:pt idx="445" formatCode="General">
                  <c:v>608837</c:v>
                </c:pt>
                <c:pt idx="446" formatCode="General">
                  <c:v>610462</c:v>
                </c:pt>
                <c:pt idx="447" formatCode="General">
                  <c:v>612089</c:v>
                </c:pt>
                <c:pt idx="448" formatCode="General">
                  <c:v>613718</c:v>
                </c:pt>
                <c:pt idx="449" formatCode="General">
                  <c:v>615350</c:v>
                </c:pt>
                <c:pt idx="450" formatCode="General">
                  <c:v>616983</c:v>
                </c:pt>
                <c:pt idx="451" formatCode="General">
                  <c:v>618619</c:v>
                </c:pt>
                <c:pt idx="452" formatCode="General">
                  <c:v>620257</c:v>
                </c:pt>
                <c:pt idx="453" formatCode="General">
                  <c:v>621898</c:v>
                </c:pt>
                <c:pt idx="454" formatCode="General">
                  <c:v>623540</c:v>
                </c:pt>
                <c:pt idx="455">
                  <c:v>625184</c:v>
                </c:pt>
                <c:pt idx="456">
                  <c:v>626827</c:v>
                </c:pt>
                <c:pt idx="457">
                  <c:v>628468</c:v>
                </c:pt>
                <c:pt idx="458">
                  <c:v>630109</c:v>
                </c:pt>
                <c:pt idx="459">
                  <c:v>631749</c:v>
                </c:pt>
                <c:pt idx="460">
                  <c:v>633389</c:v>
                </c:pt>
                <c:pt idx="461">
                  <c:v>635028</c:v>
                </c:pt>
                <c:pt idx="462">
                  <c:v>636666</c:v>
                </c:pt>
                <c:pt idx="463">
                  <c:v>638303</c:v>
                </c:pt>
                <c:pt idx="464">
                  <c:v>639939</c:v>
                </c:pt>
                <c:pt idx="465">
                  <c:v>641575</c:v>
                </c:pt>
                <c:pt idx="466">
                  <c:v>643210</c:v>
                </c:pt>
                <c:pt idx="467">
                  <c:v>644844</c:v>
                </c:pt>
                <c:pt idx="468">
                  <c:v>646477</c:v>
                </c:pt>
                <c:pt idx="469">
                  <c:v>648109</c:v>
                </c:pt>
                <c:pt idx="470">
                  <c:v>649741</c:v>
                </c:pt>
                <c:pt idx="471">
                  <c:v>651376</c:v>
                </c:pt>
                <c:pt idx="472">
                  <c:v>653013</c:v>
                </c:pt>
                <c:pt idx="473">
                  <c:v>654654</c:v>
                </c:pt>
                <c:pt idx="474" formatCode="General">
                  <c:v>656298</c:v>
                </c:pt>
                <c:pt idx="475">
                  <c:v>657944</c:v>
                </c:pt>
                <c:pt idx="476" formatCode="General">
                  <c:v>659593</c:v>
                </c:pt>
                <c:pt idx="477" formatCode="General">
                  <c:v>661246</c:v>
                </c:pt>
                <c:pt idx="478" formatCode="General">
                  <c:v>662901</c:v>
                </c:pt>
                <c:pt idx="479" formatCode="General">
                  <c:v>664558</c:v>
                </c:pt>
                <c:pt idx="480" formatCode="General">
                  <c:v>666218</c:v>
                </c:pt>
                <c:pt idx="481" formatCode="General">
                  <c:v>667881</c:v>
                </c:pt>
                <c:pt idx="482" formatCode="General">
                  <c:v>669546</c:v>
                </c:pt>
                <c:pt idx="483" formatCode="General">
                  <c:v>671214</c:v>
                </c:pt>
                <c:pt idx="484" formatCode="General">
                  <c:v>672883</c:v>
                </c:pt>
                <c:pt idx="485" formatCode="General">
                  <c:v>674555</c:v>
                </c:pt>
                <c:pt idx="486" formatCode="General">
                  <c:v>676198</c:v>
                </c:pt>
                <c:pt idx="487" formatCode="General">
                  <c:v>677828</c:v>
                </c:pt>
                <c:pt idx="488" formatCode="General">
                  <c:v>679453</c:v>
                </c:pt>
                <c:pt idx="489" formatCode="General">
                  <c:v>681076</c:v>
                </c:pt>
                <c:pt idx="490" formatCode="General">
                  <c:v>682695</c:v>
                </c:pt>
                <c:pt idx="491" formatCode="General">
                  <c:v>684313</c:v>
                </c:pt>
                <c:pt idx="492" formatCode="General">
                  <c:v>685928</c:v>
                </c:pt>
                <c:pt idx="493" formatCode="General">
                  <c:v>687541</c:v>
                </c:pt>
                <c:pt idx="494" formatCode="General">
                  <c:v>689152</c:v>
                </c:pt>
                <c:pt idx="495" formatCode="General">
                  <c:v>690761</c:v>
                </c:pt>
                <c:pt idx="496" formatCode="General">
                  <c:v>692368</c:v>
                </c:pt>
                <c:pt idx="497" formatCode="General">
                  <c:v>693973</c:v>
                </c:pt>
                <c:pt idx="498" formatCode="General">
                  <c:v>695577</c:v>
                </c:pt>
                <c:pt idx="499" formatCode="General">
                  <c:v>697179</c:v>
                </c:pt>
                <c:pt idx="500" formatCode="General">
                  <c:v>698779</c:v>
                </c:pt>
                <c:pt idx="501" formatCode="General">
                  <c:v>700395</c:v>
                </c:pt>
                <c:pt idx="502" formatCode="General">
                  <c:v>702018</c:v>
                </c:pt>
                <c:pt idx="503" formatCode="General">
                  <c:v>703644</c:v>
                </c:pt>
                <c:pt idx="504" formatCode="General">
                  <c:v>705272</c:v>
                </c:pt>
                <c:pt idx="505" formatCode="General">
                  <c:v>706901</c:v>
                </c:pt>
                <c:pt idx="506" formatCode="General">
                  <c:v>708532</c:v>
                </c:pt>
                <c:pt idx="507" formatCode="General">
                  <c:v>710164</c:v>
                </c:pt>
                <c:pt idx="508" formatCode="General">
                  <c:v>711799</c:v>
                </c:pt>
                <c:pt idx="509" formatCode="General">
                  <c:v>713435</c:v>
                </c:pt>
                <c:pt idx="510" formatCode="General">
                  <c:v>715072</c:v>
                </c:pt>
                <c:pt idx="511">
                  <c:v>716711</c:v>
                </c:pt>
                <c:pt idx="512">
                  <c:v>718350</c:v>
                </c:pt>
                <c:pt idx="513">
                  <c:v>719992</c:v>
                </c:pt>
                <c:pt idx="514">
                  <c:v>721634</c:v>
                </c:pt>
                <c:pt idx="515">
                  <c:v>725736</c:v>
                </c:pt>
                <c:pt idx="516">
                  <c:v>736689</c:v>
                </c:pt>
                <c:pt idx="517">
                  <c:v>755914</c:v>
                </c:pt>
                <c:pt idx="518">
                  <c:v>783283</c:v>
                </c:pt>
                <c:pt idx="519">
                  <c:v>807158</c:v>
                </c:pt>
                <c:pt idx="520">
                  <c:v>828209</c:v>
                </c:pt>
                <c:pt idx="521">
                  <c:v>846891</c:v>
                </c:pt>
                <c:pt idx="522">
                  <c:v>863557</c:v>
                </c:pt>
                <c:pt idx="523">
                  <c:v>878490</c:v>
                </c:pt>
                <c:pt idx="524">
                  <c:v>891926</c:v>
                </c:pt>
                <c:pt idx="525">
                  <c:v>904062</c:v>
                </c:pt>
                <c:pt idx="526">
                  <c:v>915063</c:v>
                </c:pt>
                <c:pt idx="527">
                  <c:v>925075</c:v>
                </c:pt>
                <c:pt idx="528">
                  <c:v>934216</c:v>
                </c:pt>
                <c:pt idx="529">
                  <c:v>942588</c:v>
                </c:pt>
                <c:pt idx="530">
                  <c:v>950280</c:v>
                </c:pt>
                <c:pt idx="531">
                  <c:v>957370</c:v>
                </c:pt>
                <c:pt idx="532" formatCode="General">
                  <c:v>963921</c:v>
                </c:pt>
                <c:pt idx="533">
                  <c:v>969987</c:v>
                </c:pt>
                <c:pt idx="534" formatCode="General">
                  <c:v>975615</c:v>
                </c:pt>
                <c:pt idx="535" formatCode="General">
                  <c:v>980844</c:v>
                </c:pt>
                <c:pt idx="536" formatCode="General">
                  <c:v>985709</c:v>
                </c:pt>
                <c:pt idx="537" formatCode="General">
                  <c:v>990243</c:v>
                </c:pt>
                <c:pt idx="538" formatCode="General">
                  <c:v>994477</c:v>
                </c:pt>
                <c:pt idx="539" formatCode="General">
                  <c:v>998441</c:v>
                </c:pt>
                <c:pt idx="540">
                  <c:v>1002160</c:v>
                </c:pt>
                <c:pt idx="541">
                  <c:v>1005650</c:v>
                </c:pt>
                <c:pt idx="542">
                  <c:v>1008950</c:v>
                </c:pt>
                <c:pt idx="543">
                  <c:v>1012060</c:v>
                </c:pt>
                <c:pt idx="544">
                  <c:v>1015000</c:v>
                </c:pt>
                <c:pt idx="545">
                  <c:v>1017790</c:v>
                </c:pt>
                <c:pt idx="546">
                  <c:v>1020450</c:v>
                </c:pt>
                <c:pt idx="547">
                  <c:v>1022970</c:v>
                </c:pt>
                <c:pt idx="548">
                  <c:v>1025380</c:v>
                </c:pt>
                <c:pt idx="549">
                  <c:v>1027680</c:v>
                </c:pt>
                <c:pt idx="550">
                  <c:v>1029880</c:v>
                </c:pt>
                <c:pt idx="551">
                  <c:v>1031980</c:v>
                </c:pt>
                <c:pt idx="552">
                  <c:v>1034000</c:v>
                </c:pt>
                <c:pt idx="553">
                  <c:v>1035940</c:v>
                </c:pt>
                <c:pt idx="554">
                  <c:v>1037810</c:v>
                </c:pt>
                <c:pt idx="555">
                  <c:v>1039610</c:v>
                </c:pt>
                <c:pt idx="556">
                  <c:v>1041340</c:v>
                </c:pt>
                <c:pt idx="557">
                  <c:v>1043010</c:v>
                </c:pt>
                <c:pt idx="558">
                  <c:v>1044630</c:v>
                </c:pt>
                <c:pt idx="559">
                  <c:v>1046170</c:v>
                </c:pt>
              </c:numCache>
            </c:numRef>
          </c:yVal>
          <c:smooth val="1"/>
        </c:ser>
        <c:dLbls>
          <c:showLegendKey val="0"/>
          <c:showVal val="0"/>
          <c:showCatName val="0"/>
          <c:showSerName val="0"/>
          <c:showPercent val="0"/>
          <c:showBubbleSize val="0"/>
        </c:dLbls>
        <c:axId val="155427200"/>
        <c:axId val="155427760"/>
      </c:scatterChart>
      <c:valAx>
        <c:axId val="155427200"/>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427760"/>
        <c:crosses val="autoZero"/>
        <c:crossBetween val="midCat"/>
      </c:valAx>
      <c:valAx>
        <c:axId val="155427760"/>
        <c:scaling>
          <c:orientation val="minMax"/>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NPV(1,000$)</a:t>
                </a:r>
              </a:p>
            </c:rich>
          </c:tx>
          <c:layout>
            <c:manualLayout>
              <c:xMode val="edge"/>
              <c:yMode val="edge"/>
              <c:x val="2.777652818840104E-3"/>
              <c:y val="0.3204539731041082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427200"/>
        <c:crosses val="autoZero"/>
        <c:crossBetween val="midCat"/>
        <c:dispUnits>
          <c:builtInUnit val="thousands"/>
        </c:dispUnits>
      </c:valAx>
      <c:spPr>
        <a:noFill/>
        <a:ln>
          <a:noFill/>
        </a:ln>
        <a:effectLst/>
      </c:spPr>
    </c:plotArea>
    <c:legend>
      <c:legendPos val="r"/>
      <c:layout>
        <c:manualLayout>
          <c:xMode val="edge"/>
          <c:yMode val="edge"/>
          <c:x val="0.4365885423388331"/>
          <c:y val="0.32449483260221468"/>
          <c:w val="0.40415458381410968"/>
          <c:h val="0.45435407952646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Oil PVT</a:t>
            </a:r>
          </a:p>
        </c:rich>
      </c:tx>
      <c:layout>
        <c:manualLayout>
          <c:xMode val="edge"/>
          <c:yMode val="edge"/>
          <c:x val="0.43779155730533681"/>
          <c:y val="4.629629629629629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886482939632541E-2"/>
          <c:y val="9.7638888888888886E-2"/>
          <c:w val="0.88511351706036745"/>
          <c:h val="0.75789912130548909"/>
        </c:manualLayout>
      </c:layout>
      <c:scatterChart>
        <c:scatterStyle val="smoothMarker"/>
        <c:varyColors val="0"/>
        <c:ser>
          <c:idx val="0"/>
          <c:order val="0"/>
          <c:tx>
            <c:strRef>
              <c:f>ECL_PVT_GAS!$E$1</c:f>
              <c:strCache>
                <c:ptCount val="1"/>
                <c:pt idx="0">
                  <c:v>Bo(rb/std)</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xVal>
            <c:numRef>
              <c:f>ECL_PVT_GAS!$D$2:$D$24</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ECL_PVT_GAS!$E$2:$E$24</c:f>
              <c:numCache>
                <c:formatCode>General</c:formatCode>
                <c:ptCount val="23"/>
                <c:pt idx="0">
                  <c:v>1.2</c:v>
                </c:pt>
                <c:pt idx="1">
                  <c:v>1.2250000000000001</c:v>
                </c:pt>
                <c:pt idx="2">
                  <c:v>1.24</c:v>
                </c:pt>
                <c:pt idx="3">
                  <c:v>1.28</c:v>
                </c:pt>
                <c:pt idx="4">
                  <c:v>1.2849999999999999</c:v>
                </c:pt>
                <c:pt idx="5">
                  <c:v>1.31</c:v>
                </c:pt>
                <c:pt idx="6">
                  <c:v>1.335</c:v>
                </c:pt>
                <c:pt idx="7">
                  <c:v>1.36</c:v>
                </c:pt>
                <c:pt idx="8">
                  <c:v>1.385</c:v>
                </c:pt>
                <c:pt idx="9">
                  <c:v>1.41</c:v>
                </c:pt>
                <c:pt idx="10">
                  <c:v>1.43</c:v>
                </c:pt>
                <c:pt idx="11">
                  <c:v>1.46</c:v>
                </c:pt>
                <c:pt idx="12">
                  <c:v>1.4850000000000001</c:v>
                </c:pt>
                <c:pt idx="13">
                  <c:v>1.55</c:v>
                </c:pt>
                <c:pt idx="14">
                  <c:v>1.62</c:v>
                </c:pt>
                <c:pt idx="15">
                  <c:v>1.675</c:v>
                </c:pt>
                <c:pt idx="16">
                  <c:v>1.73</c:v>
                </c:pt>
                <c:pt idx="17">
                  <c:v>1.76</c:v>
                </c:pt>
                <c:pt idx="18" formatCode="0.00">
                  <c:v>1.7533333333333334</c:v>
                </c:pt>
                <c:pt idx="19" formatCode="0.00">
                  <c:v>1.74</c:v>
                </c:pt>
                <c:pt idx="20" formatCode="0.00">
                  <c:v>1.7266666666666666</c:v>
                </c:pt>
                <c:pt idx="21" formatCode="0.00">
                  <c:v>1.7133333333333334</c:v>
                </c:pt>
                <c:pt idx="22">
                  <c:v>1.7</c:v>
                </c:pt>
              </c:numCache>
            </c:numRef>
          </c:yVal>
          <c:smooth val="1"/>
        </c:ser>
        <c:ser>
          <c:idx val="1"/>
          <c:order val="1"/>
          <c:tx>
            <c:strRef>
              <c:f>ECL_PVT_GAS!$F$1</c:f>
              <c:strCache>
                <c:ptCount val="1"/>
                <c:pt idx="0">
                  <c:v>µo(cp)</c:v>
                </c:pt>
              </c:strCache>
            </c:strRef>
          </c:tx>
          <c:spPr>
            <a:ln w="19050" cap="rnd">
              <a:solidFill>
                <a:srgbClr val="C00000"/>
              </a:solidFill>
              <a:round/>
            </a:ln>
            <a:effectLst/>
          </c:spPr>
          <c:marker>
            <c:symbol val="diamond"/>
            <c:size val="7"/>
            <c:spPr>
              <a:solidFill>
                <a:srgbClr val="C00000"/>
              </a:solidFill>
              <a:ln w="9525">
                <a:solidFill>
                  <a:srgbClr val="C00000"/>
                </a:solidFill>
              </a:ln>
              <a:effectLst/>
            </c:spPr>
          </c:marker>
          <c:xVal>
            <c:numRef>
              <c:f>ECL_PVT_GAS!$D$2:$D$24</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ECL_PVT_GAS!$F$2:$F$24</c:f>
              <c:numCache>
                <c:formatCode>General</c:formatCode>
                <c:ptCount val="23"/>
                <c:pt idx="0">
                  <c:v>1.0900000000000001</c:v>
                </c:pt>
                <c:pt idx="1">
                  <c:v>1.01</c:v>
                </c:pt>
                <c:pt idx="2">
                  <c:v>0.96</c:v>
                </c:pt>
                <c:pt idx="3">
                  <c:v>0.9</c:v>
                </c:pt>
                <c:pt idx="4">
                  <c:v>0.85</c:v>
                </c:pt>
                <c:pt idx="5" formatCode="0.00">
                  <c:v>0.77</c:v>
                </c:pt>
                <c:pt idx="6" formatCode="0.00">
                  <c:v>0.74</c:v>
                </c:pt>
                <c:pt idx="7" formatCode="0.00">
                  <c:v>0.7</c:v>
                </c:pt>
                <c:pt idx="8" formatCode="0.00">
                  <c:v>0.66</c:v>
                </c:pt>
                <c:pt idx="9" formatCode="0.00">
                  <c:v>0.62</c:v>
                </c:pt>
                <c:pt idx="10" formatCode="0.00">
                  <c:v>0.57999999999999996</c:v>
                </c:pt>
                <c:pt idx="11" formatCode="0.00">
                  <c:v>0.54</c:v>
                </c:pt>
                <c:pt idx="12" formatCode="0.00">
                  <c:v>0.51</c:v>
                </c:pt>
                <c:pt idx="13" formatCode="0.00">
                  <c:v>0.45</c:v>
                </c:pt>
                <c:pt idx="14" formatCode="0.00">
                  <c:v>0.4</c:v>
                </c:pt>
                <c:pt idx="15" formatCode="0.00">
                  <c:v>0.37</c:v>
                </c:pt>
                <c:pt idx="16" formatCode="0.00">
                  <c:v>0.35</c:v>
                </c:pt>
                <c:pt idx="17">
                  <c:v>0.33500000000000002</c:v>
                </c:pt>
                <c:pt idx="18" formatCode="0.00">
                  <c:v>0.34222222222222226</c:v>
                </c:pt>
                <c:pt idx="19" formatCode="0.00">
                  <c:v>0.35666666666666669</c:v>
                </c:pt>
                <c:pt idx="20" formatCode="0.00">
                  <c:v>0.37111111111111111</c:v>
                </c:pt>
                <c:pt idx="21" formatCode="0.00">
                  <c:v>0.3855555555555556</c:v>
                </c:pt>
                <c:pt idx="22" formatCode="0.00">
                  <c:v>0.4</c:v>
                </c:pt>
              </c:numCache>
            </c:numRef>
          </c:yVal>
          <c:smooth val="1"/>
        </c:ser>
        <c:ser>
          <c:idx val="2"/>
          <c:order val="2"/>
          <c:tx>
            <c:strRef>
              <c:f>ECL_PVT_GAS!$G$1</c:f>
              <c:strCache>
                <c:ptCount val="1"/>
                <c:pt idx="0">
                  <c:v>Rs(mcf/stb)</c:v>
                </c:pt>
              </c:strCache>
            </c:strRef>
          </c:tx>
          <c:spPr>
            <a:ln w="19050" cap="rnd">
              <a:solidFill>
                <a:schemeClr val="accent6"/>
              </a:solidFill>
              <a:round/>
            </a:ln>
            <a:effectLst/>
          </c:spPr>
          <c:marker>
            <c:symbol val="square"/>
            <c:size val="7"/>
            <c:spPr>
              <a:solidFill>
                <a:schemeClr val="accent6"/>
              </a:solidFill>
              <a:ln w="9525">
                <a:solidFill>
                  <a:schemeClr val="accent6"/>
                </a:solidFill>
              </a:ln>
              <a:effectLst/>
            </c:spPr>
          </c:marker>
          <c:xVal>
            <c:numRef>
              <c:f>ECL_PVT_GAS!$D$2:$D$24</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ECL_PVT_GAS!$G$2:$G$24</c:f>
              <c:numCache>
                <c:formatCode>General</c:formatCode>
                <c:ptCount val="23"/>
                <c:pt idx="0">
                  <c:v>0.14000000000000001</c:v>
                </c:pt>
                <c:pt idx="1">
                  <c:v>0.18</c:v>
                </c:pt>
                <c:pt idx="2">
                  <c:v>0.22</c:v>
                </c:pt>
                <c:pt idx="3">
                  <c:v>0.26</c:v>
                </c:pt>
                <c:pt idx="4">
                  <c:v>0.3</c:v>
                </c:pt>
                <c:pt idx="5">
                  <c:v>0.35</c:v>
                </c:pt>
                <c:pt idx="6">
                  <c:v>0.4</c:v>
                </c:pt>
                <c:pt idx="7">
                  <c:v>0.45</c:v>
                </c:pt>
                <c:pt idx="8">
                  <c:v>0.5</c:v>
                </c:pt>
                <c:pt idx="9">
                  <c:v>0.55000000000000004</c:v>
                </c:pt>
                <c:pt idx="10">
                  <c:v>0.6</c:v>
                </c:pt>
                <c:pt idx="11">
                  <c:v>0.65</c:v>
                </c:pt>
                <c:pt idx="12">
                  <c:v>0.71</c:v>
                </c:pt>
                <c:pt idx="13">
                  <c:v>0.84</c:v>
                </c:pt>
                <c:pt idx="14">
                  <c:v>0.98</c:v>
                </c:pt>
                <c:pt idx="15">
                  <c:v>1.1299999999999999</c:v>
                </c:pt>
                <c:pt idx="16">
                  <c:v>1.31</c:v>
                </c:pt>
                <c:pt idx="17">
                  <c:v>1.405</c:v>
                </c:pt>
                <c:pt idx="18">
                  <c:v>1.405</c:v>
                </c:pt>
                <c:pt idx="19">
                  <c:v>1.405</c:v>
                </c:pt>
                <c:pt idx="20">
                  <c:v>1.405</c:v>
                </c:pt>
                <c:pt idx="21">
                  <c:v>1.405</c:v>
                </c:pt>
                <c:pt idx="22">
                  <c:v>1.405</c:v>
                </c:pt>
              </c:numCache>
            </c:numRef>
          </c:yVal>
          <c:smooth val="1"/>
        </c:ser>
        <c:dLbls>
          <c:showLegendKey val="0"/>
          <c:showVal val="0"/>
          <c:showCatName val="0"/>
          <c:showSerName val="0"/>
          <c:showPercent val="0"/>
          <c:showBubbleSize val="0"/>
        </c:dLbls>
        <c:axId val="151105136"/>
        <c:axId val="151105696"/>
      </c:scatterChart>
      <c:valAx>
        <c:axId val="151105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i="1"/>
                  <a:t>P(psi</a:t>
                </a:r>
                <a:r>
                  <a:rPr lang="en-US" sz="1400"/>
                  <a:t>)</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105696"/>
        <c:crosses val="autoZero"/>
        <c:crossBetween val="midCat"/>
      </c:valAx>
      <c:valAx>
        <c:axId val="15110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105136"/>
        <c:crosses val="autoZero"/>
        <c:crossBetween val="midCat"/>
      </c:valAx>
      <c:spPr>
        <a:noFill/>
        <a:ln>
          <a:noFill/>
        </a:ln>
        <a:effectLst/>
      </c:spPr>
    </c:plotArea>
    <c:legend>
      <c:legendPos val="b"/>
      <c:layout>
        <c:manualLayout>
          <c:xMode val="edge"/>
          <c:yMode val="edge"/>
          <c:x val="6.2749532851603423E-2"/>
          <c:y val="9.3939766003825795E-2"/>
          <c:w val="0.83543693439897604"/>
          <c:h val="7.8125546806649154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𝐵𝑜/𝐵𝑔    vs P </a:t>
            </a:r>
            <a:endParaRPr lang="en-US" sz="1400"/>
          </a:p>
        </c:rich>
      </c:tx>
      <c:layout>
        <c:manualLayout>
          <c:xMode val="edge"/>
          <c:yMode val="edge"/>
          <c:x val="0.3880485564304462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234099534172863"/>
          <c:y val="9.8177960446699408E-2"/>
          <c:w val="0.78013486788655251"/>
          <c:h val="0.72504597511349578"/>
        </c:manualLayout>
      </c:layout>
      <c:scatterChart>
        <c:scatterStyle val="smoothMarker"/>
        <c:varyColors val="0"/>
        <c:ser>
          <c:idx val="0"/>
          <c:order val="0"/>
          <c:tx>
            <c:strRef>
              <c:f>ECL_PVT_GAS!$K$27</c:f>
              <c:strCache>
                <c:ptCount val="1"/>
                <c:pt idx="0">
                  <c:v>Bo/Bg</c:v>
                </c:pt>
              </c:strCache>
            </c:strRef>
          </c:tx>
          <c:spPr>
            <a:ln w="19050" cap="rnd">
              <a:solidFill>
                <a:schemeClr val="accent1"/>
              </a:solidFill>
              <a:round/>
            </a:ln>
            <a:effectLst/>
          </c:spPr>
          <c:marker>
            <c:symbol val="circle"/>
            <c:size val="7"/>
            <c:spPr>
              <a:solidFill>
                <a:schemeClr val="accent1"/>
              </a:solidFill>
              <a:ln w="9525">
                <a:solidFill>
                  <a:schemeClr val="accent1"/>
                </a:solidFill>
              </a:ln>
              <a:effectLst/>
            </c:spPr>
          </c:marker>
          <c:xVal>
            <c:numRef>
              <c:f>ECL_PVT_GAS!$F$28:$F$50</c:f>
              <c:numCache>
                <c:formatCode>General</c:formatCode>
                <c:ptCount val="23"/>
                <c:pt idx="0">
                  <c:v>800</c:v>
                </c:pt>
                <c:pt idx="1">
                  <c:v>1000</c:v>
                </c:pt>
                <c:pt idx="2">
                  <c:v>1200</c:v>
                </c:pt>
                <c:pt idx="3">
                  <c:v>1400</c:v>
                </c:pt>
                <c:pt idx="4">
                  <c:v>1600</c:v>
                </c:pt>
                <c:pt idx="5">
                  <c:v>1800</c:v>
                </c:pt>
                <c:pt idx="6">
                  <c:v>2000</c:v>
                </c:pt>
                <c:pt idx="7">
                  <c:v>2200</c:v>
                </c:pt>
                <c:pt idx="8">
                  <c:v>2400</c:v>
                </c:pt>
                <c:pt idx="9">
                  <c:v>2600</c:v>
                </c:pt>
                <c:pt idx="10">
                  <c:v>2800</c:v>
                </c:pt>
                <c:pt idx="11">
                  <c:v>3000</c:v>
                </c:pt>
                <c:pt idx="12">
                  <c:v>3200</c:v>
                </c:pt>
                <c:pt idx="13">
                  <c:v>3600</c:v>
                </c:pt>
                <c:pt idx="14">
                  <c:v>4000</c:v>
                </c:pt>
                <c:pt idx="15">
                  <c:v>4400</c:v>
                </c:pt>
                <c:pt idx="16">
                  <c:v>4800</c:v>
                </c:pt>
                <c:pt idx="17">
                  <c:v>5000</c:v>
                </c:pt>
                <c:pt idx="18">
                  <c:v>5200</c:v>
                </c:pt>
                <c:pt idx="19">
                  <c:v>5600</c:v>
                </c:pt>
                <c:pt idx="20">
                  <c:v>6000</c:v>
                </c:pt>
                <c:pt idx="21">
                  <c:v>6400</c:v>
                </c:pt>
                <c:pt idx="22">
                  <c:v>6800</c:v>
                </c:pt>
              </c:numCache>
            </c:numRef>
          </c:xVal>
          <c:yVal>
            <c:numRef>
              <c:f>ECL_PVT_GAS!$K$28:$K$50</c:f>
              <c:numCache>
                <c:formatCode>General</c:formatCode>
                <c:ptCount val="23"/>
                <c:pt idx="0">
                  <c:v>0.26558874229521529</c:v>
                </c:pt>
                <c:pt idx="1">
                  <c:v>0.37262767729944285</c:v>
                </c:pt>
                <c:pt idx="2">
                  <c:v>0.4270457584007219</c:v>
                </c:pt>
                <c:pt idx="3">
                  <c:v>0.49476819356383117</c:v>
                </c:pt>
                <c:pt idx="4">
                  <c:v>0.56596208864410946</c:v>
                </c:pt>
                <c:pt idx="5">
                  <c:v>0.67046422379870596</c:v>
                </c:pt>
                <c:pt idx="6">
                  <c:v>0.81538165266683849</c:v>
                </c:pt>
                <c:pt idx="7">
                  <c:v>0.90945079871178969</c:v>
                </c:pt>
                <c:pt idx="8">
                  <c:v>1.01286521652645</c:v>
                </c:pt>
                <c:pt idx="9">
                  <c:v>1.1212798558654387</c:v>
                </c:pt>
                <c:pt idx="10">
                  <c:v>1.2202493814274289</c:v>
                </c:pt>
                <c:pt idx="11">
                  <c:v>1.3440221759976787</c:v>
                </c:pt>
                <c:pt idx="12">
                  <c:v>1.4415316229811399</c:v>
                </c:pt>
                <c:pt idx="13">
                  <c:v>1.6801179074229018</c:v>
                </c:pt>
                <c:pt idx="14">
                  <c:v>1.9878415268193568</c:v>
                </c:pt>
                <c:pt idx="15">
                  <c:v>2.2375656141068965</c:v>
                </c:pt>
                <c:pt idx="16">
                  <c:v>2.5300483458602412</c:v>
                </c:pt>
                <c:pt idx="17">
                  <c:v>2.7019500403296748</c:v>
                </c:pt>
                <c:pt idx="18">
                  <c:v>2.763747376059376</c:v>
                </c:pt>
                <c:pt idx="19">
                  <c:v>2.8828048511872795</c:v>
                </c:pt>
                <c:pt idx="20">
                  <c:v>3.012581679369648</c:v>
                </c:pt>
                <c:pt idx="21">
                  <c:v>3.1545937808527897</c:v>
                </c:pt>
                <c:pt idx="22">
                  <c:v>3.1977937480404695</c:v>
                </c:pt>
              </c:numCache>
            </c:numRef>
          </c:yVal>
          <c:smooth val="1"/>
        </c:ser>
        <c:dLbls>
          <c:showLegendKey val="0"/>
          <c:showVal val="0"/>
          <c:showCatName val="0"/>
          <c:showSerName val="0"/>
          <c:showPercent val="0"/>
          <c:showBubbleSize val="0"/>
        </c:dLbls>
        <c:axId val="151106256"/>
        <c:axId val="151106816"/>
      </c:scatterChart>
      <c:valAx>
        <c:axId val="151106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P(psi)</a:t>
                </a:r>
              </a:p>
            </c:rich>
          </c:tx>
          <c:layout>
            <c:manualLayout>
              <c:xMode val="edge"/>
              <c:yMode val="edge"/>
              <c:x val="0.46707524059492556"/>
              <c:y val="0.929688888888888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106816"/>
        <c:crosses val="autoZero"/>
        <c:crossBetween val="midCat"/>
      </c:valAx>
      <c:valAx>
        <c:axId val="151106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0" i="0" u="none" strike="noStrike" baseline="0">
                    <a:effectLst/>
                  </a:rPr>
                  <a:t>𝐵𝑜/𝐵𝑔 (scf/stb)    </a:t>
                </a:r>
                <a:endParaRPr lang="en-US" sz="1400"/>
              </a:p>
            </c:rich>
          </c:tx>
          <c:layout>
            <c:manualLayout>
              <c:xMode val="edge"/>
              <c:yMode val="edge"/>
              <c:x val="1.3533555264677798E-3"/>
              <c:y val="0.3013578775218452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1062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OGR response when BHP drops </a:t>
            </a:r>
            <a:endParaRPr lang="en-US" sz="1100" dirty="0">
              <a:effectLst/>
            </a:endParaRPr>
          </a:p>
        </c:rich>
      </c:tx>
      <c:layout>
        <c:manualLayout>
          <c:xMode val="edge"/>
          <c:yMode val="edge"/>
          <c:x val="0.2097061882783795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15998876799989"/>
          <c:y val="9.1793058834678642E-2"/>
          <c:w val="0.77089067981285275"/>
          <c:h val="0.75033237107843676"/>
        </c:manualLayout>
      </c:layout>
      <c:scatterChart>
        <c:scatterStyle val="smoothMarker"/>
        <c:varyColors val="0"/>
        <c:ser>
          <c:idx val="0"/>
          <c:order val="0"/>
          <c:tx>
            <c:v>ng = 0.5</c:v>
          </c:tx>
          <c:spPr>
            <a:ln w="25400" cap="rnd">
              <a:solidFill>
                <a:schemeClr val="accent1">
                  <a:tint val="54000"/>
                </a:schemeClr>
              </a:solidFill>
              <a:round/>
            </a:ln>
            <a:effectLst/>
          </c:spPr>
          <c:marker>
            <c:symbol val="none"/>
          </c:marker>
          <c:xVal>
            <c:numRef>
              <c:f>caseData!$B$2:$B$10317</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caseData!$K$2:$K$10317</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0.26464368708855052</c:v>
                </c:pt>
                <c:pt idx="18">
                  <c:v>0.16823983585104968</c:v>
                </c:pt>
                <c:pt idx="19">
                  <c:v>0.13808102061217692</c:v>
                </c:pt>
                <c:pt idx="20">
                  <c:v>0.12076094706272006</c:v>
                </c:pt>
                <c:pt idx="21">
                  <c:v>0.10879065155679106</c:v>
                </c:pt>
                <c:pt idx="22">
                  <c:v>9.9461393219971786E-2</c:v>
                </c:pt>
                <c:pt idx="23">
                  <c:v>9.1947607812675358E-2</c:v>
                </c:pt>
                <c:pt idx="24">
                  <c:v>8.5712250200557977E-2</c:v>
                </c:pt>
                <c:pt idx="25">
                  <c:v>8.0189836969600456E-2</c:v>
                </c:pt>
                <c:pt idx="26">
                  <c:v>7.5398132332334375E-2</c:v>
                </c:pt>
                <c:pt idx="27">
                  <c:v>7.1208097436422299E-2</c:v>
                </c:pt>
                <c:pt idx="28">
                  <c:v>6.7484214296679113E-2</c:v>
                </c:pt>
                <c:pt idx="29">
                  <c:v>6.3856936775605638E-2</c:v>
                </c:pt>
                <c:pt idx="30">
                  <c:v>6.0153975916226149E-2</c:v>
                </c:pt>
                <c:pt idx="31">
                  <c:v>5.6755587808417995E-2</c:v>
                </c:pt>
                <c:pt idx="32">
                  <c:v>5.3608920467227136E-2</c:v>
                </c:pt>
                <c:pt idx="33">
                  <c:v>5.0690314510364542E-2</c:v>
                </c:pt>
                <c:pt idx="34">
                  <c:v>4.7963191774312006E-2</c:v>
                </c:pt>
                <c:pt idx="35">
                  <c:v>4.5394854870102391E-2</c:v>
                </c:pt>
                <c:pt idx="36">
                  <c:v>4.3002495602012844E-2</c:v>
                </c:pt>
                <c:pt idx="37">
                  <c:v>4.0764499399152485E-2</c:v>
                </c:pt>
                <c:pt idx="38">
                  <c:v>3.868656807766753E-2</c:v>
                </c:pt>
                <c:pt idx="39">
                  <c:v>3.7088463275414034E-2</c:v>
                </c:pt>
                <c:pt idx="40">
                  <c:v>3.5766462123658811E-2</c:v>
                </c:pt>
                <c:pt idx="41">
                  <c:v>3.4493740191804706E-2</c:v>
                </c:pt>
                <c:pt idx="42">
                  <c:v>3.3088426756747245E-2</c:v>
                </c:pt>
                <c:pt idx="43">
                  <c:v>3.1687007915272354E-2</c:v>
                </c:pt>
                <c:pt idx="44">
                  <c:v>3.0456620072781684E-2</c:v>
                </c:pt>
                <c:pt idx="45">
                  <c:v>2.9515286611712873E-2</c:v>
                </c:pt>
                <c:pt idx="46">
                  <c:v>2.8598275509159762E-2</c:v>
                </c:pt>
                <c:pt idx="47">
                  <c:v>2.7640064260685871E-2</c:v>
                </c:pt>
                <c:pt idx="48">
                  <c:v>2.6774145329754175E-2</c:v>
                </c:pt>
                <c:pt idx="49">
                  <c:v>2.5979655290603729E-2</c:v>
                </c:pt>
                <c:pt idx="50">
                  <c:v>2.5237524902046934E-2</c:v>
                </c:pt>
                <c:pt idx="51">
                  <c:v>2.4525112561309674E-2</c:v>
                </c:pt>
                <c:pt idx="52">
                  <c:v>2.3855526139702671E-2</c:v>
                </c:pt>
                <c:pt idx="53">
                  <c:v>2.3314041772913505E-2</c:v>
                </c:pt>
                <c:pt idx="54">
                  <c:v>2.2875062040337499E-2</c:v>
                </c:pt>
                <c:pt idx="55">
                  <c:v>2.2607670141631713E-2</c:v>
                </c:pt>
                <c:pt idx="56">
                  <c:v>2.2359090235996776E-2</c:v>
                </c:pt>
                <c:pt idx="57">
                  <c:v>2.1768967141488137E-2</c:v>
                </c:pt>
                <c:pt idx="58">
                  <c:v>2.105711047916355E-2</c:v>
                </c:pt>
                <c:pt idx="59">
                  <c:v>2.0506154650444367E-2</c:v>
                </c:pt>
                <c:pt idx="60">
                  <c:v>2.056361408433003E-2</c:v>
                </c:pt>
                <c:pt idx="61">
                  <c:v>2.0633616835450935E-2</c:v>
                </c:pt>
                <c:pt idx="62">
                  <c:v>2.0230445275162066E-2</c:v>
                </c:pt>
                <c:pt idx="63">
                  <c:v>1.9619444267819672E-2</c:v>
                </c:pt>
                <c:pt idx="64">
                  <c:v>1.9133172624956018E-2</c:v>
                </c:pt>
                <c:pt idx="65">
                  <c:v>1.9137449056912902E-2</c:v>
                </c:pt>
                <c:pt idx="66">
                  <c:v>1.9160442262939139E-2</c:v>
                </c:pt>
              </c:numCache>
            </c:numRef>
          </c:yVal>
          <c:smooth val="1"/>
        </c:ser>
        <c:ser>
          <c:idx val="1"/>
          <c:order val="1"/>
          <c:tx>
            <c:v>ng = 1</c:v>
          </c:tx>
          <c:spPr>
            <a:ln w="25400" cap="rnd">
              <a:solidFill>
                <a:schemeClr val="accent1">
                  <a:tint val="77000"/>
                </a:schemeClr>
              </a:solidFill>
              <a:round/>
            </a:ln>
            <a:effectLst/>
          </c:spPr>
          <c:marker>
            <c:symbol val="none"/>
          </c:marker>
          <c:xVal>
            <c:numRef>
              <c:f>caseData!$B$10379:$B$10445</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caseData!$K$10379:$K$10445</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0.56264933068936129</c:v>
                </c:pt>
                <c:pt idx="18">
                  <c:v>0.44330993473810337</c:v>
                </c:pt>
                <c:pt idx="19">
                  <c:v>0.3646962044587127</c:v>
                </c:pt>
                <c:pt idx="20">
                  <c:v>0.3116291239504293</c:v>
                </c:pt>
                <c:pt idx="21">
                  <c:v>0.27247108979483081</c:v>
                </c:pt>
                <c:pt idx="22">
                  <c:v>0.24201029683077843</c:v>
                </c:pt>
                <c:pt idx="23">
                  <c:v>0.21767640744549238</c:v>
                </c:pt>
                <c:pt idx="24">
                  <c:v>0.19779325404046252</c:v>
                </c:pt>
                <c:pt idx="25">
                  <c:v>0.18109532743679083</c:v>
                </c:pt>
                <c:pt idx="26">
                  <c:v>0.16707489575340295</c:v>
                </c:pt>
                <c:pt idx="27">
                  <c:v>0.15486743083841856</c:v>
                </c:pt>
                <c:pt idx="28">
                  <c:v>0.1441183724505013</c:v>
                </c:pt>
                <c:pt idx="29">
                  <c:v>0.13414755101028747</c:v>
                </c:pt>
                <c:pt idx="30">
                  <c:v>0.12342843159304791</c:v>
                </c:pt>
                <c:pt idx="31">
                  <c:v>0.1141404503608234</c:v>
                </c:pt>
                <c:pt idx="32">
                  <c:v>0.10587290413164639</c:v>
                </c:pt>
                <c:pt idx="33">
                  <c:v>9.8509496002823715E-2</c:v>
                </c:pt>
                <c:pt idx="34">
                  <c:v>9.1902813779943915E-2</c:v>
                </c:pt>
                <c:pt idx="35">
                  <c:v>8.5870181917737987E-2</c:v>
                </c:pt>
                <c:pt idx="36">
                  <c:v>8.0402845117486202E-2</c:v>
                </c:pt>
                <c:pt idx="37">
                  <c:v>7.5435195578965553E-2</c:v>
                </c:pt>
                <c:pt idx="38">
                  <c:v>7.0919095593884277E-2</c:v>
                </c:pt>
                <c:pt idx="39">
                  <c:v>6.6927559632439418E-2</c:v>
                </c:pt>
                <c:pt idx="40">
                  <c:v>6.3774010097297718E-2</c:v>
                </c:pt>
                <c:pt idx="41">
                  <c:v>6.0811127351772735E-2</c:v>
                </c:pt>
                <c:pt idx="42">
                  <c:v>5.7680550969385347E-2</c:v>
                </c:pt>
                <c:pt idx="43">
                  <c:v>5.4622180362608901E-2</c:v>
                </c:pt>
                <c:pt idx="44">
                  <c:v>5.1951402690895106E-2</c:v>
                </c:pt>
                <c:pt idx="45">
                  <c:v>5.0018846687432922E-2</c:v>
                </c:pt>
                <c:pt idx="46">
                  <c:v>4.8155431428061314E-2</c:v>
                </c:pt>
                <c:pt idx="47">
                  <c:v>4.6197977326619018E-2</c:v>
                </c:pt>
                <c:pt idx="48">
                  <c:v>4.4408871872730869E-2</c:v>
                </c:pt>
                <c:pt idx="49">
                  <c:v>4.2798662110085074E-2</c:v>
                </c:pt>
                <c:pt idx="50">
                  <c:v>4.1301153251694207E-2</c:v>
                </c:pt>
                <c:pt idx="51">
                  <c:v>3.9884459490938461E-2</c:v>
                </c:pt>
                <c:pt idx="52">
                  <c:v>3.8555306632528652E-2</c:v>
                </c:pt>
                <c:pt idx="53">
                  <c:v>3.7303959685378474E-2</c:v>
                </c:pt>
                <c:pt idx="54">
                  <c:v>3.6233066705804652E-2</c:v>
                </c:pt>
                <c:pt idx="55">
                  <c:v>3.5475784792214173E-2</c:v>
                </c:pt>
                <c:pt idx="56">
                  <c:v>3.4772187018811157E-2</c:v>
                </c:pt>
                <c:pt idx="57">
                  <c:v>3.3623580011590319E-2</c:v>
                </c:pt>
                <c:pt idx="58">
                  <c:v>3.2253721593839171E-2</c:v>
                </c:pt>
                <c:pt idx="59">
                  <c:v>3.1096625195559863E-2</c:v>
                </c:pt>
                <c:pt idx="60">
                  <c:v>3.1161745871024417E-2</c:v>
                </c:pt>
                <c:pt idx="61">
                  <c:v>3.1241110712339329E-2</c:v>
                </c:pt>
                <c:pt idx="62">
                  <c:v>3.0508431426408415E-2</c:v>
                </c:pt>
                <c:pt idx="63">
                  <c:v>2.924940649799905E-2</c:v>
                </c:pt>
                <c:pt idx="64">
                  <c:v>2.8177502635413243E-2</c:v>
                </c:pt>
                <c:pt idx="65">
                  <c:v>2.8087710385076341E-2</c:v>
                </c:pt>
                <c:pt idx="66">
                  <c:v>2.8036813367033904E-2</c:v>
                </c:pt>
              </c:numCache>
            </c:numRef>
          </c:yVal>
          <c:smooth val="1"/>
        </c:ser>
        <c:ser>
          <c:idx val="2"/>
          <c:order val="2"/>
          <c:tx>
            <c:v>ng = 2</c:v>
          </c:tx>
          <c:spPr>
            <a:ln w="25400" cap="rnd">
              <a:solidFill>
                <a:schemeClr val="accent1"/>
              </a:solidFill>
              <a:round/>
            </a:ln>
            <a:effectLst/>
          </c:spPr>
          <c:marker>
            <c:symbol val="none"/>
          </c:marker>
          <c:xVal>
            <c:numRef>
              <c:f>caseData!$B$10508:$B$10574</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formatCode="0.00E+00">
                  <c:v>44.500100000000003</c:v>
                </c:pt>
                <c:pt idx="49">
                  <c:v>45.500100000000003</c:v>
                </c:pt>
                <c:pt idx="50">
                  <c:v>46.500100000000003</c:v>
                </c:pt>
                <c:pt idx="51" formatCode="0.00E+00">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caseData!$K$10508:$K$10574</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0.72022694919664665</c:v>
                </c:pt>
                <c:pt idx="18">
                  <c:v>0.72510189988546792</c:v>
                </c:pt>
                <c:pt idx="19">
                  <c:v>0.71420071024396148</c:v>
                </c:pt>
                <c:pt idx="20">
                  <c:v>0.70021086282499101</c:v>
                </c:pt>
                <c:pt idx="21">
                  <c:v>0.66435108467023463</c:v>
                </c:pt>
                <c:pt idx="22">
                  <c:v>0.62895282058738011</c:v>
                </c:pt>
                <c:pt idx="23">
                  <c:v>0.58181460255141226</c:v>
                </c:pt>
                <c:pt idx="24">
                  <c:v>0.53628067598104479</c:v>
                </c:pt>
                <c:pt idx="25">
                  <c:v>0.49407669931278025</c:v>
                </c:pt>
                <c:pt idx="26">
                  <c:v>0.45107616338360795</c:v>
                </c:pt>
                <c:pt idx="27">
                  <c:v>0.41428026227457904</c:v>
                </c:pt>
                <c:pt idx="28">
                  <c:v>0.38029566639270174</c:v>
                </c:pt>
                <c:pt idx="29">
                  <c:v>0.34761841205900074</c:v>
                </c:pt>
                <c:pt idx="30">
                  <c:v>0.31573358540133439</c:v>
                </c:pt>
                <c:pt idx="31">
                  <c:v>0.28839623808440767</c:v>
                </c:pt>
                <c:pt idx="32">
                  <c:v>0.26239955403698917</c:v>
                </c:pt>
                <c:pt idx="33">
                  <c:v>0.24024021860325209</c:v>
                </c:pt>
                <c:pt idx="34">
                  <c:v>0.22103548091351422</c:v>
                </c:pt>
                <c:pt idx="35">
                  <c:v>0.20352584503031726</c:v>
                </c:pt>
                <c:pt idx="36">
                  <c:v>0.18757046268748326</c:v>
                </c:pt>
                <c:pt idx="37">
                  <c:v>0.17363198431679092</c:v>
                </c:pt>
                <c:pt idx="38">
                  <c:v>0.16128676070124548</c:v>
                </c:pt>
                <c:pt idx="39">
                  <c:v>0.15014954218410559</c:v>
                </c:pt>
                <c:pt idx="40">
                  <c:v>0.14142442966766075</c:v>
                </c:pt>
                <c:pt idx="41">
                  <c:v>0.13349387292498671</c:v>
                </c:pt>
                <c:pt idx="42">
                  <c:v>0.12571974341228714</c:v>
                </c:pt>
                <c:pt idx="43">
                  <c:v>0.11791182641036162</c:v>
                </c:pt>
                <c:pt idx="44">
                  <c:v>0.11098020716369121</c:v>
                </c:pt>
                <c:pt idx="45">
                  <c:v>0.10634993799455969</c:v>
                </c:pt>
                <c:pt idx="46">
                  <c:v>0.10180809380319722</c:v>
                </c:pt>
                <c:pt idx="47">
                  <c:v>9.7165644245357133E-2</c:v>
                </c:pt>
                <c:pt idx="48">
                  <c:v>9.2604617561823921E-2</c:v>
                </c:pt>
                <c:pt idx="49">
                  <c:v>8.8589773414600101E-2</c:v>
                </c:pt>
                <c:pt idx="50">
                  <c:v>8.4885876366158408E-2</c:v>
                </c:pt>
                <c:pt idx="51">
                  <c:v>8.1440783623274546E-2</c:v>
                </c:pt>
                <c:pt idx="52">
                  <c:v>7.8153532580437182E-2</c:v>
                </c:pt>
                <c:pt idx="53">
                  <c:v>7.5019433361821292E-2</c:v>
                </c:pt>
                <c:pt idx="54">
                  <c:v>7.2151660303817283E-2</c:v>
                </c:pt>
                <c:pt idx="55">
                  <c:v>7.0028399101488004E-2</c:v>
                </c:pt>
                <c:pt idx="56">
                  <c:v>6.8088246796848093E-2</c:v>
                </c:pt>
                <c:pt idx="57">
                  <c:v>6.5684190567431106E-2</c:v>
                </c:pt>
                <c:pt idx="58">
                  <c:v>6.2601452119309259E-2</c:v>
                </c:pt>
                <c:pt idx="59">
                  <c:v>5.9604260035660932E-2</c:v>
                </c:pt>
                <c:pt idx="60">
                  <c:v>5.9497712096751088E-2</c:v>
                </c:pt>
                <c:pt idx="61">
                  <c:v>5.9706456812363702E-2</c:v>
                </c:pt>
                <c:pt idx="62">
                  <c:v>5.8637668025977953E-2</c:v>
                </c:pt>
                <c:pt idx="63">
                  <c:v>5.5210416968642803E-2</c:v>
                </c:pt>
                <c:pt idx="64">
                  <c:v>5.2266078788459701E-2</c:v>
                </c:pt>
                <c:pt idx="65">
                  <c:v>5.1636640280785608E-2</c:v>
                </c:pt>
                <c:pt idx="66">
                  <c:v>5.1367325302966602E-2</c:v>
                </c:pt>
              </c:numCache>
            </c:numRef>
          </c:yVal>
          <c:smooth val="1"/>
        </c:ser>
        <c:ser>
          <c:idx val="3"/>
          <c:order val="3"/>
          <c:tx>
            <c:v>ng = 4</c:v>
          </c:tx>
          <c:spPr>
            <a:ln w="25400" cap="rnd">
              <a:solidFill>
                <a:schemeClr val="accent1">
                  <a:shade val="76000"/>
                </a:schemeClr>
              </a:solidFill>
              <a:round/>
            </a:ln>
            <a:effectLst/>
          </c:spPr>
          <c:marker>
            <c:symbol val="none"/>
          </c:marker>
          <c:xVal>
            <c:numRef>
              <c:f>caseData!$B$10635:$B$10701</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caseData!$K$10635:$K$10701</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0.72609609763601868</c:v>
                </c:pt>
                <c:pt idx="18">
                  <c:v>0.74504664251021502</c:v>
                </c:pt>
                <c:pt idx="19">
                  <c:v>0.7652240354086004</c:v>
                </c:pt>
                <c:pt idx="20">
                  <c:v>0.78565381447643123</c:v>
                </c:pt>
                <c:pt idx="21">
                  <c:v>0.80630483997454983</c:v>
                </c:pt>
                <c:pt idx="22">
                  <c:v>0.82768314985477098</c:v>
                </c:pt>
                <c:pt idx="23">
                  <c:v>0.84748166344361409</c:v>
                </c:pt>
                <c:pt idx="24">
                  <c:v>0.86734985408858079</c:v>
                </c:pt>
                <c:pt idx="25">
                  <c:v>0.8799994426194101</c:v>
                </c:pt>
                <c:pt idx="26">
                  <c:v>0.89126766993996775</c:v>
                </c:pt>
                <c:pt idx="27">
                  <c:v>0.89208451238265096</c:v>
                </c:pt>
                <c:pt idx="28">
                  <c:v>0.88979932995800248</c:v>
                </c:pt>
                <c:pt idx="29">
                  <c:v>0.8735927706946458</c:v>
                </c:pt>
                <c:pt idx="30">
                  <c:v>0.850414246447464</c:v>
                </c:pt>
                <c:pt idx="31">
                  <c:v>0.81239132992561414</c:v>
                </c:pt>
                <c:pt idx="32">
                  <c:v>0.76657943267536077</c:v>
                </c:pt>
                <c:pt idx="33">
                  <c:v>0.71556748169677786</c:v>
                </c:pt>
                <c:pt idx="34">
                  <c:v>0.65603125373109461</c:v>
                </c:pt>
                <c:pt idx="35">
                  <c:v>0.60218094016133628</c:v>
                </c:pt>
                <c:pt idx="36">
                  <c:v>0.54150407639250997</c:v>
                </c:pt>
                <c:pt idx="37">
                  <c:v>0.48854205058106176</c:v>
                </c:pt>
                <c:pt idx="38">
                  <c:v>0.44351770429649007</c:v>
                </c:pt>
                <c:pt idx="39">
                  <c:v>0.39641046054077361</c:v>
                </c:pt>
                <c:pt idx="40">
                  <c:v>0.35849383318509886</c:v>
                </c:pt>
                <c:pt idx="41">
                  <c:v>0.32939522489432316</c:v>
                </c:pt>
                <c:pt idx="42">
                  <c:v>0.30367727622583424</c:v>
                </c:pt>
                <c:pt idx="43">
                  <c:v>0.27415236266651521</c:v>
                </c:pt>
                <c:pt idx="44">
                  <c:v>0.24927032230019253</c:v>
                </c:pt>
                <c:pt idx="45">
                  <c:v>0.23094997385393062</c:v>
                </c:pt>
                <c:pt idx="46">
                  <c:v>0.21811331895235828</c:v>
                </c:pt>
                <c:pt idx="47">
                  <c:v>0.20659232337211519</c:v>
                </c:pt>
                <c:pt idx="48">
                  <c:v>0.19468156904614192</c:v>
                </c:pt>
                <c:pt idx="49">
                  <c:v>0.18449647510403666</c:v>
                </c:pt>
                <c:pt idx="50">
                  <c:v>0.17555375813708488</c:v>
                </c:pt>
                <c:pt idx="51">
                  <c:v>0.16753646563169788</c:v>
                </c:pt>
                <c:pt idx="52">
                  <c:v>0.16027594647470392</c:v>
                </c:pt>
                <c:pt idx="53">
                  <c:v>0.15364389461164515</c:v>
                </c:pt>
                <c:pt idx="54">
                  <c:v>0.14753701230946598</c:v>
                </c:pt>
                <c:pt idx="55">
                  <c:v>0.14239559590440939</c:v>
                </c:pt>
                <c:pt idx="56">
                  <c:v>0.13697419293910695</c:v>
                </c:pt>
                <c:pt idx="57">
                  <c:v>0.13146359486467635</c:v>
                </c:pt>
                <c:pt idx="58">
                  <c:v>0.12437495840300124</c:v>
                </c:pt>
                <c:pt idx="59">
                  <c:v>0.11767657982617631</c:v>
                </c:pt>
                <c:pt idx="60">
                  <c:v>0.11369451591672637</c:v>
                </c:pt>
                <c:pt idx="61">
                  <c:v>0.11453846368170294</c:v>
                </c:pt>
                <c:pt idx="62">
                  <c:v>0.11546634713521854</c:v>
                </c:pt>
                <c:pt idx="63">
                  <c:v>0.10951712613549355</c:v>
                </c:pt>
                <c:pt idx="64">
                  <c:v>0.10216511021185558</c:v>
                </c:pt>
                <c:pt idx="65">
                  <c:v>9.7528192382438095E-2</c:v>
                </c:pt>
                <c:pt idx="66">
                  <c:v>9.7178769023828326E-2</c:v>
                </c:pt>
              </c:numCache>
            </c:numRef>
          </c:yVal>
          <c:smooth val="1"/>
        </c:ser>
        <c:dLbls>
          <c:showLegendKey val="0"/>
          <c:showVal val="0"/>
          <c:showCatName val="0"/>
          <c:showSerName val="0"/>
          <c:showPercent val="0"/>
          <c:showBubbleSize val="0"/>
        </c:dLbls>
        <c:axId val="151115776"/>
        <c:axId val="151116336"/>
      </c:scatterChart>
      <c:scatterChart>
        <c:scatterStyle val="smoothMarker"/>
        <c:varyColors val="0"/>
        <c:ser>
          <c:idx val="4"/>
          <c:order val="4"/>
          <c:tx>
            <c:v>BHP</c:v>
          </c:tx>
          <c:spPr>
            <a:ln w="25400" cap="rnd">
              <a:solidFill>
                <a:srgbClr val="C00000"/>
              </a:solidFill>
              <a:round/>
            </a:ln>
            <a:effectLst/>
          </c:spPr>
          <c:marker>
            <c:symbol val="none"/>
          </c:marker>
          <c:xVal>
            <c:numRef>
              <c:f>caseData!$B$10251:$B$10317</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caseData!$G$10251:$G$10317</c:f>
              <c:numCache>
                <c:formatCode>General</c:formatCode>
                <c:ptCount val="67"/>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numCache>
            </c:numRef>
          </c:yVal>
          <c:smooth val="1"/>
        </c:ser>
        <c:dLbls>
          <c:showLegendKey val="0"/>
          <c:showVal val="0"/>
          <c:showCatName val="0"/>
          <c:showSerName val="0"/>
          <c:showPercent val="0"/>
          <c:showBubbleSize val="0"/>
        </c:dLbls>
        <c:axId val="151000176"/>
        <c:axId val="150534656"/>
      </c:scatterChart>
      <c:valAx>
        <c:axId val="151115776"/>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Time(days)</a:t>
                </a:r>
              </a:p>
            </c:rich>
          </c:tx>
          <c:layout>
            <c:manualLayout>
              <c:xMode val="edge"/>
              <c:yMode val="edge"/>
              <c:x val="0.43833202099737534"/>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116336"/>
        <c:crosses val="autoZero"/>
        <c:crossBetween val="midCat"/>
      </c:valAx>
      <c:valAx>
        <c:axId val="151116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OGR</a:t>
                </a:r>
              </a:p>
            </c:rich>
          </c:tx>
          <c:layout>
            <c:manualLayout>
              <c:xMode val="edge"/>
              <c:yMode val="edge"/>
              <c:x val="0"/>
              <c:y val="0.3940662427813273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115776"/>
        <c:crosses val="autoZero"/>
        <c:crossBetween val="midCat"/>
      </c:valAx>
      <c:valAx>
        <c:axId val="150534656"/>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000176"/>
        <c:crosses val="max"/>
        <c:crossBetween val="midCat"/>
      </c:valAx>
      <c:valAx>
        <c:axId val="151000176"/>
        <c:scaling>
          <c:orientation val="minMax"/>
        </c:scaling>
        <c:delete val="1"/>
        <c:axPos val="b"/>
        <c:numFmt formatCode="General" sourceLinked="1"/>
        <c:majorTickMark val="out"/>
        <c:minorTickMark val="none"/>
        <c:tickLblPos val="nextTo"/>
        <c:crossAx val="150534656"/>
        <c:crosses val="autoZero"/>
        <c:crossBetween val="midCat"/>
      </c:valAx>
      <c:spPr>
        <a:noFill/>
        <a:ln>
          <a:noFill/>
        </a:ln>
        <a:effectLst/>
      </c:spPr>
    </c:plotArea>
    <c:legend>
      <c:legendPos val="r"/>
      <c:layout>
        <c:manualLayout>
          <c:xMode val="edge"/>
          <c:yMode val="edge"/>
          <c:x val="0.63552846448608713"/>
          <c:y val="0.1817117640514716"/>
          <c:w val="0.22708649658479083"/>
          <c:h val="0.426785991659995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smtClean="0">
                <a:effectLst/>
              </a:rPr>
              <a:t>OGR response when BHP is kept constant</a:t>
            </a:r>
            <a:endParaRPr lang="en-US" sz="1100" dirty="0">
              <a:effectLst/>
            </a:endParaRPr>
          </a:p>
        </c:rich>
      </c:tx>
      <c:layout>
        <c:manualLayout>
          <c:xMode val="edge"/>
          <c:yMode val="edge"/>
          <c:x val="0.1387026781875115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388315450206031"/>
          <c:y val="0.15243284119526984"/>
          <c:w val="0.77449327315466265"/>
          <c:h val="0.68882348462585019"/>
        </c:manualLayout>
      </c:layout>
      <c:scatterChart>
        <c:scatterStyle val="smoothMarker"/>
        <c:varyColors val="0"/>
        <c:ser>
          <c:idx val="0"/>
          <c:order val="0"/>
          <c:tx>
            <c:strRef>
              <c:f>plots!$C$1</c:f>
              <c:strCache>
                <c:ptCount val="1"/>
                <c:pt idx="0">
                  <c:v>ng = 0.5</c:v>
                </c:pt>
              </c:strCache>
            </c:strRef>
          </c:tx>
          <c:spPr>
            <a:ln w="25400" cap="rnd">
              <a:solidFill>
                <a:schemeClr val="accent1">
                  <a:tint val="54000"/>
                </a:schemeClr>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plots!$C$2:$C$68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0.26464368708855052</c:v>
                </c:pt>
                <c:pt idx="18">
                  <c:v>0.16823983585104968</c:v>
                </c:pt>
                <c:pt idx="19">
                  <c:v>0.13808102061217692</c:v>
                </c:pt>
                <c:pt idx="20">
                  <c:v>0.12076094706272006</c:v>
                </c:pt>
                <c:pt idx="21">
                  <c:v>0.10879065155679106</c:v>
                </c:pt>
                <c:pt idx="22">
                  <c:v>0.108718840203295</c:v>
                </c:pt>
                <c:pt idx="23">
                  <c:v>0.1092235392877353</c:v>
                </c:pt>
                <c:pt idx="24">
                  <c:v>0.10976038138251161</c:v>
                </c:pt>
                <c:pt idx="25">
                  <c:v>0.11028911482677203</c:v>
                </c:pt>
                <c:pt idx="26">
                  <c:v>0.11080517181424461</c:v>
                </c:pt>
                <c:pt idx="27">
                  <c:v>0.11130830021470012</c:v>
                </c:pt>
                <c:pt idx="28">
                  <c:v>0.1118026252660327</c:v>
                </c:pt>
                <c:pt idx="29">
                  <c:v>0.11229275756096918</c:v>
                </c:pt>
                <c:pt idx="30">
                  <c:v>0.11278773634545901</c:v>
                </c:pt>
                <c:pt idx="31">
                  <c:v>0.11329836172612333</c:v>
                </c:pt>
                <c:pt idx="32">
                  <c:v>0.11382708325186722</c:v>
                </c:pt>
                <c:pt idx="33">
                  <c:v>0.11438127639991452</c:v>
                </c:pt>
                <c:pt idx="34">
                  <c:v>0.1149653643429577</c:v>
                </c:pt>
                <c:pt idx="35">
                  <c:v>0.11559078590785907</c:v>
                </c:pt>
                <c:pt idx="36">
                  <c:v>0.11627285685965394</c:v>
                </c:pt>
                <c:pt idx="37">
                  <c:v>0.11704071264390495</c:v>
                </c:pt>
                <c:pt idx="38">
                  <c:v>0.1179433420126476</c:v>
                </c:pt>
                <c:pt idx="39">
                  <c:v>0.11904522344126306</c:v>
                </c:pt>
                <c:pt idx="40">
                  <c:v>0.12032593753085898</c:v>
                </c:pt>
                <c:pt idx="41">
                  <c:v>0.12193775272918887</c:v>
                </c:pt>
                <c:pt idx="42">
                  <c:v>0.12378930079774754</c:v>
                </c:pt>
                <c:pt idx="43">
                  <c:v>0.12580207797968765</c:v>
                </c:pt>
                <c:pt idx="44">
                  <c:v>0.12793583607897838</c:v>
                </c:pt>
                <c:pt idx="45">
                  <c:v>0.1301322014626955</c:v>
                </c:pt>
                <c:pt idx="46">
                  <c:v>0.13233180974662248</c:v>
                </c:pt>
                <c:pt idx="47">
                  <c:v>0.1344863672327066</c:v>
                </c:pt>
                <c:pt idx="48">
                  <c:v>0.13656286909210605</c:v>
                </c:pt>
                <c:pt idx="49">
                  <c:v>0.13855072605509658</c:v>
                </c:pt>
                <c:pt idx="50">
                  <c:v>0.14045768743351716</c:v>
                </c:pt>
                <c:pt idx="51">
                  <c:v>0.14230212587228575</c:v>
                </c:pt>
                <c:pt idx="52">
                  <c:v>0.14411421805970961</c:v>
                </c:pt>
                <c:pt idx="53">
                  <c:v>0.14593487339430142</c:v>
                </c:pt>
                <c:pt idx="54">
                  <c:v>0.1482626776753169</c:v>
                </c:pt>
                <c:pt idx="55">
                  <c:v>0.15080296717589226</c:v>
                </c:pt>
                <c:pt idx="56">
                  <c:v>0.1535486723434977</c:v>
                </c:pt>
                <c:pt idx="57">
                  <c:v>0.15654564601282059</c:v>
                </c:pt>
                <c:pt idx="58">
                  <c:v>0.15979853544870165</c:v>
                </c:pt>
                <c:pt idx="59">
                  <c:v>0.16326860726625186</c:v>
                </c:pt>
                <c:pt idx="60">
                  <c:v>0.16687764011132616</c:v>
                </c:pt>
                <c:pt idx="61">
                  <c:v>0.17053365409597321</c:v>
                </c:pt>
                <c:pt idx="62">
                  <c:v>0.17414698913937318</c:v>
                </c:pt>
                <c:pt idx="63">
                  <c:v>0.17763603930024227</c:v>
                </c:pt>
                <c:pt idx="64">
                  <c:v>0.18093913467505984</c:v>
                </c:pt>
                <c:pt idx="65">
                  <c:v>0.18401830465963218</c:v>
                </c:pt>
                <c:pt idx="66">
                  <c:v>0.18685169066323676</c:v>
                </c:pt>
              </c:numCache>
            </c:numRef>
          </c:yVal>
          <c:smooth val="1"/>
        </c:ser>
        <c:ser>
          <c:idx val="1"/>
          <c:order val="1"/>
          <c:tx>
            <c:strRef>
              <c:f>plots!$D$1</c:f>
              <c:strCache>
                <c:ptCount val="1"/>
                <c:pt idx="0">
                  <c:v>ng = 1</c:v>
                </c:pt>
              </c:strCache>
            </c:strRef>
          </c:tx>
          <c:spPr>
            <a:ln w="25400" cap="rnd">
              <a:solidFill>
                <a:schemeClr val="accent1">
                  <a:tint val="77000"/>
                </a:schemeClr>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plots!$D$2:$D$68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0.56264933068936129</c:v>
                </c:pt>
                <c:pt idx="18">
                  <c:v>0.44330993473810337</c:v>
                </c:pt>
                <c:pt idx="19">
                  <c:v>0.3646962044587127</c:v>
                </c:pt>
                <c:pt idx="20">
                  <c:v>0.3116291239504293</c:v>
                </c:pt>
                <c:pt idx="21">
                  <c:v>0.27247108979483081</c:v>
                </c:pt>
                <c:pt idx="22">
                  <c:v>0.27008303368178432</c:v>
                </c:pt>
                <c:pt idx="23">
                  <c:v>0.27126884852638788</c:v>
                </c:pt>
                <c:pt idx="24">
                  <c:v>0.27305708135391926</c:v>
                </c:pt>
                <c:pt idx="25">
                  <c:v>0.27496383832318988</c:v>
                </c:pt>
                <c:pt idx="26">
                  <c:v>0.27689497985905015</c:v>
                </c:pt>
                <c:pt idx="27">
                  <c:v>0.27881672045923939</c:v>
                </c:pt>
                <c:pt idx="28">
                  <c:v>0.28071194184839043</c:v>
                </c:pt>
                <c:pt idx="29">
                  <c:v>0.28258580496450802</c:v>
                </c:pt>
                <c:pt idx="30">
                  <c:v>0.28443967877349885</c:v>
                </c:pt>
                <c:pt idx="31">
                  <c:v>0.28626856882337298</c:v>
                </c:pt>
                <c:pt idx="32">
                  <c:v>0.28807458803122288</c:v>
                </c:pt>
                <c:pt idx="33">
                  <c:v>0.28985854711100456</c:v>
                </c:pt>
                <c:pt idx="34">
                  <c:v>0.29161427145445595</c:v>
                </c:pt>
                <c:pt idx="35">
                  <c:v>0.29334809746937784</c:v>
                </c:pt>
                <c:pt idx="36">
                  <c:v>0.29505995471951252</c:v>
                </c:pt>
                <c:pt idx="37">
                  <c:v>0.29675400195864343</c:v>
                </c:pt>
                <c:pt idx="38">
                  <c:v>0.29842620712385526</c:v>
                </c:pt>
                <c:pt idx="39">
                  <c:v>0.30008051452154128</c:v>
                </c:pt>
                <c:pt idx="40">
                  <c:v>0.30171308374802114</c:v>
                </c:pt>
                <c:pt idx="41">
                  <c:v>0.30332510856442918</c:v>
                </c:pt>
                <c:pt idx="42">
                  <c:v>0.30491647146644707</c:v>
                </c:pt>
                <c:pt idx="43">
                  <c:v>0.30648682876075267</c:v>
                </c:pt>
                <c:pt idx="44">
                  <c:v>0.30803699445511973</c:v>
                </c:pt>
                <c:pt idx="45">
                  <c:v>0.30956770649819593</c:v>
                </c:pt>
                <c:pt idx="46">
                  <c:v>0.31107890736586497</c:v>
                </c:pt>
                <c:pt idx="47">
                  <c:v>0.31257208602631398</c:v>
                </c:pt>
                <c:pt idx="48">
                  <c:v>0.31404800515707937</c:v>
                </c:pt>
                <c:pt idx="49">
                  <c:v>0.31550612135683131</c:v>
                </c:pt>
                <c:pt idx="50">
                  <c:v>0.31694607426019733</c:v>
                </c:pt>
                <c:pt idx="51">
                  <c:v>0.31836910065353563</c:v>
                </c:pt>
                <c:pt idx="52">
                  <c:v>0.31977314348047592</c:v>
                </c:pt>
                <c:pt idx="53">
                  <c:v>0.32115829924075467</c:v>
                </c:pt>
                <c:pt idx="54">
                  <c:v>0.32252530181165689</c:v>
                </c:pt>
                <c:pt idx="55">
                  <c:v>0.32387580470647565</c:v>
                </c:pt>
                <c:pt idx="56">
                  <c:v>0.32520636892600807</c:v>
                </c:pt>
                <c:pt idx="57">
                  <c:v>0.32651853454776752</c:v>
                </c:pt>
                <c:pt idx="58">
                  <c:v>0.32781349707924812</c:v>
                </c:pt>
                <c:pt idx="59">
                  <c:v>0.32909064910377084</c:v>
                </c:pt>
                <c:pt idx="60">
                  <c:v>0.33035022305193645</c:v>
                </c:pt>
                <c:pt idx="61">
                  <c:v>0.33159261277041796</c:v>
                </c:pt>
                <c:pt idx="62">
                  <c:v>0.33281873083323738</c:v>
                </c:pt>
                <c:pt idx="63">
                  <c:v>0.33402852399025323</c:v>
                </c:pt>
                <c:pt idx="64">
                  <c:v>0.33522280208751504</c:v>
                </c:pt>
                <c:pt idx="65">
                  <c:v>0.3364001522286893</c:v>
                </c:pt>
                <c:pt idx="66">
                  <c:v>0.33756373400611411</c:v>
                </c:pt>
              </c:numCache>
            </c:numRef>
          </c:yVal>
          <c:smooth val="1"/>
        </c:ser>
        <c:ser>
          <c:idx val="2"/>
          <c:order val="2"/>
          <c:tx>
            <c:strRef>
              <c:f>plots!$E$1</c:f>
              <c:strCache>
                <c:ptCount val="1"/>
                <c:pt idx="0">
                  <c:v>ng = 2</c:v>
                </c:pt>
              </c:strCache>
            </c:strRef>
          </c:tx>
          <c:spPr>
            <a:ln w="25400" cap="rnd">
              <a:solidFill>
                <a:schemeClr val="accent1"/>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plots!$E$2:$E$68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0.72022694919664665</c:v>
                </c:pt>
                <c:pt idx="18">
                  <c:v>0.72510189988546792</c:v>
                </c:pt>
                <c:pt idx="19">
                  <c:v>0.71420071024396148</c:v>
                </c:pt>
                <c:pt idx="20">
                  <c:v>0.70021086282499101</c:v>
                </c:pt>
                <c:pt idx="21">
                  <c:v>0.66435108467023463</c:v>
                </c:pt>
                <c:pt idx="22">
                  <c:v>0.6570238877931186</c:v>
                </c:pt>
                <c:pt idx="23">
                  <c:v>0.65484871272084533</c:v>
                </c:pt>
                <c:pt idx="24">
                  <c:v>0.65411587591240883</c:v>
                </c:pt>
                <c:pt idx="25">
                  <c:v>0.6538502823256831</c:v>
                </c:pt>
                <c:pt idx="26">
                  <c:v>0.65377268908298469</c:v>
                </c:pt>
                <c:pt idx="27">
                  <c:v>0.65378807020158558</c:v>
                </c:pt>
                <c:pt idx="28">
                  <c:v>0.65385743367859683</c:v>
                </c:pt>
                <c:pt idx="29">
                  <c:v>0.65396254139019683</c:v>
                </c:pt>
                <c:pt idx="30">
                  <c:v>0.65409062564399023</c:v>
                </c:pt>
                <c:pt idx="31">
                  <c:v>0.65423193833945525</c:v>
                </c:pt>
                <c:pt idx="32">
                  <c:v>0.65438536944565895</c:v>
                </c:pt>
                <c:pt idx="33">
                  <c:v>0.65454764135604393</c:v>
                </c:pt>
                <c:pt idx="34">
                  <c:v>0.65471794189561761</c:v>
                </c:pt>
                <c:pt idx="35">
                  <c:v>0.65489451098886431</c:v>
                </c:pt>
                <c:pt idx="36">
                  <c:v>0.65507498194759639</c:v>
                </c:pt>
                <c:pt idx="37">
                  <c:v>0.65525912570254863</c:v>
                </c:pt>
                <c:pt idx="38">
                  <c:v>0.65544283481860033</c:v>
                </c:pt>
                <c:pt idx="39">
                  <c:v>0.65562521588946465</c:v>
                </c:pt>
                <c:pt idx="40">
                  <c:v>0.65580827505416261</c:v>
                </c:pt>
                <c:pt idx="41">
                  <c:v>0.65599131325754645</c:v>
                </c:pt>
                <c:pt idx="42">
                  <c:v>0.65617408070513705</c:v>
                </c:pt>
                <c:pt idx="43">
                  <c:v>0.65635558182954246</c:v>
                </c:pt>
                <c:pt idx="44">
                  <c:v>0.6565379408309262</c:v>
                </c:pt>
                <c:pt idx="45">
                  <c:v>0.65672008861485076</c:v>
                </c:pt>
                <c:pt idx="46">
                  <c:v>0.65689965656704818</c:v>
                </c:pt>
                <c:pt idx="47">
                  <c:v>0.65707911529050511</c:v>
                </c:pt>
                <c:pt idx="48">
                  <c:v>0.6572558713458837</c:v>
                </c:pt>
                <c:pt idx="49">
                  <c:v>0.65743454343621988</c:v>
                </c:pt>
                <c:pt idx="50">
                  <c:v>0.65760725365868955</c:v>
                </c:pt>
                <c:pt idx="51">
                  <c:v>0.65777921841301323</c:v>
                </c:pt>
                <c:pt idx="52">
                  <c:v>0.65795170941455927</c:v>
                </c:pt>
                <c:pt idx="53">
                  <c:v>0.65811889529125189</c:v>
                </c:pt>
                <c:pt idx="54">
                  <c:v>0.65828544959248259</c:v>
                </c:pt>
                <c:pt idx="55">
                  <c:v>0.65844791913378053</c:v>
                </c:pt>
                <c:pt idx="56">
                  <c:v>0.65861218579605874</c:v>
                </c:pt>
                <c:pt idx="57">
                  <c:v>0.65877419783310165</c:v>
                </c:pt>
                <c:pt idx="58">
                  <c:v>0.65893423610676638</c:v>
                </c:pt>
                <c:pt idx="59">
                  <c:v>0.65909154830544225</c:v>
                </c:pt>
                <c:pt idx="60">
                  <c:v>0.65924867341158966</c:v>
                </c:pt>
                <c:pt idx="61">
                  <c:v>0.65940268613950093</c:v>
                </c:pt>
                <c:pt idx="62">
                  <c:v>0.65955695237080603</c:v>
                </c:pt>
                <c:pt idx="63">
                  <c:v>0.65970798490994409</c:v>
                </c:pt>
                <c:pt idx="64">
                  <c:v>0.65986026360600958</c:v>
                </c:pt>
                <c:pt idx="65">
                  <c:v>0.66000848705723769</c:v>
                </c:pt>
                <c:pt idx="66">
                  <c:v>0.66015643708612604</c:v>
                </c:pt>
              </c:numCache>
            </c:numRef>
          </c:yVal>
          <c:smooth val="1"/>
        </c:ser>
        <c:ser>
          <c:idx val="3"/>
          <c:order val="3"/>
          <c:tx>
            <c:strRef>
              <c:f>plots!$F$1</c:f>
              <c:strCache>
                <c:ptCount val="1"/>
                <c:pt idx="0">
                  <c:v>ng = 4</c:v>
                </c:pt>
              </c:strCache>
            </c:strRef>
          </c:tx>
          <c:spPr>
            <a:ln w="25400" cap="rnd">
              <a:solidFill>
                <a:schemeClr val="accent1">
                  <a:shade val="76000"/>
                </a:schemeClr>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plots!$F$2:$F$68</c:f>
              <c:numCache>
                <c:formatCode>General</c:formatCode>
                <c:ptCount val="67"/>
                <c:pt idx="0">
                  <c:v>0</c:v>
                </c:pt>
                <c:pt idx="1">
                  <c:v>0.71174391228381828</c:v>
                </c:pt>
                <c:pt idx="2">
                  <c:v>0.71174450480484397</c:v>
                </c:pt>
                <c:pt idx="3">
                  <c:v>0.71174452160973523</c:v>
                </c:pt>
                <c:pt idx="4">
                  <c:v>0.71174554785507504</c:v>
                </c:pt>
                <c:pt idx="5">
                  <c:v>0.7117431908059636</c:v>
                </c:pt>
                <c:pt idx="6">
                  <c:v>0.71174431485791811</c:v>
                </c:pt>
                <c:pt idx="7">
                  <c:v>0.7117435538358966</c:v>
                </c:pt>
                <c:pt idx="8">
                  <c:v>0.7117434484526175</c:v>
                </c:pt>
                <c:pt idx="9">
                  <c:v>0.71174356360538593</c:v>
                </c:pt>
                <c:pt idx="10">
                  <c:v>0.71174405670616103</c:v>
                </c:pt>
                <c:pt idx="11">
                  <c:v>0.71174343073320745</c:v>
                </c:pt>
                <c:pt idx="12">
                  <c:v>0.71174382643975287</c:v>
                </c:pt>
                <c:pt idx="13">
                  <c:v>0.71174311570280036</c:v>
                </c:pt>
                <c:pt idx="14">
                  <c:v>0.71174205418783387</c:v>
                </c:pt>
                <c:pt idx="15">
                  <c:v>0.71174313016490576</c:v>
                </c:pt>
                <c:pt idx="16">
                  <c:v>0.71174269409842916</c:v>
                </c:pt>
                <c:pt idx="17">
                  <c:v>0.72609609763601868</c:v>
                </c:pt>
                <c:pt idx="18">
                  <c:v>0.74504664251021502</c:v>
                </c:pt>
                <c:pt idx="19">
                  <c:v>0.7652240354086004</c:v>
                </c:pt>
                <c:pt idx="20">
                  <c:v>0.78565381447643123</c:v>
                </c:pt>
                <c:pt idx="21">
                  <c:v>0.80630483997454983</c:v>
                </c:pt>
                <c:pt idx="22">
                  <c:v>0.81089207076820058</c:v>
                </c:pt>
                <c:pt idx="23">
                  <c:v>0.81252741156789832</c:v>
                </c:pt>
                <c:pt idx="24">
                  <c:v>0.81326231778433133</c:v>
                </c:pt>
                <c:pt idx="25">
                  <c:v>0.81367393794989062</c:v>
                </c:pt>
                <c:pt idx="26">
                  <c:v>0.8139490957753468</c:v>
                </c:pt>
                <c:pt idx="27">
                  <c:v>0.81415524153242358</c:v>
                </c:pt>
                <c:pt idx="28">
                  <c:v>0.8143189053104648</c:v>
                </c:pt>
                <c:pt idx="29">
                  <c:v>0.8144531420189669</c:v>
                </c:pt>
                <c:pt idx="30">
                  <c:v>0.8145664509043713</c:v>
                </c:pt>
                <c:pt idx="31">
                  <c:v>0.81466695343517792</c:v>
                </c:pt>
                <c:pt idx="32">
                  <c:v>0.8147559654073796</c:v>
                </c:pt>
                <c:pt idx="33">
                  <c:v>0.8148371198078217</c:v>
                </c:pt>
                <c:pt idx="34">
                  <c:v>0.81490986577076818</c:v>
                </c:pt>
                <c:pt idx="35">
                  <c:v>0.81497449124602095</c:v>
                </c:pt>
                <c:pt idx="36">
                  <c:v>0.8150338314967317</c:v>
                </c:pt>
                <c:pt idx="37">
                  <c:v>0.8150860210437505</c:v>
                </c:pt>
                <c:pt idx="38">
                  <c:v>0.81513723453414344</c:v>
                </c:pt>
                <c:pt idx="39">
                  <c:v>0.81518339216478275</c:v>
                </c:pt>
                <c:pt idx="40">
                  <c:v>0.81522876012312118</c:v>
                </c:pt>
                <c:pt idx="41">
                  <c:v>0.81526822754167272</c:v>
                </c:pt>
                <c:pt idx="42">
                  <c:v>0.81530873408146565</c:v>
                </c:pt>
                <c:pt idx="43">
                  <c:v>0.81534456219475893</c:v>
                </c:pt>
                <c:pt idx="44">
                  <c:v>0.81538110991451118</c:v>
                </c:pt>
                <c:pt idx="45">
                  <c:v>0.81541216678656614</c:v>
                </c:pt>
                <c:pt idx="46">
                  <c:v>0.8154413431661488</c:v>
                </c:pt>
                <c:pt idx="47">
                  <c:v>0.81547162143856966</c:v>
                </c:pt>
                <c:pt idx="48">
                  <c:v>0.81549822263883687</c:v>
                </c:pt>
                <c:pt idx="49">
                  <c:v>0.81552424980931293</c:v>
                </c:pt>
                <c:pt idx="50">
                  <c:v>0.81555083336674505</c:v>
                </c:pt>
                <c:pt idx="51">
                  <c:v>0.81557339811489482</c:v>
                </c:pt>
                <c:pt idx="52">
                  <c:v>0.81559618576811688</c:v>
                </c:pt>
                <c:pt idx="53">
                  <c:v>0.81561903078335762</c:v>
                </c:pt>
                <c:pt idx="54">
                  <c:v>0.81564111045070087</c:v>
                </c:pt>
                <c:pt idx="55">
                  <c:v>0.81565931298478889</c:v>
                </c:pt>
                <c:pt idx="56">
                  <c:v>0.81568104516504081</c:v>
                </c:pt>
                <c:pt idx="57">
                  <c:v>0.81570097992407331</c:v>
                </c:pt>
                <c:pt idx="58">
                  <c:v>0.81572006100618411</c:v>
                </c:pt>
                <c:pt idx="59">
                  <c:v>0.81573566242906514</c:v>
                </c:pt>
                <c:pt idx="60">
                  <c:v>0.81575593713014005</c:v>
                </c:pt>
                <c:pt idx="61">
                  <c:v>0.81577113594745121</c:v>
                </c:pt>
                <c:pt idx="62">
                  <c:v>0.81578588196757107</c:v>
                </c:pt>
                <c:pt idx="63">
                  <c:v>0.81580435280262353</c:v>
                </c:pt>
                <c:pt idx="64">
                  <c:v>0.81581667479278408</c:v>
                </c:pt>
                <c:pt idx="65">
                  <c:v>0.81583123702115445</c:v>
                </c:pt>
                <c:pt idx="66">
                  <c:v>0.81584600085239378</c:v>
                </c:pt>
              </c:numCache>
            </c:numRef>
          </c:yVal>
          <c:smooth val="1"/>
        </c:ser>
        <c:dLbls>
          <c:showLegendKey val="0"/>
          <c:showVal val="0"/>
          <c:showCatName val="0"/>
          <c:showSerName val="0"/>
          <c:showPercent val="0"/>
          <c:showBubbleSize val="0"/>
        </c:dLbls>
        <c:axId val="151010256"/>
        <c:axId val="151010816"/>
      </c:scatterChart>
      <c:scatterChart>
        <c:scatterStyle val="smoothMarker"/>
        <c:varyColors val="0"/>
        <c:ser>
          <c:idx val="4"/>
          <c:order val="4"/>
          <c:tx>
            <c:v>BHP</c:v>
          </c:tx>
          <c:spPr>
            <a:ln w="25400" cap="rnd">
              <a:solidFill>
                <a:srgbClr val="C00000"/>
              </a:solidFill>
              <a:round/>
            </a:ln>
            <a:effectLst/>
          </c:spPr>
          <c:marker>
            <c:symbol val="none"/>
          </c:marker>
          <c:xVal>
            <c:numRef>
              <c:f>plots!$B$2:$B$68</c:f>
              <c:numCache>
                <c:formatCode>General</c:formatCode>
                <c:ptCount val="67"/>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formatCode="0.00E+00">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numCache>
            </c:numRef>
          </c:xVal>
          <c:yVal>
            <c:numRef>
              <c:f>plots!$G$2:$G$68</c:f>
              <c:numCache>
                <c:formatCode>General</c:formatCode>
                <c:ptCount val="67"/>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numCache>
            </c:numRef>
          </c:yVal>
          <c:smooth val="1"/>
        </c:ser>
        <c:dLbls>
          <c:showLegendKey val="0"/>
          <c:showVal val="0"/>
          <c:showCatName val="0"/>
          <c:showSerName val="0"/>
          <c:showPercent val="0"/>
          <c:showBubbleSize val="0"/>
        </c:dLbls>
        <c:axId val="151011936"/>
        <c:axId val="151011376"/>
      </c:scatterChart>
      <c:valAx>
        <c:axId val="151010256"/>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Time</a:t>
                </a:r>
                <a:r>
                  <a:rPr lang="en-US" sz="1400" baseline="0" dirty="0"/>
                  <a:t> (days)</a:t>
                </a:r>
                <a:endParaRPr lang="en-US" sz="1400" dirty="0"/>
              </a:p>
            </c:rich>
          </c:tx>
          <c:layout>
            <c:manualLayout>
              <c:xMode val="edge"/>
              <c:yMode val="edge"/>
              <c:x val="0.41923000557572782"/>
              <c:y val="0.925554826480023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010816"/>
        <c:crosses val="autoZero"/>
        <c:crossBetween val="midCat"/>
      </c:valAx>
      <c:valAx>
        <c:axId val="151010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OGR</a:t>
                </a:r>
              </a:p>
            </c:rich>
          </c:tx>
          <c:layout>
            <c:manualLayout>
              <c:xMode val="edge"/>
              <c:yMode val="edge"/>
              <c:x val="2.1357210153596188E-5"/>
              <c:y val="0.4138218603782765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010256"/>
        <c:crosses val="autoZero"/>
        <c:crossBetween val="midCat"/>
      </c:valAx>
      <c:valAx>
        <c:axId val="151011376"/>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011936"/>
        <c:crosses val="max"/>
        <c:crossBetween val="midCat"/>
      </c:valAx>
      <c:valAx>
        <c:axId val="151011936"/>
        <c:scaling>
          <c:orientation val="minMax"/>
        </c:scaling>
        <c:delete val="1"/>
        <c:axPos val="b"/>
        <c:numFmt formatCode="General" sourceLinked="1"/>
        <c:majorTickMark val="out"/>
        <c:minorTickMark val="none"/>
        <c:tickLblPos val="nextTo"/>
        <c:crossAx val="151011376"/>
        <c:crosses val="autoZero"/>
        <c:crossBetween val="midCat"/>
      </c:valAx>
      <c:spPr>
        <a:noFill/>
        <a:ln>
          <a:noFill/>
        </a:ln>
        <a:effectLst/>
      </c:spPr>
    </c:plotArea>
    <c:legend>
      <c:legendPos val="b"/>
      <c:layout>
        <c:manualLayout>
          <c:xMode val="edge"/>
          <c:yMode val="edge"/>
          <c:x val="0"/>
          <c:y val="6.943644975001996E-2"/>
          <c:w val="0.92650715426622776"/>
          <c:h val="8.128669609940376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2906078346046"/>
          <c:y val="4.463444900466397E-2"/>
          <c:w val="0.71461787864752202"/>
          <c:h val="0.78364513180740736"/>
        </c:manualLayout>
      </c:layout>
      <c:scatterChart>
        <c:scatterStyle val="smoothMarker"/>
        <c:varyColors val="0"/>
        <c:ser>
          <c:idx val="1"/>
          <c:order val="1"/>
          <c:tx>
            <c:v>optimization</c:v>
          </c:tx>
          <c:spPr>
            <a:ln w="25400" cap="rnd">
              <a:solidFill>
                <a:srgbClr val="C00000"/>
              </a:solidFill>
              <a:round/>
            </a:ln>
            <a:effectLst/>
          </c:spPr>
          <c:marker>
            <c:symbol val="none"/>
          </c:marker>
          <c:xVal>
            <c:numRef>
              <c:f>OPTvsS1vsAl!$D$3:$D$85</c:f>
              <c:numCache>
                <c:formatCode>General</c:formatCode>
                <c:ptCount val="83"/>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18.5001</c:v>
                </c:pt>
                <c:pt idx="21">
                  <c:v>24.2501</c:v>
                </c:pt>
                <c:pt idx="22">
                  <c:v>30.0001</c:v>
                </c:pt>
                <c:pt idx="23">
                  <c:v>45.000100000000003</c:v>
                </c:pt>
                <c:pt idx="24">
                  <c:v>60.000100000000003</c:v>
                </c:pt>
                <c:pt idx="25">
                  <c:v>90.000100000000003</c:v>
                </c:pt>
                <c:pt idx="26">
                  <c:v>120</c:v>
                </c:pt>
                <c:pt idx="27">
                  <c:v>150</c:v>
                </c:pt>
                <c:pt idx="28">
                  <c:v>180</c:v>
                </c:pt>
                <c:pt idx="29">
                  <c:v>210</c:v>
                </c:pt>
                <c:pt idx="30">
                  <c:v>240</c:v>
                </c:pt>
                <c:pt idx="31">
                  <c:v>270</c:v>
                </c:pt>
                <c:pt idx="32">
                  <c:v>300</c:v>
                </c:pt>
                <c:pt idx="33" formatCode="0.00E+00">
                  <c:v>330</c:v>
                </c:pt>
                <c:pt idx="34">
                  <c:v>360</c:v>
                </c:pt>
                <c:pt idx="35">
                  <c:v>390</c:v>
                </c:pt>
                <c:pt idx="36" formatCode="0.00E+00">
                  <c:v>420</c:v>
                </c:pt>
                <c:pt idx="37">
                  <c:v>450</c:v>
                </c:pt>
                <c:pt idx="38">
                  <c:v>480</c:v>
                </c:pt>
                <c:pt idx="39">
                  <c:v>510</c:v>
                </c:pt>
                <c:pt idx="40">
                  <c:v>540</c:v>
                </c:pt>
                <c:pt idx="41">
                  <c:v>570</c:v>
                </c:pt>
                <c:pt idx="42">
                  <c:v>600</c:v>
                </c:pt>
                <c:pt idx="43">
                  <c:v>630</c:v>
                </c:pt>
                <c:pt idx="44">
                  <c:v>660</c:v>
                </c:pt>
                <c:pt idx="45">
                  <c:v>690</c:v>
                </c:pt>
                <c:pt idx="46">
                  <c:v>720</c:v>
                </c:pt>
                <c:pt idx="47">
                  <c:v>750</c:v>
                </c:pt>
                <c:pt idx="48">
                  <c:v>780</c:v>
                </c:pt>
                <c:pt idx="49">
                  <c:v>810</c:v>
                </c:pt>
                <c:pt idx="50">
                  <c:v>840</c:v>
                </c:pt>
                <c:pt idx="51">
                  <c:v>870</c:v>
                </c:pt>
                <c:pt idx="52">
                  <c:v>900</c:v>
                </c:pt>
                <c:pt idx="53">
                  <c:v>930</c:v>
                </c:pt>
                <c:pt idx="54">
                  <c:v>960</c:v>
                </c:pt>
                <c:pt idx="55">
                  <c:v>990</c:v>
                </c:pt>
                <c:pt idx="56">
                  <c:v>1020</c:v>
                </c:pt>
                <c:pt idx="57">
                  <c:v>1050</c:v>
                </c:pt>
                <c:pt idx="58">
                  <c:v>1080</c:v>
                </c:pt>
                <c:pt idx="59">
                  <c:v>1110</c:v>
                </c:pt>
                <c:pt idx="60">
                  <c:v>1140</c:v>
                </c:pt>
                <c:pt idx="61">
                  <c:v>1170</c:v>
                </c:pt>
                <c:pt idx="62">
                  <c:v>1200</c:v>
                </c:pt>
                <c:pt idx="63">
                  <c:v>1230</c:v>
                </c:pt>
                <c:pt idx="64">
                  <c:v>1260</c:v>
                </c:pt>
                <c:pt idx="65">
                  <c:v>1290</c:v>
                </c:pt>
                <c:pt idx="66">
                  <c:v>1320</c:v>
                </c:pt>
                <c:pt idx="67">
                  <c:v>1350</c:v>
                </c:pt>
                <c:pt idx="68">
                  <c:v>1380</c:v>
                </c:pt>
                <c:pt idx="69">
                  <c:v>1410</c:v>
                </c:pt>
                <c:pt idx="70">
                  <c:v>1440</c:v>
                </c:pt>
                <c:pt idx="71">
                  <c:v>1470</c:v>
                </c:pt>
                <c:pt idx="72">
                  <c:v>1500</c:v>
                </c:pt>
                <c:pt idx="73">
                  <c:v>1530</c:v>
                </c:pt>
                <c:pt idx="74">
                  <c:v>1560</c:v>
                </c:pt>
                <c:pt idx="75">
                  <c:v>1590</c:v>
                </c:pt>
                <c:pt idx="76">
                  <c:v>1620</c:v>
                </c:pt>
                <c:pt idx="77">
                  <c:v>1650</c:v>
                </c:pt>
                <c:pt idx="78">
                  <c:v>1680</c:v>
                </c:pt>
                <c:pt idx="79">
                  <c:v>1710</c:v>
                </c:pt>
                <c:pt idx="80">
                  <c:v>1740</c:v>
                </c:pt>
                <c:pt idx="81">
                  <c:v>1770</c:v>
                </c:pt>
                <c:pt idx="82">
                  <c:v>1800</c:v>
                </c:pt>
              </c:numCache>
            </c:numRef>
          </c:xVal>
          <c:yVal>
            <c:numRef>
              <c:f>OPTvsS1vsAl!$E$3:$E$85</c:f>
              <c:numCache>
                <c:formatCode>General</c:formatCode>
                <c:ptCount val="83"/>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4756.9399999999996</c:v>
                </c:pt>
                <c:pt idx="21">
                  <c:v>4756.9399999999996</c:v>
                </c:pt>
                <c:pt idx="22">
                  <c:v>4756.9399999999996</c:v>
                </c:pt>
                <c:pt idx="23">
                  <c:v>4727.21</c:v>
                </c:pt>
                <c:pt idx="24">
                  <c:v>4727.21</c:v>
                </c:pt>
                <c:pt idx="25">
                  <c:v>4693.24</c:v>
                </c:pt>
                <c:pt idx="26">
                  <c:v>4601.67</c:v>
                </c:pt>
                <c:pt idx="27">
                  <c:v>4450.04</c:v>
                </c:pt>
                <c:pt idx="28">
                  <c:v>4263.38</c:v>
                </c:pt>
                <c:pt idx="29">
                  <c:v>4034.04</c:v>
                </c:pt>
                <c:pt idx="30">
                  <c:v>3780.89</c:v>
                </c:pt>
                <c:pt idx="31">
                  <c:v>3507.61</c:v>
                </c:pt>
                <c:pt idx="32">
                  <c:v>3204.25</c:v>
                </c:pt>
                <c:pt idx="33">
                  <c:v>2889.21</c:v>
                </c:pt>
                <c:pt idx="34">
                  <c:v>2558.12</c:v>
                </c:pt>
                <c:pt idx="35">
                  <c:v>2205.77</c:v>
                </c:pt>
                <c:pt idx="36">
                  <c:v>1823</c:v>
                </c:pt>
                <c:pt idx="37">
                  <c:v>1413.6</c:v>
                </c:pt>
                <c:pt idx="38">
                  <c:v>1000.01</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1000.76</c:v>
                </c:pt>
                <c:pt idx="68">
                  <c:v>1000.14</c:v>
                </c:pt>
                <c:pt idx="69">
                  <c:v>1000.03</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numCache>
            </c:numRef>
          </c:yVal>
          <c:smooth val="1"/>
        </c:ser>
        <c:ser>
          <c:idx val="2"/>
          <c:order val="2"/>
          <c:tx>
            <c:v>Strategy 1</c:v>
          </c:tx>
          <c:spPr>
            <a:ln w="25400" cap="rnd">
              <a:solidFill>
                <a:schemeClr val="accent4"/>
              </a:solidFill>
              <a:round/>
            </a:ln>
            <a:effectLst/>
          </c:spPr>
          <c:marker>
            <c:symbol val="none"/>
          </c:marker>
          <c:xVal>
            <c:numRef>
              <c:f>OPTvsS1vsAl!$G$3:$G$130</c:f>
              <c:numCache>
                <c:formatCode>General</c:formatCode>
                <c:ptCount val="128"/>
                <c:pt idx="0">
                  <c:v>0</c:v>
                </c:pt>
                <c:pt idx="1">
                  <c:v>1E-4</c:v>
                </c:pt>
                <c:pt idx="2">
                  <c:v>0.10009999999999999</c:v>
                </c:pt>
                <c:pt idx="3">
                  <c:v>0.40010000000000001</c:v>
                </c:pt>
                <c:pt idx="4">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65.500100000000003</c:v>
                </c:pt>
                <c:pt idx="68">
                  <c:v>71.8596</c:v>
                </c:pt>
                <c:pt idx="69">
                  <c:v>82.179900000000004</c:v>
                </c:pt>
                <c:pt idx="70">
                  <c:v>92.500100000000003</c:v>
                </c:pt>
                <c:pt idx="71">
                  <c:v>122.5</c:v>
                </c:pt>
                <c:pt idx="72">
                  <c:v>152.5</c:v>
                </c:pt>
                <c:pt idx="73">
                  <c:v>182.5</c:v>
                </c:pt>
                <c:pt idx="74">
                  <c:v>212.5</c:v>
                </c:pt>
                <c:pt idx="75">
                  <c:v>242.5</c:v>
                </c:pt>
                <c:pt idx="76">
                  <c:v>272.5</c:v>
                </c:pt>
                <c:pt idx="77">
                  <c:v>302.5</c:v>
                </c:pt>
                <c:pt idx="78">
                  <c:v>332.5</c:v>
                </c:pt>
                <c:pt idx="79">
                  <c:v>362.5</c:v>
                </c:pt>
                <c:pt idx="80">
                  <c:v>392.5</c:v>
                </c:pt>
                <c:pt idx="81">
                  <c:v>422.5</c:v>
                </c:pt>
                <c:pt idx="82">
                  <c:v>452.5</c:v>
                </c:pt>
                <c:pt idx="83">
                  <c:v>482.5</c:v>
                </c:pt>
                <c:pt idx="84">
                  <c:v>512.5</c:v>
                </c:pt>
                <c:pt idx="85">
                  <c:v>542.5</c:v>
                </c:pt>
                <c:pt idx="86">
                  <c:v>572.5</c:v>
                </c:pt>
                <c:pt idx="87">
                  <c:v>602.5</c:v>
                </c:pt>
                <c:pt idx="88">
                  <c:v>632.5</c:v>
                </c:pt>
                <c:pt idx="89">
                  <c:v>662.5</c:v>
                </c:pt>
                <c:pt idx="90">
                  <c:v>692.5</c:v>
                </c:pt>
                <c:pt idx="91">
                  <c:v>722.5</c:v>
                </c:pt>
                <c:pt idx="92">
                  <c:v>752.5</c:v>
                </c:pt>
                <c:pt idx="93">
                  <c:v>782.5</c:v>
                </c:pt>
                <c:pt idx="94">
                  <c:v>812.5</c:v>
                </c:pt>
                <c:pt idx="95">
                  <c:v>842.5</c:v>
                </c:pt>
                <c:pt idx="96">
                  <c:v>872.5</c:v>
                </c:pt>
                <c:pt idx="97">
                  <c:v>902.5</c:v>
                </c:pt>
                <c:pt idx="98">
                  <c:v>932.5</c:v>
                </c:pt>
                <c:pt idx="99">
                  <c:v>962.5</c:v>
                </c:pt>
                <c:pt idx="100">
                  <c:v>992.5</c:v>
                </c:pt>
                <c:pt idx="101">
                  <c:v>1022.5</c:v>
                </c:pt>
                <c:pt idx="102">
                  <c:v>1052.5</c:v>
                </c:pt>
                <c:pt idx="103">
                  <c:v>1082.5</c:v>
                </c:pt>
                <c:pt idx="104">
                  <c:v>1112.5</c:v>
                </c:pt>
                <c:pt idx="105">
                  <c:v>1142.5</c:v>
                </c:pt>
                <c:pt idx="106">
                  <c:v>1172.5</c:v>
                </c:pt>
                <c:pt idx="107">
                  <c:v>1202.5</c:v>
                </c:pt>
                <c:pt idx="108">
                  <c:v>1232.5</c:v>
                </c:pt>
                <c:pt idx="109">
                  <c:v>1262.5</c:v>
                </c:pt>
                <c:pt idx="110">
                  <c:v>1292.5</c:v>
                </c:pt>
                <c:pt idx="111">
                  <c:v>1322.5</c:v>
                </c:pt>
                <c:pt idx="112">
                  <c:v>1352.5</c:v>
                </c:pt>
                <c:pt idx="113">
                  <c:v>1382.5</c:v>
                </c:pt>
                <c:pt idx="114">
                  <c:v>1412.5</c:v>
                </c:pt>
                <c:pt idx="115">
                  <c:v>1442.5</c:v>
                </c:pt>
                <c:pt idx="116">
                  <c:v>1472.5</c:v>
                </c:pt>
                <c:pt idx="117">
                  <c:v>1502.5</c:v>
                </c:pt>
                <c:pt idx="118">
                  <c:v>1532.5</c:v>
                </c:pt>
                <c:pt idx="119">
                  <c:v>1562.5</c:v>
                </c:pt>
                <c:pt idx="120">
                  <c:v>1592.5</c:v>
                </c:pt>
                <c:pt idx="121">
                  <c:v>1622.5</c:v>
                </c:pt>
                <c:pt idx="122">
                  <c:v>1652.5</c:v>
                </c:pt>
                <c:pt idx="123">
                  <c:v>1682.5</c:v>
                </c:pt>
                <c:pt idx="124">
                  <c:v>1712.5</c:v>
                </c:pt>
                <c:pt idx="125">
                  <c:v>1742.5</c:v>
                </c:pt>
                <c:pt idx="126">
                  <c:v>1772.5</c:v>
                </c:pt>
                <c:pt idx="127">
                  <c:v>1800</c:v>
                </c:pt>
              </c:numCache>
            </c:numRef>
          </c:xVal>
          <c:yVal>
            <c:numRef>
              <c:f>OPTvsS1vsAl!$H$3:$H$130</c:f>
              <c:numCache>
                <c:formatCode>General</c:formatCode>
                <c:ptCount val="128"/>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4520</c:v>
                </c:pt>
                <c:pt idx="23">
                  <c:v>4440</c:v>
                </c:pt>
                <c:pt idx="24">
                  <c:v>4360</c:v>
                </c:pt>
                <c:pt idx="25">
                  <c:v>4280</c:v>
                </c:pt>
                <c:pt idx="26">
                  <c:v>4200</c:v>
                </c:pt>
                <c:pt idx="27">
                  <c:v>4120</c:v>
                </c:pt>
                <c:pt idx="28">
                  <c:v>4040</c:v>
                </c:pt>
                <c:pt idx="29">
                  <c:v>3960</c:v>
                </c:pt>
                <c:pt idx="30">
                  <c:v>3880</c:v>
                </c:pt>
                <c:pt idx="31">
                  <c:v>3800</c:v>
                </c:pt>
                <c:pt idx="32">
                  <c:v>3720</c:v>
                </c:pt>
                <c:pt idx="33">
                  <c:v>3640</c:v>
                </c:pt>
                <c:pt idx="34">
                  <c:v>3560</c:v>
                </c:pt>
                <c:pt idx="35">
                  <c:v>3480</c:v>
                </c:pt>
                <c:pt idx="36">
                  <c:v>3400</c:v>
                </c:pt>
                <c:pt idx="37">
                  <c:v>3320</c:v>
                </c:pt>
                <c:pt idx="38">
                  <c:v>3240</c:v>
                </c:pt>
                <c:pt idx="39">
                  <c:v>3160</c:v>
                </c:pt>
                <c:pt idx="40">
                  <c:v>3080</c:v>
                </c:pt>
                <c:pt idx="41">
                  <c:v>3000</c:v>
                </c:pt>
                <c:pt idx="42">
                  <c:v>2920</c:v>
                </c:pt>
                <c:pt idx="43">
                  <c:v>2840</c:v>
                </c:pt>
                <c:pt idx="44">
                  <c:v>2760</c:v>
                </c:pt>
                <c:pt idx="45">
                  <c:v>2680</c:v>
                </c:pt>
                <c:pt idx="46">
                  <c:v>2600</c:v>
                </c:pt>
                <c:pt idx="47">
                  <c:v>2520</c:v>
                </c:pt>
                <c:pt idx="48">
                  <c:v>2440</c:v>
                </c:pt>
                <c:pt idx="49">
                  <c:v>2360</c:v>
                </c:pt>
                <c:pt idx="50">
                  <c:v>2280</c:v>
                </c:pt>
                <c:pt idx="51">
                  <c:v>2200</c:v>
                </c:pt>
                <c:pt idx="52">
                  <c:v>2120</c:v>
                </c:pt>
                <c:pt idx="53">
                  <c:v>2040</c:v>
                </c:pt>
                <c:pt idx="54">
                  <c:v>1960</c:v>
                </c:pt>
                <c:pt idx="55">
                  <c:v>1880</c:v>
                </c:pt>
                <c:pt idx="56">
                  <c:v>1800</c:v>
                </c:pt>
                <c:pt idx="57">
                  <c:v>1720</c:v>
                </c:pt>
                <c:pt idx="58">
                  <c:v>1640</c:v>
                </c:pt>
                <c:pt idx="59">
                  <c:v>1560</c:v>
                </c:pt>
                <c:pt idx="60">
                  <c:v>1480</c:v>
                </c:pt>
                <c:pt idx="61">
                  <c:v>1400</c:v>
                </c:pt>
                <c:pt idx="62">
                  <c:v>1320</c:v>
                </c:pt>
                <c:pt idx="63">
                  <c:v>1240</c:v>
                </c:pt>
                <c:pt idx="64">
                  <c:v>1160</c:v>
                </c:pt>
                <c:pt idx="65">
                  <c:v>1080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1000</c:v>
                </c:pt>
                <c:pt idx="82">
                  <c:v>1000</c:v>
                </c:pt>
                <c:pt idx="83">
                  <c:v>1000</c:v>
                </c:pt>
                <c:pt idx="84">
                  <c:v>1000</c:v>
                </c:pt>
                <c:pt idx="85">
                  <c:v>1000</c:v>
                </c:pt>
                <c:pt idx="86">
                  <c:v>1000</c:v>
                </c:pt>
                <c:pt idx="87">
                  <c:v>1000</c:v>
                </c:pt>
                <c:pt idx="88">
                  <c:v>1000</c:v>
                </c:pt>
                <c:pt idx="89">
                  <c:v>1000</c:v>
                </c:pt>
                <c:pt idx="90">
                  <c:v>1000</c:v>
                </c:pt>
                <c:pt idx="91">
                  <c:v>1000</c:v>
                </c:pt>
                <c:pt idx="92">
                  <c:v>1000</c:v>
                </c:pt>
                <c:pt idx="93">
                  <c:v>1000</c:v>
                </c:pt>
                <c:pt idx="94">
                  <c:v>1000</c:v>
                </c:pt>
                <c:pt idx="95">
                  <c:v>1000</c:v>
                </c:pt>
                <c:pt idx="96">
                  <c:v>1000</c:v>
                </c:pt>
                <c:pt idx="97">
                  <c:v>1000</c:v>
                </c:pt>
                <c:pt idx="98">
                  <c:v>1000</c:v>
                </c:pt>
                <c:pt idx="99">
                  <c:v>1000</c:v>
                </c:pt>
                <c:pt idx="100">
                  <c:v>1000</c:v>
                </c:pt>
                <c:pt idx="101">
                  <c:v>1000</c:v>
                </c:pt>
                <c:pt idx="102">
                  <c:v>1000</c:v>
                </c:pt>
                <c:pt idx="103">
                  <c:v>1000</c:v>
                </c:pt>
                <c:pt idx="104">
                  <c:v>1000</c:v>
                </c:pt>
                <c:pt idx="105">
                  <c:v>1000</c:v>
                </c:pt>
                <c:pt idx="106">
                  <c:v>1000</c:v>
                </c:pt>
                <c:pt idx="107">
                  <c:v>1000</c:v>
                </c:pt>
                <c:pt idx="108">
                  <c:v>1000</c:v>
                </c:pt>
                <c:pt idx="109">
                  <c:v>1000</c:v>
                </c:pt>
                <c:pt idx="110">
                  <c:v>1000</c:v>
                </c:pt>
                <c:pt idx="111">
                  <c:v>1000</c:v>
                </c:pt>
                <c:pt idx="112">
                  <c:v>1000</c:v>
                </c:pt>
                <c:pt idx="113">
                  <c:v>1000</c:v>
                </c:pt>
                <c:pt idx="114">
                  <c:v>1000</c:v>
                </c:pt>
                <c:pt idx="115">
                  <c:v>1000</c:v>
                </c:pt>
                <c:pt idx="116">
                  <c:v>1000</c:v>
                </c:pt>
                <c:pt idx="117">
                  <c:v>1000</c:v>
                </c:pt>
                <c:pt idx="118">
                  <c:v>1000</c:v>
                </c:pt>
                <c:pt idx="119">
                  <c:v>1000</c:v>
                </c:pt>
                <c:pt idx="120">
                  <c:v>1000</c:v>
                </c:pt>
                <c:pt idx="121">
                  <c:v>1000</c:v>
                </c:pt>
                <c:pt idx="122">
                  <c:v>1000</c:v>
                </c:pt>
                <c:pt idx="123">
                  <c:v>1000</c:v>
                </c:pt>
                <c:pt idx="124">
                  <c:v>1000</c:v>
                </c:pt>
                <c:pt idx="125">
                  <c:v>1000</c:v>
                </c:pt>
                <c:pt idx="126">
                  <c:v>1000</c:v>
                </c:pt>
                <c:pt idx="127">
                  <c:v>1000</c:v>
                </c:pt>
              </c:numCache>
            </c:numRef>
          </c:yVal>
          <c:smooth val="1"/>
        </c:ser>
        <c:dLbls>
          <c:showLegendKey val="0"/>
          <c:showVal val="0"/>
          <c:showCatName val="0"/>
          <c:showSerName val="0"/>
          <c:showPercent val="0"/>
          <c:showBubbleSize val="0"/>
        </c:dLbls>
        <c:axId val="151015296"/>
        <c:axId val="151015856"/>
        <c:extLst>
          <c:ext xmlns:c15="http://schemas.microsoft.com/office/drawing/2012/chart" uri="{02D57815-91ED-43cb-92C2-25804820EDAC}">
            <c15:filteredScatterSeries>
              <c15:ser>
                <c:idx val="0"/>
                <c:order val="0"/>
                <c:tx>
                  <c:strRef>
                    <c:extLst>
                      <c:ext uri="{02D57815-91ED-43cb-92C2-25804820EDAC}">
                        <c15:formulaRef>
                          <c15:sqref>OPTvsS1vsAl!$B$2</c15:sqref>
                        </c15:formulaRef>
                      </c:ext>
                    </c:extLst>
                    <c:strCache>
                      <c:ptCount val="1"/>
                      <c:pt idx="0">
                        <c:v>data-driven</c:v>
                      </c:pt>
                    </c:strCache>
                  </c:strRef>
                </c:tx>
                <c:spPr>
                  <a:ln w="25400" cap="rnd">
                    <a:solidFill>
                      <a:schemeClr val="accent1"/>
                    </a:solidFill>
                    <a:round/>
                  </a:ln>
                  <a:effectLst/>
                </c:spPr>
                <c:marker>
                  <c:symbol val="none"/>
                </c:marker>
                <c:xVal>
                  <c:numRef>
                    <c:extLst>
                      <c:ext uri="{02D57815-91ED-43cb-92C2-25804820EDAC}">
                        <c15:formulaRef>
                          <c15:sqref>OPTvsS1vsAl!$A$3:$A$324</c15:sqref>
                        </c15:formulaRef>
                      </c:ext>
                    </c:extLst>
                    <c:numCache>
                      <c:formatCode>General</c:formatCode>
                      <c:ptCount val="322"/>
                      <c:pt idx="0">
                        <c:v>0</c:v>
                      </c:pt>
                      <c:pt idx="1">
                        <c:v>1E-4</c:v>
                      </c:pt>
                      <c:pt idx="2">
                        <c:v>0.10009999999999999</c:v>
                      </c:pt>
                      <c:pt idx="3">
                        <c:v>0.40010000000000001</c:v>
                      </c:pt>
                      <c:pt idx="4" formatCode="0.00E+00">
                        <c:v>1.0001</c:v>
                      </c:pt>
                      <c:pt idx="5">
                        <c:v>2.0001000000000002</c:v>
                      </c:pt>
                      <c:pt idx="6">
                        <c:v>3.0001000000000002</c:v>
                      </c:pt>
                      <c:pt idx="7">
                        <c:v>4.0000999999999998</c:v>
                      </c:pt>
                      <c:pt idx="8">
                        <c:v>5.0000999999999998</c:v>
                      </c:pt>
                      <c:pt idx="9">
                        <c:v>6.0000999999999998</c:v>
                      </c:pt>
                      <c:pt idx="10">
                        <c:v>7.0000999999999998</c:v>
                      </c:pt>
                      <c:pt idx="11">
                        <c:v>8.0000999999999998</c:v>
                      </c:pt>
                      <c:pt idx="12">
                        <c:v>9.0000999999999998</c:v>
                      </c:pt>
                      <c:pt idx="13">
                        <c:v>10.0001</c:v>
                      </c:pt>
                      <c:pt idx="14">
                        <c:v>11.0001</c:v>
                      </c:pt>
                      <c:pt idx="15">
                        <c:v>12.0001</c:v>
                      </c:pt>
                      <c:pt idx="16">
                        <c:v>12.5001</c:v>
                      </c:pt>
                      <c:pt idx="17">
                        <c:v>13.5001</c:v>
                      </c:pt>
                      <c:pt idx="18">
                        <c:v>14.5001</c:v>
                      </c:pt>
                      <c:pt idx="19">
                        <c:v>15.5001</c:v>
                      </c:pt>
                      <c:pt idx="20">
                        <c:v>16.5001</c:v>
                      </c:pt>
                      <c:pt idx="21">
                        <c:v>17.5001</c:v>
                      </c:pt>
                      <c:pt idx="22">
                        <c:v>18.5001</c:v>
                      </c:pt>
                      <c:pt idx="23">
                        <c:v>19.5001</c:v>
                      </c:pt>
                      <c:pt idx="24">
                        <c:v>20.5001</c:v>
                      </c:pt>
                      <c:pt idx="25">
                        <c:v>21.5001</c:v>
                      </c:pt>
                      <c:pt idx="26">
                        <c:v>22.5001</c:v>
                      </c:pt>
                      <c:pt idx="27">
                        <c:v>23.5001</c:v>
                      </c:pt>
                      <c:pt idx="28">
                        <c:v>24.5001</c:v>
                      </c:pt>
                      <c:pt idx="29">
                        <c:v>25.5001</c:v>
                      </c:pt>
                      <c:pt idx="30">
                        <c:v>26.5001</c:v>
                      </c:pt>
                      <c:pt idx="31">
                        <c:v>27.5001</c:v>
                      </c:pt>
                      <c:pt idx="32">
                        <c:v>28.5001</c:v>
                      </c:pt>
                      <c:pt idx="33">
                        <c:v>29.5001</c:v>
                      </c:pt>
                      <c:pt idx="34">
                        <c:v>30.5001</c:v>
                      </c:pt>
                      <c:pt idx="35">
                        <c:v>31.5001</c:v>
                      </c:pt>
                      <c:pt idx="36">
                        <c:v>32.500100000000003</c:v>
                      </c:pt>
                      <c:pt idx="37">
                        <c:v>33.500100000000003</c:v>
                      </c:pt>
                      <c:pt idx="38">
                        <c:v>34.500100000000003</c:v>
                      </c:pt>
                      <c:pt idx="39">
                        <c:v>35.500100000000003</c:v>
                      </c:pt>
                      <c:pt idx="40">
                        <c:v>36.500100000000003</c:v>
                      </c:pt>
                      <c:pt idx="41">
                        <c:v>37.500100000000003</c:v>
                      </c:pt>
                      <c:pt idx="42">
                        <c:v>38.500100000000003</c:v>
                      </c:pt>
                      <c:pt idx="43">
                        <c:v>39.500100000000003</c:v>
                      </c:pt>
                      <c:pt idx="44">
                        <c:v>40.500100000000003</c:v>
                      </c:pt>
                      <c:pt idx="45">
                        <c:v>41.500100000000003</c:v>
                      </c:pt>
                      <c:pt idx="46">
                        <c:v>42.500100000000003</c:v>
                      </c:pt>
                      <c:pt idx="47">
                        <c:v>43.500100000000003</c:v>
                      </c:pt>
                      <c:pt idx="48">
                        <c:v>44.500100000000003</c:v>
                      </c:pt>
                      <c:pt idx="49">
                        <c:v>45.500100000000003</c:v>
                      </c:pt>
                      <c:pt idx="50">
                        <c:v>46.500100000000003</c:v>
                      </c:pt>
                      <c:pt idx="51">
                        <c:v>47.500100000000003</c:v>
                      </c:pt>
                      <c:pt idx="52">
                        <c:v>48.500100000000003</c:v>
                      </c:pt>
                      <c:pt idx="53">
                        <c:v>49.500100000000003</c:v>
                      </c:pt>
                      <c:pt idx="54">
                        <c:v>50.500100000000003</c:v>
                      </c:pt>
                      <c:pt idx="55">
                        <c:v>51.500100000000003</c:v>
                      </c:pt>
                      <c:pt idx="56">
                        <c:v>52.500100000000003</c:v>
                      </c:pt>
                      <c:pt idx="57">
                        <c:v>53.500100000000003</c:v>
                      </c:pt>
                      <c:pt idx="58">
                        <c:v>54.500100000000003</c:v>
                      </c:pt>
                      <c:pt idx="59">
                        <c:v>55.500100000000003</c:v>
                      </c:pt>
                      <c:pt idx="60">
                        <c:v>56.500100000000003</c:v>
                      </c:pt>
                      <c:pt idx="61">
                        <c:v>57.500100000000003</c:v>
                      </c:pt>
                      <c:pt idx="62">
                        <c:v>58.500100000000003</c:v>
                      </c:pt>
                      <c:pt idx="63">
                        <c:v>59.500100000000003</c:v>
                      </c:pt>
                      <c:pt idx="64">
                        <c:v>60.500100000000003</c:v>
                      </c:pt>
                      <c:pt idx="65">
                        <c:v>61.500100000000003</c:v>
                      </c:pt>
                      <c:pt idx="66">
                        <c:v>62.500100000000003</c:v>
                      </c:pt>
                      <c:pt idx="67">
                        <c:v>63.500100000000003</c:v>
                      </c:pt>
                      <c:pt idx="68">
                        <c:v>64.500100000000003</c:v>
                      </c:pt>
                      <c:pt idx="69">
                        <c:v>65.500100000000003</c:v>
                      </c:pt>
                      <c:pt idx="70">
                        <c:v>66.500100000000003</c:v>
                      </c:pt>
                      <c:pt idx="71">
                        <c:v>67.500100000000003</c:v>
                      </c:pt>
                      <c:pt idx="72">
                        <c:v>68.500100000000003</c:v>
                      </c:pt>
                      <c:pt idx="73">
                        <c:v>69.500100000000003</c:v>
                      </c:pt>
                      <c:pt idx="74">
                        <c:v>70.500100000000003</c:v>
                      </c:pt>
                      <c:pt idx="75">
                        <c:v>71.500100000000003</c:v>
                      </c:pt>
                      <c:pt idx="76">
                        <c:v>72.500100000000003</c:v>
                      </c:pt>
                      <c:pt idx="77">
                        <c:v>73.500100000000003</c:v>
                      </c:pt>
                      <c:pt idx="78">
                        <c:v>74.500100000000003</c:v>
                      </c:pt>
                      <c:pt idx="79">
                        <c:v>75.500100000000003</c:v>
                      </c:pt>
                      <c:pt idx="80">
                        <c:v>76.500100000000003</c:v>
                      </c:pt>
                      <c:pt idx="81">
                        <c:v>77.500100000000003</c:v>
                      </c:pt>
                      <c:pt idx="82">
                        <c:v>78.500100000000003</c:v>
                      </c:pt>
                      <c:pt idx="83">
                        <c:v>79.500100000000003</c:v>
                      </c:pt>
                      <c:pt idx="84">
                        <c:v>80.500100000000003</c:v>
                      </c:pt>
                      <c:pt idx="85">
                        <c:v>81.500100000000003</c:v>
                      </c:pt>
                      <c:pt idx="86">
                        <c:v>82.500100000000003</c:v>
                      </c:pt>
                      <c:pt idx="87">
                        <c:v>83.500100000000003</c:v>
                      </c:pt>
                      <c:pt idx="88">
                        <c:v>84.500100000000003</c:v>
                      </c:pt>
                      <c:pt idx="89">
                        <c:v>85.500100000000003</c:v>
                      </c:pt>
                      <c:pt idx="90">
                        <c:v>86.500100000000003</c:v>
                      </c:pt>
                      <c:pt idx="91">
                        <c:v>87.500100000000003</c:v>
                      </c:pt>
                      <c:pt idx="92">
                        <c:v>88.500100000000003</c:v>
                      </c:pt>
                      <c:pt idx="93">
                        <c:v>89.500100000000003</c:v>
                      </c:pt>
                      <c:pt idx="94">
                        <c:v>90.500100000000003</c:v>
                      </c:pt>
                      <c:pt idx="95">
                        <c:v>91.500100000000003</c:v>
                      </c:pt>
                      <c:pt idx="96">
                        <c:v>92.500100000000003</c:v>
                      </c:pt>
                      <c:pt idx="97">
                        <c:v>93.500100000000003</c:v>
                      </c:pt>
                      <c:pt idx="98">
                        <c:v>94.500100000000003</c:v>
                      </c:pt>
                      <c:pt idx="99">
                        <c:v>95.500100000000003</c:v>
                      </c:pt>
                      <c:pt idx="100">
                        <c:v>96.500100000000003</c:v>
                      </c:pt>
                      <c:pt idx="101">
                        <c:v>97.500100000000003</c:v>
                      </c:pt>
                      <c:pt idx="102">
                        <c:v>98.500100000000003</c:v>
                      </c:pt>
                      <c:pt idx="103">
                        <c:v>99.500100000000003</c:v>
                      </c:pt>
                      <c:pt idx="104">
                        <c:v>100.5</c:v>
                      </c:pt>
                      <c:pt idx="105">
                        <c:v>101.5</c:v>
                      </c:pt>
                      <c:pt idx="106">
                        <c:v>102.5</c:v>
                      </c:pt>
                      <c:pt idx="107">
                        <c:v>103.5</c:v>
                      </c:pt>
                      <c:pt idx="108">
                        <c:v>104.5</c:v>
                      </c:pt>
                      <c:pt idx="109">
                        <c:v>105.5</c:v>
                      </c:pt>
                      <c:pt idx="110">
                        <c:v>106.5</c:v>
                      </c:pt>
                      <c:pt idx="111">
                        <c:v>107.5</c:v>
                      </c:pt>
                      <c:pt idx="112">
                        <c:v>108.5</c:v>
                      </c:pt>
                      <c:pt idx="113">
                        <c:v>109.5</c:v>
                      </c:pt>
                      <c:pt idx="114">
                        <c:v>110.5</c:v>
                      </c:pt>
                      <c:pt idx="115">
                        <c:v>111.5</c:v>
                      </c:pt>
                      <c:pt idx="116">
                        <c:v>112.5</c:v>
                      </c:pt>
                      <c:pt idx="117">
                        <c:v>113.5</c:v>
                      </c:pt>
                      <c:pt idx="118">
                        <c:v>114.5</c:v>
                      </c:pt>
                      <c:pt idx="119">
                        <c:v>115.5</c:v>
                      </c:pt>
                      <c:pt idx="120">
                        <c:v>116.5</c:v>
                      </c:pt>
                      <c:pt idx="121">
                        <c:v>117.5</c:v>
                      </c:pt>
                      <c:pt idx="122">
                        <c:v>118.5</c:v>
                      </c:pt>
                      <c:pt idx="123">
                        <c:v>119.5</c:v>
                      </c:pt>
                      <c:pt idx="124">
                        <c:v>120.5</c:v>
                      </c:pt>
                      <c:pt idx="125">
                        <c:v>121.5</c:v>
                      </c:pt>
                      <c:pt idx="126">
                        <c:v>122.5</c:v>
                      </c:pt>
                      <c:pt idx="127">
                        <c:v>123.5</c:v>
                      </c:pt>
                      <c:pt idx="128">
                        <c:v>124.5</c:v>
                      </c:pt>
                      <c:pt idx="129">
                        <c:v>125.5</c:v>
                      </c:pt>
                      <c:pt idx="130">
                        <c:v>126.5</c:v>
                      </c:pt>
                      <c:pt idx="131">
                        <c:v>127.5</c:v>
                      </c:pt>
                      <c:pt idx="132">
                        <c:v>128.5</c:v>
                      </c:pt>
                      <c:pt idx="133">
                        <c:v>129.5</c:v>
                      </c:pt>
                      <c:pt idx="134">
                        <c:v>130.5</c:v>
                      </c:pt>
                      <c:pt idx="135">
                        <c:v>131.5</c:v>
                      </c:pt>
                      <c:pt idx="136">
                        <c:v>132.5</c:v>
                      </c:pt>
                      <c:pt idx="137">
                        <c:v>133.5</c:v>
                      </c:pt>
                      <c:pt idx="138">
                        <c:v>134.5</c:v>
                      </c:pt>
                      <c:pt idx="139">
                        <c:v>135.5</c:v>
                      </c:pt>
                      <c:pt idx="140">
                        <c:v>136.5</c:v>
                      </c:pt>
                      <c:pt idx="141">
                        <c:v>137.5</c:v>
                      </c:pt>
                      <c:pt idx="142">
                        <c:v>138.5</c:v>
                      </c:pt>
                      <c:pt idx="143">
                        <c:v>139.5</c:v>
                      </c:pt>
                      <c:pt idx="144">
                        <c:v>140.5</c:v>
                      </c:pt>
                      <c:pt idx="145">
                        <c:v>141.5</c:v>
                      </c:pt>
                      <c:pt idx="146">
                        <c:v>142.5</c:v>
                      </c:pt>
                      <c:pt idx="147">
                        <c:v>143.5</c:v>
                      </c:pt>
                      <c:pt idx="148">
                        <c:v>144.5</c:v>
                      </c:pt>
                      <c:pt idx="149">
                        <c:v>145.5</c:v>
                      </c:pt>
                      <c:pt idx="150">
                        <c:v>146.5</c:v>
                      </c:pt>
                      <c:pt idx="151">
                        <c:v>147.5</c:v>
                      </c:pt>
                      <c:pt idx="152">
                        <c:v>148.5</c:v>
                      </c:pt>
                      <c:pt idx="153">
                        <c:v>149.5</c:v>
                      </c:pt>
                      <c:pt idx="154">
                        <c:v>150.5</c:v>
                      </c:pt>
                      <c:pt idx="155">
                        <c:v>151.5</c:v>
                      </c:pt>
                      <c:pt idx="156">
                        <c:v>152.5</c:v>
                      </c:pt>
                      <c:pt idx="157">
                        <c:v>153.5</c:v>
                      </c:pt>
                      <c:pt idx="158">
                        <c:v>154.5</c:v>
                      </c:pt>
                      <c:pt idx="159">
                        <c:v>155.5</c:v>
                      </c:pt>
                      <c:pt idx="160">
                        <c:v>156.5</c:v>
                      </c:pt>
                      <c:pt idx="161">
                        <c:v>157.5</c:v>
                      </c:pt>
                      <c:pt idx="162">
                        <c:v>158.5</c:v>
                      </c:pt>
                      <c:pt idx="163">
                        <c:v>159.5</c:v>
                      </c:pt>
                      <c:pt idx="164">
                        <c:v>160.5</c:v>
                      </c:pt>
                      <c:pt idx="165">
                        <c:v>161.5</c:v>
                      </c:pt>
                      <c:pt idx="166">
                        <c:v>162.5</c:v>
                      </c:pt>
                      <c:pt idx="167">
                        <c:v>163.5</c:v>
                      </c:pt>
                      <c:pt idx="168">
                        <c:v>164.5</c:v>
                      </c:pt>
                      <c:pt idx="169">
                        <c:v>165.5</c:v>
                      </c:pt>
                      <c:pt idx="170">
                        <c:v>166.5</c:v>
                      </c:pt>
                      <c:pt idx="171">
                        <c:v>167.5</c:v>
                      </c:pt>
                      <c:pt idx="172">
                        <c:v>168.5</c:v>
                      </c:pt>
                      <c:pt idx="173">
                        <c:v>169.5</c:v>
                      </c:pt>
                      <c:pt idx="174">
                        <c:v>170.5</c:v>
                      </c:pt>
                      <c:pt idx="175">
                        <c:v>171.5</c:v>
                      </c:pt>
                      <c:pt idx="176">
                        <c:v>172.5</c:v>
                      </c:pt>
                      <c:pt idx="177">
                        <c:v>173.5</c:v>
                      </c:pt>
                      <c:pt idx="178">
                        <c:v>174.5</c:v>
                      </c:pt>
                      <c:pt idx="179">
                        <c:v>175.5</c:v>
                      </c:pt>
                      <c:pt idx="180">
                        <c:v>176.5</c:v>
                      </c:pt>
                      <c:pt idx="181">
                        <c:v>177.5</c:v>
                      </c:pt>
                      <c:pt idx="182">
                        <c:v>178.5</c:v>
                      </c:pt>
                      <c:pt idx="183">
                        <c:v>179.5</c:v>
                      </c:pt>
                      <c:pt idx="184">
                        <c:v>180.5</c:v>
                      </c:pt>
                      <c:pt idx="185">
                        <c:v>181.5</c:v>
                      </c:pt>
                      <c:pt idx="186">
                        <c:v>182.5</c:v>
                      </c:pt>
                      <c:pt idx="187">
                        <c:v>183.5</c:v>
                      </c:pt>
                      <c:pt idx="188">
                        <c:v>184.5</c:v>
                      </c:pt>
                      <c:pt idx="189">
                        <c:v>185.5</c:v>
                      </c:pt>
                      <c:pt idx="190">
                        <c:v>186.5</c:v>
                      </c:pt>
                      <c:pt idx="191">
                        <c:v>187.5</c:v>
                      </c:pt>
                      <c:pt idx="192">
                        <c:v>188.5</c:v>
                      </c:pt>
                      <c:pt idx="193">
                        <c:v>189.5</c:v>
                      </c:pt>
                      <c:pt idx="194">
                        <c:v>190.5</c:v>
                      </c:pt>
                      <c:pt idx="195">
                        <c:v>191.5</c:v>
                      </c:pt>
                      <c:pt idx="196">
                        <c:v>192.5</c:v>
                      </c:pt>
                      <c:pt idx="197">
                        <c:v>193.5</c:v>
                      </c:pt>
                      <c:pt idx="198">
                        <c:v>194.5</c:v>
                      </c:pt>
                      <c:pt idx="199">
                        <c:v>195.5</c:v>
                      </c:pt>
                      <c:pt idx="200">
                        <c:v>196.5</c:v>
                      </c:pt>
                      <c:pt idx="201">
                        <c:v>197.5</c:v>
                      </c:pt>
                      <c:pt idx="202">
                        <c:v>198.5</c:v>
                      </c:pt>
                      <c:pt idx="203">
                        <c:v>199.5</c:v>
                      </c:pt>
                      <c:pt idx="204">
                        <c:v>200.5</c:v>
                      </c:pt>
                      <c:pt idx="205">
                        <c:v>201.5</c:v>
                      </c:pt>
                      <c:pt idx="206">
                        <c:v>202.5</c:v>
                      </c:pt>
                      <c:pt idx="207">
                        <c:v>203.5</c:v>
                      </c:pt>
                      <c:pt idx="208">
                        <c:v>204.5</c:v>
                      </c:pt>
                      <c:pt idx="209">
                        <c:v>205.5</c:v>
                      </c:pt>
                      <c:pt idx="210">
                        <c:v>206.5</c:v>
                      </c:pt>
                      <c:pt idx="211">
                        <c:v>207.5</c:v>
                      </c:pt>
                      <c:pt idx="212">
                        <c:v>208.5</c:v>
                      </c:pt>
                      <c:pt idx="213">
                        <c:v>209.5</c:v>
                      </c:pt>
                      <c:pt idx="214">
                        <c:v>210.5</c:v>
                      </c:pt>
                      <c:pt idx="215">
                        <c:v>211.5</c:v>
                      </c:pt>
                      <c:pt idx="216">
                        <c:v>212.5</c:v>
                      </c:pt>
                      <c:pt idx="217">
                        <c:v>213.5</c:v>
                      </c:pt>
                      <c:pt idx="218">
                        <c:v>214.5</c:v>
                      </c:pt>
                      <c:pt idx="219">
                        <c:v>215.5</c:v>
                      </c:pt>
                      <c:pt idx="220">
                        <c:v>216.5</c:v>
                      </c:pt>
                      <c:pt idx="221">
                        <c:v>217.5</c:v>
                      </c:pt>
                      <c:pt idx="222">
                        <c:v>218.5</c:v>
                      </c:pt>
                      <c:pt idx="223">
                        <c:v>219.5</c:v>
                      </c:pt>
                      <c:pt idx="224">
                        <c:v>220.5</c:v>
                      </c:pt>
                      <c:pt idx="225">
                        <c:v>221.5</c:v>
                      </c:pt>
                      <c:pt idx="226">
                        <c:v>222.5</c:v>
                      </c:pt>
                      <c:pt idx="227">
                        <c:v>223.5</c:v>
                      </c:pt>
                      <c:pt idx="228">
                        <c:v>224.5</c:v>
                      </c:pt>
                      <c:pt idx="229">
                        <c:v>225.5</c:v>
                      </c:pt>
                      <c:pt idx="230">
                        <c:v>226.5</c:v>
                      </c:pt>
                      <c:pt idx="231">
                        <c:v>227.5</c:v>
                      </c:pt>
                      <c:pt idx="232">
                        <c:v>228.5</c:v>
                      </c:pt>
                      <c:pt idx="233">
                        <c:v>229.5</c:v>
                      </c:pt>
                      <c:pt idx="234">
                        <c:v>230.5</c:v>
                      </c:pt>
                      <c:pt idx="235">
                        <c:v>231.5</c:v>
                      </c:pt>
                      <c:pt idx="236">
                        <c:v>232.5</c:v>
                      </c:pt>
                      <c:pt idx="237">
                        <c:v>233.5</c:v>
                      </c:pt>
                      <c:pt idx="238">
                        <c:v>234.5</c:v>
                      </c:pt>
                      <c:pt idx="239">
                        <c:v>235.5</c:v>
                      </c:pt>
                      <c:pt idx="240">
                        <c:v>236.5</c:v>
                      </c:pt>
                      <c:pt idx="241">
                        <c:v>237.5</c:v>
                      </c:pt>
                      <c:pt idx="242">
                        <c:v>238.5</c:v>
                      </c:pt>
                      <c:pt idx="243">
                        <c:v>239.5</c:v>
                      </c:pt>
                      <c:pt idx="244">
                        <c:v>240.5</c:v>
                      </c:pt>
                      <c:pt idx="245">
                        <c:v>241.5</c:v>
                      </c:pt>
                      <c:pt idx="246">
                        <c:v>242.5</c:v>
                      </c:pt>
                      <c:pt idx="247">
                        <c:v>243.5</c:v>
                      </c:pt>
                      <c:pt idx="248">
                        <c:v>244.5</c:v>
                      </c:pt>
                      <c:pt idx="249">
                        <c:v>245.5</c:v>
                      </c:pt>
                      <c:pt idx="250">
                        <c:v>246.5</c:v>
                      </c:pt>
                      <c:pt idx="251">
                        <c:v>247.5</c:v>
                      </c:pt>
                      <c:pt idx="252">
                        <c:v>248.5</c:v>
                      </c:pt>
                      <c:pt idx="253">
                        <c:v>249.5</c:v>
                      </c:pt>
                      <c:pt idx="254">
                        <c:v>250.5</c:v>
                      </c:pt>
                      <c:pt idx="255">
                        <c:v>251.5</c:v>
                      </c:pt>
                      <c:pt idx="256">
                        <c:v>252.5</c:v>
                      </c:pt>
                      <c:pt idx="257">
                        <c:v>253.5</c:v>
                      </c:pt>
                      <c:pt idx="258">
                        <c:v>254.5</c:v>
                      </c:pt>
                      <c:pt idx="259">
                        <c:v>255.5</c:v>
                      </c:pt>
                      <c:pt idx="260">
                        <c:v>256.5</c:v>
                      </c:pt>
                      <c:pt idx="261">
                        <c:v>257.5</c:v>
                      </c:pt>
                      <c:pt idx="262">
                        <c:v>258.5</c:v>
                      </c:pt>
                      <c:pt idx="263">
                        <c:v>259.5</c:v>
                      </c:pt>
                      <c:pt idx="264">
                        <c:v>260.5</c:v>
                      </c:pt>
                      <c:pt idx="265">
                        <c:v>261.5</c:v>
                      </c:pt>
                      <c:pt idx="266">
                        <c:v>262.5</c:v>
                      </c:pt>
                      <c:pt idx="267">
                        <c:v>265.5</c:v>
                      </c:pt>
                      <c:pt idx="268">
                        <c:v>274.5</c:v>
                      </c:pt>
                      <c:pt idx="269">
                        <c:v>292.5</c:v>
                      </c:pt>
                      <c:pt idx="270">
                        <c:v>322.5</c:v>
                      </c:pt>
                      <c:pt idx="271">
                        <c:v>352.5</c:v>
                      </c:pt>
                      <c:pt idx="272">
                        <c:v>382.5</c:v>
                      </c:pt>
                      <c:pt idx="273">
                        <c:v>412.5</c:v>
                      </c:pt>
                      <c:pt idx="274">
                        <c:v>442.5</c:v>
                      </c:pt>
                      <c:pt idx="275">
                        <c:v>472.5</c:v>
                      </c:pt>
                      <c:pt idx="276">
                        <c:v>502.5</c:v>
                      </c:pt>
                      <c:pt idx="277">
                        <c:v>532.5</c:v>
                      </c:pt>
                      <c:pt idx="278">
                        <c:v>562.5</c:v>
                      </c:pt>
                      <c:pt idx="279">
                        <c:v>592.5</c:v>
                      </c:pt>
                      <c:pt idx="280">
                        <c:v>622.5</c:v>
                      </c:pt>
                      <c:pt idx="281">
                        <c:v>652.5</c:v>
                      </c:pt>
                      <c:pt idx="282">
                        <c:v>682.5</c:v>
                      </c:pt>
                      <c:pt idx="283">
                        <c:v>712.5</c:v>
                      </c:pt>
                      <c:pt idx="284">
                        <c:v>742.5</c:v>
                      </c:pt>
                      <c:pt idx="285">
                        <c:v>772.5</c:v>
                      </c:pt>
                      <c:pt idx="286">
                        <c:v>802.5</c:v>
                      </c:pt>
                      <c:pt idx="287">
                        <c:v>832.5</c:v>
                      </c:pt>
                      <c:pt idx="288">
                        <c:v>862.5</c:v>
                      </c:pt>
                      <c:pt idx="289">
                        <c:v>892.5</c:v>
                      </c:pt>
                      <c:pt idx="290">
                        <c:v>922.5</c:v>
                      </c:pt>
                      <c:pt idx="291">
                        <c:v>952.5</c:v>
                      </c:pt>
                      <c:pt idx="292">
                        <c:v>982.5</c:v>
                      </c:pt>
                      <c:pt idx="293">
                        <c:v>1012.5</c:v>
                      </c:pt>
                      <c:pt idx="294">
                        <c:v>1042.5</c:v>
                      </c:pt>
                      <c:pt idx="295">
                        <c:v>1072.5</c:v>
                      </c:pt>
                      <c:pt idx="296">
                        <c:v>1102.5</c:v>
                      </c:pt>
                      <c:pt idx="297">
                        <c:v>1132.5</c:v>
                      </c:pt>
                      <c:pt idx="298">
                        <c:v>1162.5</c:v>
                      </c:pt>
                      <c:pt idx="299">
                        <c:v>1192.5</c:v>
                      </c:pt>
                      <c:pt idx="300">
                        <c:v>1222.5</c:v>
                      </c:pt>
                      <c:pt idx="301">
                        <c:v>1252.5</c:v>
                      </c:pt>
                      <c:pt idx="302">
                        <c:v>1282.5</c:v>
                      </c:pt>
                      <c:pt idx="303">
                        <c:v>1312.5</c:v>
                      </c:pt>
                      <c:pt idx="304">
                        <c:v>1342.5</c:v>
                      </c:pt>
                      <c:pt idx="305">
                        <c:v>1372.5</c:v>
                      </c:pt>
                      <c:pt idx="306">
                        <c:v>1402.5</c:v>
                      </c:pt>
                      <c:pt idx="307">
                        <c:v>1432.5</c:v>
                      </c:pt>
                      <c:pt idx="308">
                        <c:v>1462.5</c:v>
                      </c:pt>
                      <c:pt idx="309">
                        <c:v>1492.5</c:v>
                      </c:pt>
                      <c:pt idx="310">
                        <c:v>1522.5</c:v>
                      </c:pt>
                      <c:pt idx="311">
                        <c:v>1552.5</c:v>
                      </c:pt>
                      <c:pt idx="312">
                        <c:v>1582.5</c:v>
                      </c:pt>
                      <c:pt idx="313">
                        <c:v>1612.5</c:v>
                      </c:pt>
                      <c:pt idx="314">
                        <c:v>1642.5</c:v>
                      </c:pt>
                      <c:pt idx="315">
                        <c:v>1672.5</c:v>
                      </c:pt>
                      <c:pt idx="316">
                        <c:v>1702.5</c:v>
                      </c:pt>
                      <c:pt idx="317">
                        <c:v>1732.5</c:v>
                      </c:pt>
                      <c:pt idx="318">
                        <c:v>1762.5</c:v>
                      </c:pt>
                      <c:pt idx="319">
                        <c:v>1792.5</c:v>
                      </c:pt>
                      <c:pt idx="320">
                        <c:v>1800</c:v>
                      </c:pt>
                    </c:numCache>
                  </c:numRef>
                </c:xVal>
                <c:yVal>
                  <c:numRef>
                    <c:extLst>
                      <c:ext uri="{02D57815-91ED-43cb-92C2-25804820EDAC}">
                        <c15:formulaRef>
                          <c15:sqref>OPTvsS1vsAl!$B$3:$B$324</c15:sqref>
                        </c15:formulaRef>
                      </c:ext>
                    </c:extLst>
                    <c:numCache>
                      <c:formatCode>General</c:formatCode>
                      <c:ptCount val="322"/>
                      <c:pt idx="0">
                        <c:v>6000</c:v>
                      </c:pt>
                      <c:pt idx="1">
                        <c:v>6000</c:v>
                      </c:pt>
                      <c:pt idx="2">
                        <c:v>5920</c:v>
                      </c:pt>
                      <c:pt idx="3">
                        <c:v>5920</c:v>
                      </c:pt>
                      <c:pt idx="4">
                        <c:v>5920</c:v>
                      </c:pt>
                      <c:pt idx="5">
                        <c:v>5840</c:v>
                      </c:pt>
                      <c:pt idx="6">
                        <c:v>5760</c:v>
                      </c:pt>
                      <c:pt idx="7">
                        <c:v>5680</c:v>
                      </c:pt>
                      <c:pt idx="8">
                        <c:v>5600</c:v>
                      </c:pt>
                      <c:pt idx="9">
                        <c:v>5520</c:v>
                      </c:pt>
                      <c:pt idx="10">
                        <c:v>5440</c:v>
                      </c:pt>
                      <c:pt idx="11">
                        <c:v>5360</c:v>
                      </c:pt>
                      <c:pt idx="12">
                        <c:v>5280</c:v>
                      </c:pt>
                      <c:pt idx="13">
                        <c:v>5200</c:v>
                      </c:pt>
                      <c:pt idx="14">
                        <c:v>5120</c:v>
                      </c:pt>
                      <c:pt idx="15">
                        <c:v>5040</c:v>
                      </c:pt>
                      <c:pt idx="16">
                        <c:v>5000</c:v>
                      </c:pt>
                      <c:pt idx="17">
                        <c:v>4920</c:v>
                      </c:pt>
                      <c:pt idx="18">
                        <c:v>4840</c:v>
                      </c:pt>
                      <c:pt idx="19">
                        <c:v>4760</c:v>
                      </c:pt>
                      <c:pt idx="20">
                        <c:v>4680</c:v>
                      </c:pt>
                      <c:pt idx="21">
                        <c:v>4600</c:v>
                      </c:pt>
                      <c:pt idx="22">
                        <c:v>4600</c:v>
                      </c:pt>
                      <c:pt idx="23">
                        <c:v>4600</c:v>
                      </c:pt>
                      <c:pt idx="24">
                        <c:v>4600</c:v>
                      </c:pt>
                      <c:pt idx="25">
                        <c:v>4600</c:v>
                      </c:pt>
                      <c:pt idx="26">
                        <c:v>4600</c:v>
                      </c:pt>
                      <c:pt idx="27">
                        <c:v>4600</c:v>
                      </c:pt>
                      <c:pt idx="28">
                        <c:v>4600</c:v>
                      </c:pt>
                      <c:pt idx="29">
                        <c:v>4600</c:v>
                      </c:pt>
                      <c:pt idx="30">
                        <c:v>4600</c:v>
                      </c:pt>
                      <c:pt idx="31">
                        <c:v>4600</c:v>
                      </c:pt>
                      <c:pt idx="32">
                        <c:v>4600</c:v>
                      </c:pt>
                      <c:pt idx="33">
                        <c:v>4600</c:v>
                      </c:pt>
                      <c:pt idx="34">
                        <c:v>4600</c:v>
                      </c:pt>
                      <c:pt idx="35">
                        <c:v>4600</c:v>
                      </c:pt>
                      <c:pt idx="36">
                        <c:v>4600</c:v>
                      </c:pt>
                      <c:pt idx="37">
                        <c:v>4600</c:v>
                      </c:pt>
                      <c:pt idx="38">
                        <c:v>4600</c:v>
                      </c:pt>
                      <c:pt idx="39">
                        <c:v>4600</c:v>
                      </c:pt>
                      <c:pt idx="40">
                        <c:v>4600</c:v>
                      </c:pt>
                      <c:pt idx="41">
                        <c:v>4600</c:v>
                      </c:pt>
                      <c:pt idx="42">
                        <c:v>4600</c:v>
                      </c:pt>
                      <c:pt idx="43">
                        <c:v>4600</c:v>
                      </c:pt>
                      <c:pt idx="44">
                        <c:v>4600</c:v>
                      </c:pt>
                      <c:pt idx="45">
                        <c:v>4600</c:v>
                      </c:pt>
                      <c:pt idx="46">
                        <c:v>4600</c:v>
                      </c:pt>
                      <c:pt idx="47">
                        <c:v>4600</c:v>
                      </c:pt>
                      <c:pt idx="48">
                        <c:v>4600</c:v>
                      </c:pt>
                      <c:pt idx="49">
                        <c:v>4600</c:v>
                      </c:pt>
                      <c:pt idx="50">
                        <c:v>4600</c:v>
                      </c:pt>
                      <c:pt idx="51">
                        <c:v>4600</c:v>
                      </c:pt>
                      <c:pt idx="52">
                        <c:v>4600</c:v>
                      </c:pt>
                      <c:pt idx="53">
                        <c:v>4600</c:v>
                      </c:pt>
                      <c:pt idx="54">
                        <c:v>4600</c:v>
                      </c:pt>
                      <c:pt idx="55">
                        <c:v>4600</c:v>
                      </c:pt>
                      <c:pt idx="56">
                        <c:v>4600</c:v>
                      </c:pt>
                      <c:pt idx="57">
                        <c:v>4600</c:v>
                      </c:pt>
                      <c:pt idx="58">
                        <c:v>4600</c:v>
                      </c:pt>
                      <c:pt idx="59">
                        <c:v>4600</c:v>
                      </c:pt>
                      <c:pt idx="60">
                        <c:v>4600</c:v>
                      </c:pt>
                      <c:pt idx="61">
                        <c:v>4600</c:v>
                      </c:pt>
                      <c:pt idx="62">
                        <c:v>4600</c:v>
                      </c:pt>
                      <c:pt idx="63">
                        <c:v>4600</c:v>
                      </c:pt>
                      <c:pt idx="64">
                        <c:v>4600</c:v>
                      </c:pt>
                      <c:pt idx="65">
                        <c:v>4600</c:v>
                      </c:pt>
                      <c:pt idx="66">
                        <c:v>4600</c:v>
                      </c:pt>
                      <c:pt idx="67">
                        <c:v>4600</c:v>
                      </c:pt>
                      <c:pt idx="68">
                        <c:v>4600</c:v>
                      </c:pt>
                      <c:pt idx="69">
                        <c:v>4600</c:v>
                      </c:pt>
                      <c:pt idx="70">
                        <c:v>4600</c:v>
                      </c:pt>
                      <c:pt idx="71">
                        <c:v>4600</c:v>
                      </c:pt>
                      <c:pt idx="72">
                        <c:v>4600</c:v>
                      </c:pt>
                      <c:pt idx="73">
                        <c:v>4600</c:v>
                      </c:pt>
                      <c:pt idx="74">
                        <c:v>4600</c:v>
                      </c:pt>
                      <c:pt idx="75">
                        <c:v>4600</c:v>
                      </c:pt>
                      <c:pt idx="76">
                        <c:v>4600</c:v>
                      </c:pt>
                      <c:pt idx="77">
                        <c:v>4600</c:v>
                      </c:pt>
                      <c:pt idx="78">
                        <c:v>4600</c:v>
                      </c:pt>
                      <c:pt idx="79">
                        <c:v>4600</c:v>
                      </c:pt>
                      <c:pt idx="80">
                        <c:v>4600</c:v>
                      </c:pt>
                      <c:pt idx="81">
                        <c:v>4600</c:v>
                      </c:pt>
                      <c:pt idx="82">
                        <c:v>4600</c:v>
                      </c:pt>
                      <c:pt idx="83">
                        <c:v>4600</c:v>
                      </c:pt>
                      <c:pt idx="84">
                        <c:v>4600</c:v>
                      </c:pt>
                      <c:pt idx="85">
                        <c:v>4600</c:v>
                      </c:pt>
                      <c:pt idx="86">
                        <c:v>4600</c:v>
                      </c:pt>
                      <c:pt idx="87">
                        <c:v>4600</c:v>
                      </c:pt>
                      <c:pt idx="88">
                        <c:v>4600</c:v>
                      </c:pt>
                      <c:pt idx="89">
                        <c:v>4600</c:v>
                      </c:pt>
                      <c:pt idx="90">
                        <c:v>4600</c:v>
                      </c:pt>
                      <c:pt idx="91">
                        <c:v>4600</c:v>
                      </c:pt>
                      <c:pt idx="92">
                        <c:v>4600</c:v>
                      </c:pt>
                      <c:pt idx="93">
                        <c:v>4600</c:v>
                      </c:pt>
                      <c:pt idx="94">
                        <c:v>4600</c:v>
                      </c:pt>
                      <c:pt idx="95">
                        <c:v>4600</c:v>
                      </c:pt>
                      <c:pt idx="96">
                        <c:v>4600</c:v>
                      </c:pt>
                      <c:pt idx="97">
                        <c:v>4600</c:v>
                      </c:pt>
                      <c:pt idx="98">
                        <c:v>4600</c:v>
                      </c:pt>
                      <c:pt idx="99">
                        <c:v>4600</c:v>
                      </c:pt>
                      <c:pt idx="100">
                        <c:v>4600</c:v>
                      </c:pt>
                      <c:pt idx="101">
                        <c:v>4600</c:v>
                      </c:pt>
                      <c:pt idx="102">
                        <c:v>4520</c:v>
                      </c:pt>
                      <c:pt idx="103">
                        <c:v>4440</c:v>
                      </c:pt>
                      <c:pt idx="104">
                        <c:v>4360</c:v>
                      </c:pt>
                      <c:pt idx="105">
                        <c:v>4280</c:v>
                      </c:pt>
                      <c:pt idx="106">
                        <c:v>4200</c:v>
                      </c:pt>
                      <c:pt idx="107">
                        <c:v>4200</c:v>
                      </c:pt>
                      <c:pt idx="108">
                        <c:v>4200</c:v>
                      </c:pt>
                      <c:pt idx="109">
                        <c:v>4200</c:v>
                      </c:pt>
                      <c:pt idx="110">
                        <c:v>4200</c:v>
                      </c:pt>
                      <c:pt idx="111">
                        <c:v>4200</c:v>
                      </c:pt>
                      <c:pt idx="112">
                        <c:v>4200</c:v>
                      </c:pt>
                      <c:pt idx="113">
                        <c:v>4200</c:v>
                      </c:pt>
                      <c:pt idx="114">
                        <c:v>4200</c:v>
                      </c:pt>
                      <c:pt idx="115">
                        <c:v>4200</c:v>
                      </c:pt>
                      <c:pt idx="116">
                        <c:v>4200</c:v>
                      </c:pt>
                      <c:pt idx="117">
                        <c:v>4200</c:v>
                      </c:pt>
                      <c:pt idx="118">
                        <c:v>4200</c:v>
                      </c:pt>
                      <c:pt idx="119">
                        <c:v>4200</c:v>
                      </c:pt>
                      <c:pt idx="120">
                        <c:v>4200</c:v>
                      </c:pt>
                      <c:pt idx="121">
                        <c:v>4200</c:v>
                      </c:pt>
                      <c:pt idx="122">
                        <c:v>4200</c:v>
                      </c:pt>
                      <c:pt idx="123">
                        <c:v>4200</c:v>
                      </c:pt>
                      <c:pt idx="124">
                        <c:v>4200</c:v>
                      </c:pt>
                      <c:pt idx="125">
                        <c:v>4200</c:v>
                      </c:pt>
                      <c:pt idx="126">
                        <c:v>4200</c:v>
                      </c:pt>
                      <c:pt idx="127">
                        <c:v>4200</c:v>
                      </c:pt>
                      <c:pt idx="128">
                        <c:v>4200</c:v>
                      </c:pt>
                      <c:pt idx="129">
                        <c:v>4200</c:v>
                      </c:pt>
                      <c:pt idx="130">
                        <c:v>4200</c:v>
                      </c:pt>
                      <c:pt idx="131">
                        <c:v>4200</c:v>
                      </c:pt>
                      <c:pt idx="132">
                        <c:v>4200</c:v>
                      </c:pt>
                      <c:pt idx="133">
                        <c:v>4200</c:v>
                      </c:pt>
                      <c:pt idx="134">
                        <c:v>4200</c:v>
                      </c:pt>
                      <c:pt idx="135">
                        <c:v>4200</c:v>
                      </c:pt>
                      <c:pt idx="136">
                        <c:v>4200</c:v>
                      </c:pt>
                      <c:pt idx="137">
                        <c:v>4200</c:v>
                      </c:pt>
                      <c:pt idx="138">
                        <c:v>4200</c:v>
                      </c:pt>
                      <c:pt idx="139">
                        <c:v>4200</c:v>
                      </c:pt>
                      <c:pt idx="140">
                        <c:v>4200</c:v>
                      </c:pt>
                      <c:pt idx="141">
                        <c:v>4200</c:v>
                      </c:pt>
                      <c:pt idx="142">
                        <c:v>4200</c:v>
                      </c:pt>
                      <c:pt idx="143">
                        <c:v>4200</c:v>
                      </c:pt>
                      <c:pt idx="144">
                        <c:v>4200</c:v>
                      </c:pt>
                      <c:pt idx="145">
                        <c:v>4200</c:v>
                      </c:pt>
                      <c:pt idx="146">
                        <c:v>4200</c:v>
                      </c:pt>
                      <c:pt idx="147">
                        <c:v>4200</c:v>
                      </c:pt>
                      <c:pt idx="148">
                        <c:v>4200</c:v>
                      </c:pt>
                      <c:pt idx="149">
                        <c:v>4200</c:v>
                      </c:pt>
                      <c:pt idx="150">
                        <c:v>4200</c:v>
                      </c:pt>
                      <c:pt idx="151">
                        <c:v>4200</c:v>
                      </c:pt>
                      <c:pt idx="152">
                        <c:v>4200</c:v>
                      </c:pt>
                      <c:pt idx="153">
                        <c:v>4200</c:v>
                      </c:pt>
                      <c:pt idx="154">
                        <c:v>4200</c:v>
                      </c:pt>
                      <c:pt idx="155">
                        <c:v>4200</c:v>
                      </c:pt>
                      <c:pt idx="156">
                        <c:v>4200</c:v>
                      </c:pt>
                      <c:pt idx="157">
                        <c:v>4200</c:v>
                      </c:pt>
                      <c:pt idx="158">
                        <c:v>4200</c:v>
                      </c:pt>
                      <c:pt idx="159">
                        <c:v>4200</c:v>
                      </c:pt>
                      <c:pt idx="160">
                        <c:v>4200</c:v>
                      </c:pt>
                      <c:pt idx="161">
                        <c:v>4200</c:v>
                      </c:pt>
                      <c:pt idx="162">
                        <c:v>4200</c:v>
                      </c:pt>
                      <c:pt idx="163">
                        <c:v>4200</c:v>
                      </c:pt>
                      <c:pt idx="164">
                        <c:v>4200</c:v>
                      </c:pt>
                      <c:pt idx="165">
                        <c:v>4200</c:v>
                      </c:pt>
                      <c:pt idx="166">
                        <c:v>4200</c:v>
                      </c:pt>
                      <c:pt idx="167">
                        <c:v>4200</c:v>
                      </c:pt>
                      <c:pt idx="168">
                        <c:v>4200</c:v>
                      </c:pt>
                      <c:pt idx="169">
                        <c:v>4200</c:v>
                      </c:pt>
                      <c:pt idx="170">
                        <c:v>4200</c:v>
                      </c:pt>
                      <c:pt idx="171">
                        <c:v>4200</c:v>
                      </c:pt>
                      <c:pt idx="172">
                        <c:v>4200</c:v>
                      </c:pt>
                      <c:pt idx="173">
                        <c:v>4200</c:v>
                      </c:pt>
                      <c:pt idx="174">
                        <c:v>4200</c:v>
                      </c:pt>
                      <c:pt idx="175">
                        <c:v>4200</c:v>
                      </c:pt>
                      <c:pt idx="176">
                        <c:v>4200</c:v>
                      </c:pt>
                      <c:pt idx="177">
                        <c:v>4200</c:v>
                      </c:pt>
                      <c:pt idx="178">
                        <c:v>4200</c:v>
                      </c:pt>
                      <c:pt idx="179">
                        <c:v>4200</c:v>
                      </c:pt>
                      <c:pt idx="180">
                        <c:v>4200</c:v>
                      </c:pt>
                      <c:pt idx="181">
                        <c:v>4200</c:v>
                      </c:pt>
                      <c:pt idx="182">
                        <c:v>4200</c:v>
                      </c:pt>
                      <c:pt idx="183">
                        <c:v>4200</c:v>
                      </c:pt>
                      <c:pt idx="184">
                        <c:v>4200</c:v>
                      </c:pt>
                      <c:pt idx="185">
                        <c:v>4200</c:v>
                      </c:pt>
                      <c:pt idx="186">
                        <c:v>4200</c:v>
                      </c:pt>
                      <c:pt idx="187">
                        <c:v>4160</c:v>
                      </c:pt>
                      <c:pt idx="188">
                        <c:v>4120</c:v>
                      </c:pt>
                      <c:pt idx="189">
                        <c:v>4080</c:v>
                      </c:pt>
                      <c:pt idx="190">
                        <c:v>4040</c:v>
                      </c:pt>
                      <c:pt idx="191">
                        <c:v>4000</c:v>
                      </c:pt>
                      <c:pt idx="192">
                        <c:v>3960</c:v>
                      </c:pt>
                      <c:pt idx="193">
                        <c:v>3920</c:v>
                      </c:pt>
                      <c:pt idx="194">
                        <c:v>3880</c:v>
                      </c:pt>
                      <c:pt idx="195">
                        <c:v>3840</c:v>
                      </c:pt>
                      <c:pt idx="196">
                        <c:v>3800</c:v>
                      </c:pt>
                      <c:pt idx="197">
                        <c:v>3760</c:v>
                      </c:pt>
                      <c:pt idx="198">
                        <c:v>3720</c:v>
                      </c:pt>
                      <c:pt idx="199">
                        <c:v>3680</c:v>
                      </c:pt>
                      <c:pt idx="200">
                        <c:v>3640</c:v>
                      </c:pt>
                      <c:pt idx="201">
                        <c:v>3600</c:v>
                      </c:pt>
                      <c:pt idx="202">
                        <c:v>3560</c:v>
                      </c:pt>
                      <c:pt idx="203">
                        <c:v>3520</c:v>
                      </c:pt>
                      <c:pt idx="204">
                        <c:v>3480</c:v>
                      </c:pt>
                      <c:pt idx="205">
                        <c:v>3440</c:v>
                      </c:pt>
                      <c:pt idx="206">
                        <c:v>3400</c:v>
                      </c:pt>
                      <c:pt idx="207">
                        <c:v>3360</c:v>
                      </c:pt>
                      <c:pt idx="208">
                        <c:v>3320</c:v>
                      </c:pt>
                      <c:pt idx="209">
                        <c:v>3280</c:v>
                      </c:pt>
                      <c:pt idx="210">
                        <c:v>3240</c:v>
                      </c:pt>
                      <c:pt idx="211">
                        <c:v>3200</c:v>
                      </c:pt>
                      <c:pt idx="212">
                        <c:v>3160</c:v>
                      </c:pt>
                      <c:pt idx="213">
                        <c:v>3120</c:v>
                      </c:pt>
                      <c:pt idx="214">
                        <c:v>3080</c:v>
                      </c:pt>
                      <c:pt idx="215">
                        <c:v>3040</c:v>
                      </c:pt>
                      <c:pt idx="216">
                        <c:v>3000</c:v>
                      </c:pt>
                      <c:pt idx="217">
                        <c:v>2960</c:v>
                      </c:pt>
                      <c:pt idx="218">
                        <c:v>2920</c:v>
                      </c:pt>
                      <c:pt idx="219">
                        <c:v>2880</c:v>
                      </c:pt>
                      <c:pt idx="220">
                        <c:v>2840</c:v>
                      </c:pt>
                      <c:pt idx="221">
                        <c:v>2800</c:v>
                      </c:pt>
                      <c:pt idx="222">
                        <c:v>2760</c:v>
                      </c:pt>
                      <c:pt idx="223">
                        <c:v>2720</c:v>
                      </c:pt>
                      <c:pt idx="224">
                        <c:v>2680</c:v>
                      </c:pt>
                      <c:pt idx="225">
                        <c:v>2640</c:v>
                      </c:pt>
                      <c:pt idx="226">
                        <c:v>2600</c:v>
                      </c:pt>
                      <c:pt idx="227">
                        <c:v>2560</c:v>
                      </c:pt>
                      <c:pt idx="228">
                        <c:v>2520</c:v>
                      </c:pt>
                      <c:pt idx="229">
                        <c:v>2480</c:v>
                      </c:pt>
                      <c:pt idx="230">
                        <c:v>2440</c:v>
                      </c:pt>
                      <c:pt idx="231">
                        <c:v>2400</c:v>
                      </c:pt>
                      <c:pt idx="232">
                        <c:v>2360</c:v>
                      </c:pt>
                      <c:pt idx="233">
                        <c:v>2320</c:v>
                      </c:pt>
                      <c:pt idx="234">
                        <c:v>2280</c:v>
                      </c:pt>
                      <c:pt idx="235">
                        <c:v>2240</c:v>
                      </c:pt>
                      <c:pt idx="236">
                        <c:v>2200</c:v>
                      </c:pt>
                      <c:pt idx="237">
                        <c:v>2160</c:v>
                      </c:pt>
                      <c:pt idx="238">
                        <c:v>2120</c:v>
                      </c:pt>
                      <c:pt idx="239">
                        <c:v>2080</c:v>
                      </c:pt>
                      <c:pt idx="240">
                        <c:v>2040</c:v>
                      </c:pt>
                      <c:pt idx="241">
                        <c:v>2000</c:v>
                      </c:pt>
                      <c:pt idx="242">
                        <c:v>1960</c:v>
                      </c:pt>
                      <c:pt idx="243">
                        <c:v>1920</c:v>
                      </c:pt>
                      <c:pt idx="244">
                        <c:v>1880</c:v>
                      </c:pt>
                      <c:pt idx="245">
                        <c:v>1840</c:v>
                      </c:pt>
                      <c:pt idx="246">
                        <c:v>1800</c:v>
                      </c:pt>
                      <c:pt idx="247">
                        <c:v>1760</c:v>
                      </c:pt>
                      <c:pt idx="248">
                        <c:v>1720</c:v>
                      </c:pt>
                      <c:pt idx="249">
                        <c:v>1680</c:v>
                      </c:pt>
                      <c:pt idx="250">
                        <c:v>1640</c:v>
                      </c:pt>
                      <c:pt idx="251">
                        <c:v>1600</c:v>
                      </c:pt>
                      <c:pt idx="252">
                        <c:v>1560</c:v>
                      </c:pt>
                      <c:pt idx="253">
                        <c:v>1520</c:v>
                      </c:pt>
                      <c:pt idx="254">
                        <c:v>1480</c:v>
                      </c:pt>
                      <c:pt idx="255">
                        <c:v>1440</c:v>
                      </c:pt>
                      <c:pt idx="256">
                        <c:v>1400</c:v>
                      </c:pt>
                      <c:pt idx="257">
                        <c:v>1360</c:v>
                      </c:pt>
                      <c:pt idx="258">
                        <c:v>1320</c:v>
                      </c:pt>
                      <c:pt idx="259">
                        <c:v>1280</c:v>
                      </c:pt>
                      <c:pt idx="260">
                        <c:v>1240</c:v>
                      </c:pt>
                      <c:pt idx="261">
                        <c:v>1200</c:v>
                      </c:pt>
                      <c:pt idx="262">
                        <c:v>1160</c:v>
                      </c:pt>
                      <c:pt idx="263">
                        <c:v>1120</c:v>
                      </c:pt>
                      <c:pt idx="264">
                        <c:v>1080</c:v>
                      </c:pt>
                      <c:pt idx="265">
                        <c:v>1040</c:v>
                      </c:pt>
                      <c:pt idx="266">
                        <c:v>1000</c:v>
                      </c:pt>
                      <c:pt idx="267">
                        <c:v>1000</c:v>
                      </c:pt>
                      <c:pt idx="268">
                        <c:v>1000</c:v>
                      </c:pt>
                      <c:pt idx="269">
                        <c:v>1000</c:v>
                      </c:pt>
                      <c:pt idx="270">
                        <c:v>1000</c:v>
                      </c:pt>
                      <c:pt idx="271">
                        <c:v>1000</c:v>
                      </c:pt>
                      <c:pt idx="272">
                        <c:v>1000</c:v>
                      </c:pt>
                      <c:pt idx="273">
                        <c:v>1000</c:v>
                      </c:pt>
                      <c:pt idx="274">
                        <c:v>1000</c:v>
                      </c:pt>
                      <c:pt idx="275">
                        <c:v>1000</c:v>
                      </c:pt>
                      <c:pt idx="276">
                        <c:v>1000</c:v>
                      </c:pt>
                      <c:pt idx="277">
                        <c:v>1000</c:v>
                      </c:pt>
                      <c:pt idx="278">
                        <c:v>1000</c:v>
                      </c:pt>
                      <c:pt idx="279">
                        <c:v>1000</c:v>
                      </c:pt>
                      <c:pt idx="280">
                        <c:v>1000</c:v>
                      </c:pt>
                      <c:pt idx="281">
                        <c:v>1000</c:v>
                      </c:pt>
                      <c:pt idx="282">
                        <c:v>1000</c:v>
                      </c:pt>
                      <c:pt idx="283">
                        <c:v>1000</c:v>
                      </c:pt>
                      <c:pt idx="284">
                        <c:v>1000</c:v>
                      </c:pt>
                      <c:pt idx="285">
                        <c:v>1000</c:v>
                      </c:pt>
                      <c:pt idx="286">
                        <c:v>1000</c:v>
                      </c:pt>
                      <c:pt idx="287">
                        <c:v>1000</c:v>
                      </c:pt>
                      <c:pt idx="288">
                        <c:v>1000</c:v>
                      </c:pt>
                      <c:pt idx="289">
                        <c:v>1000</c:v>
                      </c:pt>
                      <c:pt idx="290">
                        <c:v>1000</c:v>
                      </c:pt>
                      <c:pt idx="291">
                        <c:v>1000</c:v>
                      </c:pt>
                      <c:pt idx="292">
                        <c:v>1000</c:v>
                      </c:pt>
                      <c:pt idx="293">
                        <c:v>1000</c:v>
                      </c:pt>
                      <c:pt idx="294">
                        <c:v>1000</c:v>
                      </c:pt>
                      <c:pt idx="295">
                        <c:v>1000</c:v>
                      </c:pt>
                      <c:pt idx="296">
                        <c:v>1000</c:v>
                      </c:pt>
                      <c:pt idx="297">
                        <c:v>1000</c:v>
                      </c:pt>
                      <c:pt idx="298">
                        <c:v>1000</c:v>
                      </c:pt>
                      <c:pt idx="299">
                        <c:v>1000</c:v>
                      </c:pt>
                      <c:pt idx="300">
                        <c:v>1000</c:v>
                      </c:pt>
                      <c:pt idx="301">
                        <c:v>1000</c:v>
                      </c:pt>
                      <c:pt idx="302">
                        <c:v>1000</c:v>
                      </c:pt>
                      <c:pt idx="303">
                        <c:v>1000</c:v>
                      </c:pt>
                      <c:pt idx="304">
                        <c:v>1000</c:v>
                      </c:pt>
                      <c:pt idx="305">
                        <c:v>1000</c:v>
                      </c:pt>
                      <c:pt idx="306">
                        <c:v>1000</c:v>
                      </c:pt>
                      <c:pt idx="307">
                        <c:v>1000</c:v>
                      </c:pt>
                      <c:pt idx="308">
                        <c:v>1000</c:v>
                      </c:pt>
                      <c:pt idx="309">
                        <c:v>1000</c:v>
                      </c:pt>
                      <c:pt idx="310">
                        <c:v>1000</c:v>
                      </c:pt>
                      <c:pt idx="311">
                        <c:v>1000</c:v>
                      </c:pt>
                      <c:pt idx="312">
                        <c:v>1000</c:v>
                      </c:pt>
                      <c:pt idx="313">
                        <c:v>1000</c:v>
                      </c:pt>
                      <c:pt idx="314">
                        <c:v>1000</c:v>
                      </c:pt>
                      <c:pt idx="315">
                        <c:v>1000</c:v>
                      </c:pt>
                      <c:pt idx="316">
                        <c:v>1000</c:v>
                      </c:pt>
                      <c:pt idx="317">
                        <c:v>1000</c:v>
                      </c:pt>
                      <c:pt idx="318">
                        <c:v>1000</c:v>
                      </c:pt>
                      <c:pt idx="319">
                        <c:v>1000</c:v>
                      </c:pt>
                      <c:pt idx="320">
                        <c:v>1000</c:v>
                      </c:pt>
                    </c:numCache>
                  </c:numRef>
                </c:yVal>
                <c:smooth val="1"/>
              </c15:ser>
            </c15:filteredScatterSeries>
          </c:ext>
        </c:extLst>
      </c:scatterChart>
      <c:valAx>
        <c:axId val="151015296"/>
        <c:scaling>
          <c:orientation val="minMax"/>
          <c:min val="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time(day)</a:t>
                </a:r>
              </a:p>
            </c:rich>
          </c:tx>
          <c:layout>
            <c:manualLayout>
              <c:xMode val="edge"/>
              <c:yMode val="edge"/>
              <c:x val="0.37982502187226597"/>
              <c:y val="0.929606299212598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015856"/>
        <c:crosses val="autoZero"/>
        <c:crossBetween val="midCat"/>
      </c:valAx>
      <c:valAx>
        <c:axId val="1510158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BHP(psi)</a:t>
                </a:r>
              </a:p>
            </c:rich>
          </c:tx>
          <c:layout>
            <c:manualLayout>
              <c:xMode val="edge"/>
              <c:yMode val="edge"/>
              <c:x val="2.7776637409374929E-3"/>
              <c:y val="0.328187614876670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1015296"/>
        <c:crosses val="autoZero"/>
        <c:crossBetween val="midCat"/>
      </c:valAx>
      <c:spPr>
        <a:noFill/>
        <a:ln>
          <a:noFill/>
        </a:ln>
        <a:effectLst/>
      </c:spPr>
    </c:plotArea>
    <c:legend>
      <c:legendPos val="r"/>
      <c:layout>
        <c:manualLayout>
          <c:xMode val="edge"/>
          <c:yMode val="edge"/>
          <c:x val="0.4411140213312752"/>
          <c:y val="0.12404581451814201"/>
          <c:w val="0.42291177418612141"/>
          <c:h val="0.3292500546806649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withinLinearReversed" id="21">
  <a:schemeClr val="accent1"/>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1">
  <a:schemeClr val="accent1"/>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1">
  <a:schemeClr val="accent1"/>
</cs:colorStyle>
</file>

<file path=ppt/charts/colors8.xml><?xml version="1.0" encoding="utf-8"?>
<cs:colorStyle xmlns:cs="http://schemas.microsoft.com/office/drawing/2012/chartStyle" xmlns:a="http://schemas.openxmlformats.org/drawingml/2006/main" meth="withinLinearReversed" id="21">
  <a:schemeClr val="accent1"/>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4E87197-B60C-4E08-B59B-968D4532126C}" type="datetimeFigureOut">
              <a:rPr lang="en-US" smtClean="0"/>
              <a:t>1/17/2018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2E38669-B5CA-4863-96F4-4693B83D9EF1}" type="slidenum">
              <a:rPr lang="en-US" smtClean="0"/>
              <a:t>‹#›</a:t>
            </a:fld>
            <a:endParaRPr lang="en-US"/>
          </a:p>
        </p:txBody>
      </p:sp>
    </p:spTree>
    <p:extLst>
      <p:ext uri="{BB962C8B-B14F-4D97-AF65-F5344CB8AC3E}">
        <p14:creationId xmlns:p14="http://schemas.microsoft.com/office/powerpoint/2010/main" val="150400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“data-driven”</a:t>
            </a:r>
            <a:r>
              <a:rPr lang="en-US" baseline="0" dirty="0" smtClean="0"/>
              <a:t> here means the strategy make decision purely based on production data and need no prerequisite knowledge of the reservoir properties.</a:t>
            </a:r>
          </a:p>
          <a:p>
            <a:endParaRPr lang="en-US" baseline="0" dirty="0" smtClean="0"/>
          </a:p>
          <a:p>
            <a:r>
              <a:rPr lang="en-US" dirty="0" smtClean="0"/>
              <a:t>Unconventional</a:t>
            </a:r>
            <a:r>
              <a:rPr lang="en-US" baseline="0" dirty="0" smtClean="0"/>
              <a:t> Reservoir here denotes the oil reservoir with very low permeability like shale oil reservoir or tight oil reservoir.</a:t>
            </a:r>
            <a:endParaRPr lang="en-US" dirty="0" smtClean="0"/>
          </a:p>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1</a:t>
            </a:fld>
            <a:endParaRPr lang="en-US"/>
          </a:p>
        </p:txBody>
      </p:sp>
    </p:spTree>
    <p:extLst>
      <p:ext uri="{BB962C8B-B14F-4D97-AF65-F5344CB8AC3E}">
        <p14:creationId xmlns:p14="http://schemas.microsoft.com/office/powerpoint/2010/main" val="598200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12</a:t>
            </a:fld>
            <a:endParaRPr lang="en-US"/>
          </a:p>
        </p:txBody>
      </p:sp>
    </p:spTree>
    <p:extLst>
      <p:ext uri="{BB962C8B-B14F-4D97-AF65-F5344CB8AC3E}">
        <p14:creationId xmlns:p14="http://schemas.microsoft.com/office/powerpoint/2010/main" val="2942940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smtClean="0"/>
              </a:p>
              <a:p>
                <a:r>
                  <a:rPr lang="en-US" dirty="0" smtClean="0"/>
                  <a:t>For</a:t>
                </a:r>
                <a:r>
                  <a:rPr lang="en-US" baseline="0" dirty="0" smtClean="0"/>
                  <a:t> ng = 0.5 case, the derivative of </a:t>
                </a:r>
                <a:r>
                  <a:rPr lang="en-US" baseline="0" dirty="0" err="1" smtClean="0"/>
                  <a:t>fo</a:t>
                </a:r>
                <a:r>
                  <a:rPr lang="en-US" baseline="0" dirty="0" smtClean="0"/>
                  <a:t> is extremely large at the beginning. Subsequently the So contribution term will be very large and gives out a  negative OGR response. A more physical explanation is that as pressure goes below bubble point, the saturation will decrease and a slight reduction on oil saturation will significantly undermine the oil mobility.</a:t>
                </a:r>
                <a:endParaRPr lang="en-US" dirty="0" smtClean="0"/>
              </a:p>
              <a:p>
                <a:endParaRPr lang="en-US" dirty="0" smtClean="0"/>
              </a:p>
              <a:p>
                <a:r>
                  <a:rPr lang="en-US" dirty="0" smtClean="0"/>
                  <a:t>On</a:t>
                </a:r>
                <a:r>
                  <a:rPr lang="en-US" baseline="0" dirty="0" smtClean="0"/>
                  <a:t> the other hand, for ng = 4 case, the derivative of </a:t>
                </a:r>
                <a:r>
                  <a:rPr lang="en-US" baseline="0" dirty="0" err="1" smtClean="0"/>
                  <a:t>fo</a:t>
                </a:r>
                <a:r>
                  <a:rPr lang="en-US" baseline="0" dirty="0" smtClean="0"/>
                  <a:t> is almost 0 at the beginning. So pressure contribution will dominate and a positive OGR response is expected.</a:t>
                </a:r>
                <a:endParaRPr lang="en-US" dirty="0"/>
              </a:p>
            </p:txBody>
          </p:sp>
        </mc:Choice>
        <mc:Fallback xmlns="">
          <p:sp>
            <p:nvSpPr>
              <p:cNvPr id="3" name="Notes Placeholder 2"/>
              <p:cNvSpPr>
                <a:spLocks noGrp="1"/>
              </p:cNvSpPr>
              <p:nvPr>
                <p:ph type="body" idx="1"/>
              </p:nvPr>
            </p:nvSpPr>
            <p:spPr/>
            <p:txBody>
              <a:bodyPr/>
              <a:lstStyle/>
              <a:p>
                <a:r>
                  <a:rPr lang="en-US" i="0">
                    <a:latin typeface="Cambria Math" panose="02040503050406030204" pitchFamily="18" charset="0"/>
                  </a:rPr>
                  <a:t>𝑆</a:t>
                </a:r>
                <a:r>
                  <a:rPr lang="en-US" i="0" smtClean="0">
                    <a:latin typeface="Cambria Math" panose="02040503050406030204" pitchFamily="18" charset="0"/>
                  </a:rPr>
                  <a:t>_</a:t>
                </a:r>
                <a:r>
                  <a:rPr lang="en-US" i="0">
                    <a:latin typeface="Cambria Math" panose="02040503050406030204" pitchFamily="18" charset="0"/>
                  </a:rPr>
                  <a:t>𝑜</a:t>
                </a:r>
                <a:r>
                  <a:rPr lang="en-US" b="0" i="0" smtClean="0">
                    <a:latin typeface="Cambria Math" panose="02040503050406030204" pitchFamily="18" charset="0"/>
                  </a:rPr>
                  <a:t>  𝑣𝑠 𝑃</a:t>
                </a:r>
                <a:r>
                  <a:rPr lang="en-US" dirty="0" smtClean="0"/>
                  <a:t> relation</a:t>
                </a:r>
                <a:endParaRPr lang="en-US" dirty="0"/>
              </a:p>
            </p:txBody>
          </p:sp>
        </mc:Fallback>
      </mc:AlternateContent>
      <p:sp>
        <p:nvSpPr>
          <p:cNvPr id="4" name="Slide Number Placeholder 3"/>
          <p:cNvSpPr>
            <a:spLocks noGrp="1"/>
          </p:cNvSpPr>
          <p:nvPr>
            <p:ph type="sldNum" sz="quarter" idx="10"/>
          </p:nvPr>
        </p:nvSpPr>
        <p:spPr/>
        <p:txBody>
          <a:bodyPr/>
          <a:lstStyle/>
          <a:p>
            <a:fld id="{72E38669-B5CA-4863-96F4-4693B83D9EF1}" type="slidenum">
              <a:rPr lang="en-US" smtClean="0"/>
              <a:t>13</a:t>
            </a:fld>
            <a:endParaRPr lang="en-US"/>
          </a:p>
        </p:txBody>
      </p:sp>
    </p:spTree>
    <p:extLst>
      <p:ext uri="{BB962C8B-B14F-4D97-AF65-F5344CB8AC3E}">
        <p14:creationId xmlns:p14="http://schemas.microsoft.com/office/powerpoint/2010/main" val="249488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check</a:t>
            </a:r>
            <a:r>
              <a:rPr lang="en-US" baseline="0" dirty="0" smtClean="0"/>
              <a:t> the OGR relates to pressure and saturation for different production stages.</a:t>
            </a:r>
          </a:p>
          <a:p>
            <a:endParaRPr lang="en-US" dirty="0" smtClean="0"/>
          </a:p>
          <a:p>
            <a:pPr marL="228600" indent="-228600">
              <a:buAutoNum type="arabicPeriod"/>
            </a:pPr>
            <a:r>
              <a:rPr lang="en-US" dirty="0" smtClean="0"/>
              <a:t>Well, above the bubbl</a:t>
            </a:r>
            <a:r>
              <a:rPr lang="en-US" baseline="0" dirty="0" smtClean="0"/>
              <a:t>e point pressure, the OGR is almost constant because no gas is coming out from the liquid and So remain to be unchanged. So this term … And </a:t>
            </a:r>
            <a:r>
              <a:rPr lang="en-US" baseline="0" dirty="0" err="1" smtClean="0"/>
              <a:t>Rs</a:t>
            </a:r>
            <a:r>
              <a:rPr lang="en-US" baseline="0" dirty="0" smtClean="0"/>
              <a:t> and Bo/</a:t>
            </a:r>
            <a:r>
              <a:rPr lang="en-US" baseline="0" dirty="0" err="1" smtClean="0"/>
              <a:t>Bg</a:t>
            </a:r>
            <a:r>
              <a:rPr lang="en-US" baseline="0" dirty="0" smtClean="0"/>
              <a:t> derivative are both very small. So this term…</a:t>
            </a:r>
          </a:p>
          <a:p>
            <a:pPr marL="228600" indent="-228600">
              <a:buAutoNum type="arabicPeriod"/>
            </a:pPr>
            <a:r>
              <a:rPr lang="en-US" baseline="0" dirty="0" smtClean="0"/>
              <a:t>The BHP drops below the bubble point, the OGR variation is the interaction of P and So contribution. The OGR variation depends on </a:t>
            </a:r>
            <a:r>
              <a:rPr lang="en-US" baseline="0" dirty="0" err="1" smtClean="0"/>
              <a:t>Cp</a:t>
            </a:r>
            <a:r>
              <a:rPr lang="en-US" baseline="0" dirty="0" smtClean="0"/>
              <a:t> and Cs as well as the Pressure and Saturation change rate</a:t>
            </a:r>
          </a:p>
          <a:p>
            <a:pPr marL="228600" indent="-228600">
              <a:buAutoNum type="arabicPeriod"/>
            </a:pPr>
            <a:r>
              <a:rPr lang="en-US" altLang="zh-CN" baseline="0" dirty="0" smtClean="0"/>
              <a:t>And finally, when the BHP holds below the </a:t>
            </a:r>
            <a:r>
              <a:rPr lang="en-US" altLang="zh-CN" baseline="0" dirty="0" err="1" smtClean="0"/>
              <a:t>Pb</a:t>
            </a:r>
            <a:r>
              <a:rPr lang="en-US" altLang="zh-CN" baseline="0" dirty="0" smtClean="0"/>
              <a:t>, this term… OGR will only determined by the saturation and the saturation contributes positively to the OGR.</a:t>
            </a:r>
            <a:endParaRPr lang="en-US" baseline="0" dirty="0" smtClean="0"/>
          </a:p>
        </p:txBody>
      </p:sp>
      <p:sp>
        <p:nvSpPr>
          <p:cNvPr id="4" name="Slide Number Placeholder 3"/>
          <p:cNvSpPr>
            <a:spLocks noGrp="1"/>
          </p:cNvSpPr>
          <p:nvPr>
            <p:ph type="sldNum" sz="quarter" idx="10"/>
          </p:nvPr>
        </p:nvSpPr>
        <p:spPr/>
        <p:txBody>
          <a:bodyPr/>
          <a:lstStyle/>
          <a:p>
            <a:fld id="{72E38669-B5CA-4863-96F4-4693B83D9EF1}" type="slidenum">
              <a:rPr lang="en-US" smtClean="0"/>
              <a:t>14</a:t>
            </a:fld>
            <a:endParaRPr lang="en-US"/>
          </a:p>
        </p:txBody>
      </p:sp>
    </p:spTree>
    <p:extLst>
      <p:ext uri="{BB962C8B-B14F-4D97-AF65-F5344CB8AC3E}">
        <p14:creationId xmlns:p14="http://schemas.microsoft.com/office/powerpoint/2010/main" val="1769410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study the OGR build up phenomenon for test 2, a</a:t>
            </a:r>
            <a:r>
              <a:rPr lang="en-US" dirty="0" smtClean="0"/>
              <a:t> 1D</a:t>
            </a:r>
            <a:r>
              <a:rPr lang="en-US" baseline="0" dirty="0" smtClean="0"/>
              <a:t> simplified model is built. </a:t>
            </a:r>
          </a:p>
          <a:p>
            <a:r>
              <a:rPr lang="en-US" baseline="0" dirty="0" smtClean="0"/>
              <a:t>Two simulator are used to verify the results. </a:t>
            </a:r>
          </a:p>
          <a:p>
            <a:endParaRPr lang="en-US" baseline="0" dirty="0" smtClean="0"/>
          </a:p>
          <a:p>
            <a:r>
              <a:rPr lang="en-US" baseline="0" dirty="0" smtClean="0"/>
              <a:t>The first simulation tool applied is the Eclipse E100. </a:t>
            </a:r>
          </a:p>
          <a:p>
            <a:r>
              <a:rPr lang="en-US" baseline="0" dirty="0" smtClean="0"/>
              <a:t>The second simulator is build upon the ADETL framework developed by Dr. </a:t>
            </a:r>
            <a:r>
              <a:rPr lang="en-US" baseline="0" dirty="0" err="1" smtClean="0"/>
              <a:t>Younis</a:t>
            </a:r>
            <a:r>
              <a:rPr lang="en-US" baseline="0" dirty="0" smtClean="0"/>
              <a:t>.   #I modify the simulator and make it possible to apply the pressure control boundary condition. </a:t>
            </a:r>
          </a:p>
          <a:p>
            <a:endParaRPr lang="en-US" baseline="0" dirty="0" smtClean="0"/>
          </a:p>
          <a:p>
            <a:r>
              <a:rPr lang="en-US" baseline="0" dirty="0" smtClean="0"/>
              <a:t>So the difference between the two simulators is that the E100 implement </a:t>
            </a:r>
            <a:r>
              <a:rPr lang="en-US" baseline="0" dirty="0" err="1" smtClean="0"/>
              <a:t>Peaceman</a:t>
            </a:r>
            <a:r>
              <a:rPr lang="en-US" baseline="0" dirty="0" smtClean="0"/>
              <a:t>  Model to characterize the effect of wells. Fracture is grid block with every large permeability. Pressure gradient is allowed within this block. On the other hand ADETL simulator represent the fracture by a boundary pressure control which is equivalent to a infinite conductivity fracture.</a:t>
            </a:r>
          </a:p>
        </p:txBody>
      </p:sp>
      <p:sp>
        <p:nvSpPr>
          <p:cNvPr id="4" name="Slide Number Placeholder 3"/>
          <p:cNvSpPr>
            <a:spLocks noGrp="1"/>
          </p:cNvSpPr>
          <p:nvPr>
            <p:ph type="sldNum" sz="quarter" idx="10"/>
          </p:nvPr>
        </p:nvSpPr>
        <p:spPr/>
        <p:txBody>
          <a:bodyPr/>
          <a:lstStyle/>
          <a:p>
            <a:fld id="{72E38669-B5CA-4863-96F4-4693B83D9EF1}" type="slidenum">
              <a:rPr lang="en-US" smtClean="0"/>
              <a:t>16</a:t>
            </a:fld>
            <a:endParaRPr lang="en-US"/>
          </a:p>
        </p:txBody>
      </p:sp>
    </p:spTree>
    <p:extLst>
      <p:ext uri="{BB962C8B-B14F-4D97-AF65-F5344CB8AC3E}">
        <p14:creationId xmlns:p14="http://schemas.microsoft.com/office/powerpoint/2010/main" val="220028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study </a:t>
            </a:r>
            <a:r>
              <a:rPr lang="en-US" baseline="0" dirty="0" smtClean="0"/>
              <a:t>temporal trend of the underground saturation, simulations are run on the model that the BHP is scheduled to drop and hold at 4000 psi.</a:t>
            </a:r>
            <a:endParaRPr lang="en-US" dirty="0" smtClean="0"/>
          </a:p>
          <a:p>
            <a:endParaRPr lang="en-US" dirty="0" smtClean="0"/>
          </a:p>
          <a:p>
            <a:r>
              <a:rPr lang="en-US" dirty="0" smtClean="0"/>
              <a:t>First</a:t>
            </a:r>
            <a:r>
              <a:rPr lang="en-US" baseline="0" dirty="0" smtClean="0"/>
              <a:t>, we see that as the pressure drops, the So will drops simultaneously. Which proves our previous assumption.</a:t>
            </a:r>
            <a:endParaRPr lang="en-US" dirty="0" smtClean="0"/>
          </a:p>
          <a:p>
            <a:endParaRPr lang="en-US" baseline="0" dirty="0" smtClean="0"/>
          </a:p>
          <a:p>
            <a:r>
              <a:rPr lang="en-US" baseline="0" dirty="0" smtClean="0"/>
              <a:t>Another very important observation is that as the pressure holds, So will start to increase except for ng =4 case.</a:t>
            </a:r>
          </a:p>
          <a:p>
            <a:endParaRPr lang="en-US" baseline="0" dirty="0" smtClean="0"/>
          </a:p>
          <a:p>
            <a:r>
              <a:rPr lang="en-US" baseline="0" dirty="0" smtClean="0"/>
              <a:t>That gives a good explanation for the results of test 2. The </a:t>
            </a:r>
            <a:r>
              <a:rPr lang="en-US" baseline="0" dirty="0" err="1" smtClean="0"/>
              <a:t>equ</a:t>
            </a:r>
            <a:r>
              <a:rPr lang="en-US" baseline="0" dirty="0" smtClean="0"/>
              <a:t>(12) gives the relation between OGR response and saturation when the pressure is kept constant</a:t>
            </a:r>
          </a:p>
        </p:txBody>
      </p:sp>
      <p:sp>
        <p:nvSpPr>
          <p:cNvPr id="4" name="Slide Number Placeholder 3"/>
          <p:cNvSpPr>
            <a:spLocks noGrp="1"/>
          </p:cNvSpPr>
          <p:nvPr>
            <p:ph type="sldNum" sz="quarter" idx="10"/>
          </p:nvPr>
        </p:nvSpPr>
        <p:spPr/>
        <p:txBody>
          <a:bodyPr/>
          <a:lstStyle/>
          <a:p>
            <a:fld id="{72E38669-B5CA-4863-96F4-4693B83D9EF1}" type="slidenum">
              <a:rPr lang="en-US" smtClean="0"/>
              <a:t>17</a:t>
            </a:fld>
            <a:endParaRPr lang="en-US"/>
          </a:p>
        </p:txBody>
      </p:sp>
    </p:spTree>
    <p:extLst>
      <p:ext uri="{BB962C8B-B14F-4D97-AF65-F5344CB8AC3E}">
        <p14:creationId xmlns:p14="http://schemas.microsoft.com/office/powerpoint/2010/main" val="27645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anose="02020603050405020304" pitchFamily="18" charset="0"/>
              </a:rPr>
              <a:t>We</a:t>
            </a:r>
            <a:r>
              <a:rPr lang="en-US" baseline="0" dirty="0" smtClean="0">
                <a:latin typeface="Times New Roman" panose="02020603050405020304" pitchFamily="18" charset="0"/>
              </a:rPr>
              <a:t> got the saturation profile for BHP hold period from both simulators.</a:t>
            </a:r>
          </a:p>
          <a:p>
            <a:endParaRPr lang="en-US" baseline="0" dirty="0" smtClean="0">
              <a:latin typeface="Times New Roman" panose="02020603050405020304" pitchFamily="18" charset="0"/>
            </a:endParaRPr>
          </a:p>
          <a:p>
            <a:r>
              <a:rPr lang="en-US" baseline="0" dirty="0" smtClean="0">
                <a:latin typeface="Times New Roman" panose="02020603050405020304" pitchFamily="18" charset="0"/>
              </a:rPr>
              <a:t>Note that the BHP is held at 25</a:t>
            </a:r>
            <a:r>
              <a:rPr lang="en-US" baseline="30000" dirty="0" smtClean="0">
                <a:latin typeface="Times New Roman" panose="02020603050405020304" pitchFamily="18" charset="0"/>
              </a:rPr>
              <a:t>th</a:t>
            </a:r>
            <a:r>
              <a:rPr lang="en-US" baseline="0" dirty="0" smtClean="0">
                <a:latin typeface="Times New Roman" panose="02020603050405020304" pitchFamily="18" charset="0"/>
              </a:rPr>
              <a:t> day. Both results show that the saturation goes up as the BHP holds. Which is consistent with our previous observation. However, this build-up only happened within a small proximity to the fracture. The saturation of the grids far away from the fracture will continue to decrease even the BHP stop dropping.</a:t>
            </a:r>
          </a:p>
          <a:p>
            <a:endParaRPr lang="en-US" baseline="0" dirty="0" smtClean="0">
              <a:latin typeface="Times New Roman" panose="02020603050405020304" pitchFamily="18" charset="0"/>
            </a:endParaRPr>
          </a:p>
          <a:p>
            <a:r>
              <a:rPr lang="en-US" baseline="0" dirty="0" smtClean="0">
                <a:latin typeface="Times New Roman" panose="02020603050405020304" pitchFamily="18" charset="0"/>
              </a:rPr>
              <a:t>The saturation build-up will have a positive influence to the surface OGR, but what is the physics behind this build-up phenomenon</a:t>
            </a:r>
          </a:p>
        </p:txBody>
      </p:sp>
      <p:sp>
        <p:nvSpPr>
          <p:cNvPr id="4" name="Slide Number Placeholder 3"/>
          <p:cNvSpPr>
            <a:spLocks noGrp="1"/>
          </p:cNvSpPr>
          <p:nvPr>
            <p:ph type="sldNum" sz="quarter" idx="10"/>
          </p:nvPr>
        </p:nvSpPr>
        <p:spPr/>
        <p:txBody>
          <a:bodyPr/>
          <a:lstStyle/>
          <a:p>
            <a:fld id="{72E38669-B5CA-4863-96F4-4693B83D9EF1}" type="slidenum">
              <a:rPr lang="en-US" smtClean="0"/>
              <a:t>18</a:t>
            </a:fld>
            <a:endParaRPr lang="en-US"/>
          </a:p>
        </p:txBody>
      </p:sp>
    </p:spTree>
    <p:extLst>
      <p:ext uri="{BB962C8B-B14F-4D97-AF65-F5344CB8AC3E}">
        <p14:creationId xmlns:p14="http://schemas.microsoft.com/office/powerpoint/2010/main" val="225365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A 1D one-cell analysis  is carried out to explain the build-up.                                                The one-cell mass conservation can be written in the form of </a:t>
                </a:r>
                <a:r>
                  <a:rPr lang="en-US" baseline="0" dirty="0" err="1" smtClean="0"/>
                  <a:t>equ</a:t>
                </a:r>
                <a:r>
                  <a:rPr lang="en-US" baseline="0" dirty="0" smtClean="0"/>
                  <a:t>(12).</a:t>
                </a:r>
              </a:p>
              <a:p>
                <a:r>
                  <a:rPr lang="en-US" baseline="0" dirty="0" smtClean="0"/>
                  <a:t>Derive from the one-cell mass conservation and ignore the minor effect of rock and fluid compressibility, we can finally get </a:t>
                </a:r>
                <a:r>
                  <a:rPr lang="en-US" baseline="0" dirty="0" err="1" smtClean="0"/>
                  <a:t>equ</a:t>
                </a:r>
                <a:r>
                  <a:rPr lang="en-US" baseline="0" dirty="0" smtClean="0"/>
                  <a:t>(14).</a:t>
                </a:r>
              </a:p>
              <a:p>
                <a:r>
                  <a:rPr lang="en-US" baseline="0" dirty="0" smtClean="0"/>
                  <a:t>It shows that the saturation change of cell is determined by </a:t>
                </a:r>
                <a:r>
                  <a:rPr lang="en-US" baseline="0" dirty="0" err="1" smtClean="0"/>
                  <a:t>fo</a:t>
                </a:r>
                <a:r>
                  <a:rPr lang="en-US" baseline="0" dirty="0" smtClean="0"/>
                  <a:t> and </a:t>
                </a:r>
                <a:r>
                  <a:rPr lang="en-US" baseline="0" dirty="0" err="1" smtClean="0"/>
                  <a:t>qt</a:t>
                </a:r>
                <a:r>
                  <a:rPr lang="en-US" baseline="0" dirty="0" smtClean="0"/>
                  <a:t> flow at the inlet and outlet face. If </a:t>
                </a:r>
                <a14:m>
                  <m:oMath xmlns:m="http://schemas.openxmlformats.org/officeDocument/2006/math">
                    <m:sSubSup>
                      <m:sSubSupPr>
                        <m:ctrlPr>
                          <a:rPr lang="en-US" sz="1200" i="1" smtClean="0">
                            <a:latin typeface="Cambria Math" panose="02040503050406030204" pitchFamily="18" charset="0"/>
                          </a:rPr>
                        </m:ctrlPr>
                      </m:sSubSupPr>
                      <m:e>
                        <m:sSubSup>
                          <m:sSubSupPr>
                            <m:ctrlPr>
                              <a:rPr lang="en-US" sz="1200" i="1">
                                <a:latin typeface="Cambria Math" panose="02040503050406030204" pitchFamily="18" charset="0"/>
                              </a:rPr>
                            </m:ctrlPr>
                          </m:sSubSupPr>
                          <m:e>
                            <m:r>
                              <a:rPr lang="en-US" sz="1200" i="1">
                                <a:latin typeface="Cambria Math" panose="02040503050406030204" pitchFamily="18" charset="0"/>
                              </a:rPr>
                              <m:t>𝑓</m:t>
                            </m:r>
                          </m:e>
                          <m:sub>
                            <m:r>
                              <a:rPr lang="en-US" sz="1200" i="1">
                                <a:latin typeface="Cambria Math" panose="02040503050406030204" pitchFamily="18" charset="0"/>
                              </a:rPr>
                              <m:t>𝑜</m:t>
                            </m:r>
                          </m:sub>
                          <m:sup>
                            <m:r>
                              <a:rPr lang="en-US" sz="1200" i="1">
                                <a:latin typeface="Cambria Math" panose="02040503050406030204" pitchFamily="18" charset="0"/>
                              </a:rPr>
                              <m:t>𝑖𝑛</m:t>
                            </m:r>
                          </m:sup>
                        </m:sSubSup>
                        <m:r>
                          <a:rPr lang="en-US" sz="1200" i="1">
                            <a:latin typeface="Cambria Math" panose="02040503050406030204" pitchFamily="18" charset="0"/>
                          </a:rPr>
                          <m:t>𝑞</m:t>
                        </m:r>
                      </m:e>
                      <m:sub>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𝑟</m:t>
                        </m:r>
                      </m:sub>
                      <m:sup>
                        <m:r>
                          <a:rPr lang="en-US" sz="1200" i="1">
                            <a:latin typeface="Cambria Math" panose="02040503050406030204" pitchFamily="18" charset="0"/>
                          </a:rPr>
                          <m:t>𝑖𝑛</m:t>
                        </m:r>
                      </m:sup>
                    </m:sSubSup>
                    <m:r>
                      <a:rPr lang="en-US" sz="1200" b="0" i="1" smtClean="0">
                        <a:latin typeface="Cambria Math" panose="02040503050406030204" pitchFamily="18" charset="0"/>
                      </a:rPr>
                      <m:t>&gt;</m:t>
                    </m:r>
                    <m:sSubSup>
                      <m:sSubSupPr>
                        <m:ctrlPr>
                          <a:rPr lang="en-US" sz="1200" i="1">
                            <a:latin typeface="Cambria Math" panose="02040503050406030204" pitchFamily="18" charset="0"/>
                          </a:rPr>
                        </m:ctrlPr>
                      </m:sSubSupPr>
                      <m:e>
                        <m:r>
                          <a:rPr lang="en-US" sz="1200" i="1">
                            <a:latin typeface="Cambria Math" panose="02040503050406030204" pitchFamily="18" charset="0"/>
                          </a:rPr>
                          <m:t>𝑓</m:t>
                        </m:r>
                      </m:e>
                      <m:sub>
                        <m:r>
                          <a:rPr lang="en-US" sz="1200" i="1">
                            <a:latin typeface="Cambria Math" panose="02040503050406030204" pitchFamily="18" charset="0"/>
                          </a:rPr>
                          <m:t>𝑜</m:t>
                        </m:r>
                      </m:sub>
                      <m:sup>
                        <m:r>
                          <a:rPr lang="en-US" sz="1200" i="1">
                            <a:latin typeface="Cambria Math" panose="02040503050406030204" pitchFamily="18" charset="0"/>
                          </a:rPr>
                          <m:t>𝑜𝑢𝑡</m:t>
                        </m:r>
                      </m:sup>
                    </m:sSubSup>
                    <m:sSubSup>
                      <m:sSubSupPr>
                        <m:ctrlPr>
                          <a:rPr lang="en-US" sz="1200" i="1">
                            <a:latin typeface="Cambria Math" panose="02040503050406030204" pitchFamily="18" charset="0"/>
                          </a:rPr>
                        </m:ctrlPr>
                      </m:sSubSupPr>
                      <m:e>
                        <m:r>
                          <a:rPr lang="en-US" sz="1200" i="1">
                            <a:latin typeface="Cambria Math" panose="02040503050406030204" pitchFamily="18" charset="0"/>
                          </a:rPr>
                          <m:t>𝑞</m:t>
                        </m:r>
                      </m:e>
                      <m:sub>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𝑟</m:t>
                        </m:r>
                      </m:sub>
                      <m:sup>
                        <m:r>
                          <a:rPr lang="en-US" sz="1200" i="1">
                            <a:latin typeface="Cambria Math" panose="02040503050406030204" pitchFamily="18" charset="0"/>
                          </a:rPr>
                          <m:t>𝑜𝑢𝑡</m:t>
                        </m:r>
                      </m:sup>
                    </m:sSubSup>
                  </m:oMath>
                </a14:m>
                <a:r>
                  <a:rPr lang="en-US" baseline="0" dirty="0" smtClean="0"/>
                  <a:t>, the So of the cell will build up. </a:t>
                </a:r>
              </a:p>
              <a:p>
                <a:endParaRPr lang="en-US" baseline="0" dirty="0" smtClean="0"/>
              </a:p>
              <a:p>
                <a:r>
                  <a:rPr lang="en-US" baseline="0" dirty="0" smtClean="0"/>
                  <a:t>Well here, the </a:t>
                </a:r>
                <a14:m>
                  <m:oMath xmlns:m="http://schemas.openxmlformats.org/officeDocument/2006/math">
                    <m:sSubSup>
                      <m:sSubSupPr>
                        <m:ctrlPr>
                          <a:rPr lang="en-US" sz="1200" i="1" smtClean="0">
                            <a:latin typeface="Cambria Math" panose="02040503050406030204" pitchFamily="18" charset="0"/>
                          </a:rPr>
                        </m:ctrlPr>
                      </m:sSubSupPr>
                      <m:e>
                        <m:r>
                          <a:rPr lang="en-US" sz="1200" i="1">
                            <a:latin typeface="Cambria Math" panose="02040503050406030204" pitchFamily="18" charset="0"/>
                          </a:rPr>
                          <m:t>𝑓</m:t>
                        </m:r>
                      </m:e>
                      <m:sub>
                        <m:r>
                          <a:rPr lang="en-US" sz="1200" i="1">
                            <a:latin typeface="Cambria Math" panose="02040503050406030204" pitchFamily="18" charset="0"/>
                          </a:rPr>
                          <m:t>𝑜</m:t>
                        </m:r>
                      </m:sub>
                      <m:sup/>
                    </m:sSubSup>
                  </m:oMath>
                </a14:m>
                <a:r>
                  <a:rPr lang="en-US" baseline="0" dirty="0" smtClean="0"/>
                  <a:t> is determined by the So and </a:t>
                </a:r>
                <a:r>
                  <a:rPr lang="en-US" baseline="0" dirty="0" err="1" smtClean="0"/>
                  <a:t>qt</a:t>
                </a:r>
                <a:r>
                  <a:rPr lang="en-US" baseline="0" dirty="0" smtClean="0"/>
                  <a:t> depends on the pressure gradient.</a:t>
                </a:r>
              </a:p>
              <a:p>
                <a:endParaRPr lang="en-US" baseline="0" dirty="0" smtClean="0"/>
              </a:p>
              <a:p>
                <a:r>
                  <a:rPr lang="en-US" baseline="0" dirty="0" smtClean="0"/>
                  <a:t>If we could get the profile for </a:t>
                </a:r>
                <a:r>
                  <a:rPr lang="en-US" baseline="0" dirty="0" err="1" smtClean="0"/>
                  <a:t>fo</a:t>
                </a:r>
                <a:r>
                  <a:rPr lang="en-US" baseline="0" dirty="0" smtClean="0"/>
                  <a:t> and pressure gradient, we may figure why the saturation will build up.</a:t>
                </a:r>
              </a:p>
              <a:p>
                <a:endParaRPr lang="en-US" baseline="0" dirty="0" smtClean="0"/>
              </a:p>
              <a:p>
                <a:endParaRPr lang="en-US" baseline="0" dirty="0" smtClean="0"/>
              </a:p>
              <a:p>
                <a:endParaRPr lang="en-US" dirty="0" smtClean="0"/>
              </a:p>
              <a:p>
                <a:r>
                  <a:rPr lang="en-US" dirty="0" smtClean="0"/>
                  <a:t>Explanation</a:t>
                </a:r>
                <a:r>
                  <a:rPr lang="en-US" baseline="0" dirty="0" smtClean="0"/>
                  <a:t> on one-cell model</a:t>
                </a:r>
                <a:endParaRPr lang="en-US" dirty="0"/>
              </a:p>
            </p:txBody>
          </p:sp>
        </mc:Choice>
        <mc:Fallback xmlns="">
          <p:sp>
            <p:nvSpPr>
              <p:cNvPr id="3" name="Notes Placeholder 2"/>
              <p:cNvSpPr>
                <a:spLocks noGrp="1"/>
              </p:cNvSpPr>
              <p:nvPr>
                <p:ph type="body" idx="1"/>
              </p:nvPr>
            </p:nvSpPr>
            <p:spPr/>
            <p:txBody>
              <a:bodyPr/>
              <a:lstStyle/>
              <a:p>
                <a:r>
                  <a:rPr lang="en-US" baseline="0" dirty="0" smtClean="0"/>
                  <a:t>A 1D one-cell analysis  is carried out to explain the build-up.                                                The one-cell mass conservation can be written in the form of </a:t>
                </a:r>
                <a:r>
                  <a:rPr lang="en-US" baseline="0" dirty="0" err="1" smtClean="0"/>
                  <a:t>equ</a:t>
                </a:r>
                <a:r>
                  <a:rPr lang="en-US" baseline="0" dirty="0" smtClean="0"/>
                  <a:t>(12).</a:t>
                </a:r>
              </a:p>
              <a:p>
                <a:r>
                  <a:rPr lang="en-US" baseline="0" dirty="0" smtClean="0"/>
                  <a:t>Derive from the one-cell mass conservation and ignore the minor effect of rock and fluid compressibility, we can finally get </a:t>
                </a:r>
                <a:r>
                  <a:rPr lang="en-US" baseline="0" dirty="0" err="1" smtClean="0"/>
                  <a:t>equ</a:t>
                </a:r>
                <a:r>
                  <a:rPr lang="en-US" baseline="0" dirty="0" smtClean="0"/>
                  <a:t>(14).</a:t>
                </a:r>
              </a:p>
              <a:p>
                <a:r>
                  <a:rPr lang="en-US" baseline="0" dirty="0" smtClean="0"/>
                  <a:t>It shows that the saturation change of cell is determined by </a:t>
                </a:r>
                <a:r>
                  <a:rPr lang="en-US" baseline="0" dirty="0" err="1" smtClean="0"/>
                  <a:t>fo</a:t>
                </a:r>
                <a:r>
                  <a:rPr lang="en-US" baseline="0" dirty="0" smtClean="0"/>
                  <a:t> and </a:t>
                </a:r>
                <a:r>
                  <a:rPr lang="en-US" baseline="0" dirty="0" err="1" smtClean="0"/>
                  <a:t>qt</a:t>
                </a:r>
                <a:r>
                  <a:rPr lang="en-US" baseline="0" dirty="0" smtClean="0"/>
                  <a:t> flow at the inlet and outlet face. If </a:t>
                </a:r>
                <a:r>
                  <a:rPr lang="en-US" sz="1200" i="0" smtClean="0">
                    <a:latin typeface="Cambria Math" panose="02040503050406030204" pitchFamily="18" charset="0"/>
                  </a:rPr>
                  <a:t>〖</a:t>
                </a:r>
                <a:r>
                  <a:rPr lang="en-US" sz="1200" i="0">
                    <a:latin typeface="Cambria Math" panose="02040503050406030204" pitchFamily="18" charset="0"/>
                  </a:rPr>
                  <a:t>𝑓_𝑜^𝑖𝑛 𝑞</a:t>
                </a:r>
                <a:r>
                  <a:rPr lang="en-US" sz="1200" i="0" smtClean="0">
                    <a:latin typeface="Cambria Math" panose="02040503050406030204" pitchFamily="18" charset="0"/>
                  </a:rPr>
                  <a:t>〗_(</a:t>
                </a:r>
                <a:r>
                  <a:rPr lang="en-US" sz="1200" i="0">
                    <a:latin typeface="Cambria Math" panose="02040503050406030204" pitchFamily="18" charset="0"/>
                  </a:rPr>
                  <a:t>𝑡 𝑟</a:t>
                </a:r>
                <a:r>
                  <a:rPr lang="en-US" sz="1200" i="0" smtClean="0">
                    <a:latin typeface="Cambria Math" panose="02040503050406030204" pitchFamily="18" charset="0"/>
                  </a:rPr>
                  <a:t>)</a:t>
                </a:r>
                <a:r>
                  <a:rPr lang="en-US" sz="1200" i="0">
                    <a:latin typeface="Cambria Math" panose="02040503050406030204" pitchFamily="18" charset="0"/>
                  </a:rPr>
                  <a:t>^</a:t>
                </a:r>
                <a:r>
                  <a:rPr lang="en-US" sz="1200" i="0">
                    <a:latin typeface="Cambria Math" panose="02040503050406030204" pitchFamily="18" charset="0"/>
                  </a:rPr>
                  <a:t>𝑖𝑛</a:t>
                </a:r>
                <a:r>
                  <a:rPr lang="en-US" sz="1200" b="0" i="0" smtClean="0">
                    <a:latin typeface="Cambria Math" panose="02040503050406030204" pitchFamily="18" charset="0"/>
                  </a:rPr>
                  <a:t>&gt;</a:t>
                </a:r>
                <a:r>
                  <a:rPr lang="en-US" sz="1200" i="0">
                    <a:latin typeface="Cambria Math" panose="02040503050406030204" pitchFamily="18" charset="0"/>
                  </a:rPr>
                  <a:t>𝑓_𝑜^𝑜𝑢𝑡 𝑞_(𝑡 𝑟)^𝑜𝑢𝑡</a:t>
                </a:r>
                <a:r>
                  <a:rPr lang="en-US" baseline="0" dirty="0" smtClean="0"/>
                  <a:t>, the So of the cell will build up. </a:t>
                </a:r>
              </a:p>
              <a:p>
                <a:endParaRPr lang="en-US" baseline="0" dirty="0" smtClean="0"/>
              </a:p>
              <a:p>
                <a:r>
                  <a:rPr lang="en-US" baseline="0" dirty="0" smtClean="0"/>
                  <a:t>Well here, the </a:t>
                </a:r>
                <a:r>
                  <a:rPr lang="en-US" sz="1200" i="0">
                    <a:latin typeface="Cambria Math" panose="02040503050406030204" pitchFamily="18" charset="0"/>
                  </a:rPr>
                  <a:t>𝑓</a:t>
                </a:r>
                <a:r>
                  <a:rPr lang="en-US" sz="1200" i="0" smtClean="0">
                    <a:latin typeface="Cambria Math" panose="02040503050406030204" pitchFamily="18" charset="0"/>
                  </a:rPr>
                  <a:t>_</a:t>
                </a:r>
                <a:r>
                  <a:rPr lang="en-US" sz="1200" i="0">
                    <a:latin typeface="Cambria Math" panose="02040503050406030204" pitchFamily="18" charset="0"/>
                  </a:rPr>
                  <a:t>𝑜^ </a:t>
                </a:r>
                <a:r>
                  <a:rPr lang="en-US" baseline="0" dirty="0" smtClean="0"/>
                  <a:t> is determined by the So and </a:t>
                </a:r>
                <a:r>
                  <a:rPr lang="en-US" baseline="0" dirty="0" err="1" smtClean="0"/>
                  <a:t>qt</a:t>
                </a:r>
                <a:r>
                  <a:rPr lang="en-US" baseline="0" dirty="0" smtClean="0"/>
                  <a:t> depends on the pressure gradient.</a:t>
                </a:r>
              </a:p>
              <a:p>
                <a:endParaRPr lang="en-US" baseline="0" dirty="0" smtClean="0"/>
              </a:p>
              <a:p>
                <a:r>
                  <a:rPr lang="en-US" baseline="0" dirty="0" smtClean="0"/>
                  <a:t>If we could get the profile for </a:t>
                </a:r>
                <a:r>
                  <a:rPr lang="en-US" baseline="0" dirty="0" err="1" smtClean="0"/>
                  <a:t>fo</a:t>
                </a:r>
                <a:r>
                  <a:rPr lang="en-US" baseline="0" dirty="0" smtClean="0"/>
                  <a:t> and pressure gradient, we may figure why the saturation will build up.</a:t>
                </a:r>
              </a:p>
              <a:p>
                <a:endParaRPr lang="en-US" baseline="0" dirty="0" smtClean="0"/>
              </a:p>
              <a:p>
                <a:endParaRPr lang="en-US" baseline="0" dirty="0" smtClean="0"/>
              </a:p>
              <a:p>
                <a:endParaRPr lang="en-US" dirty="0" smtClean="0"/>
              </a:p>
              <a:p>
                <a:r>
                  <a:rPr lang="en-US" dirty="0" smtClean="0"/>
                  <a:t>Explanation</a:t>
                </a:r>
                <a:r>
                  <a:rPr lang="en-US" baseline="0" dirty="0" smtClean="0"/>
                  <a:t> </a:t>
                </a:r>
                <a:r>
                  <a:rPr lang="en-US" baseline="0" dirty="0" smtClean="0"/>
                  <a:t>on one-cell model</a:t>
                </a:r>
                <a:endParaRPr lang="en-US" dirty="0"/>
              </a:p>
            </p:txBody>
          </p:sp>
        </mc:Fallback>
      </mc:AlternateContent>
      <p:sp>
        <p:nvSpPr>
          <p:cNvPr id="4" name="Slide Number Placeholder 3"/>
          <p:cNvSpPr>
            <a:spLocks noGrp="1"/>
          </p:cNvSpPr>
          <p:nvPr>
            <p:ph type="sldNum" sz="quarter" idx="10"/>
          </p:nvPr>
        </p:nvSpPr>
        <p:spPr/>
        <p:txBody>
          <a:bodyPr/>
          <a:lstStyle/>
          <a:p>
            <a:fld id="{72E38669-B5CA-4863-96F4-4693B83D9EF1}" type="slidenum">
              <a:rPr lang="en-US" smtClean="0"/>
              <a:t>19</a:t>
            </a:fld>
            <a:endParaRPr lang="en-US"/>
          </a:p>
        </p:txBody>
      </p:sp>
    </p:spTree>
    <p:extLst>
      <p:ext uri="{BB962C8B-B14F-4D97-AF65-F5344CB8AC3E}">
        <p14:creationId xmlns:p14="http://schemas.microsoft.com/office/powerpoint/2010/main" val="167870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21</a:t>
            </a:fld>
            <a:endParaRPr lang="en-US"/>
          </a:p>
        </p:txBody>
      </p:sp>
    </p:spTree>
    <p:extLst>
      <p:ext uri="{BB962C8B-B14F-4D97-AF65-F5344CB8AC3E}">
        <p14:creationId xmlns:p14="http://schemas.microsoft.com/office/powerpoint/2010/main" val="1057700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was</a:t>
            </a:r>
            <a:r>
              <a:rPr lang="en-US" baseline="0" dirty="0" smtClean="0"/>
              <a:t> mentioned above, the optimization algorithm is to approach an optimal well control step by step in a variable space. </a:t>
            </a:r>
            <a:endParaRPr lang="en-US" dirty="0" smtClean="0"/>
          </a:p>
          <a:p>
            <a:endParaRPr lang="en-US" dirty="0" smtClean="0"/>
          </a:p>
          <a:p>
            <a:r>
              <a:rPr lang="en-US" dirty="0" smtClean="0"/>
              <a:t>The </a:t>
            </a:r>
            <a:r>
              <a:rPr lang="en-US" dirty="0" err="1" smtClean="0"/>
              <a:t>obj</a:t>
            </a:r>
            <a:r>
              <a:rPr lang="en-US" baseline="0" dirty="0" smtClean="0"/>
              <a:t> is </a:t>
            </a:r>
            <a:r>
              <a:rPr lang="en-US" dirty="0" smtClean="0"/>
              <a:t>NPV which is given by</a:t>
            </a:r>
            <a:r>
              <a:rPr lang="en-US" baseline="0" dirty="0" smtClean="0"/>
              <a:t> equ15. Ro is … </a:t>
            </a:r>
            <a:r>
              <a:rPr lang="en-US" baseline="0" dirty="0" err="1" smtClean="0"/>
              <a:t>Rg</a:t>
            </a:r>
            <a:r>
              <a:rPr lang="en-US" baseline="0" dirty="0" smtClean="0"/>
              <a:t> is … </a:t>
            </a:r>
            <a:endParaRPr lang="en-US" dirty="0" smtClean="0"/>
          </a:p>
          <a:p>
            <a:endParaRPr lang="en-US" dirty="0" smtClean="0"/>
          </a:p>
          <a:p>
            <a:r>
              <a:rPr lang="en-US" dirty="0" smtClean="0"/>
              <a:t>In this study,</a:t>
            </a:r>
            <a:r>
              <a:rPr lang="en-US" baseline="0" dirty="0" smtClean="0"/>
              <a:t> </a:t>
            </a:r>
            <a:r>
              <a:rPr lang="en-US" dirty="0" smtClean="0"/>
              <a:t>we will utilize the optimization solution in ways</a:t>
            </a:r>
            <a:endParaRPr lang="en-US" baseline="0" dirty="0" smtClean="0"/>
          </a:p>
          <a:p>
            <a:r>
              <a:rPr lang="en-US" baseline="0" dirty="0" smtClean="0"/>
              <a:t>1 .   First, compare it with the greedy method to explore the potential of the reservoir</a:t>
            </a:r>
          </a:p>
          <a:p>
            <a:r>
              <a:rPr lang="en-US" baseline="0" dirty="0" smtClean="0"/>
              <a:t>2.   Second, compare it with the data-driven solution to evaluate the algorithm</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23</a:t>
            </a:fld>
            <a:endParaRPr lang="en-US"/>
          </a:p>
        </p:txBody>
      </p:sp>
    </p:spTree>
    <p:extLst>
      <p:ext uri="{BB962C8B-B14F-4D97-AF65-F5344CB8AC3E}">
        <p14:creationId xmlns:p14="http://schemas.microsoft.com/office/powerpoint/2010/main" val="2929665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optimization choose to drop the BHP fast at the beginning and then suddenly slow down the pressure drop. And after about 100 day, drop the BHP will drop with a increasing rate again. </a:t>
            </a:r>
          </a:p>
          <a:p>
            <a:endParaRPr lang="en-US" baseline="0" dirty="0" smtClean="0"/>
          </a:p>
          <a:p>
            <a:r>
              <a:rPr lang="en-US" baseline="0" dirty="0" smtClean="0"/>
              <a:t>We make two definition here. First, we define the period that BHP drops very slowly at the beginning of the production as ‘hold period’.  Second, we divide the fraction flow curve into two parts, a strong response part where the curve is very steep and a weak response part where the curve is less steep. While within the strong response part, the OGR is sensitive to the saturation change. However, when it is in the weak response zone, the saturation will not have much influence on the OGR</a:t>
            </a:r>
          </a:p>
          <a:p>
            <a:endParaRPr lang="en-US" baseline="0" dirty="0" smtClean="0"/>
          </a:p>
          <a:p>
            <a:r>
              <a:rPr lang="en-US" baseline="0" dirty="0" smtClean="0"/>
              <a:t>When the reservoir is operating in the hold period, the oil saturation is within the strong response part. Within this region, </a:t>
            </a:r>
            <a:r>
              <a:rPr lang="en-US" baseline="0" dirty="0" err="1" smtClean="0"/>
              <a:t>fo</a:t>
            </a:r>
            <a:r>
              <a:rPr lang="en-US" baseline="0" dirty="0" smtClean="0"/>
              <a:t> derivative is very large. Slowing down the pressure drop and subsequent So decline will slow the OGR decrease significantly. </a:t>
            </a:r>
          </a:p>
          <a:p>
            <a:r>
              <a:rPr lang="en-US" baseline="0" dirty="0" smtClean="0"/>
              <a:t>And as the production continues, the saturation will go into the weak response part. Now the slowing down the pressure drop becomes meaningless.</a:t>
            </a:r>
          </a:p>
          <a:p>
            <a:endParaRPr lang="en-US" baseline="0" dirty="0" smtClean="0"/>
          </a:p>
          <a:p>
            <a:r>
              <a:rPr lang="en-US" baseline="0" dirty="0" smtClean="0"/>
              <a:t>So two conclusion can be made: 1. optimization well control pattern shows that …</a:t>
            </a:r>
          </a:p>
          <a:p>
            <a:r>
              <a:rPr lang="en-US" baseline="0" dirty="0" smtClean="0"/>
              <a:t>			2. second, the slowing down the BHP drop helps improve the final NPV</a:t>
            </a:r>
            <a:endParaRPr lang="en-US" dirty="0" smtClean="0"/>
          </a:p>
          <a:p>
            <a:endParaRPr lang="en-US" dirty="0" smtClean="0"/>
          </a:p>
          <a:p>
            <a:r>
              <a:rPr lang="en-US" dirty="0" smtClean="0"/>
              <a:t>Here, Strategy</a:t>
            </a:r>
            <a:r>
              <a:rPr lang="en-US" baseline="0" dirty="0" smtClean="0"/>
              <a:t> 1 means the greedy method.</a:t>
            </a:r>
          </a:p>
          <a:p>
            <a:r>
              <a:rPr lang="en-US" baseline="0" dirty="0" smtClean="0"/>
              <a:t>More proportion of oil will flow to the surface.</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24</a:t>
            </a:fld>
            <a:endParaRPr lang="en-US"/>
          </a:p>
        </p:txBody>
      </p:sp>
    </p:spTree>
    <p:extLst>
      <p:ext uri="{BB962C8B-B14F-4D97-AF65-F5344CB8AC3E}">
        <p14:creationId xmlns:p14="http://schemas.microsoft.com/office/powerpoint/2010/main" val="298332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I will also present the optimization solution for production plan scheduling. The optimization solution, however, is not our focus. But it is a useful tool to evaluate our algorithm. (to generate the optimal well strategies and they can be served as a reference solution and used for )</a:t>
            </a:r>
          </a:p>
          <a:p>
            <a:r>
              <a:rPr lang="en-US" altLang="zh-CN" baseline="0" dirty="0" smtClean="0"/>
              <a:t>Moreover, I will introduce a data-driven algorithm which is the main contribution of the thesis.  </a:t>
            </a:r>
          </a:p>
          <a:p>
            <a:r>
              <a:rPr lang="en-US" altLang="zh-CN" baseline="0" dirty="0" smtClean="0"/>
              <a:t>Finally, the conclusion and the recommendation for the application of this algorithm will be covered in the last part.</a:t>
            </a:r>
          </a:p>
        </p:txBody>
      </p:sp>
      <p:sp>
        <p:nvSpPr>
          <p:cNvPr id="4" name="灯片编号占位符 3"/>
          <p:cNvSpPr>
            <a:spLocks noGrp="1"/>
          </p:cNvSpPr>
          <p:nvPr>
            <p:ph type="sldNum" sz="quarter" idx="10"/>
          </p:nvPr>
        </p:nvSpPr>
        <p:spPr/>
        <p:txBody>
          <a:bodyPr/>
          <a:lstStyle/>
          <a:p>
            <a:fld id="{9EF96ED1-975E-4CB6-95E9-926369DAB491}" type="slidenum">
              <a:rPr lang="zh-CN" altLang="en-US" smtClean="0"/>
              <a:t>2</a:t>
            </a:fld>
            <a:endParaRPr lang="zh-CN" altLang="en-US"/>
          </a:p>
        </p:txBody>
      </p:sp>
    </p:spTree>
    <p:extLst>
      <p:ext uri="{BB962C8B-B14F-4D97-AF65-F5344CB8AC3E}">
        <p14:creationId xmlns:p14="http://schemas.microsoft.com/office/powerpoint/2010/main" val="253470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ng = 1 case, we will also observe a ‘hold period’. </a:t>
            </a:r>
          </a:p>
          <a:p>
            <a:endParaRPr lang="en-US" baseline="0" dirty="0" smtClean="0"/>
          </a:p>
          <a:p>
            <a:r>
              <a:rPr lang="en-US" baseline="0" dirty="0" smtClean="0"/>
              <a:t>But the BHP drops faster compared with the last case. It is because the strong response part is not as strong as the previous case. I mean the curve is less steep. Therefore the saturation decrease will have less severe negative influence to the OGR. </a:t>
            </a:r>
          </a:p>
          <a:p>
            <a:endParaRPr lang="en-US" baseline="0" dirty="0" smtClean="0"/>
          </a:p>
          <a:p>
            <a:r>
              <a:rPr lang="en-US" baseline="0" dirty="0" smtClean="0"/>
              <a:t>The ‘hold period’ also last longer because the strong response zone is wider. It takes more time for saturation to fall into the weak response part.</a:t>
            </a:r>
          </a:p>
          <a:p>
            <a:endParaRPr lang="en-US" baseline="0" dirty="0" smtClean="0"/>
          </a:p>
          <a:p>
            <a:r>
              <a:rPr lang="en-US" baseline="0" dirty="0" smtClean="0"/>
              <a:t>For this case ,the optimization solution increase the final NPV by 15%.</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25</a:t>
            </a:fld>
            <a:endParaRPr lang="en-US"/>
          </a:p>
        </p:txBody>
      </p:sp>
    </p:spTree>
    <p:extLst>
      <p:ext uri="{BB962C8B-B14F-4D97-AF65-F5344CB8AC3E}">
        <p14:creationId xmlns:p14="http://schemas.microsoft.com/office/powerpoint/2010/main" val="243750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ng = 2 case, the BHP drops</a:t>
            </a:r>
            <a:r>
              <a:rPr lang="en-US" baseline="0" dirty="0" smtClean="0"/>
              <a:t> much lower before the hold period starts. Well, this is because there is a weak response part at the leftmost part of the fractional flow curve. </a:t>
            </a:r>
          </a:p>
          <a:p>
            <a:r>
              <a:rPr lang="en-US" baseline="0" dirty="0" smtClean="0"/>
              <a:t>Slowing pressure drop at this region will not slow down the decrease of the OGR. So the algorithm choose to skip this weak response part.</a:t>
            </a:r>
          </a:p>
          <a:p>
            <a:endParaRPr lang="en-US" baseline="0" dirty="0" smtClean="0"/>
          </a:p>
          <a:p>
            <a:r>
              <a:rPr lang="en-US" baseline="0" dirty="0" smtClean="0"/>
              <a:t>Also we see there is less improvement on the NPV compared with previous cases.</a:t>
            </a:r>
          </a:p>
        </p:txBody>
      </p:sp>
      <p:sp>
        <p:nvSpPr>
          <p:cNvPr id="4" name="Slide Number Placeholder 3"/>
          <p:cNvSpPr>
            <a:spLocks noGrp="1"/>
          </p:cNvSpPr>
          <p:nvPr>
            <p:ph type="sldNum" sz="quarter" idx="10"/>
          </p:nvPr>
        </p:nvSpPr>
        <p:spPr/>
        <p:txBody>
          <a:bodyPr/>
          <a:lstStyle/>
          <a:p>
            <a:fld id="{72E38669-B5CA-4863-96F4-4693B83D9EF1}" type="slidenum">
              <a:rPr lang="en-US" smtClean="0"/>
              <a:t>26</a:t>
            </a:fld>
            <a:endParaRPr lang="en-US"/>
          </a:p>
        </p:txBody>
      </p:sp>
    </p:spTree>
    <p:extLst>
      <p:ext uri="{BB962C8B-B14F-4D97-AF65-F5344CB8AC3E}">
        <p14:creationId xmlns:p14="http://schemas.microsoft.com/office/powerpoint/2010/main" val="855988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last case,</a:t>
            </a:r>
            <a:r>
              <a:rPr lang="en-US" baseline="0" dirty="0" smtClean="0"/>
              <a:t> the optimization solution overlap with the Strategy 1. We observe no hold period in this solution.</a:t>
            </a:r>
          </a:p>
          <a:p>
            <a:r>
              <a:rPr lang="en-US" baseline="0" dirty="0" smtClean="0"/>
              <a:t>Well this is reasonable because the weak response is too wide to pass through.</a:t>
            </a:r>
          </a:p>
          <a:p>
            <a:endParaRPr lang="en-US" baseline="0" dirty="0" smtClean="0"/>
          </a:p>
          <a:p>
            <a:r>
              <a:rPr lang="en-US" baseline="0" dirty="0" smtClean="0"/>
              <a:t>And obviously, no improvement is made in this case. </a:t>
            </a:r>
          </a:p>
        </p:txBody>
      </p:sp>
      <p:sp>
        <p:nvSpPr>
          <p:cNvPr id="4" name="Slide Number Placeholder 3"/>
          <p:cNvSpPr>
            <a:spLocks noGrp="1"/>
          </p:cNvSpPr>
          <p:nvPr>
            <p:ph type="sldNum" sz="quarter" idx="10"/>
          </p:nvPr>
        </p:nvSpPr>
        <p:spPr/>
        <p:txBody>
          <a:bodyPr/>
          <a:lstStyle/>
          <a:p>
            <a:fld id="{72E38669-B5CA-4863-96F4-4693B83D9EF1}" type="slidenum">
              <a:rPr lang="en-US" smtClean="0"/>
              <a:t>27</a:t>
            </a:fld>
            <a:endParaRPr lang="en-US"/>
          </a:p>
        </p:txBody>
      </p:sp>
    </p:spTree>
    <p:extLst>
      <p:ext uri="{BB962C8B-B14F-4D97-AF65-F5344CB8AC3E}">
        <p14:creationId xmlns:p14="http://schemas.microsoft.com/office/powerpoint/2010/main" val="260203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based on the comparison of the four cases, we could conclude that </a:t>
            </a:r>
          </a:p>
          <a:p>
            <a:pPr marL="171450" indent="-171450">
              <a:buFont typeface="Arial" panose="020B0604020202020204" pitchFamily="34" charset="0"/>
              <a:buChar char="•"/>
            </a:pPr>
            <a:r>
              <a:rPr lang="en-US" baseline="0" dirty="0" smtClean="0"/>
              <a:t>First, </a:t>
            </a:r>
          </a:p>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28</a:t>
            </a:fld>
            <a:endParaRPr lang="en-US"/>
          </a:p>
        </p:txBody>
      </p:sp>
    </p:spTree>
    <p:extLst>
      <p:ext uri="{BB962C8B-B14F-4D97-AF65-F5344CB8AC3E}">
        <p14:creationId xmlns:p14="http://schemas.microsoft.com/office/powerpoint/2010/main" val="598875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type B</a:t>
            </a:r>
            <a:r>
              <a:rPr lang="en-US" baseline="0" dirty="0" smtClean="0"/>
              <a:t> reservoir, we know from the previous study that the greedy method is good enough</a:t>
            </a:r>
          </a:p>
          <a:p>
            <a:pPr marL="171450" indent="-171450">
              <a:buFont typeface="Arial" panose="020B0604020202020204" pitchFamily="34" charset="0"/>
              <a:buChar char="•"/>
            </a:pPr>
            <a:r>
              <a:rPr lang="en-US" baseline="0" dirty="0" smtClean="0"/>
              <a:t>For type A reservoir, dropping BHP too fast may undermine the productivity</a:t>
            </a:r>
          </a:p>
          <a:p>
            <a:pPr marL="171450" indent="-171450">
              <a:buFont typeface="Arial" panose="020B0604020202020204" pitchFamily="34" charset="0"/>
              <a:buChar char="•"/>
            </a:pPr>
            <a:r>
              <a:rPr lang="en-US" baseline="0" dirty="0" smtClean="0"/>
              <a:t>A basic idea here is to first distinguish reservoir B from reservoir A. If it is reservoir B, just ….</a:t>
            </a:r>
          </a:p>
          <a:p>
            <a:pPr marL="171450" indent="-171450">
              <a:buFont typeface="Arial" panose="020B0604020202020204" pitchFamily="34" charset="0"/>
              <a:buChar char="•"/>
            </a:pPr>
            <a:r>
              <a:rPr lang="en-US" baseline="0" dirty="0" smtClean="0"/>
              <a:t>Second to carry out a pressure drop and hold alternatively to “slowing down’ the pressure drop.</a:t>
            </a:r>
          </a:p>
        </p:txBody>
      </p:sp>
      <p:sp>
        <p:nvSpPr>
          <p:cNvPr id="4" name="Slide Number Placeholder 3"/>
          <p:cNvSpPr>
            <a:spLocks noGrp="1"/>
          </p:cNvSpPr>
          <p:nvPr>
            <p:ph type="sldNum" sz="quarter" idx="10"/>
          </p:nvPr>
        </p:nvSpPr>
        <p:spPr/>
        <p:txBody>
          <a:bodyPr/>
          <a:lstStyle/>
          <a:p>
            <a:fld id="{72E38669-B5CA-4863-96F4-4693B83D9EF1}" type="slidenum">
              <a:rPr lang="en-US" smtClean="0"/>
              <a:t>29</a:t>
            </a:fld>
            <a:endParaRPr lang="en-US"/>
          </a:p>
        </p:txBody>
      </p:sp>
    </p:spTree>
    <p:extLst>
      <p:ext uri="{BB962C8B-B14F-4D97-AF65-F5344CB8AC3E}">
        <p14:creationId xmlns:p14="http://schemas.microsoft.com/office/powerpoint/2010/main" val="2329412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MPDR </a:t>
            </a:r>
            <a:r>
              <a:rPr lang="en-US" sz="1200" kern="1200" dirty="0" smtClean="0">
                <a:solidFill>
                  <a:schemeClr val="tx1"/>
                </a:solidFill>
                <a:effectLst/>
                <a:latin typeface="+mn-lt"/>
                <a:ea typeface="+mn-ea"/>
                <a:cs typeface="+mn-cs"/>
              </a:rPr>
              <a:t>(set to be 80 psi/day in this study) is usually limited by the capability of the bottom hole choke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while other three</a:t>
            </a:r>
            <a:r>
              <a:rPr lang="en-US" sz="1200" kern="1200" baseline="0" dirty="0" smtClean="0">
                <a:solidFill>
                  <a:schemeClr val="tx1"/>
                </a:solidFill>
                <a:effectLst/>
                <a:latin typeface="+mn-lt"/>
                <a:ea typeface="+mn-ea"/>
                <a:cs typeface="+mn-cs"/>
              </a:rPr>
              <a:t> parameters </a:t>
            </a:r>
            <a:r>
              <a:rPr lang="en-US" sz="1200" kern="1200" dirty="0" smtClean="0">
                <a:solidFill>
                  <a:schemeClr val="tx1"/>
                </a:solidFill>
                <a:effectLst/>
                <a:latin typeface="+mn-lt"/>
                <a:ea typeface="+mn-ea"/>
                <a:cs typeface="+mn-cs"/>
              </a:rPr>
              <a:t>depend mostly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human choice</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30</a:t>
            </a:fld>
            <a:endParaRPr lang="en-US"/>
          </a:p>
        </p:txBody>
      </p:sp>
    </p:spTree>
    <p:extLst>
      <p:ext uri="{BB962C8B-B14F-4D97-AF65-F5344CB8AC3E}">
        <p14:creationId xmlns:p14="http://schemas.microsoft.com/office/powerpoint/2010/main" val="3169916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algorithm run 2 DHC before termination, which indicates that the response rate of the first hold period is strong, but decreased for the second DHC.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saturation dropped into the weak response region when the second DHC was carried out</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32</a:t>
            </a:fld>
            <a:endParaRPr lang="en-US"/>
          </a:p>
        </p:txBody>
      </p:sp>
    </p:spTree>
    <p:extLst>
      <p:ext uri="{BB962C8B-B14F-4D97-AF65-F5344CB8AC3E}">
        <p14:creationId xmlns:p14="http://schemas.microsoft.com/office/powerpoint/2010/main" val="3209055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algorithm run 2 DHC before termination, which indicates that the response rate of the first hold period is strong, but decreased for the second DHC.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saturation dropped into the weak response region when the second DHC was carried out</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33</a:t>
            </a:fld>
            <a:endParaRPr lang="en-US"/>
          </a:p>
        </p:txBody>
      </p:sp>
    </p:spTree>
    <p:extLst>
      <p:ext uri="{BB962C8B-B14F-4D97-AF65-F5344CB8AC3E}">
        <p14:creationId xmlns:p14="http://schemas.microsoft.com/office/powerpoint/2010/main" val="4126757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larger </a:t>
            </a:r>
            <a:r>
              <a:rPr lang="en-US" sz="1200" i="1" kern="1200" dirty="0" smtClean="0">
                <a:solidFill>
                  <a:schemeClr val="tx1"/>
                </a:solidFill>
                <a:effectLst/>
                <a:latin typeface="+mn-lt"/>
                <a:ea typeface="+mn-ea"/>
                <a:cs typeface="+mn-cs"/>
              </a:rPr>
              <a:t>r</a:t>
            </a:r>
            <a:r>
              <a:rPr lang="en-US" sz="1200" kern="1200" dirty="0" smtClean="0">
                <a:solidFill>
                  <a:schemeClr val="tx1"/>
                </a:solidFill>
                <a:effectLst/>
                <a:latin typeface="+mn-lt"/>
                <a:ea typeface="+mn-ea"/>
                <a:cs typeface="+mn-cs"/>
              </a:rPr>
              <a:t> indicates a smaller average drop rate since more proportion of time is applied to hold the pressure, and it can be risky because longer hold time wastes the opportunity to increase drawdown for better productivity. </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35</a:t>
            </a:fld>
            <a:endParaRPr lang="en-US"/>
          </a:p>
        </p:txBody>
      </p:sp>
    </p:spTree>
    <p:extLst>
      <p:ext uri="{BB962C8B-B14F-4D97-AF65-F5344CB8AC3E}">
        <p14:creationId xmlns:p14="http://schemas.microsoft.com/office/powerpoint/2010/main" val="4015011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important aspect is that different parameter setting for the algorithm did not make very big difference regarding final NPVs. This implies that the algorithm performance is quite stable, and few efforts are required to take on the parameter selection. For all cases we have tested, parameter setting in Section 4.2 (</a:t>
            </a:r>
            <a:r>
              <a:rPr lang="en-US" sz="1200" i="1" kern="1200" dirty="0" smtClean="0">
                <a:solidFill>
                  <a:schemeClr val="tx1"/>
                </a:solidFill>
                <a:effectLst/>
                <a:latin typeface="+mn-lt"/>
                <a:ea typeface="+mn-ea"/>
                <a:cs typeface="+mn-cs"/>
              </a:rPr>
              <a:t>r</a:t>
            </a:r>
            <a:r>
              <a:rPr lang="en-US" sz="1200" kern="1200" dirty="0" smtClean="0">
                <a:solidFill>
                  <a:schemeClr val="tx1"/>
                </a:solidFill>
                <a:effectLst/>
                <a:latin typeface="+mn-lt"/>
                <a:ea typeface="+mn-ea"/>
                <a:cs typeface="+mn-cs"/>
              </a:rPr>
              <a:t> = 16 and </a:t>
            </a:r>
            <a:r>
              <a:rPr lang="en-US" sz="1200" i="1" kern="1200" dirty="0"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 5) is a desirable choice.</a:t>
            </a:r>
          </a:p>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36</a:t>
            </a:fld>
            <a:endParaRPr lang="en-US"/>
          </a:p>
        </p:txBody>
      </p:sp>
    </p:spTree>
    <p:extLst>
      <p:ext uri="{BB962C8B-B14F-4D97-AF65-F5344CB8AC3E}">
        <p14:creationId xmlns:p14="http://schemas.microsoft.com/office/powerpoint/2010/main" val="313205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t>For a real reservoir, it</a:t>
            </a:r>
            <a:r>
              <a:rPr lang="en-US" sz="1200" baseline="0" dirty="0" smtClean="0"/>
              <a:t> has 20 fracturing stages and 4 fractures for each stage. So there are totally 80 fractures.</a:t>
            </a:r>
            <a:endParaRPr lang="en-US" sz="1200" dirty="0" smtClean="0"/>
          </a:p>
          <a:p>
            <a:pPr marL="285750" indent="-285750">
              <a:buFont typeface="Arial" panose="020B0604020202020204" pitchFamily="34" charset="0"/>
              <a:buChar char="•"/>
            </a:pPr>
            <a:r>
              <a:rPr lang="en-US" sz="1200" dirty="0" smtClean="0"/>
              <a:t>The simulation model used in this study represent</a:t>
            </a:r>
            <a:r>
              <a:rPr lang="en-US" sz="1200" baseline="0" dirty="0" smtClean="0"/>
              <a:t>s </a:t>
            </a:r>
            <a:r>
              <a:rPr lang="en-US" sz="1200" dirty="0" smtClean="0"/>
              <a:t>¼ of the real reservoir,</a:t>
            </a:r>
            <a:r>
              <a:rPr lang="en-US" sz="1200" baseline="0" dirty="0" smtClean="0"/>
              <a:t> so there are </a:t>
            </a:r>
            <a:r>
              <a:rPr lang="en-US" sz="1200" dirty="0" smtClean="0"/>
              <a:t>40 half fractures intersecting with the horizontal wellbore</a:t>
            </a:r>
          </a:p>
          <a:p>
            <a:pPr marL="285750" indent="-285750">
              <a:buFont typeface="Arial" panose="020B0604020202020204" pitchFamily="34" charset="0"/>
              <a:buChar char="•"/>
            </a:pPr>
            <a:r>
              <a:rPr lang="en-US" sz="1200" dirty="0" smtClean="0"/>
              <a:t>Log grid refinement is applied</a:t>
            </a:r>
            <a:r>
              <a:rPr lang="en-US" sz="1200" baseline="0" dirty="0" smtClean="0"/>
              <a:t> around the </a:t>
            </a:r>
            <a:r>
              <a:rPr lang="en-US" sz="1200" dirty="0" smtClean="0"/>
              <a:t>fractures and wellbore</a:t>
            </a:r>
          </a:p>
          <a:p>
            <a:pPr marL="285750" indent="-285750">
              <a:buFont typeface="Arial" panose="020B0604020202020204" pitchFamily="34" charset="0"/>
              <a:buChar char="•"/>
            </a:pPr>
            <a:r>
              <a:rPr lang="en-US" sz="1200" dirty="0" smtClean="0"/>
              <a:t>Initial pressure = 6000psi; Bubble Point pressure = 5000 psi</a:t>
            </a:r>
          </a:p>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a:t>
            </a:fld>
            <a:endParaRPr lang="en-US"/>
          </a:p>
        </p:txBody>
      </p:sp>
    </p:spTree>
    <p:extLst>
      <p:ext uri="{BB962C8B-B14F-4D97-AF65-F5344CB8AC3E}">
        <p14:creationId xmlns:p14="http://schemas.microsoft.com/office/powerpoint/2010/main" val="369203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39</a:t>
            </a:fld>
            <a:endParaRPr lang="en-US"/>
          </a:p>
        </p:txBody>
      </p:sp>
    </p:spTree>
    <p:extLst>
      <p:ext uri="{BB962C8B-B14F-4D97-AF65-F5344CB8AC3E}">
        <p14:creationId xmlns:p14="http://schemas.microsoft.com/office/powerpoint/2010/main" val="4249257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a:t>
            </a:r>
            <a:r>
              <a:rPr lang="en-US" baseline="0" dirty="0" smtClean="0"/>
              <a:t> for coming here to listening my presentation. Today, the topic that I </a:t>
            </a:r>
            <a:r>
              <a:rPr lang="en-US" baseline="0" dirty="0" err="1" smtClean="0"/>
              <a:t>gonna</a:t>
            </a:r>
            <a:r>
              <a:rPr lang="en-US" baseline="0" dirty="0" smtClean="0"/>
              <a:t> present is …..</a:t>
            </a:r>
          </a:p>
          <a:p>
            <a:r>
              <a:rPr lang="en-US" baseline="0" dirty="0" err="1" smtClean="0"/>
              <a:t>Acknowlege</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40</a:t>
            </a:fld>
            <a:endParaRPr lang="en-US"/>
          </a:p>
        </p:txBody>
      </p:sp>
    </p:spTree>
    <p:extLst>
      <p:ext uri="{BB962C8B-B14F-4D97-AF65-F5344CB8AC3E}">
        <p14:creationId xmlns:p14="http://schemas.microsoft.com/office/powerpoint/2010/main" val="1538723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try to explain</a:t>
            </a:r>
            <a:r>
              <a:rPr lang="en-US" baseline="0" dirty="0" smtClean="0"/>
              <a:t> the observation of the test 1.  In this part, we assume that the saturation is a dependent of pressure and as the pressure drops below bubble point, we </a:t>
            </a:r>
            <a:r>
              <a:rPr lang="en-US" baseline="0" dirty="0" err="1" smtClean="0"/>
              <a:t>asume</a:t>
            </a:r>
            <a:r>
              <a:rPr lang="en-US" baseline="0" dirty="0" smtClean="0"/>
              <a:t> saturation will drops simultaneously with pressure.</a:t>
            </a:r>
          </a:p>
          <a:p>
            <a:endParaRPr lang="en-US" baseline="0" dirty="0" smtClean="0"/>
          </a:p>
          <a:p>
            <a:r>
              <a:rPr lang="en-US" baseline="0" dirty="0" smtClean="0"/>
              <a:t>Subtitling all derivative of intermediate variables into the equation of OGR derivative, we get </a:t>
            </a:r>
            <a:r>
              <a:rPr lang="en-US" baseline="0" dirty="0" err="1" smtClean="0"/>
              <a:t>equ</a:t>
            </a:r>
            <a:r>
              <a:rPr lang="en-US" baseline="0" dirty="0" smtClean="0"/>
              <a:t>(11)</a:t>
            </a:r>
          </a:p>
          <a:p>
            <a:endParaRPr lang="en-US" baseline="0" dirty="0" smtClean="0"/>
          </a:p>
          <a:p>
            <a:r>
              <a:rPr lang="en-US" baseline="0" dirty="0" smtClean="0"/>
              <a:t>As it was concluded above that when pressure drops below the </a:t>
            </a:r>
            <a:r>
              <a:rPr lang="en-US" baseline="0" dirty="0" err="1" smtClean="0"/>
              <a:t>Pb</a:t>
            </a:r>
            <a:r>
              <a:rPr lang="en-US" baseline="0" dirty="0" smtClean="0"/>
              <a:t>, the OGR is the interaction of P contribution and So contribution. Group up this part, we can consider it as a pressure contribution term.</a:t>
            </a:r>
          </a:p>
          <a:p>
            <a:r>
              <a:rPr lang="en-US" baseline="0" dirty="0" smtClean="0"/>
              <a:t>And first part can be treated as the saturation contribution term.</a:t>
            </a:r>
          </a:p>
          <a:p>
            <a:endParaRPr lang="en-US" baseline="0" dirty="0" smtClean="0"/>
          </a:p>
          <a:p>
            <a:r>
              <a:rPr lang="en-US" baseline="0" dirty="0" smtClean="0"/>
              <a:t>So if &gt;, then OGR increases. But why only ng=2 and ng =4 cases have this the OGR increase at the </a:t>
            </a:r>
            <a:r>
              <a:rPr lang="en-US" baseline="0" dirty="0" err="1" smtClean="0"/>
              <a:t>Pb</a:t>
            </a:r>
            <a:r>
              <a:rPr lang="en-US" baseline="0" dirty="0" smtClean="0"/>
              <a:t>.</a:t>
            </a:r>
          </a:p>
          <a:p>
            <a:endParaRPr lang="en-US" baseline="0" dirty="0" smtClean="0"/>
          </a:p>
          <a:p>
            <a:r>
              <a:rPr lang="en-US" baseline="0" dirty="0" smtClean="0"/>
              <a:t>It is because their fractional flow curves have different shapes. It will influence the value of the saturation contribution term. Here is a example, </a:t>
            </a:r>
          </a:p>
        </p:txBody>
      </p:sp>
      <p:sp>
        <p:nvSpPr>
          <p:cNvPr id="4" name="Slide Number Placeholder 3"/>
          <p:cNvSpPr>
            <a:spLocks noGrp="1"/>
          </p:cNvSpPr>
          <p:nvPr>
            <p:ph type="sldNum" sz="quarter" idx="10"/>
          </p:nvPr>
        </p:nvSpPr>
        <p:spPr/>
        <p:txBody>
          <a:bodyPr/>
          <a:lstStyle/>
          <a:p>
            <a:fld id="{72E38669-B5CA-4863-96F4-4693B83D9EF1}" type="slidenum">
              <a:rPr lang="en-US" smtClean="0"/>
              <a:t>41</a:t>
            </a:fld>
            <a:endParaRPr lang="en-US"/>
          </a:p>
        </p:txBody>
      </p:sp>
    </p:spTree>
    <p:extLst>
      <p:ext uri="{BB962C8B-B14F-4D97-AF65-F5344CB8AC3E}">
        <p14:creationId xmlns:p14="http://schemas.microsoft.com/office/powerpoint/2010/main" val="4024644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optimization choose to drop the BHP fast at the beginning and then suddenly slow down the pressure drop. And after about 100 day, drop the BHP will drop with a increasing rate again. </a:t>
            </a:r>
          </a:p>
          <a:p>
            <a:endParaRPr lang="en-US" baseline="0" dirty="0" smtClean="0"/>
          </a:p>
          <a:p>
            <a:r>
              <a:rPr lang="en-US" baseline="0" dirty="0" smtClean="0"/>
              <a:t>We make two definition here. First, we define the period that BHP drops very slowly at the beginning of the production as ‘hold period’.  Second, we divide the fraction flow curve into two parts, a strong response part where the curve is very steep and a weak response part where the curve is less steep. While within the strong response part, the OGR is sensitive to the saturation change. However, when it is in the weak response zone, the saturation will not have much influence on the OGR</a:t>
            </a:r>
          </a:p>
          <a:p>
            <a:endParaRPr lang="en-US" baseline="0" dirty="0" smtClean="0"/>
          </a:p>
          <a:p>
            <a:r>
              <a:rPr lang="en-US" baseline="0" dirty="0" smtClean="0"/>
              <a:t>When the reservoir is operating in the hold period, the oil saturation is within the strong response part. Within this region, </a:t>
            </a:r>
            <a:r>
              <a:rPr lang="en-US" baseline="0" dirty="0" err="1" smtClean="0"/>
              <a:t>fo</a:t>
            </a:r>
            <a:r>
              <a:rPr lang="en-US" baseline="0" dirty="0" smtClean="0"/>
              <a:t> derivative is very large. Slowing down the pressure drop and subsequent So decline will slow the OGR decrease significantly. </a:t>
            </a:r>
          </a:p>
          <a:p>
            <a:r>
              <a:rPr lang="en-US" baseline="0" dirty="0" smtClean="0"/>
              <a:t>And as the production continues, the saturation will go into the weak response part. Now the slowing down the pressure drop becomes meaningless.</a:t>
            </a:r>
          </a:p>
          <a:p>
            <a:endParaRPr lang="en-US" baseline="0" dirty="0" smtClean="0"/>
          </a:p>
          <a:p>
            <a:r>
              <a:rPr lang="en-US" baseline="0" dirty="0" smtClean="0"/>
              <a:t>So two conclusion can be made: 1. optimization well control pattern shows that …</a:t>
            </a:r>
          </a:p>
          <a:p>
            <a:r>
              <a:rPr lang="en-US" baseline="0" dirty="0" smtClean="0"/>
              <a:t>			2. second, the slowing down the BHP drop helps improve the final NPV</a:t>
            </a:r>
            <a:endParaRPr lang="en-US" dirty="0" smtClean="0"/>
          </a:p>
          <a:p>
            <a:endParaRPr lang="en-US" dirty="0" smtClean="0"/>
          </a:p>
          <a:p>
            <a:r>
              <a:rPr lang="en-US" dirty="0" smtClean="0"/>
              <a:t>Here, Strategy</a:t>
            </a:r>
            <a:r>
              <a:rPr lang="en-US" baseline="0" dirty="0" smtClean="0"/>
              <a:t> 1 means the greedy method.</a:t>
            </a:r>
          </a:p>
          <a:p>
            <a:r>
              <a:rPr lang="en-US" baseline="0" dirty="0" smtClean="0"/>
              <a:t>More proportion of oil will flow to the surface.</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42</a:t>
            </a:fld>
            <a:endParaRPr lang="en-US"/>
          </a:p>
        </p:txBody>
      </p:sp>
    </p:spTree>
    <p:extLst>
      <p:ext uri="{BB962C8B-B14F-4D97-AF65-F5344CB8AC3E}">
        <p14:creationId xmlns:p14="http://schemas.microsoft.com/office/powerpoint/2010/main" val="546468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ng = 1 case, we will also observe a ‘hold period’. </a:t>
            </a:r>
          </a:p>
          <a:p>
            <a:endParaRPr lang="en-US" baseline="0" dirty="0" smtClean="0"/>
          </a:p>
          <a:p>
            <a:r>
              <a:rPr lang="en-US" baseline="0" dirty="0" smtClean="0"/>
              <a:t>But the BHP drops faster compared with the last case. It is because the strong response part is not as strong as the previous case. I mean the curve is less steep. Therefore the saturation decrease will have less severe negative influence to the OGR. </a:t>
            </a:r>
          </a:p>
          <a:p>
            <a:endParaRPr lang="en-US" baseline="0" dirty="0" smtClean="0"/>
          </a:p>
          <a:p>
            <a:r>
              <a:rPr lang="en-US" baseline="0" dirty="0" smtClean="0"/>
              <a:t>The ‘hold period’ also last longer because the strong response zone is wider. It takes more time for saturation to fall into the weak response part.</a:t>
            </a:r>
          </a:p>
          <a:p>
            <a:endParaRPr lang="en-US" baseline="0" dirty="0" smtClean="0"/>
          </a:p>
          <a:p>
            <a:r>
              <a:rPr lang="en-US" baseline="0" dirty="0" smtClean="0"/>
              <a:t>For this case ,the optimization solution increase the final NPV by 15%.</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43</a:t>
            </a:fld>
            <a:endParaRPr lang="en-US"/>
          </a:p>
        </p:txBody>
      </p:sp>
    </p:spTree>
    <p:extLst>
      <p:ext uri="{BB962C8B-B14F-4D97-AF65-F5344CB8AC3E}">
        <p14:creationId xmlns:p14="http://schemas.microsoft.com/office/powerpoint/2010/main" val="3790504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ng = 2 case, the BHP drops</a:t>
            </a:r>
            <a:r>
              <a:rPr lang="en-US" baseline="0" dirty="0" smtClean="0"/>
              <a:t> much lower before the hold period starts. Well, this is because there is a weak response part at the leftmost part of the fractional flow curve. </a:t>
            </a:r>
          </a:p>
          <a:p>
            <a:r>
              <a:rPr lang="en-US" baseline="0" dirty="0" smtClean="0"/>
              <a:t>Slowing pressure drop at this region will not slow down the decrease of the OGR. So the algorithm choose to skip this weak response part.</a:t>
            </a:r>
          </a:p>
          <a:p>
            <a:endParaRPr lang="en-US" baseline="0" dirty="0" smtClean="0"/>
          </a:p>
          <a:p>
            <a:r>
              <a:rPr lang="en-US" baseline="0" dirty="0" smtClean="0"/>
              <a:t>Also we see there is less improvement on the NPV compared with previous cases.</a:t>
            </a:r>
          </a:p>
        </p:txBody>
      </p:sp>
      <p:sp>
        <p:nvSpPr>
          <p:cNvPr id="4" name="Slide Number Placeholder 3"/>
          <p:cNvSpPr>
            <a:spLocks noGrp="1"/>
          </p:cNvSpPr>
          <p:nvPr>
            <p:ph type="sldNum" sz="quarter" idx="10"/>
          </p:nvPr>
        </p:nvSpPr>
        <p:spPr/>
        <p:txBody>
          <a:bodyPr/>
          <a:lstStyle/>
          <a:p>
            <a:fld id="{72E38669-B5CA-4863-96F4-4693B83D9EF1}" type="slidenum">
              <a:rPr lang="en-US" smtClean="0"/>
              <a:t>44</a:t>
            </a:fld>
            <a:endParaRPr lang="en-US"/>
          </a:p>
        </p:txBody>
      </p:sp>
    </p:spTree>
    <p:extLst>
      <p:ext uri="{BB962C8B-B14F-4D97-AF65-F5344CB8AC3E}">
        <p14:creationId xmlns:p14="http://schemas.microsoft.com/office/powerpoint/2010/main" val="679002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last case,</a:t>
            </a:r>
            <a:r>
              <a:rPr lang="en-US" baseline="0" dirty="0" smtClean="0"/>
              <a:t> the optimization solution overlap with the Strategy 1. We observe no hold period in this solution.</a:t>
            </a:r>
          </a:p>
          <a:p>
            <a:r>
              <a:rPr lang="en-US" baseline="0" dirty="0" smtClean="0"/>
              <a:t>Well this is reasonable because the weak response is too wide to pass through.</a:t>
            </a:r>
          </a:p>
          <a:p>
            <a:endParaRPr lang="en-US" baseline="0" dirty="0" smtClean="0"/>
          </a:p>
          <a:p>
            <a:r>
              <a:rPr lang="en-US" baseline="0" dirty="0" smtClean="0"/>
              <a:t>And obviously, no improvement is made in this case. </a:t>
            </a:r>
          </a:p>
        </p:txBody>
      </p:sp>
      <p:sp>
        <p:nvSpPr>
          <p:cNvPr id="4" name="Slide Number Placeholder 3"/>
          <p:cNvSpPr>
            <a:spLocks noGrp="1"/>
          </p:cNvSpPr>
          <p:nvPr>
            <p:ph type="sldNum" sz="quarter" idx="10"/>
          </p:nvPr>
        </p:nvSpPr>
        <p:spPr/>
        <p:txBody>
          <a:bodyPr/>
          <a:lstStyle/>
          <a:p>
            <a:fld id="{72E38669-B5CA-4863-96F4-4693B83D9EF1}" type="slidenum">
              <a:rPr lang="en-US" smtClean="0"/>
              <a:t>45</a:t>
            </a:fld>
            <a:endParaRPr lang="en-US"/>
          </a:p>
        </p:txBody>
      </p:sp>
    </p:spTree>
    <p:extLst>
      <p:ext uri="{BB962C8B-B14F-4D97-AF65-F5344CB8AC3E}">
        <p14:creationId xmlns:p14="http://schemas.microsoft.com/office/powerpoint/2010/main" val="1790648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algorithm run 2 DHC before termination, which indicates that the response rate of the first hold period is strong, but decreased for the second DHC.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saturation dropped into the weak response region when the second DHC was carried out</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46</a:t>
            </a:fld>
            <a:endParaRPr lang="en-US"/>
          </a:p>
        </p:txBody>
      </p:sp>
    </p:spTree>
    <p:extLst>
      <p:ext uri="{BB962C8B-B14F-4D97-AF65-F5344CB8AC3E}">
        <p14:creationId xmlns:p14="http://schemas.microsoft.com/office/powerpoint/2010/main" val="201371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larger </a:t>
            </a:r>
            <a:r>
              <a:rPr lang="en-US" sz="1200" i="1" kern="1200" dirty="0" smtClean="0">
                <a:solidFill>
                  <a:schemeClr val="tx1"/>
                </a:solidFill>
                <a:effectLst/>
                <a:latin typeface="+mn-lt"/>
                <a:ea typeface="+mn-ea"/>
                <a:cs typeface="+mn-cs"/>
              </a:rPr>
              <a:t>r</a:t>
            </a:r>
            <a:r>
              <a:rPr lang="en-US" sz="1200" kern="1200" dirty="0" smtClean="0">
                <a:solidFill>
                  <a:schemeClr val="tx1"/>
                </a:solidFill>
                <a:effectLst/>
                <a:latin typeface="+mn-lt"/>
                <a:ea typeface="+mn-ea"/>
                <a:cs typeface="+mn-cs"/>
              </a:rPr>
              <a:t> indicates a smaller average drop rate since more proportion of time is applied to hold the pressure, and it can be risky because longer hold time wastes the opportunity to increase drawdown for better productivity. </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48</a:t>
            </a:fld>
            <a:endParaRPr lang="en-US"/>
          </a:p>
        </p:txBody>
      </p:sp>
    </p:spTree>
    <p:extLst>
      <p:ext uri="{BB962C8B-B14F-4D97-AF65-F5344CB8AC3E}">
        <p14:creationId xmlns:p14="http://schemas.microsoft.com/office/powerpoint/2010/main" val="187913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important aspect is that different parameter setting for the algorithm did not make very big difference regarding final NPVs. This implies that the algorithm performance is quite stable, and few efforts are required to take on the parameter selection. For all cases we have tested, parameter setting in Section 4.2 (</a:t>
            </a:r>
            <a:r>
              <a:rPr lang="en-US" sz="1200" i="1" kern="1200" dirty="0" smtClean="0">
                <a:solidFill>
                  <a:schemeClr val="tx1"/>
                </a:solidFill>
                <a:effectLst/>
                <a:latin typeface="+mn-lt"/>
                <a:ea typeface="+mn-ea"/>
                <a:cs typeface="+mn-cs"/>
              </a:rPr>
              <a:t>r</a:t>
            </a:r>
            <a:r>
              <a:rPr lang="en-US" sz="1200" kern="1200" dirty="0" smtClean="0">
                <a:solidFill>
                  <a:schemeClr val="tx1"/>
                </a:solidFill>
                <a:effectLst/>
                <a:latin typeface="+mn-lt"/>
                <a:ea typeface="+mn-ea"/>
                <a:cs typeface="+mn-cs"/>
              </a:rPr>
              <a:t> = 16 and </a:t>
            </a:r>
            <a:r>
              <a:rPr lang="en-US" sz="1200" i="1" kern="1200" dirty="0"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 5) is a desirable choice.</a:t>
            </a:r>
          </a:p>
          <a:p>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49</a:t>
            </a:fld>
            <a:endParaRPr lang="en-US"/>
          </a:p>
        </p:txBody>
      </p:sp>
    </p:spTree>
    <p:extLst>
      <p:ext uri="{BB962C8B-B14F-4D97-AF65-F5344CB8AC3E}">
        <p14:creationId xmlns:p14="http://schemas.microsoft.com/office/powerpoint/2010/main" val="32892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use </a:t>
            </a:r>
            <a:r>
              <a:rPr lang="en-US" dirty="0" err="1" smtClean="0"/>
              <a:t>corey’s</a:t>
            </a:r>
            <a:r>
              <a:rPr lang="en-US" baseline="0" dirty="0" smtClean="0"/>
              <a:t> model to generate four synthetic relative permeability curves. Basically, we altering to be 0.5, 1, 2, 4……</a:t>
            </a:r>
          </a:p>
          <a:p>
            <a:pPr marL="171450" indent="-171450">
              <a:buFont typeface="Arial" panose="020B0604020202020204" pitchFamily="34" charset="0"/>
              <a:buChar char="•"/>
            </a:pPr>
            <a:r>
              <a:rPr lang="en-US" dirty="0" smtClean="0"/>
              <a:t>For</a:t>
            </a:r>
            <a:r>
              <a:rPr lang="en-US" baseline="0" dirty="0" smtClean="0"/>
              <a:t> ng = 0.5 and ng = 1 case, the fractional flow curve has a concave shape. It means that the derivative of the oil fraction function is monotonically increasing with the saturation. We call this type of fractional flow/relative permeability curve type A curve</a:t>
            </a:r>
          </a:p>
          <a:p>
            <a:pPr marL="171450" indent="-171450">
              <a:buFont typeface="Arial" panose="020B0604020202020204" pitchFamily="34" charset="0"/>
              <a:buChar char="•"/>
            </a:pPr>
            <a:r>
              <a:rPr lang="en-US" baseline="0" dirty="0" smtClean="0"/>
              <a:t>For ng = 2 and ng =4 case, the fractional flow curve</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6</a:t>
            </a:fld>
            <a:endParaRPr lang="en-US"/>
          </a:p>
        </p:txBody>
      </p:sp>
    </p:spTree>
    <p:extLst>
      <p:ext uri="{BB962C8B-B14F-4D97-AF65-F5344CB8AC3E}">
        <p14:creationId xmlns:p14="http://schemas.microsoft.com/office/powerpoint/2010/main" val="81407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ng = 2 and ng =4 case, the derivative of the oil fraction function is no longer monotonic and the curve shows an S-shape. This type of curve is named Type B </a:t>
            </a:r>
            <a:r>
              <a:rPr lang="en-US" baseline="0" dirty="0" err="1" smtClean="0"/>
              <a:t>curvel</a:t>
            </a:r>
            <a:r>
              <a:rPr lang="en-US" baseline="0" dirty="0" smtClean="0"/>
              <a:t>.</a:t>
            </a:r>
            <a:endParaRPr lang="en-US" dirty="0" smtClean="0"/>
          </a:p>
          <a:p>
            <a:endParaRPr lang="en-US" dirty="0" smtClean="0"/>
          </a:p>
          <a:p>
            <a:r>
              <a:rPr lang="en-US" dirty="0" smtClean="0"/>
              <a:t>The four different types relative permeability</a:t>
            </a:r>
            <a:r>
              <a:rPr lang="en-US" baseline="0" dirty="0" smtClean="0"/>
              <a:t> curves are very important to this study.</a:t>
            </a:r>
          </a:p>
          <a:p>
            <a:r>
              <a:rPr lang="en-US" baseline="0" dirty="0" smtClean="0"/>
              <a:t>We’ll see different reservoir response pattern generated by these cases. Those difference are mostly influenced by the property of relative permeability.</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7</a:t>
            </a:fld>
            <a:endParaRPr lang="en-US"/>
          </a:p>
        </p:txBody>
      </p:sp>
    </p:spTree>
    <p:extLst>
      <p:ext uri="{BB962C8B-B14F-4D97-AF65-F5344CB8AC3E}">
        <p14:creationId xmlns:p14="http://schemas.microsoft.com/office/powerpoint/2010/main" val="220680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it</a:t>
            </a:r>
            <a:r>
              <a:rPr lang="en-US" baseline="0" dirty="0" smtClean="0"/>
              <a:t> was mentioned above the data-driven algorithm rely on the reservoir surface response to make decision. </a:t>
            </a:r>
            <a:r>
              <a:rPr lang="en-US" dirty="0" smtClean="0"/>
              <a:t>We made two</a:t>
            </a:r>
            <a:r>
              <a:rPr lang="en-US" baseline="0" dirty="0" smtClean="0"/>
              <a:t> </a:t>
            </a:r>
            <a:r>
              <a:rPr lang="en-US" dirty="0" smtClean="0"/>
              <a:t>tests to check how</a:t>
            </a:r>
            <a:r>
              <a:rPr lang="en-US" baseline="0" dirty="0" smtClean="0"/>
              <a:t> the reservoir response to different </a:t>
            </a:r>
            <a:r>
              <a:rPr lang="en-US" altLang="zh-CN" baseline="0" dirty="0" smtClean="0"/>
              <a:t>BHP </a:t>
            </a:r>
            <a:r>
              <a:rPr lang="en-US" baseline="0" dirty="0" smtClean="0"/>
              <a:t>control.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Reservoir response we studied here is the OGR. </a:t>
            </a:r>
            <a:r>
              <a:rPr lang="en-US" dirty="0" smtClean="0"/>
              <a:t>OGR</a:t>
            </a:r>
            <a:r>
              <a:rPr lang="en-US" baseline="0" dirty="0" smtClean="0"/>
              <a:t> – production oil – gas ratio. We didn’t use the more commonly used gas oil ratio, because the OGR is more intuitive in the context of the algorithm and it will be easy to interpret. An extra thing we should pay attention is that the increase of OGR </a:t>
            </a:r>
            <a:r>
              <a:rPr lang="en-US" baseline="0" dirty="0" err="1" smtClean="0"/>
              <a:t>implys</a:t>
            </a:r>
            <a:r>
              <a:rPr lang="en-US" baseline="0" dirty="0" smtClean="0"/>
              <a:t> that more proportion of oil coming out from the wellhead which is what we would like to see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focus on the test 1 first. The BHP is controlled to drop 6000 psi all the way to 1000 psi.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ng = 0.5 and ng = 1 cases or type A cases, the OGR will decline immediately once the bubble point pressure is reached.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ng = 2 and ng = 4 cases or type B cases, the OGR will rise before it start to decline.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observation is important that it tell us that we can use the OGR response at the Bubble Point to distinguish type A reservoir from type B reservoir.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take a look at the second test. The BHP is controlled to drop first and then suddenly hold.  Before the pressure hold, the reservoir responses are the same as the first test. When the pressure starts to hold, the OGR will slight increase for type A cases and remain constant for type B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sum up, the test 1 provides significant insight into the reservoir fluid properties. The second test tells us that by holding BHP, the surface OGR will increase for type A reservoir which would probably benefit the final NPV.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why the reservoirs response distinctly and why the OGR increases for type A reservoir?</a:t>
            </a:r>
            <a:endParaRPr lang="en-US" dirty="0" smtClean="0"/>
          </a:p>
        </p:txBody>
      </p:sp>
      <p:sp>
        <p:nvSpPr>
          <p:cNvPr id="4" name="Slide Number Placeholder 3"/>
          <p:cNvSpPr>
            <a:spLocks noGrp="1"/>
          </p:cNvSpPr>
          <p:nvPr>
            <p:ph type="sldNum" sz="quarter" idx="10"/>
          </p:nvPr>
        </p:nvSpPr>
        <p:spPr/>
        <p:txBody>
          <a:bodyPr/>
          <a:lstStyle/>
          <a:p>
            <a:fld id="{72E38669-B5CA-4863-96F4-4693B83D9EF1}" type="slidenum">
              <a:rPr lang="en-US" smtClean="0"/>
              <a:t>8</a:t>
            </a:fld>
            <a:endParaRPr lang="en-US"/>
          </a:p>
        </p:txBody>
      </p:sp>
    </p:spTree>
    <p:extLst>
      <p:ext uri="{BB962C8B-B14F-4D97-AF65-F5344CB8AC3E}">
        <p14:creationId xmlns:p14="http://schemas.microsoft.com/office/powerpoint/2010/main" val="85338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a:t>
                </a:r>
                <a:r>
                  <a:rPr lang="en-US" baseline="0" dirty="0" smtClean="0"/>
                  <a:t> understand the underlying physics of the OGR response, OGR is written as a function of underground variables.  We are trying to relate surface with the underground.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OGR can be written as a function of solution gas oil ratio (</a:t>
                </a:r>
                <a:r>
                  <a:rPr lang="en-US" baseline="0" dirty="0" err="1" smtClean="0"/>
                  <a:t>Rs</a:t>
                </a:r>
                <a:r>
                  <a:rPr lang="en-US" baseline="0" dirty="0" smtClean="0"/>
                  <a:t>), oil formation volume factor Bo, gas formation volume factor </a:t>
                </a:r>
                <a:r>
                  <a:rPr lang="en-US" baseline="0" dirty="0" err="1" smtClean="0"/>
                  <a:t>Bg</a:t>
                </a:r>
                <a:r>
                  <a:rPr lang="en-US" baseline="0" dirty="0" smtClean="0"/>
                  <a:t> and oil flow fraction </a:t>
                </a:r>
                <a:r>
                  <a:rPr lang="en-US" baseline="0" dirty="0" err="1" smtClean="0"/>
                  <a:t>fo</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oMath>
                </a14:m>
                <a:r>
                  <a:rPr lang="en-US" dirty="0"/>
                  <a:t> are </a:t>
                </a:r>
                <a:r>
                  <a:rPr lang="en-US" dirty="0" smtClean="0"/>
                  <a:t>monotonic increasing functions </a:t>
                </a:r>
                <a:r>
                  <a:rPr lang="en-US" dirty="0"/>
                  <a:t>of 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oMath>
                </a14:m>
                <a:r>
                  <a:rPr lang="en-US" dirty="0"/>
                  <a:t> is a monotonic increasing </a:t>
                </a:r>
                <a:r>
                  <a:rPr lang="en-US" dirty="0" smtClean="0"/>
                  <a:t>function </a:t>
                </a:r>
                <a:r>
                  <a:rPr lang="en-US" dirty="0"/>
                  <a:t>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oMath>
                </a14:m>
                <a:r>
                  <a:rPr lang="en-US" i="1" dirty="0" smtClean="0">
                    <a:latin typeface="Cambria Math" panose="02040503050406030204" pitchFamily="18" charset="0"/>
                  </a:rPr>
                  <a:t> when </a:t>
                </a:r>
                <a14:m>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m:t>
                        </m:r>
                      </m:sub>
                    </m:sSub>
                  </m:oMath>
                </a14:m>
                <a:r>
                  <a:rPr lang="en-US" i="1" dirty="0" smtClean="0">
                    <a:latin typeface="Cambria Math" panose="02040503050406030204" pitchFamily="18" charset="0"/>
                  </a:rPr>
                  <a:t>.</a:t>
                </a:r>
                <a:endParaRPr lang="en-US"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the Underground</a:t>
                </a:r>
                <a:r>
                  <a:rPr lang="en-US" baseline="0" dirty="0" smtClean="0"/>
                  <a:t> State Variables mean the bottom hole pressure and the saturation of the perforated grid (or the fracture saturation in this case)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t>
                </a:r>
                <a:r>
                  <a:rPr lang="en-US" i="0">
                    <a:latin typeface="Cambria Math" panose="02040503050406030204" pitchFamily="18" charset="0"/>
                  </a:rPr>
                  <a:t>𝑅_𝑠</a:t>
                </a:r>
                <a:r>
                  <a:rPr lang="en-US" dirty="0"/>
                  <a:t>, </a:t>
                </a:r>
                <a:r>
                  <a:rPr lang="en-US" i="0">
                    <a:latin typeface="Cambria Math" panose="02040503050406030204" pitchFamily="18" charset="0"/>
                  </a:rPr>
                  <a:t>𝐵_𝑜</a:t>
                </a:r>
                <a:r>
                  <a:rPr lang="en-US" dirty="0"/>
                  <a:t> and </a:t>
                </a:r>
                <a:r>
                  <a:rPr lang="en-US" i="0">
                    <a:latin typeface="Cambria Math" panose="02040503050406030204" pitchFamily="18" charset="0"/>
                  </a:rPr>
                  <a:t>𝐵_𝑔</a:t>
                </a:r>
                <a:r>
                  <a:rPr lang="en-US" dirty="0"/>
                  <a:t> are </a:t>
                </a:r>
                <a:r>
                  <a:rPr lang="en-US" dirty="0" smtClean="0"/>
                  <a:t>monotonic increasing functions </a:t>
                </a:r>
                <a:r>
                  <a:rPr lang="en-US" dirty="0"/>
                  <a:t>of P; </a:t>
                </a:r>
                <a:r>
                  <a:rPr lang="en-US" i="0">
                    <a:latin typeface="Cambria Math" panose="02040503050406030204" pitchFamily="18" charset="0"/>
                  </a:rPr>
                  <a:t>𝑓_𝑜</a:t>
                </a:r>
                <a:r>
                  <a:rPr lang="en-US" dirty="0"/>
                  <a:t> is a monotonic increasing </a:t>
                </a:r>
                <a:r>
                  <a:rPr lang="en-US" dirty="0" smtClean="0"/>
                  <a:t>function </a:t>
                </a:r>
                <a:r>
                  <a:rPr lang="en-US" dirty="0"/>
                  <a:t>of </a:t>
                </a:r>
                <a:r>
                  <a:rPr lang="en-US" i="0">
                    <a:latin typeface="Cambria Math" panose="02040503050406030204" pitchFamily="18" charset="0"/>
                  </a:rPr>
                  <a:t>𝑆_𝑜</a:t>
                </a:r>
                <a:r>
                  <a:rPr lang="en-US" i="1" dirty="0" smtClean="0">
                    <a:latin typeface="Cambria Math" panose="02040503050406030204" pitchFamily="18" charset="0"/>
                  </a:rPr>
                  <a:t> when </a:t>
                </a:r>
                <a:r>
                  <a:rPr lang="en-US" i="0" smtClean="0">
                    <a:latin typeface="Cambria Math" panose="02040503050406030204" pitchFamily="18" charset="0"/>
                  </a:rPr>
                  <a:t>𝑃&lt;</a:t>
                </a:r>
                <a:r>
                  <a:rPr lang="en-US" i="0">
                    <a:latin typeface="Cambria Math" panose="02040503050406030204" pitchFamily="18" charset="0"/>
                  </a:rPr>
                  <a:t>𝑃_𝑏</a:t>
                </a:r>
                <a:r>
                  <a:rPr lang="en-US" i="1" dirty="0" smtClean="0">
                    <a:latin typeface="Cambria Math" panose="02040503050406030204" pitchFamily="18" charset="0"/>
                  </a:rPr>
                  <a:t>.</a:t>
                </a:r>
                <a:endParaRPr lang="en-US" i="1" dirty="0">
                  <a:latin typeface="Cambria Math"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72E38669-B5CA-4863-96F4-4693B83D9EF1}" type="slidenum">
              <a:rPr lang="en-US" smtClean="0"/>
              <a:t>9</a:t>
            </a:fld>
            <a:endParaRPr lang="en-US"/>
          </a:p>
        </p:txBody>
      </p:sp>
    </p:spTree>
    <p:extLst>
      <p:ext uri="{BB962C8B-B14F-4D97-AF65-F5344CB8AC3E}">
        <p14:creationId xmlns:p14="http://schemas.microsoft.com/office/powerpoint/2010/main" val="302924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it</a:t>
            </a:r>
            <a:r>
              <a:rPr lang="en-US" baseline="0" dirty="0" smtClean="0"/>
              <a:t> is below the bubble point pressure ,the </a:t>
            </a:r>
            <a:r>
              <a:rPr lang="en-US" baseline="0" dirty="0" err="1" smtClean="0"/>
              <a:t>Rs</a:t>
            </a:r>
            <a:r>
              <a:rPr lang="en-US" baseline="0" dirty="0" smtClean="0"/>
              <a:t> is a increasing function of P. Derivative of </a:t>
            </a:r>
            <a:r>
              <a:rPr lang="en-US" baseline="0" dirty="0" err="1" smtClean="0"/>
              <a:t>Rs</a:t>
            </a:r>
            <a:r>
              <a:rPr lang="en-US" baseline="0" dirty="0" smtClean="0"/>
              <a:t> </a:t>
            </a:r>
            <a:r>
              <a:rPr lang="en-US" baseline="0" dirty="0" err="1" smtClean="0"/>
              <a:t>wrt</a:t>
            </a:r>
            <a:r>
              <a:rPr lang="en-US" baseline="0" dirty="0" smtClean="0"/>
              <a:t> P is always greater than zero.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also true of Bo/Bg. </a:t>
            </a:r>
            <a:endParaRPr lang="en-US" dirty="0" smtClean="0"/>
          </a:p>
          <a:p>
            <a:endParaRPr lang="en-US" dirty="0" smtClean="0"/>
          </a:p>
          <a:p>
            <a:r>
              <a:rPr lang="en-US" dirty="0" smtClean="0"/>
              <a:t>And since we don’t consider</a:t>
            </a:r>
            <a:r>
              <a:rPr lang="en-US" baseline="0" dirty="0" smtClean="0"/>
              <a:t> the effect of capillary pressure and gravity on the fractional flow curve in this study, the </a:t>
            </a:r>
            <a:r>
              <a:rPr lang="en-US" dirty="0" err="1" smtClean="0"/>
              <a:t>fo</a:t>
            </a:r>
            <a:r>
              <a:rPr lang="en-US" baseline="0" dirty="0" smtClean="0"/>
              <a:t> is a monotonic increasing function of saturation.</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10</a:t>
            </a:fld>
            <a:endParaRPr lang="en-US"/>
          </a:p>
        </p:txBody>
      </p:sp>
    </p:spTree>
    <p:extLst>
      <p:ext uri="{BB962C8B-B14F-4D97-AF65-F5344CB8AC3E}">
        <p14:creationId xmlns:p14="http://schemas.microsoft.com/office/powerpoint/2010/main" val="264744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 to study</a:t>
            </a:r>
            <a:r>
              <a:rPr lang="en-US" baseline="0" dirty="0" smtClean="0"/>
              <a:t> the OGR change, we write down the full derivative of the OGR w.r.t time which is given by </a:t>
            </a:r>
            <a:r>
              <a:rPr lang="en-US" baseline="0" dirty="0" err="1" smtClean="0"/>
              <a:t>equ</a:t>
            </a:r>
            <a:r>
              <a:rPr lang="en-US" baseline="0" dirty="0" smtClean="0"/>
              <a:t> (4)</a:t>
            </a:r>
          </a:p>
          <a:p>
            <a:endParaRPr lang="en-US" baseline="0" dirty="0" smtClean="0"/>
          </a:p>
          <a:p>
            <a:r>
              <a:rPr lang="en-US" baseline="0" dirty="0" smtClean="0"/>
              <a:t>Note that GOR is function of </a:t>
            </a:r>
            <a:r>
              <a:rPr lang="en-US" baseline="0" dirty="0" err="1" smtClean="0"/>
              <a:t>Rs</a:t>
            </a:r>
            <a:r>
              <a:rPr lang="en-US" baseline="0" dirty="0" smtClean="0"/>
              <a:t>, Bo/</a:t>
            </a:r>
            <a:r>
              <a:rPr lang="en-US" baseline="0" dirty="0" err="1" smtClean="0"/>
              <a:t>Bg</a:t>
            </a:r>
            <a:r>
              <a:rPr lang="en-US" baseline="0" dirty="0" smtClean="0"/>
              <a:t> and </a:t>
            </a:r>
            <a:r>
              <a:rPr lang="en-US" baseline="0" dirty="0" err="1" smtClean="0"/>
              <a:t>fo</a:t>
            </a:r>
            <a:r>
              <a:rPr lang="en-US" baseline="0" dirty="0" smtClean="0"/>
              <a:t>, and these three intermediate variables are functions of pressure or saturation. </a:t>
            </a:r>
          </a:p>
          <a:p>
            <a:endParaRPr lang="en-US" baseline="0" dirty="0" smtClean="0"/>
          </a:p>
          <a:p>
            <a:r>
              <a:rPr lang="en-US" baseline="0" dirty="0" smtClean="0"/>
              <a:t>So finally we can divide the OGR derivative into a pressure contribution part (which is the first term here) and a saturation contribution part (which is the second term here).</a:t>
            </a:r>
          </a:p>
          <a:p>
            <a:r>
              <a:rPr lang="en-US" baseline="0" dirty="0" err="1" smtClean="0"/>
              <a:t>Equ</a:t>
            </a:r>
            <a:r>
              <a:rPr lang="en-US" baseline="0" dirty="0" smtClean="0"/>
              <a:t>(4) can be simplified as </a:t>
            </a:r>
            <a:r>
              <a:rPr lang="en-US" baseline="0" dirty="0" err="1" smtClean="0"/>
              <a:t>equ</a:t>
            </a:r>
            <a:r>
              <a:rPr lang="en-US" baseline="0" dirty="0" smtClean="0"/>
              <a:t>(5) where </a:t>
            </a:r>
            <a:r>
              <a:rPr lang="en-US" baseline="0" dirty="0" err="1" smtClean="0"/>
              <a:t>Cp</a:t>
            </a:r>
            <a:r>
              <a:rPr lang="en-US" baseline="0" dirty="0" smtClean="0"/>
              <a:t> denotes “pressure contribution rate” which means the OGR variation per unit pressure change and Cs represents “saturation contribution rate”</a:t>
            </a:r>
          </a:p>
          <a:p>
            <a:endParaRPr lang="en-US" baseline="0" dirty="0" smtClean="0"/>
          </a:p>
          <a:p>
            <a:r>
              <a:rPr lang="en-US" baseline="0" dirty="0" smtClean="0"/>
              <a:t>And </a:t>
            </a:r>
            <a:r>
              <a:rPr lang="en-US" baseline="0" dirty="0" err="1" smtClean="0"/>
              <a:t>Cp</a:t>
            </a:r>
            <a:r>
              <a:rPr lang="en-US" baseline="0" dirty="0" smtClean="0"/>
              <a:t> and Cs can be written as </a:t>
            </a:r>
            <a:r>
              <a:rPr lang="en-US" baseline="0" dirty="0" err="1" smtClean="0"/>
              <a:t>equ</a:t>
            </a:r>
            <a:r>
              <a:rPr lang="en-US" baseline="0" dirty="0" smtClean="0"/>
              <a:t>(6) and </a:t>
            </a:r>
            <a:r>
              <a:rPr lang="en-US" baseline="0" dirty="0" err="1" smtClean="0"/>
              <a:t>equ</a:t>
            </a:r>
            <a:r>
              <a:rPr lang="en-US" baseline="0" dirty="0" smtClean="0"/>
              <a:t>(7)</a:t>
            </a:r>
            <a:endParaRPr lang="en-US" dirty="0"/>
          </a:p>
        </p:txBody>
      </p:sp>
      <p:sp>
        <p:nvSpPr>
          <p:cNvPr id="4" name="Slide Number Placeholder 3"/>
          <p:cNvSpPr>
            <a:spLocks noGrp="1"/>
          </p:cNvSpPr>
          <p:nvPr>
            <p:ph type="sldNum" sz="quarter" idx="10"/>
          </p:nvPr>
        </p:nvSpPr>
        <p:spPr/>
        <p:txBody>
          <a:bodyPr/>
          <a:lstStyle/>
          <a:p>
            <a:fld id="{72E38669-B5CA-4863-96F4-4693B83D9EF1}" type="slidenum">
              <a:rPr lang="en-US" smtClean="0"/>
              <a:t>11</a:t>
            </a:fld>
            <a:endParaRPr lang="en-US"/>
          </a:p>
        </p:txBody>
      </p:sp>
    </p:spTree>
    <p:extLst>
      <p:ext uri="{BB962C8B-B14F-4D97-AF65-F5344CB8AC3E}">
        <p14:creationId xmlns:p14="http://schemas.microsoft.com/office/powerpoint/2010/main" val="356636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A3CFE6-18D9-4FD8-9A63-9F1B6F3ED687}" type="datetime1">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266033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2CDB2-F1CF-4FAD-9804-150C53F108A3}" type="datetime1">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331677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9C78D-1890-4285-8B47-000C9979B01F}" type="datetime1">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83489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CC09DA-0D84-43C8-9EF6-4D0C124CF947}" type="datetime1">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8924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2C080-9DD5-4032-B185-6E2D479D391F}" type="datetime1">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273262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C9604-79DD-446D-97F9-AA73B6AF1FEF}" type="datetime1">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175612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2C6681-63E5-416D-8BEA-54C6B5253D47}" type="datetime1">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221988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B7F4E5-01B1-4FF8-89FE-67636EAFEB10}" type="datetime1">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125544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12288-39FC-497C-A803-EA39AB35B136}" type="datetime1">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25598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EB523-4C70-4DCD-AB77-DC974BF39E99}" type="datetime1">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198598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0B955-805F-4811-9096-6A22BE9B1C33}" type="datetime1">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0AD0B-4418-4BC6-AB72-D71BB002E683}" type="slidenum">
              <a:rPr lang="en-US" smtClean="0"/>
              <a:t>‹#›</a:t>
            </a:fld>
            <a:endParaRPr lang="en-US"/>
          </a:p>
        </p:txBody>
      </p:sp>
    </p:spTree>
    <p:extLst>
      <p:ext uri="{BB962C8B-B14F-4D97-AF65-F5344CB8AC3E}">
        <p14:creationId xmlns:p14="http://schemas.microsoft.com/office/powerpoint/2010/main" val="113608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F3899-8CFD-45D8-9726-5D3BF1128F8C}" type="datetime1">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0AD0B-4418-4BC6-AB72-D71BB002E683}" type="slidenum">
              <a:rPr lang="en-US" smtClean="0"/>
              <a:t>‹#›</a:t>
            </a:fld>
            <a:endParaRPr lang="en-US"/>
          </a:p>
        </p:txBody>
      </p:sp>
    </p:spTree>
    <p:extLst>
      <p:ext uri="{BB962C8B-B14F-4D97-AF65-F5344CB8AC3E}">
        <p14:creationId xmlns:p14="http://schemas.microsoft.com/office/powerpoint/2010/main" val="371397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1.png"/><Relationship Id="rId7"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hart" Target="../charts/chart7.xml"/><Relationship Id="rId7" Type="http://schemas.openxmlformats.org/officeDocument/2006/relationships/image" Target="../media/image3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5.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0.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80.png"/><Relationship Id="rId4" Type="http://schemas.openxmlformats.org/officeDocument/2006/relationships/image" Target="../media/image48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0.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8.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chart" Target="../charts/chart1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0.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chart" Target="../charts/chart14.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6.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0.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chart" Target="../charts/chart18.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chart" Target="../charts/chart20.xml"/><Relationship Id="rId4" Type="http://schemas.openxmlformats.org/officeDocument/2006/relationships/chart" Target="../charts/char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hart" Target="../charts/chart21.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3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chart" Target="../charts/chart24.xml"/></Relationships>
</file>

<file path=ppt/slides/_rels/slide3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chart" Target="../charts/char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4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0.png"/><Relationship Id="rId4" Type="http://schemas.openxmlformats.org/officeDocument/2006/relationships/chart" Target="../charts/chart30.xml"/></Relationships>
</file>

<file path=ppt/slides/_rels/slide43.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chart" Target="../charts/chart32.xml"/></Relationships>
</file>

<file path=ppt/slides/_rels/slide44.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60.png"/><Relationship Id="rId4" Type="http://schemas.openxmlformats.org/officeDocument/2006/relationships/chart" Target="../charts/chart34.xml"/></Relationships>
</file>

<file path=ppt/slides/_rels/slide45.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3.png"/><Relationship Id="rId4" Type="http://schemas.openxmlformats.org/officeDocument/2006/relationships/chart" Target="../charts/chart36.xml"/></Relationships>
</file>

<file path=ppt/slides/_rels/slide46.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chart" Target="../charts/chart38.xml"/></Relationships>
</file>

<file path=ppt/slides/_rels/slide4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chart" Target="../charts/chart42.xml"/></Relationships>
</file>

<file path=ppt/slides/_rels/slide49.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chart" Target="../charts/chart4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4143" y="641828"/>
            <a:ext cx="10363200" cy="2299811"/>
          </a:xfrm>
        </p:spPr>
        <p:txBody>
          <a:bodyPr>
            <a:normAutofit fontScale="90000"/>
          </a:bodyPr>
          <a:lstStyle/>
          <a:p>
            <a:r>
              <a:rPr lang="en-US" dirty="0" smtClean="0">
                <a:latin typeface="Times New Roman" panose="02020603050405020304" pitchFamily="18" charset="0"/>
                <a:cs typeface="Times New Roman" panose="02020603050405020304" pitchFamily="18" charset="0"/>
              </a:rPr>
              <a:t>A Data-</a:t>
            </a:r>
            <a:r>
              <a:rPr lang="en-US" altLang="zh-CN"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riven Optimal Production Control Strategy for Unconventional Reservoirs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78794" y="3266632"/>
            <a:ext cx="9034407" cy="724668"/>
          </a:xfrm>
        </p:spPr>
        <p:txBody>
          <a:bodyPr/>
          <a:lstStyle/>
          <a:p>
            <a:r>
              <a:rPr lang="en-US" i="1" dirty="0" err="1" smtClean="0">
                <a:latin typeface="Times New Roman" panose="02020603050405020304" pitchFamily="18" charset="0"/>
                <a:cs typeface="Times New Roman" panose="02020603050405020304" pitchFamily="18" charset="0"/>
              </a:rPr>
              <a:t>Yuchen</a:t>
            </a:r>
            <a:r>
              <a:rPr lang="en-US" i="1" dirty="0" smtClean="0">
                <a:latin typeface="Times New Roman" panose="02020603050405020304" pitchFamily="18" charset="0"/>
                <a:cs typeface="Times New Roman" panose="02020603050405020304" pitchFamily="18" charset="0"/>
              </a:rPr>
              <a:t> Zhang</a:t>
            </a:r>
            <a:endParaRPr lang="en-US"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878437" y="4316294"/>
            <a:ext cx="2435123" cy="2118360"/>
          </a:xfrm>
          <a:prstGeom prst="rect">
            <a:avLst/>
          </a:prstGeom>
        </p:spPr>
      </p:pic>
      <p:sp>
        <p:nvSpPr>
          <p:cNvPr id="4" name="Slide Number Placeholder 3"/>
          <p:cNvSpPr>
            <a:spLocks noGrp="1"/>
          </p:cNvSpPr>
          <p:nvPr>
            <p:ph type="sldNum" sz="quarter" idx="12"/>
          </p:nvPr>
        </p:nvSpPr>
        <p:spPr/>
        <p:txBody>
          <a:bodyPr/>
          <a:lstStyle/>
          <a:p>
            <a:fld id="{6B20AD0B-4418-4BC6-AB72-D71BB002E683}" type="slidenum">
              <a:rPr lang="en-US" smtClean="0"/>
              <a:t>1</a:t>
            </a:fld>
            <a:endParaRPr lang="en-US" dirty="0"/>
          </a:p>
        </p:txBody>
      </p:sp>
    </p:spTree>
    <p:extLst>
      <p:ext uri="{BB962C8B-B14F-4D97-AF65-F5344CB8AC3E}">
        <p14:creationId xmlns:p14="http://schemas.microsoft.com/office/powerpoint/2010/main" val="19304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10</a:t>
            </a:fld>
            <a:endParaRPr lang="en-US" dirty="0"/>
          </a:p>
        </p:txBody>
      </p:sp>
      <p:sp>
        <p:nvSpPr>
          <p:cNvPr id="3" name="Rectangle 2"/>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State variable</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644438" y="4963697"/>
                <a:ext cx="4253683" cy="1397434"/>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Derivative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𝒔</m:t>
                        </m:r>
                      </m:sub>
                    </m:sSub>
                  </m:oMath>
                </a14:m>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𝒈</m:t>
                        </m:r>
                      </m:sub>
                    </m:sSub>
                    <m:r>
                      <a:rPr lang="en-US" b="1" i="1">
                        <a:latin typeface="Cambria Math" panose="02040503050406030204" pitchFamily="18" charset="0"/>
                      </a:rPr>
                      <m:t>) </m:t>
                    </m:r>
                  </m:oMath>
                </a14:m>
                <a:r>
                  <a:rPr lang="en-US" b="1"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𝒐</m:t>
                        </m:r>
                      </m:sub>
                    </m:sSub>
                  </m:oMath>
                </a14:m>
                <a:r>
                  <a:rPr lang="en-US" b="1" dirty="0">
                    <a:latin typeface="Times New Roman" panose="02020603050405020304" pitchFamily="18" charset="0"/>
                    <a:cs typeface="Times New Roman" panose="02020603050405020304" pitchFamily="18" charset="0"/>
                  </a:rPr>
                  <a:t>:</a:t>
                </a:r>
              </a:p>
              <a:p>
                <a:pPr>
                  <a:spcBef>
                    <a:spcPts val="600"/>
                  </a:spcBef>
                </a:pP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num>
                      <m:den>
                        <m:r>
                          <a:rPr lang="en-US" b="0" i="1" smtClean="0">
                            <a:latin typeface="Cambria Math" panose="02040503050406030204" pitchFamily="18" charset="0"/>
                          </a:rPr>
                          <m:t>𝑑</m:t>
                        </m:r>
                        <m:r>
                          <a:rPr lang="en-US" i="1">
                            <a:latin typeface="Cambria Math" panose="02040503050406030204" pitchFamily="18" charset="0"/>
                          </a:rPr>
                          <m:t>𝑃</m:t>
                        </m:r>
                      </m:den>
                    </m:f>
                    <m:r>
                      <a:rPr lang="en-US" i="1">
                        <a:latin typeface="Cambria Math" panose="02040503050406030204" pitchFamily="18" charset="0"/>
                      </a:rPr>
                      <m:t>&gt;0</m:t>
                    </m:r>
                  </m:oMath>
                </a14:m>
                <a:r>
                  <a:rPr lang="en-US" dirty="0" smtClean="0"/>
                  <a:t> for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m:t>
                        </m:r>
                      </m:sub>
                    </m:sSub>
                  </m:oMath>
                </a14:m>
                <a:r>
                  <a:rPr lang="en-US" dirty="0" smtClean="0"/>
                  <a:t>,</a:t>
                </a:r>
              </a:p>
              <a:p>
                <a:pPr>
                  <a:spcBef>
                    <a:spcPts val="600"/>
                  </a:spcBef>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num>
                      <m:den>
                        <m:r>
                          <a:rPr lang="en-US" i="1">
                            <a:latin typeface="Cambria Math" panose="02040503050406030204" pitchFamily="18" charset="0"/>
                          </a:rPr>
                          <m:t>𝑑𝑃</m:t>
                        </m:r>
                      </m:den>
                    </m:f>
                  </m:oMath>
                </a14:m>
                <a:r>
                  <a:rPr lang="en-US" dirty="0" smtClean="0"/>
                  <a:t> is near constant, let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num>
                      <m:den>
                        <m:r>
                          <a:rPr lang="en-US" i="1">
                            <a:latin typeface="Cambria Math" panose="02040503050406030204" pitchFamily="18" charset="0"/>
                          </a:rPr>
                          <m:t>𝑑𝑃</m:t>
                        </m:r>
                      </m:den>
                    </m:f>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oMath>
                </a14:m>
                <a:r>
                  <a:rPr lang="en-US" dirty="0"/>
                  <a:t> </a:t>
                </a:r>
              </a:p>
            </p:txBody>
          </p:sp>
        </mc:Choice>
        <mc:Fallback xmlns="">
          <p:sp>
            <p:nvSpPr>
              <p:cNvPr id="4" name="Rectangle 3"/>
              <p:cNvSpPr>
                <a:spLocks noRot="1" noChangeAspect="1" noMove="1" noResize="1" noEditPoints="1" noAdjustHandles="1" noChangeArrowheads="1" noChangeShapeType="1" noTextEdit="1"/>
              </p:cNvSpPr>
              <p:nvPr/>
            </p:nvSpPr>
            <p:spPr>
              <a:xfrm>
                <a:off x="644438" y="4963697"/>
                <a:ext cx="4253683" cy="1397434"/>
              </a:xfrm>
              <a:prstGeom prst="rect">
                <a:avLst/>
              </a:prstGeom>
              <a:blipFill rotWithShape="0">
                <a:blip r:embed="rId3"/>
                <a:stretch>
                  <a:fillRect l="-1291" t="-2183"/>
                </a:stretch>
              </a:blipFill>
            </p:spPr>
            <p:txBody>
              <a:bodyPr/>
              <a:lstStyle/>
              <a:p>
                <a:r>
                  <a:rPr lang="en-US">
                    <a:noFill/>
                  </a:rPr>
                  <a:t> </a:t>
                </a:r>
              </a:p>
            </p:txBody>
          </p:sp>
        </mc:Fallback>
      </mc:AlternateContent>
      <p:graphicFrame>
        <p:nvGraphicFramePr>
          <p:cNvPr id="5" name="Chart 4"/>
          <p:cNvGraphicFramePr/>
          <p:nvPr>
            <p:extLst>
              <p:ext uri="{D42A27DB-BD31-4B8C-83A1-F6EECF244321}">
                <p14:modId xmlns:p14="http://schemas.microsoft.com/office/powerpoint/2010/main" val="3009252483"/>
              </p:ext>
            </p:extLst>
          </p:nvPr>
        </p:nvGraphicFramePr>
        <p:xfrm>
          <a:off x="644438" y="1925619"/>
          <a:ext cx="3594075" cy="269143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6" name="Rectangle 5"/>
              <p:cNvSpPr/>
              <p:nvPr/>
            </p:nvSpPr>
            <p:spPr>
              <a:xfrm>
                <a:off x="4898121" y="5084114"/>
                <a:ext cx="2738635" cy="1515287"/>
              </a:xfrm>
              <a:prstGeom prst="rect">
                <a:avLst/>
              </a:prstGeom>
            </p:spPr>
            <p:txBody>
              <a:bodyPr wrap="none">
                <a:spAutoFit/>
              </a:bodyPr>
              <a:lstStyle/>
              <a:p>
                <a:pPr>
                  <a:spcBef>
                    <a:spcPts val="600"/>
                  </a:spcBef>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r>
                          <a:rPr lang="en-US" i="1">
                            <a:latin typeface="Cambria Math" panose="02040503050406030204" pitchFamily="18" charset="0"/>
                          </a:rPr>
                          <m:t>) </m:t>
                        </m:r>
                      </m:num>
                      <m:den>
                        <m:r>
                          <a:rPr lang="en-US" i="1">
                            <a:latin typeface="Cambria Math" panose="02040503050406030204" pitchFamily="18" charset="0"/>
                          </a:rPr>
                          <m:t>𝑑𝑃</m:t>
                        </m:r>
                      </m:den>
                    </m:f>
                    <m:r>
                      <a:rPr lang="en-US" i="1">
                        <a:latin typeface="Cambria Math" panose="02040503050406030204" pitchFamily="18" charset="0"/>
                      </a:rPr>
                      <m:t>&gt;0</m:t>
                    </m:r>
                  </m:oMath>
                </a14:m>
                <a:r>
                  <a:rPr lang="en-US" dirty="0"/>
                  <a:t>, for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m:t>
                        </m:r>
                      </m:sub>
                    </m:sSub>
                  </m:oMath>
                </a14:m>
                <a:r>
                  <a:rPr lang="en-US" dirty="0" smtClean="0"/>
                  <a:t>,</a:t>
                </a:r>
              </a:p>
              <a:p>
                <a:pPr>
                  <a:spcBef>
                    <a:spcPts val="600"/>
                  </a:spcBef>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r>
                          <a:rPr lang="en-US" i="1">
                            <a:latin typeface="Cambria Math" panose="02040503050406030204" pitchFamily="18" charset="0"/>
                          </a:rPr>
                          <m:t>) </m:t>
                        </m:r>
                      </m:num>
                      <m:den>
                        <m:r>
                          <a:rPr lang="en-US" i="1">
                            <a:latin typeface="Cambria Math" panose="02040503050406030204" pitchFamily="18" charset="0"/>
                          </a:rPr>
                          <m:t>𝑑𝑃</m:t>
                        </m:r>
                      </m:den>
                    </m:f>
                  </m:oMath>
                </a14:m>
                <a:r>
                  <a:rPr lang="en-US" dirty="0" smtClean="0">
                    <a:latin typeface="Times New Roman" panose="02020603050405020304" pitchFamily="18" charset="0"/>
                    <a:cs typeface="Times New Roman" panose="02020603050405020304" pitchFamily="18" charset="0"/>
                  </a:rPr>
                  <a:t> is almost constant,</a:t>
                </a:r>
              </a:p>
              <a:p>
                <a:pPr>
                  <a:spcBef>
                    <a:spcPts val="600"/>
                  </a:spcBef>
                </a:pPr>
                <a:r>
                  <a:rPr lang="en-US" dirty="0" smtClean="0"/>
                  <a:t>Let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r>
                          <a:rPr lang="en-US" i="1">
                            <a:latin typeface="Cambria Math" panose="02040503050406030204" pitchFamily="18" charset="0"/>
                          </a:rPr>
                          <m:t>) </m:t>
                        </m:r>
                      </m:num>
                      <m:den>
                        <m:r>
                          <a:rPr lang="en-US" i="1">
                            <a:latin typeface="Cambria Math" panose="02040503050406030204" pitchFamily="18" charset="0"/>
                          </a:rPr>
                          <m:t>𝑑𝑃</m:t>
                        </m:r>
                      </m:den>
                    </m:f>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898121" y="5084114"/>
                <a:ext cx="2738635" cy="1515287"/>
              </a:xfrm>
              <a:prstGeom prst="rect">
                <a:avLst/>
              </a:prstGeom>
              <a:blipFill rotWithShape="0">
                <a:blip r:embed="rId5"/>
                <a:stretch>
                  <a:fillRect l="-1778" r="-889" b="-1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669180" y="5313536"/>
                <a:ext cx="2626040" cy="528222"/>
              </a:xfrm>
              <a:prstGeom prst="rect">
                <a:avLst/>
              </a:prstGeom>
            </p:spPr>
            <p:txBody>
              <a:bodyPr wrap="none">
                <a:spAutoFit/>
              </a:bodyPr>
              <a:lstStyle/>
              <a:p>
                <a:pPr>
                  <a:spcBef>
                    <a:spcPts val="600"/>
                  </a:spcBef>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den>
                    </m:f>
                    <m:r>
                      <a:rPr lang="en-US" i="1">
                        <a:latin typeface="Cambria Math" panose="02040503050406030204" pitchFamily="18" charset="0"/>
                      </a:rPr>
                      <m:t>&gt;0</m:t>
                    </m:r>
                  </m:oMath>
                </a14:m>
                <a:r>
                  <a:rPr lang="en-US" dirty="0"/>
                  <a:t>, for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r>
                      <a:rPr lang="en-US" i="1">
                        <a:latin typeface="Cambria Math" panose="02040503050406030204" pitchFamily="18" charset="0"/>
                      </a:rPr>
                      <m:t>∈[0,1]</m:t>
                    </m:r>
                  </m:oMath>
                </a14:m>
                <a:r>
                  <a:rPr lang="en-US" dirty="0"/>
                  <a:t>.</a:t>
                </a:r>
              </a:p>
            </p:txBody>
          </p:sp>
        </mc:Choice>
        <mc:Fallback xmlns="">
          <p:sp>
            <p:nvSpPr>
              <p:cNvPr id="7" name="Rectangle 6"/>
              <p:cNvSpPr>
                <a:spLocks noRot="1" noChangeAspect="1" noMove="1" noResize="1" noEditPoints="1" noAdjustHandles="1" noChangeArrowheads="1" noChangeShapeType="1" noTextEdit="1"/>
              </p:cNvSpPr>
              <p:nvPr/>
            </p:nvSpPr>
            <p:spPr>
              <a:xfrm>
                <a:off x="8669180" y="5313536"/>
                <a:ext cx="2626040" cy="528222"/>
              </a:xfrm>
              <a:prstGeom prst="rect">
                <a:avLst/>
              </a:prstGeom>
              <a:blipFill rotWithShape="0">
                <a:blip r:embed="rId6"/>
                <a:stretch>
                  <a:fillRect r="-1160" b="-1163"/>
                </a:stretch>
              </a:blipFill>
            </p:spPr>
            <p:txBody>
              <a:bodyPr/>
              <a:lstStyle/>
              <a:p>
                <a:r>
                  <a:rPr lang="en-US">
                    <a:noFill/>
                  </a:rPr>
                  <a:t> </a:t>
                </a:r>
              </a:p>
            </p:txBody>
          </p:sp>
        </mc:Fallback>
      </mc:AlternateContent>
      <p:graphicFrame>
        <p:nvGraphicFramePr>
          <p:cNvPr id="8" name="Chart 7"/>
          <p:cNvGraphicFramePr/>
          <p:nvPr>
            <p:extLst>
              <p:ext uri="{D42A27DB-BD31-4B8C-83A1-F6EECF244321}">
                <p14:modId xmlns:p14="http://schemas.microsoft.com/office/powerpoint/2010/main" val="2327511571"/>
              </p:ext>
            </p:extLst>
          </p:nvPr>
        </p:nvGraphicFramePr>
        <p:xfrm>
          <a:off x="4421393" y="1925620"/>
          <a:ext cx="3563339" cy="2691438"/>
        </p:xfrm>
        <a:graphic>
          <a:graphicData uri="http://schemas.openxmlformats.org/drawingml/2006/chart">
            <c:chart xmlns:c="http://schemas.openxmlformats.org/drawingml/2006/chart" xmlns:r="http://schemas.openxmlformats.org/officeDocument/2006/relationships" r:id="rId7"/>
          </a:graphicData>
        </a:graphic>
      </p:graphicFrame>
      <p:pic>
        <p:nvPicPr>
          <p:cNvPr id="9" name="Picture 8"/>
          <p:cNvPicPr/>
          <p:nvPr/>
        </p:nvPicPr>
        <p:blipFill>
          <a:blip r:embed="rId8">
            <a:extLst>
              <a:ext uri="{28A0092B-C50C-407E-A947-70E740481C1C}">
                <a14:useLocalDpi xmlns:a14="http://schemas.microsoft.com/office/drawing/2010/main" val="0"/>
              </a:ext>
            </a:extLst>
          </a:blip>
          <a:stretch>
            <a:fillRect/>
          </a:stretch>
        </p:blipFill>
        <p:spPr>
          <a:xfrm>
            <a:off x="8167613" y="1925619"/>
            <a:ext cx="3493676" cy="2691437"/>
          </a:xfrm>
          <a:prstGeom prst="rect">
            <a:avLst/>
          </a:prstGeom>
        </p:spPr>
      </p:pic>
    </p:spTree>
    <p:extLst>
      <p:ext uri="{BB962C8B-B14F-4D97-AF65-F5344CB8AC3E}">
        <p14:creationId xmlns:p14="http://schemas.microsoft.com/office/powerpoint/2010/main" val="619274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11</a:t>
            </a:fld>
            <a:endParaRPr lang="en-US"/>
          </a:p>
        </p:txBody>
      </p:sp>
      <p:sp>
        <p:nvSpPr>
          <p:cNvPr id="4" name="Rectangle 3"/>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State variable</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644438" y="1618364"/>
                <a:ext cx="5485797" cy="1559017"/>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How OGR changes with  time:</a:t>
                </a:r>
              </a:p>
              <a:p>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𝑂𝐺𝑅</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r>
                      <a:rPr lang="en-US" sz="2000" i="1" smtClean="0">
                        <a:solidFill>
                          <a:schemeClr val="accent5">
                            <a:lumMod val="75000"/>
                          </a:schemeClr>
                        </a:solidFill>
                        <a:latin typeface="Cambria Math" panose="02040503050406030204" pitchFamily="18" charset="0"/>
                      </a:rPr>
                      <m:t>(</m:t>
                    </m:r>
                    <m:f>
                      <m:fPr>
                        <m:ctrlPr>
                          <a:rPr lang="en-US" sz="2000" i="1">
                            <a:solidFill>
                              <a:schemeClr val="accent5">
                                <a:lumMod val="75000"/>
                              </a:schemeClr>
                            </a:solidFill>
                            <a:latin typeface="Cambria Math" panose="02040503050406030204" pitchFamily="18" charset="0"/>
                          </a:rPr>
                        </m:ctrlPr>
                      </m:fPr>
                      <m:num>
                        <m:r>
                          <a:rPr lang="en-US" sz="2000" i="1">
                            <a:solidFill>
                              <a:schemeClr val="accent5">
                                <a:lumMod val="75000"/>
                              </a:schemeClr>
                            </a:solidFill>
                            <a:latin typeface="Cambria Math" panose="02040503050406030204" pitchFamily="18" charset="0"/>
                          </a:rPr>
                          <m:t>𝜕</m:t>
                        </m:r>
                        <m:r>
                          <a:rPr lang="en-US" sz="2000" i="1">
                            <a:solidFill>
                              <a:schemeClr val="accent5">
                                <a:lumMod val="75000"/>
                              </a:schemeClr>
                            </a:solidFill>
                            <a:latin typeface="Cambria Math" panose="02040503050406030204" pitchFamily="18" charset="0"/>
                          </a:rPr>
                          <m:t>𝑂𝐺𝑅</m:t>
                        </m:r>
                      </m:num>
                      <m:den>
                        <m:r>
                          <a:rPr lang="en-US" sz="2000" i="1">
                            <a:solidFill>
                              <a:schemeClr val="accent5">
                                <a:lumMod val="75000"/>
                              </a:schemeClr>
                            </a:solidFill>
                            <a:latin typeface="Cambria Math" panose="02040503050406030204" pitchFamily="18" charset="0"/>
                          </a:rPr>
                          <m:t>𝜕</m:t>
                        </m:r>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𝑅</m:t>
                            </m:r>
                          </m:e>
                          <m:sub>
                            <m:r>
                              <a:rPr lang="en-US" sz="2000" i="1">
                                <a:solidFill>
                                  <a:schemeClr val="accent5">
                                    <a:lumMod val="75000"/>
                                  </a:schemeClr>
                                </a:solidFill>
                                <a:latin typeface="Cambria Math" panose="02040503050406030204" pitchFamily="18" charset="0"/>
                              </a:rPr>
                              <m:t>𝑠</m:t>
                            </m:r>
                          </m:sub>
                        </m:sSub>
                      </m:den>
                    </m:f>
                    <m:f>
                      <m:fPr>
                        <m:ctrlPr>
                          <a:rPr lang="en-US" sz="2000" i="1">
                            <a:solidFill>
                              <a:schemeClr val="accent5">
                                <a:lumMod val="75000"/>
                              </a:schemeClr>
                            </a:solidFill>
                            <a:latin typeface="Cambria Math" panose="02040503050406030204" pitchFamily="18" charset="0"/>
                          </a:rPr>
                        </m:ctrlPr>
                      </m:fPr>
                      <m:num>
                        <m:r>
                          <a:rPr lang="en-US" sz="2000" i="1">
                            <a:solidFill>
                              <a:schemeClr val="accent5">
                                <a:lumMod val="75000"/>
                              </a:schemeClr>
                            </a:solidFill>
                            <a:latin typeface="Cambria Math" panose="02040503050406030204" pitchFamily="18" charset="0"/>
                          </a:rPr>
                          <m:t>𝜕</m:t>
                        </m:r>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𝑅</m:t>
                            </m:r>
                          </m:e>
                          <m:sub>
                            <m:r>
                              <a:rPr lang="en-US" sz="2000" i="1">
                                <a:solidFill>
                                  <a:schemeClr val="accent5">
                                    <a:lumMod val="75000"/>
                                  </a:schemeClr>
                                </a:solidFill>
                                <a:latin typeface="Cambria Math" panose="02040503050406030204" pitchFamily="18" charset="0"/>
                              </a:rPr>
                              <m:t>𝑠</m:t>
                            </m:r>
                          </m:sub>
                        </m:sSub>
                      </m:num>
                      <m:den>
                        <m:r>
                          <a:rPr lang="en-US" sz="2000" i="1">
                            <a:solidFill>
                              <a:schemeClr val="accent5">
                                <a:lumMod val="75000"/>
                              </a:schemeClr>
                            </a:solidFill>
                            <a:latin typeface="Cambria Math" panose="02040503050406030204" pitchFamily="18" charset="0"/>
                          </a:rPr>
                          <m:t>𝜕</m:t>
                        </m:r>
                        <m:r>
                          <a:rPr lang="en-US" sz="2000" i="1">
                            <a:solidFill>
                              <a:schemeClr val="accent5">
                                <a:lumMod val="75000"/>
                              </a:schemeClr>
                            </a:solidFill>
                            <a:latin typeface="Cambria Math" panose="02040503050406030204" pitchFamily="18" charset="0"/>
                          </a:rPr>
                          <m:t>𝑃</m:t>
                        </m:r>
                      </m:den>
                    </m:f>
                    <m:r>
                      <a:rPr lang="en-US" sz="2000" i="1">
                        <a:solidFill>
                          <a:schemeClr val="accent5">
                            <a:lumMod val="75000"/>
                          </a:schemeClr>
                        </a:solidFill>
                        <a:latin typeface="Cambria Math" panose="02040503050406030204" pitchFamily="18" charset="0"/>
                      </a:rPr>
                      <m:t>+</m:t>
                    </m:r>
                    <m:f>
                      <m:fPr>
                        <m:ctrlPr>
                          <a:rPr lang="en-US" sz="2000" i="1">
                            <a:solidFill>
                              <a:schemeClr val="accent5">
                                <a:lumMod val="75000"/>
                              </a:schemeClr>
                            </a:solidFill>
                            <a:latin typeface="Cambria Math" panose="02040503050406030204" pitchFamily="18" charset="0"/>
                          </a:rPr>
                        </m:ctrlPr>
                      </m:fPr>
                      <m:num>
                        <m:r>
                          <a:rPr lang="en-US" sz="2000" i="1">
                            <a:solidFill>
                              <a:schemeClr val="accent5">
                                <a:lumMod val="75000"/>
                              </a:schemeClr>
                            </a:solidFill>
                            <a:latin typeface="Cambria Math" panose="02040503050406030204" pitchFamily="18" charset="0"/>
                          </a:rPr>
                          <m:t>𝜕</m:t>
                        </m:r>
                        <m:r>
                          <a:rPr lang="en-US" sz="2000" i="1">
                            <a:solidFill>
                              <a:schemeClr val="accent5">
                                <a:lumMod val="75000"/>
                              </a:schemeClr>
                            </a:solidFill>
                            <a:latin typeface="Cambria Math" panose="02040503050406030204" pitchFamily="18" charset="0"/>
                          </a:rPr>
                          <m:t>𝑂𝐺𝑅</m:t>
                        </m:r>
                      </m:num>
                      <m:den>
                        <m:r>
                          <a:rPr lang="en-US" sz="2000" i="1">
                            <a:solidFill>
                              <a:schemeClr val="accent5">
                                <a:lumMod val="75000"/>
                              </a:schemeClr>
                            </a:solidFill>
                            <a:latin typeface="Cambria Math" panose="02040503050406030204" pitchFamily="18" charset="0"/>
                          </a:rPr>
                          <m:t>𝜕</m:t>
                        </m:r>
                        <m:d>
                          <m:dPr>
                            <m:ctrlPr>
                              <a:rPr lang="en-US" sz="2000" i="1">
                                <a:solidFill>
                                  <a:schemeClr val="accent5">
                                    <a:lumMod val="75000"/>
                                  </a:schemeClr>
                                </a:solidFill>
                                <a:latin typeface="Cambria Math" panose="02040503050406030204" pitchFamily="18" charset="0"/>
                              </a:rPr>
                            </m:ctrlPr>
                          </m:dPr>
                          <m:e>
                            <m:f>
                              <m:fPr>
                                <m:ctrlPr>
                                  <a:rPr lang="en-US" sz="2000" i="1">
                                    <a:solidFill>
                                      <a:schemeClr val="accent5">
                                        <a:lumMod val="75000"/>
                                      </a:schemeClr>
                                    </a:solidFill>
                                    <a:latin typeface="Cambria Math" panose="02040503050406030204" pitchFamily="18" charset="0"/>
                                  </a:rPr>
                                </m:ctrlPr>
                              </m:fPr>
                              <m:num>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𝐵</m:t>
                                    </m:r>
                                  </m:e>
                                  <m:sub>
                                    <m:r>
                                      <a:rPr lang="en-US" sz="2000" i="1">
                                        <a:solidFill>
                                          <a:schemeClr val="accent5">
                                            <a:lumMod val="75000"/>
                                          </a:schemeClr>
                                        </a:solidFill>
                                        <a:latin typeface="Cambria Math" panose="02040503050406030204" pitchFamily="18" charset="0"/>
                                      </a:rPr>
                                      <m:t>𝑜</m:t>
                                    </m:r>
                                  </m:sub>
                                </m:sSub>
                              </m:num>
                              <m:den>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𝐵</m:t>
                                    </m:r>
                                  </m:e>
                                  <m:sub>
                                    <m:r>
                                      <a:rPr lang="en-US" sz="2000" i="1">
                                        <a:solidFill>
                                          <a:schemeClr val="accent5">
                                            <a:lumMod val="75000"/>
                                          </a:schemeClr>
                                        </a:solidFill>
                                        <a:latin typeface="Cambria Math" panose="02040503050406030204" pitchFamily="18" charset="0"/>
                                      </a:rPr>
                                      <m:t>𝑔</m:t>
                                    </m:r>
                                  </m:sub>
                                </m:sSub>
                              </m:den>
                            </m:f>
                          </m:e>
                        </m:d>
                      </m:den>
                    </m:f>
                    <m:f>
                      <m:fPr>
                        <m:ctrlPr>
                          <a:rPr lang="en-US" sz="2000" i="1">
                            <a:solidFill>
                              <a:schemeClr val="accent5">
                                <a:lumMod val="75000"/>
                              </a:schemeClr>
                            </a:solidFill>
                            <a:latin typeface="Cambria Math" panose="02040503050406030204" pitchFamily="18" charset="0"/>
                          </a:rPr>
                        </m:ctrlPr>
                      </m:fPr>
                      <m:num>
                        <m:r>
                          <a:rPr lang="en-US" sz="2000" i="1">
                            <a:solidFill>
                              <a:schemeClr val="accent5">
                                <a:lumMod val="75000"/>
                              </a:schemeClr>
                            </a:solidFill>
                            <a:latin typeface="Cambria Math" panose="02040503050406030204" pitchFamily="18" charset="0"/>
                          </a:rPr>
                          <m:t>𝜕</m:t>
                        </m:r>
                        <m:d>
                          <m:dPr>
                            <m:ctrlPr>
                              <a:rPr lang="en-US" sz="2000" i="1">
                                <a:solidFill>
                                  <a:schemeClr val="accent5">
                                    <a:lumMod val="75000"/>
                                  </a:schemeClr>
                                </a:solidFill>
                                <a:latin typeface="Cambria Math" panose="02040503050406030204" pitchFamily="18" charset="0"/>
                              </a:rPr>
                            </m:ctrlPr>
                          </m:dPr>
                          <m:e>
                            <m:f>
                              <m:fPr>
                                <m:ctrlPr>
                                  <a:rPr lang="en-US" sz="2000" i="1">
                                    <a:solidFill>
                                      <a:schemeClr val="accent5">
                                        <a:lumMod val="75000"/>
                                      </a:schemeClr>
                                    </a:solidFill>
                                    <a:latin typeface="Cambria Math" panose="02040503050406030204" pitchFamily="18" charset="0"/>
                                  </a:rPr>
                                </m:ctrlPr>
                              </m:fPr>
                              <m:num>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𝐵</m:t>
                                    </m:r>
                                  </m:e>
                                  <m:sub>
                                    <m:r>
                                      <a:rPr lang="en-US" sz="2000" i="1">
                                        <a:solidFill>
                                          <a:schemeClr val="accent5">
                                            <a:lumMod val="75000"/>
                                          </a:schemeClr>
                                        </a:solidFill>
                                        <a:latin typeface="Cambria Math" panose="02040503050406030204" pitchFamily="18" charset="0"/>
                                      </a:rPr>
                                      <m:t>𝑜</m:t>
                                    </m:r>
                                  </m:sub>
                                </m:sSub>
                              </m:num>
                              <m:den>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𝐵</m:t>
                                    </m:r>
                                  </m:e>
                                  <m:sub>
                                    <m:r>
                                      <a:rPr lang="en-US" sz="2000" i="1">
                                        <a:solidFill>
                                          <a:schemeClr val="accent5">
                                            <a:lumMod val="75000"/>
                                          </a:schemeClr>
                                        </a:solidFill>
                                        <a:latin typeface="Cambria Math" panose="02040503050406030204" pitchFamily="18" charset="0"/>
                                      </a:rPr>
                                      <m:t>𝑔</m:t>
                                    </m:r>
                                  </m:sub>
                                </m:sSub>
                              </m:den>
                            </m:f>
                          </m:e>
                        </m:d>
                      </m:num>
                      <m:den>
                        <m:r>
                          <a:rPr lang="en-US" sz="2000" i="1">
                            <a:solidFill>
                              <a:schemeClr val="accent5">
                                <a:lumMod val="75000"/>
                              </a:schemeClr>
                            </a:solidFill>
                            <a:latin typeface="Cambria Math" panose="02040503050406030204" pitchFamily="18" charset="0"/>
                          </a:rPr>
                          <m:t>𝜕</m:t>
                        </m:r>
                        <m:r>
                          <a:rPr lang="en-US" sz="2000" i="1">
                            <a:solidFill>
                              <a:schemeClr val="accent5">
                                <a:lumMod val="75000"/>
                              </a:schemeClr>
                            </a:solidFill>
                            <a:latin typeface="Cambria Math" panose="02040503050406030204" pitchFamily="18" charset="0"/>
                          </a:rPr>
                          <m:t>𝑃</m:t>
                        </m:r>
                      </m:den>
                    </m:f>
                    <m:r>
                      <a:rPr lang="en-US" sz="2000" i="1">
                        <a:solidFill>
                          <a:schemeClr val="accent5">
                            <a:lumMod val="75000"/>
                          </a:schemeClr>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𝑃</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f>
                      <m:fPr>
                        <m:ctrlPr>
                          <a:rPr lang="en-US" sz="2000" i="1" smtClean="0">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𝑂𝐺𝑅</m:t>
                        </m:r>
                      </m:num>
                      <m:den>
                        <m:r>
                          <a:rPr lang="en-US" sz="2000" i="1">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𝑓</m:t>
                            </m:r>
                          </m:e>
                          <m:sub>
                            <m:r>
                              <a:rPr lang="en-US" sz="2000" i="1">
                                <a:solidFill>
                                  <a:srgbClr val="C00000"/>
                                </a:solidFill>
                                <a:latin typeface="Cambria Math" panose="02040503050406030204" pitchFamily="18" charset="0"/>
                              </a:rPr>
                              <m:t>𝑜</m:t>
                            </m:r>
                          </m:sub>
                        </m:sSub>
                      </m:den>
                    </m:f>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𝑓</m:t>
                            </m:r>
                          </m:e>
                          <m:sub>
                            <m:r>
                              <a:rPr lang="en-US" sz="2000" i="1">
                                <a:solidFill>
                                  <a:srgbClr val="C00000"/>
                                </a:solidFill>
                                <a:latin typeface="Cambria Math" panose="02040503050406030204" pitchFamily="18" charset="0"/>
                              </a:rPr>
                              <m:t>𝑜</m:t>
                            </m:r>
                          </m:sub>
                        </m:sSub>
                      </m:num>
                      <m:den>
                        <m:r>
                          <a:rPr lang="en-US" sz="2000" i="1">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𝑆</m:t>
                            </m:r>
                          </m:e>
                          <m:sub>
                            <m:r>
                              <a:rPr lang="en-US" sz="2000" i="1">
                                <a:solidFill>
                                  <a:srgbClr val="C00000"/>
                                </a:solidFill>
                                <a:latin typeface="Cambria Math" panose="02040503050406030204" pitchFamily="18" charset="0"/>
                              </a:rPr>
                              <m:t>𝑜</m:t>
                            </m:r>
                          </m:sub>
                        </m:sSub>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num>
                      <m:den>
                        <m:r>
                          <a:rPr lang="en-US" sz="2000" i="1">
                            <a:latin typeface="Cambria Math" panose="02040503050406030204" pitchFamily="18" charset="0"/>
                          </a:rPr>
                          <m:t>𝜕</m:t>
                        </m:r>
                        <m:r>
                          <a:rPr lang="en-US" sz="2000" i="1">
                            <a:latin typeface="Cambria Math" panose="02040503050406030204" pitchFamily="18" charset="0"/>
                          </a:rPr>
                          <m:t>𝑡</m:t>
                        </m:r>
                      </m:den>
                    </m:f>
                  </m:oMath>
                </a14:m>
                <a:r>
                  <a:rPr lang="en-US" sz="2000" dirty="0" smtClean="0"/>
                  <a:t>,</a:t>
                </a:r>
              </a:p>
              <a:p>
                <a:r>
                  <a:rPr lang="en-US" sz="2000" dirty="0"/>
                  <a:t>	</a:t>
                </a:r>
                <a:r>
                  <a:rPr lang="en-US" sz="2000" dirty="0" smtClean="0"/>
                  <a:t>				</a:t>
                </a:r>
                <a:r>
                  <a:rPr lang="en-US" sz="2000" dirty="0" err="1" smtClean="0"/>
                  <a:t>equ</a:t>
                </a:r>
                <a:r>
                  <a:rPr lang="en-US" sz="2000" dirty="0" smtClean="0"/>
                  <a:t>(4)</a:t>
                </a:r>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644438" y="1618364"/>
                <a:ext cx="5485797" cy="1559017"/>
              </a:xfrm>
              <a:prstGeom prst="rect">
                <a:avLst/>
              </a:prstGeom>
              <a:blipFill rotWithShape="0">
                <a:blip r:embed="rId3"/>
                <a:stretch>
                  <a:fillRect l="-1000" t="-1953" r="-222" b="-5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44438" y="3703461"/>
                <a:ext cx="5331909" cy="2345066"/>
              </a:xfrm>
              <a:prstGeom prst="rect">
                <a:avLst/>
              </a:prstGeom>
            </p:spPr>
            <p:txBody>
              <a:bodyPr wrap="none">
                <a:spAutoFit/>
              </a:bodyPr>
              <a:lstStyle/>
              <a:p>
                <a:r>
                  <a:rPr lang="en-US" b="1" dirty="0" smtClean="0">
                    <a:solidFill>
                      <a:srgbClr val="000000"/>
                    </a:solidFill>
                    <a:latin typeface="Times New Roman" panose="02020603050405020304" pitchFamily="18" charset="0"/>
                    <a:cs typeface="Times New Roman" panose="02020603050405020304" pitchFamily="18" charset="0"/>
                  </a:rPr>
                  <a:t>Derivative of OGR to intermediate variables:</a:t>
                </a:r>
              </a:p>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178</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r>
                                    <a:rPr lang="en-US" i="1">
                                      <a:latin typeface="Cambria Math" panose="02040503050406030204" pitchFamily="18" charset="0"/>
                                    </a:rPr>
                                    <m:t>5.615</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e>
                          </m:d>
                        </m:e>
                        <m:sup>
                          <m:r>
                            <a:rPr lang="en-US" i="1">
                              <a:latin typeface="Cambria Math" panose="02040503050406030204" pitchFamily="18" charset="0"/>
                            </a:rPr>
                            <m:t>−2</m:t>
                          </m:r>
                        </m:sup>
                      </m:sSup>
                      <m:r>
                        <a:rPr lang="en-US" i="1">
                          <a:latin typeface="Cambria Math" panose="02040503050406030204" pitchFamily="18" charset="0"/>
                        </a:rPr>
                        <m:t>178</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&lt;0</m:t>
                      </m:r>
                    </m:oMath>
                  </m:oMathPara>
                </a14:m>
                <a:endParaRPr lang="en-US" dirty="0" smtClean="0"/>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r>
                            <a:rPr lang="en-US" i="1">
                              <a:latin typeface="Cambria Math" panose="02040503050406030204" pitchFamily="18" charset="0"/>
                            </a:rPr>
                            <m:t>)</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178</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r>
                                    <a:rPr lang="en-US" i="1">
                                      <a:latin typeface="Cambria Math" panose="02040503050406030204" pitchFamily="18" charset="0"/>
                                    </a:rPr>
                                    <m:t>5.615</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e>
                          </m:d>
                        </m:e>
                        <m:sup>
                          <m:r>
                            <a:rPr lang="en-US" i="1">
                              <a:latin typeface="Cambria Math" panose="02040503050406030204" pitchFamily="18" charset="0"/>
                            </a:rPr>
                            <m:t>−2</m:t>
                          </m:r>
                        </m:sup>
                      </m:sSup>
                      <m:f>
                        <m:fPr>
                          <m:ctrlPr>
                            <a:rPr lang="en-US" i="1">
                              <a:latin typeface="Cambria Math" panose="02040503050406030204" pitchFamily="18" charset="0"/>
                            </a:rPr>
                          </m:ctrlPr>
                        </m:fPr>
                        <m:num>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5.615</m:t>
                              </m:r>
                              <m:r>
                                <a:rPr lang="en-US" i="1">
                                  <a:latin typeface="Cambria Math" panose="02040503050406030204" pitchFamily="18" charset="0"/>
                                </a:rPr>
                                <m:t>𝑓</m:t>
                              </m:r>
                            </m:e>
                            <m:sub>
                              <m:r>
                                <a:rPr lang="en-US" i="1">
                                  <a:latin typeface="Cambria Math" panose="02040503050406030204" pitchFamily="18" charset="0"/>
                                </a:rPr>
                                <m:t>𝑜</m:t>
                              </m:r>
                            </m:sub>
                          </m:sSub>
                        </m:den>
                      </m:f>
                      <m:r>
                        <a:rPr lang="en-US" i="1">
                          <a:latin typeface="Cambria Math" panose="02040503050406030204" pitchFamily="18" charset="0"/>
                        </a:rPr>
                        <m:t>&lt;0</m:t>
                      </m:r>
                    </m:oMath>
                  </m:oMathPara>
                </a14:m>
                <a:endParaRPr lang="en-US" dirty="0" smtClean="0"/>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178</m:t>
                              </m:r>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5.615</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r>
                                    <a:rPr lang="en-US" i="1">
                                      <a:latin typeface="Cambria Math" panose="02040503050406030204" pitchFamily="18" charset="0"/>
                                    </a:rPr>
                                    <m:t>𝑓</m:t>
                                  </m:r>
                                </m:e>
                                <m:sub>
                                  <m:r>
                                    <a:rPr lang="en-US" i="1">
                                      <a:latin typeface="Cambria Math" panose="02040503050406030204" pitchFamily="18" charset="0"/>
                                    </a:rPr>
                                    <m:t>𝑜</m:t>
                                  </m:r>
                                </m:sub>
                              </m:sSub>
                            </m:den>
                          </m:f>
                          <m:r>
                            <a:rPr lang="en-US" i="1">
                              <a:latin typeface="Cambria Math" panose="02040503050406030204" pitchFamily="18" charset="0"/>
                            </a:rPr>
                            <m:t>)</m:t>
                          </m:r>
                        </m:e>
                        <m:sup>
                          <m:r>
                            <a:rPr lang="en-US" i="1">
                              <a:latin typeface="Cambria Math" panose="02040503050406030204" pitchFamily="18" charset="0"/>
                            </a:rPr>
                            <m:t>−2</m:t>
                          </m:r>
                        </m:sup>
                      </m:s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r>
                            <a:rPr lang="en-US" i="1">
                              <a:latin typeface="Cambria Math" panose="02040503050406030204" pitchFamily="18" charset="0"/>
                            </a:rPr>
                            <m:t>5.615</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den>
                      </m:f>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e>
                            <m:sup>
                              <m:r>
                                <a:rPr lang="en-US" i="1">
                                  <a:latin typeface="Cambria Math" panose="02040503050406030204" pitchFamily="18" charset="0"/>
                                </a:rPr>
                                <m:t>2</m:t>
                              </m:r>
                            </m:sup>
                          </m:sSup>
                        </m:den>
                      </m:f>
                      <m:r>
                        <a:rPr lang="en-US" i="1">
                          <a:latin typeface="Cambria Math" panose="02040503050406030204" pitchFamily="18" charset="0"/>
                        </a:rPr>
                        <m:t>&gt;0</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44438" y="3703461"/>
                <a:ext cx="5331909" cy="2345066"/>
              </a:xfrm>
              <a:prstGeom prst="rect">
                <a:avLst/>
              </a:prstGeom>
              <a:blipFill rotWithShape="0">
                <a:blip r:embed="rId4"/>
                <a:stretch>
                  <a:fillRect l="-1030" t="-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372691" y="2415659"/>
                <a:ext cx="4548040" cy="1464888"/>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𝑝</m:t>
                        </m:r>
                      </m:sub>
                    </m:sSub>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𝑂𝐺𝑅</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𝑠</m:t>
                            </m:r>
                          </m:sub>
                        </m:sSub>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𝑠</m:t>
                            </m:r>
                          </m:sub>
                        </m:sSub>
                      </m:num>
                      <m:den>
                        <m:r>
                          <a:rPr lang="en-US" sz="2000" i="1">
                            <a:latin typeface="Cambria Math" panose="02040503050406030204" pitchFamily="18" charset="0"/>
                          </a:rPr>
                          <m:t>𝜕</m:t>
                        </m:r>
                        <m:r>
                          <a:rPr lang="en-US" sz="2000" i="1">
                            <a:latin typeface="Cambria Math" panose="02040503050406030204" pitchFamily="18" charset="0"/>
                          </a:rPr>
                          <m:t>𝑃</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𝑂𝐺𝑅</m:t>
                        </m:r>
                      </m:num>
                      <m:den>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𝑜</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𝑔</m:t>
                                    </m:r>
                                  </m:sub>
                                </m:sSub>
                              </m:den>
                            </m:f>
                          </m:e>
                        </m:d>
                      </m:den>
                    </m:f>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𝑜</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𝑔</m:t>
                                    </m:r>
                                  </m:sub>
                                </m:sSub>
                              </m:den>
                            </m:f>
                          </m:e>
                        </m:d>
                      </m:num>
                      <m:den>
                        <m:r>
                          <a:rPr lang="en-US" sz="2000" i="1">
                            <a:latin typeface="Cambria Math" panose="02040503050406030204" pitchFamily="18" charset="0"/>
                          </a:rPr>
                          <m:t>𝜕</m:t>
                        </m:r>
                        <m:r>
                          <a:rPr lang="en-US" sz="2000" i="1">
                            <a:latin typeface="Cambria Math" panose="02040503050406030204" pitchFamily="18" charset="0"/>
                          </a:rPr>
                          <m:t>𝑃</m:t>
                        </m:r>
                      </m:den>
                    </m:f>
                    <m:r>
                      <a:rPr lang="en-US" sz="2000" b="0" i="0" smtClean="0">
                        <a:latin typeface="Cambria Math" panose="02040503050406030204" pitchFamily="18" charset="0"/>
                      </a:rPr>
                      <m:t>&lt;0</m:t>
                    </m:r>
                  </m:oMath>
                </a14:m>
                <a:r>
                  <a:rPr lang="en-US" b="0" dirty="0" smtClean="0"/>
                  <a:t>	</a:t>
                </a:r>
                <a:r>
                  <a:rPr lang="en-US" b="0" dirty="0" err="1" smtClean="0"/>
                  <a:t>equ</a:t>
                </a:r>
                <a:r>
                  <a:rPr lang="en-US" b="0" dirty="0" smtClean="0"/>
                  <a:t> (6)</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𝑠</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𝑂𝐺𝑅</m:t>
                        </m:r>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den>
                    </m:f>
                    <m:r>
                      <a:rPr lang="en-US" sz="2000" b="0" i="1" smtClean="0">
                        <a:latin typeface="Cambria Math" panose="02040503050406030204" pitchFamily="18" charset="0"/>
                      </a:rPr>
                      <m:t>&gt;0</m:t>
                    </m:r>
                  </m:oMath>
                </a14:m>
                <a:r>
                  <a:rPr lang="en-US" sz="2000" b="0" dirty="0" smtClean="0"/>
                  <a:t>,	</a:t>
                </a:r>
                <a:r>
                  <a:rPr lang="en-US" b="0" dirty="0" smtClean="0"/>
                  <a:t>	</a:t>
                </a:r>
                <a:r>
                  <a:rPr lang="en-US" b="0" dirty="0" err="1" smtClean="0"/>
                  <a:t>equ</a:t>
                </a:r>
                <a:r>
                  <a:rPr lang="en-US" b="0" dirty="0" smtClean="0"/>
                  <a:t>(7)</a:t>
                </a:r>
              </a:p>
            </p:txBody>
          </p:sp>
        </mc:Choice>
        <mc:Fallback xmlns="">
          <p:sp>
            <p:nvSpPr>
              <p:cNvPr id="9" name="Rectangle 8"/>
              <p:cNvSpPr>
                <a:spLocks noRot="1" noChangeAspect="1" noMove="1" noResize="1" noEditPoints="1" noAdjustHandles="1" noChangeArrowheads="1" noChangeShapeType="1" noTextEdit="1"/>
              </p:cNvSpPr>
              <p:nvPr/>
            </p:nvSpPr>
            <p:spPr>
              <a:xfrm>
                <a:off x="7372691" y="2415659"/>
                <a:ext cx="4548040" cy="1464888"/>
              </a:xfrm>
              <a:prstGeom prst="rect">
                <a:avLst/>
              </a:prstGeom>
              <a:blipFill rotWithShape="0">
                <a:blip r:embed="rId5"/>
                <a:stretch>
                  <a:fillRect r="-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72691" y="1314909"/>
                <a:ext cx="4495141" cy="898836"/>
              </a:xfrm>
              <a:prstGeom prst="rect">
                <a:avLst/>
              </a:prstGeom>
            </p:spPr>
            <p:txBody>
              <a:bodyPr wrap="none">
                <a:spAutoFit/>
              </a:bodyPr>
              <a:lstStyle/>
              <a:p>
                <a:pPr>
                  <a:spcAft>
                    <a:spcPts val="600"/>
                  </a:spcAft>
                </a:pPr>
                <a:r>
                  <a:rPr lang="en-US" b="1" dirty="0" smtClean="0">
                    <a:latin typeface="Times New Roman" panose="02020603050405020304" pitchFamily="18" charset="0"/>
                    <a:cs typeface="Times New Roman" panose="02020603050405020304" pitchFamily="18" charset="0"/>
                  </a:rPr>
                  <a:t>Write the derivative of OGR as:</a:t>
                </a:r>
              </a:p>
              <a:p>
                <a14:m>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m:t>
                        </m:r>
                        <m:r>
                          <a:rPr lang="en-US" sz="2000" i="1">
                            <a:latin typeface="Cambria Math" panose="02040503050406030204" pitchFamily="18" charset="0"/>
                          </a:rPr>
                          <m:t>𝑂𝐺𝑅</m:t>
                        </m:r>
                      </m:num>
                      <m:den>
                        <m:r>
                          <a:rPr lang="en-US" sz="2000" i="0">
                            <a:latin typeface="Cambria Math" panose="02040503050406030204" pitchFamily="18" charset="0"/>
                          </a:rPr>
                          <m:t>𝜕</m:t>
                        </m:r>
                        <m:r>
                          <a:rPr lang="en-US" sz="2000" i="1">
                            <a:latin typeface="Cambria Math" panose="02040503050406030204" pitchFamily="18" charset="0"/>
                          </a:rPr>
                          <m:t>𝑡</m:t>
                        </m:r>
                      </m:den>
                    </m:f>
                    <m:r>
                      <a:rPr lang="en-US" sz="2000" i="0">
                        <a:latin typeface="Cambria Math" panose="02040503050406030204" pitchFamily="18" charset="0"/>
                      </a:rPr>
                      <m:t>=</m:t>
                    </m:r>
                    <m:sSub>
                      <m:sSubPr>
                        <m:ctrlPr>
                          <a:rPr lang="en-US" sz="2000" i="1" smtClean="0">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𝐶</m:t>
                        </m:r>
                      </m:e>
                      <m:sub>
                        <m:r>
                          <a:rPr lang="en-US" sz="2000" i="1">
                            <a:solidFill>
                              <a:schemeClr val="accent5">
                                <a:lumMod val="75000"/>
                              </a:schemeClr>
                            </a:solidFill>
                            <a:latin typeface="Cambria Math" panose="02040503050406030204" pitchFamily="18" charset="0"/>
                          </a:rPr>
                          <m:t>𝑝</m:t>
                        </m:r>
                      </m:sub>
                    </m:sSub>
                    <m:f>
                      <m:fPr>
                        <m:ctrlPr>
                          <a:rPr lang="en-US" sz="2000" i="1">
                            <a:latin typeface="Cambria Math" panose="02040503050406030204" pitchFamily="18" charset="0"/>
                          </a:rPr>
                        </m:ctrlPr>
                      </m:fPr>
                      <m:num>
                        <m:r>
                          <a:rPr lang="en-US" sz="2000" i="0">
                            <a:latin typeface="Cambria Math" panose="02040503050406030204" pitchFamily="18" charset="0"/>
                          </a:rPr>
                          <m:t>𝜕</m:t>
                        </m:r>
                        <m:r>
                          <a:rPr lang="en-US" sz="2000" i="1">
                            <a:latin typeface="Cambria Math" panose="02040503050406030204" pitchFamily="18" charset="0"/>
                          </a:rPr>
                          <m:t>𝑃</m:t>
                        </m:r>
                      </m:num>
                      <m:den>
                        <m:r>
                          <a:rPr lang="en-US" sz="2000" i="0">
                            <a:latin typeface="Cambria Math" panose="02040503050406030204" pitchFamily="18" charset="0"/>
                          </a:rPr>
                          <m:t>𝜕</m:t>
                        </m:r>
                        <m:r>
                          <a:rPr lang="en-US" sz="2000" i="1">
                            <a:latin typeface="Cambria Math" panose="02040503050406030204" pitchFamily="18" charset="0"/>
                          </a:rPr>
                          <m:t>𝑡</m:t>
                        </m:r>
                      </m:den>
                    </m:f>
                    <m:r>
                      <a:rPr lang="en-US" sz="2000" i="0">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𝐶</m:t>
                        </m:r>
                      </m:e>
                      <m:sub>
                        <m:r>
                          <a:rPr lang="en-US" sz="2000" i="1">
                            <a:solidFill>
                              <a:srgbClr val="C00000"/>
                            </a:solidFill>
                            <a:latin typeface="Cambria Math" panose="02040503050406030204" pitchFamily="18" charset="0"/>
                          </a:rPr>
                          <m:t>𝑠</m:t>
                        </m:r>
                      </m:sub>
                    </m:sSub>
                    <m:f>
                      <m:fPr>
                        <m:ctrlPr>
                          <a:rPr lang="en-US" sz="2000" i="1">
                            <a:latin typeface="Cambria Math" panose="02040503050406030204" pitchFamily="18" charset="0"/>
                          </a:rPr>
                        </m:ctrlPr>
                      </m:fPr>
                      <m:num>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num>
                      <m:den>
                        <m:r>
                          <a:rPr lang="en-US" sz="2000" i="0">
                            <a:latin typeface="Cambria Math" panose="02040503050406030204" pitchFamily="18" charset="0"/>
                          </a:rPr>
                          <m:t>𝜕</m:t>
                        </m:r>
                        <m:r>
                          <a:rPr lang="en-US" sz="2000" b="0" i="1" smtClean="0">
                            <a:latin typeface="Cambria Math" panose="02040503050406030204" pitchFamily="18" charset="0"/>
                          </a:rPr>
                          <m:t>𝑡</m:t>
                        </m:r>
                      </m:den>
                    </m:f>
                  </m:oMath>
                </a14:m>
                <a:r>
                  <a:rPr lang="en-US" sz="2000" dirty="0" smtClean="0"/>
                  <a:t>,</a:t>
                </a:r>
                <a:r>
                  <a:rPr lang="en-US" dirty="0" smtClean="0"/>
                  <a:t>		</a:t>
                </a:r>
                <a:r>
                  <a:rPr lang="en-US" dirty="0" err="1" smtClean="0"/>
                  <a:t>equ</a:t>
                </a:r>
                <a:r>
                  <a:rPr lang="en-US" dirty="0" smtClean="0"/>
                  <a:t>(5)</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72691" y="1314909"/>
                <a:ext cx="4495141" cy="898836"/>
              </a:xfrm>
              <a:prstGeom prst="rect">
                <a:avLst/>
              </a:prstGeom>
              <a:blipFill rotWithShape="0">
                <a:blip r:embed="rId6"/>
                <a:stretch>
                  <a:fillRect l="-1084" t="-4082" r="-407" b="-4762"/>
                </a:stretch>
              </a:blipFill>
            </p:spPr>
            <p:txBody>
              <a:bodyPr/>
              <a:lstStyle/>
              <a:p>
                <a:r>
                  <a:rPr lang="en-US">
                    <a:noFill/>
                  </a:rPr>
                  <a:t> </a:t>
                </a:r>
              </a:p>
            </p:txBody>
          </p:sp>
        </mc:Fallback>
      </mc:AlternateContent>
      <p:sp>
        <p:nvSpPr>
          <p:cNvPr id="12" name="TextBox 11"/>
          <p:cNvSpPr txBox="1"/>
          <p:nvPr/>
        </p:nvSpPr>
        <p:spPr>
          <a:xfrm>
            <a:off x="8259419" y="4369925"/>
            <a:ext cx="2721684"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BHP negatively correlate to OGR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Saturation positively correlate to the OGR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164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12</a:t>
            </a:fld>
            <a:endParaRPr lang="en-US"/>
          </a:p>
        </p:txBody>
      </p:sp>
      <p:sp>
        <p:nvSpPr>
          <p:cNvPr id="4" name="Rectangle 3"/>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State variable</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644438" y="1618364"/>
                <a:ext cx="5485797" cy="1559017"/>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How OGR changes with  time:</a:t>
                </a:r>
              </a:p>
              <a:p>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𝑂𝐺𝑅</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smtClean="0">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𝑂𝐺𝑅</m:t>
                        </m:r>
                      </m:num>
                      <m:den>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i="1">
                                <a:solidFill>
                                  <a:schemeClr val="tx1"/>
                                </a:solidFill>
                                <a:latin typeface="Cambria Math" panose="02040503050406030204" pitchFamily="18" charset="0"/>
                              </a:rPr>
                              <m:t>𝑠</m:t>
                            </m:r>
                          </m:sub>
                        </m:sSub>
                      </m:den>
                    </m:f>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i="1">
                                <a:solidFill>
                                  <a:schemeClr val="tx1"/>
                                </a:solidFill>
                                <a:latin typeface="Cambria Math" panose="02040503050406030204" pitchFamily="18" charset="0"/>
                              </a:rPr>
                              <m:t>𝑠</m:t>
                            </m:r>
                          </m:sub>
                        </m:sSub>
                      </m:num>
                      <m:den>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den>
                    </m:f>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𝑂𝐺𝑅</m:t>
                        </m:r>
                      </m:num>
                      <m:den>
                        <m:r>
                          <a:rPr lang="en-US" sz="2000" i="1">
                            <a:solidFill>
                              <a:schemeClr val="tx1"/>
                            </a:solidFill>
                            <a:latin typeface="Cambria Math" panose="02040503050406030204" pitchFamily="18" charset="0"/>
                          </a:rPr>
                          <m:t>𝜕</m:t>
                        </m:r>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𝐵</m:t>
                                    </m:r>
                                  </m:e>
                                  <m:sub>
                                    <m:r>
                                      <a:rPr lang="en-US" sz="2000" i="1">
                                        <a:solidFill>
                                          <a:schemeClr val="tx1"/>
                                        </a:solidFill>
                                        <a:latin typeface="Cambria Math" panose="02040503050406030204" pitchFamily="18" charset="0"/>
                                      </a:rPr>
                                      <m:t>𝑜</m:t>
                                    </m:r>
                                  </m:sub>
                                </m:sSub>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𝐵</m:t>
                                    </m:r>
                                  </m:e>
                                  <m:sub>
                                    <m:r>
                                      <a:rPr lang="en-US" sz="2000" i="1">
                                        <a:solidFill>
                                          <a:schemeClr val="tx1"/>
                                        </a:solidFill>
                                        <a:latin typeface="Cambria Math" panose="02040503050406030204" pitchFamily="18" charset="0"/>
                                      </a:rPr>
                                      <m:t>𝑔</m:t>
                                    </m:r>
                                  </m:sub>
                                </m:sSub>
                              </m:den>
                            </m:f>
                          </m:e>
                        </m:d>
                      </m:den>
                    </m:f>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𝐵</m:t>
                                    </m:r>
                                  </m:e>
                                  <m:sub>
                                    <m:r>
                                      <a:rPr lang="en-US" sz="2000" i="1">
                                        <a:solidFill>
                                          <a:schemeClr val="tx1"/>
                                        </a:solidFill>
                                        <a:latin typeface="Cambria Math" panose="02040503050406030204" pitchFamily="18" charset="0"/>
                                      </a:rPr>
                                      <m:t>𝑜</m:t>
                                    </m:r>
                                  </m:sub>
                                </m:sSub>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𝐵</m:t>
                                    </m:r>
                                  </m:e>
                                  <m:sub>
                                    <m:r>
                                      <a:rPr lang="en-US" sz="2000" i="1">
                                        <a:solidFill>
                                          <a:schemeClr val="tx1"/>
                                        </a:solidFill>
                                        <a:latin typeface="Cambria Math" panose="02040503050406030204" pitchFamily="18" charset="0"/>
                                      </a:rPr>
                                      <m:t>𝑔</m:t>
                                    </m:r>
                                  </m:sub>
                                </m:sSub>
                              </m:den>
                            </m:f>
                          </m:e>
                        </m:d>
                      </m:num>
                      <m:den>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den>
                    </m:f>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num>
                      <m:den>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den>
                    </m:f>
                    <m:r>
                      <a:rPr lang="en-US" sz="2000" i="1">
                        <a:solidFill>
                          <a:schemeClr val="tx1"/>
                        </a:solidFill>
                        <a:latin typeface="Cambria Math" panose="02040503050406030204" pitchFamily="18" charset="0"/>
                      </a:rPr>
                      <m:t>+</m:t>
                    </m:r>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𝑂𝐺𝑅</m:t>
                        </m:r>
                      </m:num>
                      <m:den>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𝑜</m:t>
                            </m:r>
                          </m:sub>
                        </m:sSub>
                      </m:den>
                    </m:f>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𝑜</m:t>
                            </m:r>
                          </m:sub>
                        </m:sSub>
                      </m:num>
                      <m:den>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𝑆</m:t>
                            </m:r>
                          </m:e>
                          <m:sub>
                            <m:r>
                              <a:rPr lang="en-US" sz="2000" i="1">
                                <a:solidFill>
                                  <a:schemeClr val="tx1"/>
                                </a:solidFill>
                                <a:latin typeface="Cambria Math" panose="02040503050406030204" pitchFamily="18" charset="0"/>
                              </a:rPr>
                              <m:t>𝑜</m:t>
                            </m:r>
                          </m:sub>
                        </m:sSub>
                      </m:den>
                    </m:f>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𝑆</m:t>
                            </m:r>
                          </m:e>
                          <m:sub>
                            <m:r>
                              <a:rPr lang="en-US" sz="2000" i="1">
                                <a:solidFill>
                                  <a:schemeClr val="tx1"/>
                                </a:solidFill>
                                <a:latin typeface="Cambria Math" panose="02040503050406030204" pitchFamily="18" charset="0"/>
                              </a:rPr>
                              <m:t>𝑜</m:t>
                            </m:r>
                          </m:sub>
                        </m:sSub>
                      </m:num>
                      <m:den>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den>
                    </m:f>
                  </m:oMath>
                </a14:m>
                <a:r>
                  <a:rPr lang="en-US" sz="2000" dirty="0" smtClean="0">
                    <a:solidFill>
                      <a:schemeClr val="tx1"/>
                    </a:solidFill>
                  </a:rPr>
                  <a:t>,</a:t>
                </a:r>
                <a:endParaRPr lang="en-US" sz="2000" dirty="0" smtClean="0"/>
              </a:p>
              <a:p>
                <a:r>
                  <a:rPr lang="en-US" sz="2000" dirty="0"/>
                  <a:t>	</a:t>
                </a:r>
                <a:r>
                  <a:rPr lang="en-US" sz="2000" dirty="0" smtClean="0"/>
                  <a:t>				</a:t>
                </a:r>
                <a:r>
                  <a:rPr lang="en-US" sz="2000" dirty="0" err="1" smtClean="0"/>
                  <a:t>equ</a:t>
                </a:r>
                <a:r>
                  <a:rPr lang="en-US" sz="2000" dirty="0" smtClean="0"/>
                  <a:t>(4)</a:t>
                </a:r>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644438" y="1618364"/>
                <a:ext cx="5485797" cy="1559017"/>
              </a:xfrm>
              <a:prstGeom prst="rect">
                <a:avLst/>
              </a:prstGeom>
              <a:blipFill rotWithShape="0">
                <a:blip r:embed="rId3"/>
                <a:stretch>
                  <a:fillRect l="-1000" t="-1953" r="-222" b="-5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44438" y="3703461"/>
                <a:ext cx="6628738" cy="2236831"/>
              </a:xfrm>
              <a:prstGeom prst="rect">
                <a:avLst/>
              </a:prstGeom>
            </p:spPr>
            <p:txBody>
              <a:bodyPr wrap="none">
                <a:spAutoFit/>
              </a:bodyPr>
              <a:lstStyle/>
              <a:p>
                <a:r>
                  <a:rPr lang="en-US" b="1" dirty="0" smtClean="0">
                    <a:solidFill>
                      <a:srgbClr val="000000"/>
                    </a:solidFill>
                    <a:latin typeface="Times New Roman" panose="02020603050405020304" pitchFamily="18" charset="0"/>
                    <a:cs typeface="Times New Roman" panose="02020603050405020304" pitchFamily="18" charset="0"/>
                  </a:rPr>
                  <a:t>Derivative of OGR to intermediate variables:</a:t>
                </a:r>
              </a:p>
              <a:p>
                <a14:m>
                  <m:oMath xmlns:m="http://schemas.openxmlformats.org/officeDocument/2006/math">
                    <m:f>
                      <m:fPr>
                        <m:ctrlPr>
                          <a:rPr lang="en-US" sz="2400" i="1" smtClean="0">
                            <a:solidFill>
                              <a:srgbClr val="C00000"/>
                            </a:solidFill>
                            <a:latin typeface="Cambria Math" panose="02040503050406030204" pitchFamily="18" charset="0"/>
                          </a:rPr>
                        </m:ctrlPr>
                      </m:fPr>
                      <m:num>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rgbClr val="C00000"/>
                                </a:solidFill>
                                <a:effectLst/>
                                <a:latin typeface="Cambria Math" panose="02040503050406030204" pitchFamily="18" charset="0"/>
                              </a:rPr>
                            </m:ctrlPr>
                          </m:sSubPr>
                          <m:e>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den>
                    </m:f>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178</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𝑅</m:t>
                                </m:r>
                              </m:e>
                              <m:sub>
                                <m:r>
                                  <a:rPr lang="en-US" sz="2000" i="1">
                                    <a:solidFill>
                                      <a:srgbClr val="C00000"/>
                                    </a:solidFill>
                                    <a:latin typeface="Cambria Math" panose="02040503050406030204" pitchFamily="18" charset="0"/>
                                  </a:rPr>
                                  <m:t>𝑠</m:t>
                                </m:r>
                              </m:sub>
                            </m:sSub>
                            <m:r>
                              <a:rPr lang="en-US" sz="2000" i="1">
                                <a:solidFill>
                                  <a:srgbClr val="C00000"/>
                                </a:solidFill>
                                <a:latin typeface="Cambria Math" panose="02040503050406030204" pitchFamily="18" charset="0"/>
                              </a:rPr>
                              <m:t>+</m:t>
                            </m:r>
                            <m:f>
                              <m:fPr>
                                <m:ctrlPr>
                                  <a:rPr lang="en-US" sz="2000" i="1">
                                    <a:solidFill>
                                      <a:srgbClr val="C00000"/>
                                    </a:solidFill>
                                    <a:latin typeface="Cambria Math" panose="02040503050406030204" pitchFamily="18" charset="0"/>
                                  </a:rPr>
                                </m:ctrlPr>
                              </m:fPr>
                              <m:num>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𝐵</m:t>
                                    </m:r>
                                  </m:e>
                                  <m:sub>
                                    <m:r>
                                      <a:rPr lang="en-US" sz="2000" i="1">
                                        <a:solidFill>
                                          <a:srgbClr val="C00000"/>
                                        </a:solidFill>
                                        <a:latin typeface="Cambria Math" panose="02040503050406030204" pitchFamily="18" charset="0"/>
                                      </a:rPr>
                                      <m:t>𝑜</m:t>
                                    </m:r>
                                  </m:sub>
                                </m:sSub>
                                <m:r>
                                  <a:rPr lang="en-US" sz="2000" i="1">
                                    <a:solidFill>
                                      <a:srgbClr val="C00000"/>
                                    </a:solidFill>
                                    <a:latin typeface="Cambria Math" panose="02040503050406030204" pitchFamily="18" charset="0"/>
                                  </a:rPr>
                                  <m:t>(1−</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𝑓</m:t>
                                    </m:r>
                                  </m:e>
                                  <m:sub>
                                    <m:r>
                                      <a:rPr lang="en-US" sz="2000" i="1">
                                        <a:solidFill>
                                          <a:srgbClr val="C00000"/>
                                        </a:solidFill>
                                        <a:latin typeface="Cambria Math" panose="02040503050406030204" pitchFamily="18" charset="0"/>
                                      </a:rPr>
                                      <m:t>𝑜</m:t>
                                    </m:r>
                                  </m:sub>
                                </m:sSub>
                                <m:r>
                                  <a:rPr lang="en-US" sz="2000" i="1">
                                    <a:solidFill>
                                      <a:srgbClr val="C00000"/>
                                    </a:solidFill>
                                    <a:latin typeface="Cambria Math" panose="02040503050406030204" pitchFamily="18" charset="0"/>
                                  </a:rPr>
                                  <m:t>)</m:t>
                                </m:r>
                              </m:num>
                              <m:den>
                                <m:r>
                                  <a:rPr lang="en-US" sz="2000" i="1">
                                    <a:solidFill>
                                      <a:srgbClr val="C00000"/>
                                    </a:solidFill>
                                    <a:latin typeface="Cambria Math" panose="02040503050406030204" pitchFamily="18" charset="0"/>
                                  </a:rPr>
                                  <m:t>5.615</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𝐵</m:t>
                                    </m:r>
                                  </m:e>
                                  <m:sub>
                                    <m:r>
                                      <a:rPr lang="en-US" sz="2000" i="1">
                                        <a:solidFill>
                                          <a:srgbClr val="C00000"/>
                                        </a:solidFill>
                                        <a:latin typeface="Cambria Math" panose="02040503050406030204" pitchFamily="18" charset="0"/>
                                      </a:rPr>
                                      <m:t>𝑔</m:t>
                                    </m:r>
                                  </m:sub>
                                </m:sSub>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𝑓</m:t>
                                    </m:r>
                                  </m:e>
                                  <m:sub>
                                    <m:r>
                                      <a:rPr lang="en-US" sz="2000" i="1">
                                        <a:solidFill>
                                          <a:srgbClr val="C00000"/>
                                        </a:solidFill>
                                        <a:latin typeface="Cambria Math" panose="02040503050406030204" pitchFamily="18" charset="0"/>
                                      </a:rPr>
                                      <m:t>𝑜</m:t>
                                    </m:r>
                                  </m:sub>
                                </m:sSub>
                              </m:den>
                            </m:f>
                          </m:e>
                        </m:d>
                      </m:e>
                      <m:sup>
                        <m:r>
                          <a:rPr lang="en-US" sz="2000" i="1">
                            <a:solidFill>
                              <a:srgbClr val="C00000"/>
                            </a:solidFill>
                            <a:latin typeface="Cambria Math" panose="02040503050406030204" pitchFamily="18" charset="0"/>
                          </a:rPr>
                          <m:t>−2</m:t>
                        </m:r>
                      </m:sup>
                    </m:sSup>
                    <m:r>
                      <a:rPr lang="en-US" sz="2000" i="1">
                        <a:solidFill>
                          <a:srgbClr val="C00000"/>
                        </a:solidFill>
                        <a:latin typeface="Cambria Math" panose="02040503050406030204" pitchFamily="18" charset="0"/>
                      </a:rPr>
                      <m:t>178</m:t>
                    </m:r>
                    <m:r>
                      <a:rPr lang="en-US" sz="2400"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&lt;0</m:t>
                    </m:r>
                  </m:oMath>
                </a14:m>
                <a:r>
                  <a:rPr lang="en-US" dirty="0" smtClean="0">
                    <a:solidFill>
                      <a:srgbClr val="C00000"/>
                    </a:solidFill>
                  </a:rPr>
                  <a:t>,	</a:t>
                </a:r>
                <a:r>
                  <a:rPr lang="en-US" dirty="0" err="1" smtClean="0">
                    <a:solidFill>
                      <a:srgbClr val="C00000"/>
                    </a:solidFill>
                  </a:rPr>
                  <a:t>equ</a:t>
                </a:r>
                <a:r>
                  <a:rPr lang="en-US" dirty="0" smtClean="0">
                    <a:solidFill>
                      <a:srgbClr val="C00000"/>
                    </a:solidFill>
                  </a:rPr>
                  <a:t>(8)</a:t>
                </a:r>
              </a:p>
              <a:p>
                <a14:m>
                  <m:oMath xmlns:m="http://schemas.openxmlformats.org/officeDocument/2006/math">
                    <m:f>
                      <m:fPr>
                        <m:ctrlPr>
                          <a:rPr lang="en-US" sz="2400" i="1" smtClean="0">
                            <a:solidFill>
                              <a:schemeClr val="accent5">
                                <a:lumMod val="75000"/>
                              </a:schemeClr>
                            </a:solidFill>
                            <a:latin typeface="Cambria Math" panose="02040503050406030204" pitchFamily="18" charset="0"/>
                          </a:rPr>
                        </m:ctrlPr>
                      </m:fPr>
                      <m:num>
                        <m:r>
                          <a:rPr lang="en-US" sz="2400" i="1">
                            <a:solidFill>
                              <a:schemeClr val="accent5">
                                <a:lumMod val="75000"/>
                              </a:schemeClr>
                            </a:solidFill>
                            <a:latin typeface="Cambria Math" panose="02040503050406030204" pitchFamily="18" charset="0"/>
                          </a:rPr>
                          <m:t>𝜕</m:t>
                        </m:r>
                        <m:r>
                          <a:rPr lang="en-US" sz="2400" i="1">
                            <a:solidFill>
                              <a:schemeClr val="accent5">
                                <a:lumMod val="75000"/>
                              </a:schemeClr>
                            </a:solidFill>
                            <a:latin typeface="Cambria Math" panose="02040503050406030204" pitchFamily="18" charset="0"/>
                          </a:rPr>
                          <m:t>𝑂𝐺𝑅</m:t>
                        </m:r>
                      </m:num>
                      <m:den>
                        <m:r>
                          <a:rPr lang="en-US" sz="2400" i="1">
                            <a:solidFill>
                              <a:schemeClr val="accent5">
                                <a:lumMod val="75000"/>
                              </a:schemeClr>
                            </a:solidFill>
                            <a:latin typeface="Cambria Math" panose="02040503050406030204" pitchFamily="18" charset="0"/>
                          </a:rPr>
                          <m:t>𝜕</m:t>
                        </m:r>
                        <m:r>
                          <a:rPr lang="en-US" sz="2400" i="1">
                            <a:solidFill>
                              <a:schemeClr val="accent5">
                                <a:lumMod val="75000"/>
                              </a:schemeClr>
                            </a:solidFill>
                            <a:latin typeface="Cambria Math" panose="02040503050406030204" pitchFamily="18" charset="0"/>
                          </a:rPr>
                          <m:t>(</m:t>
                        </m:r>
                        <m:sSub>
                          <m:sSubPr>
                            <m:ctrlPr>
                              <a:rPr lang="en-US" sz="2400" i="1">
                                <a:solidFill>
                                  <a:schemeClr val="accent5">
                                    <a:lumMod val="75000"/>
                                  </a:schemeClr>
                                </a:solidFill>
                                <a:latin typeface="Cambria Math" panose="02040503050406030204" pitchFamily="18" charset="0"/>
                              </a:rPr>
                            </m:ctrlPr>
                          </m:sSubPr>
                          <m:e>
                            <m:r>
                              <a:rPr lang="en-US" sz="2400" i="1">
                                <a:solidFill>
                                  <a:schemeClr val="accent5">
                                    <a:lumMod val="75000"/>
                                  </a:schemeClr>
                                </a:solidFill>
                                <a:latin typeface="Cambria Math" panose="02040503050406030204" pitchFamily="18" charset="0"/>
                              </a:rPr>
                              <m:t>𝐵</m:t>
                            </m:r>
                          </m:e>
                          <m:sub>
                            <m:r>
                              <a:rPr lang="en-US" sz="2400" i="1">
                                <a:solidFill>
                                  <a:schemeClr val="accent5">
                                    <a:lumMod val="75000"/>
                                  </a:schemeClr>
                                </a:solidFill>
                                <a:latin typeface="Cambria Math" panose="02040503050406030204" pitchFamily="18" charset="0"/>
                              </a:rPr>
                              <m:t>𝑜</m:t>
                            </m:r>
                          </m:sub>
                        </m:sSub>
                        <m:r>
                          <a:rPr lang="en-US" sz="2400" i="1">
                            <a:solidFill>
                              <a:schemeClr val="accent5">
                                <a:lumMod val="75000"/>
                              </a:schemeClr>
                            </a:solidFill>
                            <a:latin typeface="Cambria Math" panose="02040503050406030204" pitchFamily="18" charset="0"/>
                          </a:rPr>
                          <m:t>/</m:t>
                        </m:r>
                        <m:sSub>
                          <m:sSubPr>
                            <m:ctrlPr>
                              <a:rPr lang="en-US" sz="2400" i="1">
                                <a:solidFill>
                                  <a:schemeClr val="accent5">
                                    <a:lumMod val="75000"/>
                                  </a:schemeClr>
                                </a:solidFill>
                                <a:latin typeface="Cambria Math" panose="02040503050406030204" pitchFamily="18" charset="0"/>
                              </a:rPr>
                            </m:ctrlPr>
                          </m:sSubPr>
                          <m:e>
                            <m:r>
                              <a:rPr lang="en-US" sz="2400" i="1">
                                <a:solidFill>
                                  <a:schemeClr val="accent5">
                                    <a:lumMod val="75000"/>
                                  </a:schemeClr>
                                </a:solidFill>
                                <a:latin typeface="Cambria Math" panose="02040503050406030204" pitchFamily="18" charset="0"/>
                              </a:rPr>
                              <m:t>𝐵</m:t>
                            </m:r>
                          </m:e>
                          <m:sub>
                            <m:r>
                              <a:rPr lang="en-US" sz="2400" i="1">
                                <a:solidFill>
                                  <a:schemeClr val="accent5">
                                    <a:lumMod val="75000"/>
                                  </a:schemeClr>
                                </a:solidFill>
                                <a:latin typeface="Cambria Math" panose="02040503050406030204" pitchFamily="18" charset="0"/>
                              </a:rPr>
                              <m:t>𝑔</m:t>
                            </m:r>
                          </m:sub>
                        </m:sSub>
                        <m:r>
                          <a:rPr lang="en-US" sz="2400" i="1">
                            <a:solidFill>
                              <a:schemeClr val="accent5">
                                <a:lumMod val="75000"/>
                              </a:schemeClr>
                            </a:solidFill>
                            <a:latin typeface="Cambria Math" panose="02040503050406030204" pitchFamily="18" charset="0"/>
                          </a:rPr>
                          <m:t>)</m:t>
                        </m:r>
                      </m:den>
                    </m:f>
                    <m:r>
                      <a:rPr lang="en-US" sz="2400" i="1">
                        <a:solidFill>
                          <a:schemeClr val="accent5">
                            <a:lumMod val="75000"/>
                          </a:schemeClr>
                        </a:solidFill>
                        <a:latin typeface="Cambria Math" panose="02040503050406030204" pitchFamily="18" charset="0"/>
                      </a:rPr>
                      <m:t>=</m:t>
                    </m:r>
                    <m:sSup>
                      <m:sSupPr>
                        <m:ctrlPr>
                          <a:rPr lang="en-US" sz="2000" i="1">
                            <a:solidFill>
                              <a:schemeClr val="accent5">
                                <a:lumMod val="75000"/>
                              </a:schemeClr>
                            </a:solidFill>
                            <a:latin typeface="Cambria Math" panose="02040503050406030204" pitchFamily="18" charset="0"/>
                          </a:rPr>
                        </m:ctrlPr>
                      </m:sSupPr>
                      <m:e>
                        <m:r>
                          <a:rPr lang="en-US" sz="2000" i="1">
                            <a:solidFill>
                              <a:schemeClr val="accent5">
                                <a:lumMod val="75000"/>
                              </a:schemeClr>
                            </a:solidFill>
                            <a:latin typeface="Cambria Math" panose="02040503050406030204" pitchFamily="18" charset="0"/>
                          </a:rPr>
                          <m:t>−</m:t>
                        </m:r>
                        <m:d>
                          <m:dPr>
                            <m:ctrlPr>
                              <a:rPr lang="en-US" sz="2000" i="1">
                                <a:solidFill>
                                  <a:schemeClr val="accent5">
                                    <a:lumMod val="75000"/>
                                  </a:schemeClr>
                                </a:solidFill>
                                <a:latin typeface="Cambria Math" panose="02040503050406030204" pitchFamily="18" charset="0"/>
                              </a:rPr>
                            </m:ctrlPr>
                          </m:dPr>
                          <m:e>
                            <m:r>
                              <a:rPr lang="en-US" sz="2000" i="1">
                                <a:solidFill>
                                  <a:schemeClr val="accent5">
                                    <a:lumMod val="75000"/>
                                  </a:schemeClr>
                                </a:solidFill>
                                <a:latin typeface="Cambria Math" panose="02040503050406030204" pitchFamily="18" charset="0"/>
                              </a:rPr>
                              <m:t>178</m:t>
                            </m:r>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𝑅</m:t>
                                </m:r>
                              </m:e>
                              <m:sub>
                                <m:r>
                                  <a:rPr lang="en-US" sz="2000" i="1">
                                    <a:solidFill>
                                      <a:schemeClr val="accent5">
                                        <a:lumMod val="75000"/>
                                      </a:schemeClr>
                                    </a:solidFill>
                                    <a:latin typeface="Cambria Math" panose="02040503050406030204" pitchFamily="18" charset="0"/>
                                  </a:rPr>
                                  <m:t>𝑠</m:t>
                                </m:r>
                              </m:sub>
                            </m:sSub>
                            <m:r>
                              <a:rPr lang="en-US" sz="2000" i="1">
                                <a:solidFill>
                                  <a:schemeClr val="accent5">
                                    <a:lumMod val="75000"/>
                                  </a:schemeClr>
                                </a:solidFill>
                                <a:latin typeface="Cambria Math" panose="02040503050406030204" pitchFamily="18" charset="0"/>
                              </a:rPr>
                              <m:t>+</m:t>
                            </m:r>
                            <m:f>
                              <m:fPr>
                                <m:ctrlPr>
                                  <a:rPr lang="en-US" sz="2000" i="1">
                                    <a:solidFill>
                                      <a:schemeClr val="accent5">
                                        <a:lumMod val="75000"/>
                                      </a:schemeClr>
                                    </a:solidFill>
                                    <a:latin typeface="Cambria Math" panose="02040503050406030204" pitchFamily="18" charset="0"/>
                                  </a:rPr>
                                </m:ctrlPr>
                              </m:fPr>
                              <m:num>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𝐵</m:t>
                                    </m:r>
                                  </m:e>
                                  <m:sub>
                                    <m:r>
                                      <a:rPr lang="en-US" sz="2000" i="1">
                                        <a:solidFill>
                                          <a:schemeClr val="accent5">
                                            <a:lumMod val="75000"/>
                                          </a:schemeClr>
                                        </a:solidFill>
                                        <a:latin typeface="Cambria Math" panose="02040503050406030204" pitchFamily="18" charset="0"/>
                                      </a:rPr>
                                      <m:t>𝑜</m:t>
                                    </m:r>
                                  </m:sub>
                                </m:sSub>
                                <m:r>
                                  <a:rPr lang="en-US" sz="2000" i="1">
                                    <a:solidFill>
                                      <a:schemeClr val="accent5">
                                        <a:lumMod val="75000"/>
                                      </a:schemeClr>
                                    </a:solidFill>
                                    <a:latin typeface="Cambria Math" panose="02040503050406030204" pitchFamily="18" charset="0"/>
                                  </a:rPr>
                                  <m:t>(1−</m:t>
                                </m:r>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𝑓</m:t>
                                    </m:r>
                                  </m:e>
                                  <m:sub>
                                    <m:r>
                                      <a:rPr lang="en-US" sz="2000" i="1">
                                        <a:solidFill>
                                          <a:schemeClr val="accent5">
                                            <a:lumMod val="75000"/>
                                          </a:schemeClr>
                                        </a:solidFill>
                                        <a:latin typeface="Cambria Math" panose="02040503050406030204" pitchFamily="18" charset="0"/>
                                      </a:rPr>
                                      <m:t>𝑜</m:t>
                                    </m:r>
                                  </m:sub>
                                </m:sSub>
                                <m:r>
                                  <a:rPr lang="en-US" sz="2000" i="1">
                                    <a:solidFill>
                                      <a:schemeClr val="accent5">
                                        <a:lumMod val="75000"/>
                                      </a:schemeClr>
                                    </a:solidFill>
                                    <a:latin typeface="Cambria Math" panose="02040503050406030204" pitchFamily="18" charset="0"/>
                                  </a:rPr>
                                  <m:t>)</m:t>
                                </m:r>
                              </m:num>
                              <m:den>
                                <m:r>
                                  <a:rPr lang="en-US" sz="2000" i="1">
                                    <a:solidFill>
                                      <a:schemeClr val="accent5">
                                        <a:lumMod val="75000"/>
                                      </a:schemeClr>
                                    </a:solidFill>
                                    <a:latin typeface="Cambria Math" panose="02040503050406030204" pitchFamily="18" charset="0"/>
                                  </a:rPr>
                                  <m:t>5.615</m:t>
                                </m:r>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𝐵</m:t>
                                    </m:r>
                                  </m:e>
                                  <m:sub>
                                    <m:r>
                                      <a:rPr lang="en-US" sz="2000" i="1">
                                        <a:solidFill>
                                          <a:schemeClr val="accent5">
                                            <a:lumMod val="75000"/>
                                          </a:schemeClr>
                                        </a:solidFill>
                                        <a:latin typeface="Cambria Math" panose="02040503050406030204" pitchFamily="18" charset="0"/>
                                      </a:rPr>
                                      <m:t>𝑔</m:t>
                                    </m:r>
                                  </m:sub>
                                </m:sSub>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𝑓</m:t>
                                    </m:r>
                                  </m:e>
                                  <m:sub>
                                    <m:r>
                                      <a:rPr lang="en-US" sz="2000" i="1">
                                        <a:solidFill>
                                          <a:schemeClr val="accent5">
                                            <a:lumMod val="75000"/>
                                          </a:schemeClr>
                                        </a:solidFill>
                                        <a:latin typeface="Cambria Math" panose="02040503050406030204" pitchFamily="18" charset="0"/>
                                      </a:rPr>
                                      <m:t>𝑜</m:t>
                                    </m:r>
                                  </m:sub>
                                </m:sSub>
                              </m:den>
                            </m:f>
                          </m:e>
                        </m:d>
                      </m:e>
                      <m:sup>
                        <m:r>
                          <a:rPr lang="en-US" sz="2000" i="1">
                            <a:solidFill>
                              <a:schemeClr val="accent5">
                                <a:lumMod val="75000"/>
                              </a:schemeClr>
                            </a:solidFill>
                            <a:latin typeface="Cambria Math" panose="02040503050406030204" pitchFamily="18" charset="0"/>
                          </a:rPr>
                          <m:t>−2</m:t>
                        </m:r>
                      </m:sup>
                    </m:sSup>
                    <m:f>
                      <m:fPr>
                        <m:ctrlPr>
                          <a:rPr lang="en-US" sz="2000" i="1">
                            <a:solidFill>
                              <a:schemeClr val="accent5">
                                <a:lumMod val="75000"/>
                              </a:schemeClr>
                            </a:solidFill>
                            <a:latin typeface="Cambria Math" panose="02040503050406030204" pitchFamily="18" charset="0"/>
                          </a:rPr>
                        </m:ctrlPr>
                      </m:fPr>
                      <m:num>
                        <m:r>
                          <a:rPr lang="en-US" sz="2000" i="1">
                            <a:solidFill>
                              <a:schemeClr val="accent5">
                                <a:lumMod val="75000"/>
                              </a:schemeClr>
                            </a:solidFill>
                            <a:latin typeface="Cambria Math" panose="02040503050406030204" pitchFamily="18" charset="0"/>
                          </a:rPr>
                          <m:t>1−</m:t>
                        </m:r>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𝑓</m:t>
                            </m:r>
                          </m:e>
                          <m:sub>
                            <m:r>
                              <a:rPr lang="en-US" sz="2000" i="1">
                                <a:solidFill>
                                  <a:schemeClr val="accent5">
                                    <a:lumMod val="75000"/>
                                  </a:schemeClr>
                                </a:solidFill>
                                <a:latin typeface="Cambria Math" panose="02040503050406030204" pitchFamily="18" charset="0"/>
                              </a:rPr>
                              <m:t>𝑜</m:t>
                            </m:r>
                          </m:sub>
                        </m:sSub>
                      </m:num>
                      <m:den>
                        <m:sSub>
                          <m:sSubPr>
                            <m:ctrlPr>
                              <a:rPr lang="en-US" sz="2000" i="1">
                                <a:solidFill>
                                  <a:schemeClr val="accent5">
                                    <a:lumMod val="75000"/>
                                  </a:schemeClr>
                                </a:solidFill>
                                <a:latin typeface="Cambria Math" panose="02040503050406030204" pitchFamily="18" charset="0"/>
                              </a:rPr>
                            </m:ctrlPr>
                          </m:sSubPr>
                          <m:e>
                            <m:r>
                              <a:rPr lang="en-US" sz="2000" i="1">
                                <a:solidFill>
                                  <a:schemeClr val="accent5">
                                    <a:lumMod val="75000"/>
                                  </a:schemeClr>
                                </a:solidFill>
                                <a:latin typeface="Cambria Math" panose="02040503050406030204" pitchFamily="18" charset="0"/>
                              </a:rPr>
                              <m:t>5.615</m:t>
                            </m:r>
                            <m:r>
                              <a:rPr lang="en-US" sz="2000" i="1">
                                <a:solidFill>
                                  <a:schemeClr val="accent5">
                                    <a:lumMod val="75000"/>
                                  </a:schemeClr>
                                </a:solidFill>
                                <a:latin typeface="Cambria Math" panose="02040503050406030204" pitchFamily="18" charset="0"/>
                              </a:rPr>
                              <m:t>𝑓</m:t>
                            </m:r>
                          </m:e>
                          <m:sub>
                            <m:r>
                              <a:rPr lang="en-US" sz="2000" i="1">
                                <a:solidFill>
                                  <a:schemeClr val="accent5">
                                    <a:lumMod val="75000"/>
                                  </a:schemeClr>
                                </a:solidFill>
                                <a:latin typeface="Cambria Math" panose="02040503050406030204" pitchFamily="18" charset="0"/>
                              </a:rPr>
                              <m:t>𝑜</m:t>
                            </m:r>
                          </m:sub>
                        </m:sSub>
                      </m:den>
                    </m:f>
                    <m:r>
                      <a:rPr lang="en-US" sz="2000" i="1">
                        <a:solidFill>
                          <a:schemeClr val="accent5">
                            <a:lumMod val="75000"/>
                          </a:schemeClr>
                        </a:solidFill>
                        <a:latin typeface="Cambria Math" panose="02040503050406030204" pitchFamily="18" charset="0"/>
                      </a:rPr>
                      <m:t>&lt;0</m:t>
                    </m:r>
                  </m:oMath>
                </a14:m>
                <a:r>
                  <a:rPr lang="en-US" sz="2000" dirty="0" smtClean="0">
                    <a:solidFill>
                      <a:schemeClr val="accent5">
                        <a:lumMod val="75000"/>
                      </a:schemeClr>
                    </a:solidFill>
                  </a:rPr>
                  <a:t>,     </a:t>
                </a:r>
                <a:r>
                  <a:rPr lang="en-US" dirty="0" err="1" smtClean="0">
                    <a:solidFill>
                      <a:schemeClr val="accent5">
                        <a:lumMod val="75000"/>
                      </a:schemeClr>
                    </a:solidFill>
                  </a:rPr>
                  <a:t>equ</a:t>
                </a:r>
                <a:r>
                  <a:rPr lang="en-US" dirty="0" smtClean="0">
                    <a:solidFill>
                      <a:schemeClr val="accent5">
                        <a:lumMod val="75000"/>
                      </a:schemeClr>
                    </a:solidFill>
                  </a:rPr>
                  <a:t>(9)</a:t>
                </a:r>
              </a:p>
              <a:p>
                <a14:m>
                  <m:oMath xmlns:m="http://schemas.openxmlformats.org/officeDocument/2006/math">
                    <m:f>
                      <m:fPr>
                        <m:ctrlPr>
                          <a:rPr lang="en-US" sz="2000" i="1">
                            <a:solidFill>
                              <a:schemeClr val="accent4">
                                <a:lumMod val="50000"/>
                              </a:schemeClr>
                            </a:solidFill>
                            <a:latin typeface="Cambria Math" panose="02040503050406030204" pitchFamily="18" charset="0"/>
                          </a:rPr>
                        </m:ctrlPr>
                      </m:fPr>
                      <m:num>
                        <m:r>
                          <a:rPr lang="en-US" sz="2000" i="1">
                            <a:solidFill>
                              <a:schemeClr val="accent4">
                                <a:lumMod val="50000"/>
                              </a:schemeClr>
                            </a:solidFill>
                            <a:latin typeface="Cambria Math" panose="02040503050406030204" pitchFamily="18" charset="0"/>
                          </a:rPr>
                          <m:t>𝜕</m:t>
                        </m:r>
                        <m:r>
                          <a:rPr lang="en-US" sz="2000" i="1">
                            <a:solidFill>
                              <a:schemeClr val="accent4">
                                <a:lumMod val="50000"/>
                              </a:schemeClr>
                            </a:solidFill>
                            <a:latin typeface="Cambria Math" panose="02040503050406030204" pitchFamily="18" charset="0"/>
                          </a:rPr>
                          <m:t>𝑂𝐺𝑅</m:t>
                        </m:r>
                      </m:num>
                      <m:den>
                        <m:r>
                          <a:rPr lang="en-US" sz="2000" i="1">
                            <a:solidFill>
                              <a:schemeClr val="accent4">
                                <a:lumMod val="50000"/>
                              </a:schemeClr>
                            </a:solidFill>
                            <a:latin typeface="Cambria Math" panose="02040503050406030204" pitchFamily="18" charset="0"/>
                          </a:rPr>
                          <m:t>𝜕</m:t>
                        </m:r>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𝑓</m:t>
                            </m:r>
                          </m:e>
                          <m:sub>
                            <m:r>
                              <a:rPr lang="en-US" sz="2000" i="1">
                                <a:solidFill>
                                  <a:schemeClr val="accent4">
                                    <a:lumMod val="50000"/>
                                  </a:schemeClr>
                                </a:solidFill>
                                <a:latin typeface="Cambria Math" panose="02040503050406030204" pitchFamily="18" charset="0"/>
                              </a:rPr>
                              <m:t>𝑜</m:t>
                            </m:r>
                          </m:sub>
                        </m:sSub>
                      </m:den>
                    </m:f>
                    <m:r>
                      <a:rPr lang="en-US" sz="2000" i="1">
                        <a:solidFill>
                          <a:schemeClr val="accent4">
                            <a:lumMod val="50000"/>
                          </a:schemeClr>
                        </a:solidFill>
                        <a:latin typeface="Cambria Math" panose="02040503050406030204" pitchFamily="18" charset="0"/>
                      </a:rPr>
                      <m:t>=</m:t>
                    </m:r>
                    <m:sSup>
                      <m:sSupPr>
                        <m:ctrlPr>
                          <a:rPr lang="en-US" sz="2000" i="1">
                            <a:solidFill>
                              <a:schemeClr val="accent4">
                                <a:lumMod val="50000"/>
                              </a:schemeClr>
                            </a:solidFill>
                            <a:latin typeface="Cambria Math" panose="02040503050406030204" pitchFamily="18" charset="0"/>
                          </a:rPr>
                        </m:ctrlPr>
                      </m:sSupPr>
                      <m:e>
                        <m:r>
                          <a:rPr lang="en-US" sz="2000" i="1">
                            <a:solidFill>
                              <a:schemeClr val="accent4">
                                <a:lumMod val="50000"/>
                              </a:schemeClr>
                            </a:solidFill>
                            <a:latin typeface="Cambria Math" panose="02040503050406030204" pitchFamily="18" charset="0"/>
                          </a:rPr>
                          <m:t>(</m:t>
                        </m:r>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178</m:t>
                            </m:r>
                            <m:r>
                              <a:rPr lang="en-US" sz="2000" i="1">
                                <a:solidFill>
                                  <a:schemeClr val="accent4">
                                    <a:lumMod val="50000"/>
                                  </a:schemeClr>
                                </a:solidFill>
                                <a:latin typeface="Cambria Math" panose="02040503050406030204" pitchFamily="18" charset="0"/>
                              </a:rPr>
                              <m:t>𝑅</m:t>
                            </m:r>
                          </m:e>
                          <m:sub>
                            <m:r>
                              <a:rPr lang="en-US" sz="2000" i="1">
                                <a:solidFill>
                                  <a:schemeClr val="accent4">
                                    <a:lumMod val="50000"/>
                                  </a:schemeClr>
                                </a:solidFill>
                                <a:latin typeface="Cambria Math" panose="02040503050406030204" pitchFamily="18" charset="0"/>
                              </a:rPr>
                              <m:t>𝑠</m:t>
                            </m:r>
                          </m:sub>
                        </m:sSub>
                        <m:r>
                          <a:rPr lang="en-US" sz="2000" i="1">
                            <a:solidFill>
                              <a:schemeClr val="accent4">
                                <a:lumMod val="50000"/>
                              </a:schemeClr>
                            </a:solidFill>
                            <a:latin typeface="Cambria Math" panose="02040503050406030204" pitchFamily="18" charset="0"/>
                          </a:rPr>
                          <m:t>+</m:t>
                        </m:r>
                        <m:f>
                          <m:fPr>
                            <m:ctrlPr>
                              <a:rPr lang="en-US" sz="2000" i="1">
                                <a:solidFill>
                                  <a:schemeClr val="accent4">
                                    <a:lumMod val="50000"/>
                                  </a:schemeClr>
                                </a:solidFill>
                                <a:latin typeface="Cambria Math" panose="02040503050406030204" pitchFamily="18" charset="0"/>
                              </a:rPr>
                            </m:ctrlPr>
                          </m:fPr>
                          <m:num>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𝐵</m:t>
                                </m:r>
                              </m:e>
                              <m:sub>
                                <m:r>
                                  <a:rPr lang="en-US" sz="2000" i="1">
                                    <a:solidFill>
                                      <a:schemeClr val="accent4">
                                        <a:lumMod val="50000"/>
                                      </a:schemeClr>
                                    </a:solidFill>
                                    <a:latin typeface="Cambria Math" panose="02040503050406030204" pitchFamily="18" charset="0"/>
                                  </a:rPr>
                                  <m:t>𝑜</m:t>
                                </m:r>
                              </m:sub>
                            </m:sSub>
                            <m:r>
                              <a:rPr lang="en-US" sz="2000" i="1">
                                <a:solidFill>
                                  <a:schemeClr val="accent4">
                                    <a:lumMod val="50000"/>
                                  </a:schemeClr>
                                </a:solidFill>
                                <a:latin typeface="Cambria Math" panose="02040503050406030204" pitchFamily="18" charset="0"/>
                              </a:rPr>
                              <m:t>(1−</m:t>
                            </m:r>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𝑓</m:t>
                                </m:r>
                              </m:e>
                              <m:sub>
                                <m:r>
                                  <a:rPr lang="en-US" sz="2000" i="1">
                                    <a:solidFill>
                                      <a:schemeClr val="accent4">
                                        <a:lumMod val="50000"/>
                                      </a:schemeClr>
                                    </a:solidFill>
                                    <a:latin typeface="Cambria Math" panose="02040503050406030204" pitchFamily="18" charset="0"/>
                                  </a:rPr>
                                  <m:t>𝑜</m:t>
                                </m:r>
                              </m:sub>
                            </m:sSub>
                            <m:r>
                              <a:rPr lang="en-US" sz="2000" i="1">
                                <a:solidFill>
                                  <a:schemeClr val="accent4">
                                    <a:lumMod val="50000"/>
                                  </a:schemeClr>
                                </a:solidFill>
                                <a:latin typeface="Cambria Math" panose="02040503050406030204" pitchFamily="18" charset="0"/>
                              </a:rPr>
                              <m:t>)</m:t>
                            </m:r>
                          </m:num>
                          <m:den>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5.615</m:t>
                                </m:r>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𝐵</m:t>
                                    </m:r>
                                  </m:e>
                                  <m:sub>
                                    <m:r>
                                      <a:rPr lang="en-US" sz="2000" i="1">
                                        <a:solidFill>
                                          <a:schemeClr val="accent4">
                                            <a:lumMod val="50000"/>
                                          </a:schemeClr>
                                        </a:solidFill>
                                        <a:latin typeface="Cambria Math" panose="02040503050406030204" pitchFamily="18" charset="0"/>
                                      </a:rPr>
                                      <m:t>𝑔</m:t>
                                    </m:r>
                                  </m:sub>
                                </m:sSub>
                                <m:r>
                                  <a:rPr lang="en-US" sz="2000" i="1">
                                    <a:solidFill>
                                      <a:schemeClr val="accent4">
                                        <a:lumMod val="50000"/>
                                      </a:schemeClr>
                                    </a:solidFill>
                                    <a:latin typeface="Cambria Math" panose="02040503050406030204" pitchFamily="18" charset="0"/>
                                  </a:rPr>
                                  <m:t>𝑓</m:t>
                                </m:r>
                              </m:e>
                              <m:sub>
                                <m:r>
                                  <a:rPr lang="en-US" sz="2000" i="1">
                                    <a:solidFill>
                                      <a:schemeClr val="accent4">
                                        <a:lumMod val="50000"/>
                                      </a:schemeClr>
                                    </a:solidFill>
                                    <a:latin typeface="Cambria Math" panose="02040503050406030204" pitchFamily="18" charset="0"/>
                                  </a:rPr>
                                  <m:t>𝑜</m:t>
                                </m:r>
                              </m:sub>
                            </m:sSub>
                          </m:den>
                        </m:f>
                        <m:r>
                          <a:rPr lang="en-US" sz="2000" i="1">
                            <a:solidFill>
                              <a:schemeClr val="accent4">
                                <a:lumMod val="50000"/>
                              </a:schemeClr>
                            </a:solidFill>
                            <a:latin typeface="Cambria Math" panose="02040503050406030204" pitchFamily="18" charset="0"/>
                          </a:rPr>
                          <m:t>)</m:t>
                        </m:r>
                      </m:e>
                      <m:sup>
                        <m:r>
                          <a:rPr lang="en-US" sz="2000" i="1">
                            <a:solidFill>
                              <a:schemeClr val="accent4">
                                <a:lumMod val="50000"/>
                              </a:schemeClr>
                            </a:solidFill>
                            <a:latin typeface="Cambria Math" panose="02040503050406030204" pitchFamily="18" charset="0"/>
                          </a:rPr>
                          <m:t>−2</m:t>
                        </m:r>
                      </m:sup>
                    </m:sSup>
                    <m:f>
                      <m:fPr>
                        <m:ctrlPr>
                          <a:rPr lang="en-US" sz="2000" i="1">
                            <a:solidFill>
                              <a:schemeClr val="accent4">
                                <a:lumMod val="50000"/>
                              </a:schemeClr>
                            </a:solidFill>
                            <a:latin typeface="Cambria Math" panose="02040503050406030204" pitchFamily="18" charset="0"/>
                          </a:rPr>
                        </m:ctrlPr>
                      </m:fPr>
                      <m:num>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𝐵</m:t>
                            </m:r>
                          </m:e>
                          <m:sub>
                            <m:r>
                              <a:rPr lang="en-US" sz="2000" i="1">
                                <a:solidFill>
                                  <a:schemeClr val="accent4">
                                    <a:lumMod val="50000"/>
                                  </a:schemeClr>
                                </a:solidFill>
                                <a:latin typeface="Cambria Math" panose="02040503050406030204" pitchFamily="18" charset="0"/>
                              </a:rPr>
                              <m:t>𝑜</m:t>
                            </m:r>
                          </m:sub>
                        </m:sSub>
                      </m:num>
                      <m:den>
                        <m:r>
                          <a:rPr lang="en-US" sz="2000" i="1">
                            <a:solidFill>
                              <a:schemeClr val="accent4">
                                <a:lumMod val="50000"/>
                              </a:schemeClr>
                            </a:solidFill>
                            <a:latin typeface="Cambria Math" panose="02040503050406030204" pitchFamily="18" charset="0"/>
                          </a:rPr>
                          <m:t>5.615</m:t>
                        </m:r>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𝐵</m:t>
                            </m:r>
                          </m:e>
                          <m:sub>
                            <m:r>
                              <a:rPr lang="en-US" sz="2000" i="1">
                                <a:solidFill>
                                  <a:schemeClr val="accent4">
                                    <a:lumMod val="50000"/>
                                  </a:schemeClr>
                                </a:solidFill>
                                <a:latin typeface="Cambria Math" panose="02040503050406030204" pitchFamily="18" charset="0"/>
                              </a:rPr>
                              <m:t>𝑔</m:t>
                            </m:r>
                          </m:sub>
                        </m:sSub>
                      </m:den>
                    </m:f>
                    <m:f>
                      <m:fPr>
                        <m:ctrlPr>
                          <a:rPr lang="en-US" sz="2000" i="1">
                            <a:solidFill>
                              <a:schemeClr val="accent4">
                                <a:lumMod val="50000"/>
                              </a:schemeClr>
                            </a:solidFill>
                            <a:latin typeface="Cambria Math" panose="02040503050406030204" pitchFamily="18" charset="0"/>
                          </a:rPr>
                        </m:ctrlPr>
                      </m:fPr>
                      <m:num>
                        <m:r>
                          <a:rPr lang="en-US" sz="2000" i="1">
                            <a:solidFill>
                              <a:schemeClr val="accent4">
                                <a:lumMod val="50000"/>
                              </a:schemeClr>
                            </a:solidFill>
                            <a:latin typeface="Cambria Math" panose="02040503050406030204" pitchFamily="18" charset="0"/>
                          </a:rPr>
                          <m:t>1</m:t>
                        </m:r>
                      </m:num>
                      <m:den>
                        <m:sSup>
                          <m:sSupPr>
                            <m:ctrlPr>
                              <a:rPr lang="en-US" sz="2000" i="1">
                                <a:solidFill>
                                  <a:schemeClr val="accent4">
                                    <a:lumMod val="50000"/>
                                  </a:schemeClr>
                                </a:solidFill>
                                <a:latin typeface="Cambria Math" panose="02040503050406030204" pitchFamily="18" charset="0"/>
                              </a:rPr>
                            </m:ctrlPr>
                          </m:sSupPr>
                          <m:e>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𝑓</m:t>
                                </m:r>
                              </m:e>
                              <m:sub>
                                <m:r>
                                  <a:rPr lang="en-US" sz="2000" i="1">
                                    <a:solidFill>
                                      <a:schemeClr val="accent4">
                                        <a:lumMod val="50000"/>
                                      </a:schemeClr>
                                    </a:solidFill>
                                    <a:latin typeface="Cambria Math" panose="02040503050406030204" pitchFamily="18" charset="0"/>
                                  </a:rPr>
                                  <m:t>𝑜</m:t>
                                </m:r>
                              </m:sub>
                            </m:sSub>
                          </m:e>
                          <m:sup>
                            <m:r>
                              <a:rPr lang="en-US" sz="2000" i="1">
                                <a:solidFill>
                                  <a:schemeClr val="accent4">
                                    <a:lumMod val="50000"/>
                                  </a:schemeClr>
                                </a:solidFill>
                                <a:latin typeface="Cambria Math" panose="02040503050406030204" pitchFamily="18" charset="0"/>
                              </a:rPr>
                              <m:t>2</m:t>
                            </m:r>
                          </m:sup>
                        </m:sSup>
                      </m:den>
                    </m:f>
                    <m:r>
                      <a:rPr lang="en-US" sz="2000" i="1">
                        <a:solidFill>
                          <a:schemeClr val="accent4">
                            <a:lumMod val="50000"/>
                          </a:schemeClr>
                        </a:solidFill>
                        <a:latin typeface="Cambria Math" panose="02040503050406030204" pitchFamily="18" charset="0"/>
                      </a:rPr>
                      <m:t>&gt;0</m:t>
                    </m:r>
                  </m:oMath>
                </a14:m>
                <a:r>
                  <a:rPr lang="en-US" sz="2000" i="1" dirty="0">
                    <a:solidFill>
                      <a:schemeClr val="accent4">
                        <a:lumMod val="50000"/>
                      </a:schemeClr>
                    </a:solidFill>
                    <a:latin typeface="Cambria Math" panose="02040503050406030204" pitchFamily="18" charset="0"/>
                  </a:rPr>
                  <a:t>	</a:t>
                </a:r>
                <a:r>
                  <a:rPr lang="en-US" sz="2000" i="1" dirty="0" err="1">
                    <a:solidFill>
                      <a:schemeClr val="accent4">
                        <a:lumMod val="50000"/>
                      </a:schemeClr>
                    </a:solidFill>
                    <a:latin typeface="Cambria Math" panose="02040503050406030204" pitchFamily="18" charset="0"/>
                  </a:rPr>
                  <a:t>equ</a:t>
                </a:r>
                <a:r>
                  <a:rPr lang="en-US" sz="2000" i="1" dirty="0">
                    <a:solidFill>
                      <a:schemeClr val="accent4">
                        <a:lumMod val="50000"/>
                      </a:schemeClr>
                    </a:solidFill>
                    <a:latin typeface="Cambria Math" panose="02040503050406030204" pitchFamily="18" charset="0"/>
                  </a:rPr>
                  <a:t>(10)</a:t>
                </a:r>
              </a:p>
            </p:txBody>
          </p:sp>
        </mc:Choice>
        <mc:Fallback xmlns="">
          <p:sp>
            <p:nvSpPr>
              <p:cNvPr id="7" name="Rectangle 6"/>
              <p:cNvSpPr>
                <a:spLocks noRot="1" noChangeAspect="1" noMove="1" noResize="1" noEditPoints="1" noAdjustHandles="1" noChangeArrowheads="1" noChangeShapeType="1" noTextEdit="1"/>
              </p:cNvSpPr>
              <p:nvPr/>
            </p:nvSpPr>
            <p:spPr>
              <a:xfrm>
                <a:off x="644438" y="3703461"/>
                <a:ext cx="6628738" cy="2236831"/>
              </a:xfrm>
              <a:prstGeom prst="rect">
                <a:avLst/>
              </a:prstGeom>
              <a:blipFill rotWithShape="0">
                <a:blip r:embed="rId4"/>
                <a:stretch>
                  <a:fillRect l="-828" t="-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372691" y="2415659"/>
                <a:ext cx="4548040" cy="1464888"/>
              </a:xfrm>
              <a:prstGeom prst="rect">
                <a:avLst/>
              </a:prstGeom>
            </p:spPr>
            <p:txBody>
              <a:bodyPr wrap="non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𝑝</m:t>
                        </m:r>
                      </m:sub>
                    </m:sSub>
                    <m:r>
                      <a:rPr lang="en-US" sz="2000" b="0" i="1" smtClean="0">
                        <a:latin typeface="Cambria Math" panose="02040503050406030204" pitchFamily="18" charset="0"/>
                      </a:rPr>
                      <m:t>=</m:t>
                    </m:r>
                    <m:f>
                      <m:fPr>
                        <m:ctrlPr>
                          <a:rPr lang="en-US" sz="2000" i="1" smtClean="0">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𝑂𝐺𝑅</m:t>
                        </m:r>
                      </m:num>
                      <m:den>
                        <m:r>
                          <a:rPr lang="en-US" sz="2000" i="1">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𝑅</m:t>
                            </m:r>
                          </m:e>
                          <m:sub>
                            <m:r>
                              <a:rPr lang="en-US" sz="2000" i="1">
                                <a:solidFill>
                                  <a:srgbClr val="C00000"/>
                                </a:solidFill>
                                <a:latin typeface="Cambria Math" panose="02040503050406030204" pitchFamily="18" charset="0"/>
                              </a:rPr>
                              <m:t>𝑠</m:t>
                            </m:r>
                          </m:sub>
                        </m:sSub>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𝑠</m:t>
                            </m:r>
                          </m:sub>
                        </m:sSub>
                      </m:num>
                      <m:den>
                        <m:r>
                          <a:rPr lang="en-US" sz="2000" i="1">
                            <a:latin typeface="Cambria Math" panose="02040503050406030204" pitchFamily="18" charset="0"/>
                          </a:rPr>
                          <m:t>𝜕</m:t>
                        </m:r>
                        <m:r>
                          <a:rPr lang="en-US" sz="2000" i="1">
                            <a:latin typeface="Cambria Math" panose="02040503050406030204" pitchFamily="18" charset="0"/>
                          </a:rPr>
                          <m:t>𝑃</m:t>
                        </m:r>
                      </m:den>
                    </m:f>
                    <m:r>
                      <a:rPr lang="en-US" sz="2000" i="1">
                        <a:latin typeface="Cambria Math" panose="02040503050406030204" pitchFamily="18" charset="0"/>
                      </a:rPr>
                      <m:t>+</m:t>
                    </m:r>
                    <m:f>
                      <m:fPr>
                        <m:ctrlPr>
                          <a:rPr lang="en-US" sz="2000" i="1" smtClean="0">
                            <a:solidFill>
                              <a:schemeClr val="accent1">
                                <a:lumMod val="50000"/>
                              </a:schemeClr>
                            </a:solidFill>
                            <a:latin typeface="Cambria Math" panose="02040503050406030204" pitchFamily="18" charset="0"/>
                          </a:rPr>
                        </m:ctrlPr>
                      </m:fPr>
                      <m:num>
                        <m:r>
                          <a:rPr lang="en-US" sz="2000" i="1">
                            <a:solidFill>
                              <a:schemeClr val="accent1">
                                <a:lumMod val="50000"/>
                              </a:schemeClr>
                            </a:solidFill>
                            <a:latin typeface="Cambria Math" panose="02040503050406030204" pitchFamily="18" charset="0"/>
                          </a:rPr>
                          <m:t>𝜕</m:t>
                        </m:r>
                        <m:r>
                          <a:rPr lang="en-US" sz="2000" i="1">
                            <a:solidFill>
                              <a:schemeClr val="accent1">
                                <a:lumMod val="50000"/>
                              </a:schemeClr>
                            </a:solidFill>
                            <a:latin typeface="Cambria Math" panose="02040503050406030204" pitchFamily="18" charset="0"/>
                          </a:rPr>
                          <m:t>𝑂𝐺𝑅</m:t>
                        </m:r>
                      </m:num>
                      <m:den>
                        <m:r>
                          <a:rPr lang="en-US" sz="2000" i="1">
                            <a:solidFill>
                              <a:schemeClr val="accent1">
                                <a:lumMod val="50000"/>
                              </a:schemeClr>
                            </a:solidFill>
                            <a:latin typeface="Cambria Math" panose="02040503050406030204" pitchFamily="18" charset="0"/>
                          </a:rPr>
                          <m:t>𝜕</m:t>
                        </m:r>
                        <m:d>
                          <m:dPr>
                            <m:ctrlPr>
                              <a:rPr lang="en-US" sz="2000" i="1">
                                <a:solidFill>
                                  <a:schemeClr val="accent1">
                                    <a:lumMod val="50000"/>
                                  </a:schemeClr>
                                </a:solidFill>
                                <a:latin typeface="Cambria Math" panose="02040503050406030204" pitchFamily="18" charset="0"/>
                              </a:rPr>
                            </m:ctrlPr>
                          </m:dPr>
                          <m:e>
                            <m:f>
                              <m:fPr>
                                <m:ctrlPr>
                                  <a:rPr lang="en-US" sz="2000" i="1">
                                    <a:solidFill>
                                      <a:schemeClr val="accent1">
                                        <a:lumMod val="50000"/>
                                      </a:schemeClr>
                                    </a:solidFill>
                                    <a:latin typeface="Cambria Math" panose="02040503050406030204" pitchFamily="18" charset="0"/>
                                  </a:rPr>
                                </m:ctrlPr>
                              </m:fPr>
                              <m:num>
                                <m:sSub>
                                  <m:sSubPr>
                                    <m:ctrlPr>
                                      <a:rPr lang="en-US" sz="2000" i="1">
                                        <a:solidFill>
                                          <a:schemeClr val="accent1">
                                            <a:lumMod val="50000"/>
                                          </a:schemeClr>
                                        </a:solidFill>
                                        <a:latin typeface="Cambria Math" panose="02040503050406030204" pitchFamily="18" charset="0"/>
                                      </a:rPr>
                                    </m:ctrlPr>
                                  </m:sSubPr>
                                  <m:e>
                                    <m:r>
                                      <a:rPr lang="en-US" sz="2000" i="1">
                                        <a:solidFill>
                                          <a:schemeClr val="accent1">
                                            <a:lumMod val="50000"/>
                                          </a:schemeClr>
                                        </a:solidFill>
                                        <a:latin typeface="Cambria Math" panose="02040503050406030204" pitchFamily="18" charset="0"/>
                                      </a:rPr>
                                      <m:t>𝐵</m:t>
                                    </m:r>
                                  </m:e>
                                  <m:sub>
                                    <m:r>
                                      <a:rPr lang="en-US" sz="2000" i="1">
                                        <a:solidFill>
                                          <a:schemeClr val="accent1">
                                            <a:lumMod val="50000"/>
                                          </a:schemeClr>
                                        </a:solidFill>
                                        <a:latin typeface="Cambria Math" panose="02040503050406030204" pitchFamily="18" charset="0"/>
                                      </a:rPr>
                                      <m:t>𝑜</m:t>
                                    </m:r>
                                  </m:sub>
                                </m:sSub>
                              </m:num>
                              <m:den>
                                <m:sSub>
                                  <m:sSubPr>
                                    <m:ctrlPr>
                                      <a:rPr lang="en-US" sz="2000" i="1">
                                        <a:solidFill>
                                          <a:schemeClr val="accent1">
                                            <a:lumMod val="50000"/>
                                          </a:schemeClr>
                                        </a:solidFill>
                                        <a:latin typeface="Cambria Math" panose="02040503050406030204" pitchFamily="18" charset="0"/>
                                      </a:rPr>
                                    </m:ctrlPr>
                                  </m:sSubPr>
                                  <m:e>
                                    <m:r>
                                      <a:rPr lang="en-US" sz="2000" i="1">
                                        <a:solidFill>
                                          <a:schemeClr val="accent1">
                                            <a:lumMod val="50000"/>
                                          </a:schemeClr>
                                        </a:solidFill>
                                        <a:latin typeface="Cambria Math" panose="02040503050406030204" pitchFamily="18" charset="0"/>
                                      </a:rPr>
                                      <m:t>𝐵</m:t>
                                    </m:r>
                                  </m:e>
                                  <m:sub>
                                    <m:r>
                                      <a:rPr lang="en-US" sz="2000" i="1">
                                        <a:solidFill>
                                          <a:schemeClr val="accent1">
                                            <a:lumMod val="50000"/>
                                          </a:schemeClr>
                                        </a:solidFill>
                                        <a:latin typeface="Cambria Math" panose="02040503050406030204" pitchFamily="18" charset="0"/>
                                      </a:rPr>
                                      <m:t>𝑔</m:t>
                                    </m:r>
                                  </m:sub>
                                </m:sSub>
                              </m:den>
                            </m:f>
                          </m:e>
                        </m:d>
                      </m:den>
                    </m:f>
                    <m:f>
                      <m:fPr>
                        <m:ctrlPr>
                          <a:rPr lang="en-US" sz="2000" i="1">
                            <a:latin typeface="Cambria Math" panose="02040503050406030204" pitchFamily="18" charset="0"/>
                          </a:rPr>
                        </m:ctrlPr>
                      </m:fPr>
                      <m:num>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𝑜</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𝑔</m:t>
                                    </m:r>
                                  </m:sub>
                                </m:sSub>
                              </m:den>
                            </m:f>
                          </m:e>
                        </m:d>
                      </m:num>
                      <m:den>
                        <m:r>
                          <a:rPr lang="en-US" sz="2000" i="1">
                            <a:latin typeface="Cambria Math" panose="02040503050406030204" pitchFamily="18" charset="0"/>
                          </a:rPr>
                          <m:t>𝜕</m:t>
                        </m:r>
                        <m:r>
                          <a:rPr lang="en-US" sz="2000" i="1">
                            <a:latin typeface="Cambria Math" panose="02040503050406030204" pitchFamily="18" charset="0"/>
                          </a:rPr>
                          <m:t>𝑃</m:t>
                        </m:r>
                      </m:den>
                    </m:f>
                    <m:r>
                      <a:rPr lang="en-US" sz="2000" b="0" i="0" smtClean="0">
                        <a:latin typeface="Cambria Math" panose="02040503050406030204" pitchFamily="18" charset="0"/>
                      </a:rPr>
                      <m:t>&lt;0</m:t>
                    </m:r>
                  </m:oMath>
                </a14:m>
                <a:r>
                  <a:rPr lang="en-US" b="0" dirty="0" smtClean="0"/>
                  <a:t>	</a:t>
                </a:r>
                <a:r>
                  <a:rPr lang="en-US" b="0" dirty="0" err="1" smtClean="0"/>
                  <a:t>equ</a:t>
                </a:r>
                <a:r>
                  <a:rPr lang="en-US" b="0" dirty="0" smtClean="0"/>
                  <a:t> (6)</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𝑠</m:t>
                        </m:r>
                      </m:sub>
                    </m:sSub>
                    <m:r>
                      <a:rPr lang="en-US" sz="2000" b="0" i="1" smtClean="0">
                        <a:latin typeface="Cambria Math" panose="02040503050406030204" pitchFamily="18" charset="0"/>
                      </a:rPr>
                      <m:t>=</m:t>
                    </m:r>
                    <m:f>
                      <m:fPr>
                        <m:ctrlPr>
                          <a:rPr lang="en-US" sz="2000" i="1" smtClean="0">
                            <a:solidFill>
                              <a:schemeClr val="accent4">
                                <a:lumMod val="50000"/>
                              </a:schemeClr>
                            </a:solidFill>
                            <a:latin typeface="Cambria Math" panose="02040503050406030204" pitchFamily="18" charset="0"/>
                          </a:rPr>
                        </m:ctrlPr>
                      </m:fPr>
                      <m:num>
                        <m:r>
                          <a:rPr lang="en-US" sz="2000" i="1">
                            <a:solidFill>
                              <a:schemeClr val="accent4">
                                <a:lumMod val="50000"/>
                              </a:schemeClr>
                            </a:solidFill>
                            <a:latin typeface="Cambria Math" panose="02040503050406030204" pitchFamily="18" charset="0"/>
                          </a:rPr>
                          <m:t>𝜕</m:t>
                        </m:r>
                        <m:r>
                          <a:rPr lang="en-US" sz="2000" i="1">
                            <a:solidFill>
                              <a:schemeClr val="accent4">
                                <a:lumMod val="50000"/>
                              </a:schemeClr>
                            </a:solidFill>
                            <a:latin typeface="Cambria Math" panose="02040503050406030204" pitchFamily="18" charset="0"/>
                          </a:rPr>
                          <m:t>𝑂𝐺𝑅</m:t>
                        </m:r>
                      </m:num>
                      <m:den>
                        <m:r>
                          <a:rPr lang="en-US" sz="2000" i="1">
                            <a:solidFill>
                              <a:schemeClr val="accent4">
                                <a:lumMod val="50000"/>
                              </a:schemeClr>
                            </a:solidFill>
                            <a:latin typeface="Cambria Math" panose="02040503050406030204" pitchFamily="18" charset="0"/>
                          </a:rPr>
                          <m:t>𝜕</m:t>
                        </m:r>
                        <m:sSub>
                          <m:sSubPr>
                            <m:ctrlPr>
                              <a:rPr lang="en-US" sz="2000" i="1">
                                <a:solidFill>
                                  <a:schemeClr val="accent4">
                                    <a:lumMod val="50000"/>
                                  </a:schemeClr>
                                </a:solidFill>
                                <a:latin typeface="Cambria Math" panose="02040503050406030204" pitchFamily="18" charset="0"/>
                              </a:rPr>
                            </m:ctrlPr>
                          </m:sSubPr>
                          <m:e>
                            <m:r>
                              <a:rPr lang="en-US" sz="2000" i="1">
                                <a:solidFill>
                                  <a:schemeClr val="accent4">
                                    <a:lumMod val="50000"/>
                                  </a:schemeClr>
                                </a:solidFill>
                                <a:latin typeface="Cambria Math" panose="02040503050406030204" pitchFamily="18" charset="0"/>
                              </a:rPr>
                              <m:t>𝑓</m:t>
                            </m:r>
                          </m:e>
                          <m:sub>
                            <m:r>
                              <a:rPr lang="en-US" sz="2000" i="1">
                                <a:solidFill>
                                  <a:schemeClr val="accent4">
                                    <a:lumMod val="50000"/>
                                  </a:schemeClr>
                                </a:solidFill>
                                <a:latin typeface="Cambria Math" panose="02040503050406030204" pitchFamily="18" charset="0"/>
                              </a:rPr>
                              <m:t>𝑜</m:t>
                            </m:r>
                          </m:sub>
                        </m:sSub>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num>
                      <m:den>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den>
                    </m:f>
                    <m:r>
                      <a:rPr lang="en-US" sz="2000" b="0" i="1" smtClean="0">
                        <a:latin typeface="Cambria Math" panose="02040503050406030204" pitchFamily="18" charset="0"/>
                      </a:rPr>
                      <m:t>&gt;0</m:t>
                    </m:r>
                  </m:oMath>
                </a14:m>
                <a:r>
                  <a:rPr lang="en-US" sz="2000" b="0" dirty="0" smtClean="0"/>
                  <a:t>,	</a:t>
                </a:r>
                <a:r>
                  <a:rPr lang="en-US" b="0" dirty="0" smtClean="0"/>
                  <a:t>	</a:t>
                </a:r>
                <a:r>
                  <a:rPr lang="en-US" b="0" dirty="0" err="1" smtClean="0"/>
                  <a:t>equ</a:t>
                </a:r>
                <a:r>
                  <a:rPr lang="en-US" b="0" dirty="0" smtClean="0"/>
                  <a:t>(7)</a:t>
                </a:r>
              </a:p>
            </p:txBody>
          </p:sp>
        </mc:Choice>
        <mc:Fallback xmlns="">
          <p:sp>
            <p:nvSpPr>
              <p:cNvPr id="9" name="Rectangle 8"/>
              <p:cNvSpPr>
                <a:spLocks noRot="1" noChangeAspect="1" noMove="1" noResize="1" noEditPoints="1" noAdjustHandles="1" noChangeArrowheads="1" noChangeShapeType="1" noTextEdit="1"/>
              </p:cNvSpPr>
              <p:nvPr/>
            </p:nvSpPr>
            <p:spPr>
              <a:xfrm>
                <a:off x="7372691" y="2415659"/>
                <a:ext cx="4548040" cy="1464888"/>
              </a:xfrm>
              <a:prstGeom prst="rect">
                <a:avLst/>
              </a:prstGeom>
              <a:blipFill rotWithShape="0">
                <a:blip r:embed="rId5"/>
                <a:stretch>
                  <a:fillRect r="-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72691" y="1314909"/>
                <a:ext cx="4495141" cy="898836"/>
              </a:xfrm>
              <a:prstGeom prst="rect">
                <a:avLst/>
              </a:prstGeom>
            </p:spPr>
            <p:txBody>
              <a:bodyPr wrap="none">
                <a:spAutoFit/>
              </a:bodyPr>
              <a:lstStyle/>
              <a:p>
                <a:pPr>
                  <a:spcAft>
                    <a:spcPts val="600"/>
                  </a:spcAft>
                </a:pPr>
                <a:r>
                  <a:rPr lang="en-US" b="1" dirty="0" smtClean="0">
                    <a:latin typeface="Times New Roman" panose="02020603050405020304" pitchFamily="18" charset="0"/>
                    <a:cs typeface="Times New Roman" panose="02020603050405020304" pitchFamily="18" charset="0"/>
                  </a:rPr>
                  <a:t>Write the derivative of OGR as:</a:t>
                </a:r>
              </a:p>
              <a:p>
                <a14:m>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m:t>
                        </m:r>
                        <m:r>
                          <a:rPr lang="en-US" sz="2000" i="1">
                            <a:latin typeface="Cambria Math" panose="02040503050406030204" pitchFamily="18" charset="0"/>
                          </a:rPr>
                          <m:t>𝑂𝐺𝑅</m:t>
                        </m:r>
                      </m:num>
                      <m:den>
                        <m:r>
                          <a:rPr lang="en-US" sz="2000" i="0">
                            <a:latin typeface="Cambria Math" panose="02040503050406030204" pitchFamily="18" charset="0"/>
                          </a:rPr>
                          <m:t>𝜕</m:t>
                        </m:r>
                        <m:r>
                          <a:rPr lang="en-US" sz="2000" i="1">
                            <a:latin typeface="Cambria Math" panose="02040503050406030204" pitchFamily="18" charset="0"/>
                          </a:rPr>
                          <m:t>𝑡</m:t>
                        </m:r>
                      </m:den>
                    </m:f>
                    <m:r>
                      <a:rPr lang="en-US" sz="2000" i="0">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𝐶</m:t>
                        </m:r>
                      </m:e>
                      <m:sub>
                        <m:r>
                          <a:rPr lang="en-US" sz="2000" i="1">
                            <a:solidFill>
                              <a:schemeClr val="tx1"/>
                            </a:solidFill>
                            <a:latin typeface="Cambria Math" panose="02040503050406030204" pitchFamily="18" charset="0"/>
                          </a:rPr>
                          <m:t>𝑝</m:t>
                        </m:r>
                      </m:sub>
                    </m:sSub>
                    <m:f>
                      <m:fPr>
                        <m:ctrlPr>
                          <a:rPr lang="en-US" sz="2000" i="1">
                            <a:solidFill>
                              <a:schemeClr val="tx1"/>
                            </a:solidFill>
                            <a:latin typeface="Cambria Math" panose="02040503050406030204" pitchFamily="18" charset="0"/>
                          </a:rPr>
                        </m:ctrlPr>
                      </m:fPr>
                      <m:num>
                        <m:r>
                          <a:rPr lang="en-US" sz="2000" i="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num>
                      <m:den>
                        <m:r>
                          <a:rPr lang="en-US" sz="2000" i="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den>
                    </m:f>
                    <m:r>
                      <a:rPr lang="en-US" sz="2000" i="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𝐶</m:t>
                        </m:r>
                      </m:e>
                      <m:sub>
                        <m:r>
                          <a:rPr lang="en-US" sz="2000" i="1">
                            <a:solidFill>
                              <a:schemeClr val="tx1"/>
                            </a:solidFill>
                            <a:latin typeface="Cambria Math" panose="02040503050406030204" pitchFamily="18" charset="0"/>
                          </a:rPr>
                          <m:t>𝑠</m:t>
                        </m:r>
                      </m:sub>
                    </m:sSub>
                    <m:f>
                      <m:fPr>
                        <m:ctrlPr>
                          <a:rPr lang="en-US" sz="2000" i="1">
                            <a:latin typeface="Cambria Math" panose="02040503050406030204" pitchFamily="18" charset="0"/>
                          </a:rPr>
                        </m:ctrlPr>
                      </m:fPr>
                      <m:num>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num>
                      <m:den>
                        <m:r>
                          <a:rPr lang="en-US" sz="2000" i="0">
                            <a:latin typeface="Cambria Math" panose="02040503050406030204" pitchFamily="18" charset="0"/>
                          </a:rPr>
                          <m:t>𝜕</m:t>
                        </m:r>
                        <m:r>
                          <a:rPr lang="en-US" sz="2000" b="0" i="1" smtClean="0">
                            <a:latin typeface="Cambria Math" panose="02040503050406030204" pitchFamily="18" charset="0"/>
                          </a:rPr>
                          <m:t>𝑡</m:t>
                        </m:r>
                      </m:den>
                    </m:f>
                  </m:oMath>
                </a14:m>
                <a:r>
                  <a:rPr lang="en-US" sz="2000" dirty="0" smtClean="0"/>
                  <a:t>,</a:t>
                </a:r>
                <a:r>
                  <a:rPr lang="en-US" dirty="0" smtClean="0"/>
                  <a:t>		</a:t>
                </a:r>
                <a:r>
                  <a:rPr lang="en-US" dirty="0" err="1" smtClean="0"/>
                  <a:t>equ</a:t>
                </a:r>
                <a:r>
                  <a:rPr lang="en-US" dirty="0" smtClean="0"/>
                  <a:t>(5)</a:t>
                </a:r>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72691" y="1314909"/>
                <a:ext cx="4495141" cy="898836"/>
              </a:xfrm>
              <a:prstGeom prst="rect">
                <a:avLst/>
              </a:prstGeom>
              <a:blipFill rotWithShape="0">
                <a:blip r:embed="rId6"/>
                <a:stretch>
                  <a:fillRect l="-1084" t="-4082" r="-407" b="-4762"/>
                </a:stretch>
              </a:blipFill>
            </p:spPr>
            <p:txBody>
              <a:bodyPr/>
              <a:lstStyle/>
              <a:p>
                <a:r>
                  <a:rPr lang="en-US">
                    <a:noFill/>
                  </a:rPr>
                  <a:t> </a:t>
                </a:r>
              </a:p>
            </p:txBody>
          </p:sp>
        </mc:Fallback>
      </mc:AlternateContent>
      <p:sp>
        <p:nvSpPr>
          <p:cNvPr id="11" name="TextBox 10"/>
          <p:cNvSpPr txBox="1"/>
          <p:nvPr/>
        </p:nvSpPr>
        <p:spPr>
          <a:xfrm>
            <a:off x="8259419" y="4369925"/>
            <a:ext cx="2721684"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BHP negatively correlate to OGR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Saturation positively correlate to the OGR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153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13</a:t>
            </a:fld>
            <a:endParaRPr lang="en-US"/>
          </a:p>
        </p:txBody>
      </p:sp>
      <p:graphicFrame>
        <p:nvGraphicFramePr>
          <p:cNvPr id="3" name="Chart 2"/>
          <p:cNvGraphicFramePr/>
          <p:nvPr>
            <p:extLst/>
          </p:nvPr>
        </p:nvGraphicFramePr>
        <p:xfrm>
          <a:off x="6770688" y="1986562"/>
          <a:ext cx="4045584" cy="2718817"/>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State variable</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48686" y="1420534"/>
                <a:ext cx="6227602" cy="130792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When BHP drops below the </a:t>
                </a:r>
                <a:r>
                  <a:rPr lang="en-US" b="1" i="1" dirty="0" err="1" smtClean="0">
                    <a:latin typeface="Times New Roman" panose="02020603050405020304" pitchFamily="18" charset="0"/>
                    <a:cs typeface="Times New Roman" panose="02020603050405020304" pitchFamily="18" charset="0"/>
                  </a:rPr>
                  <a:t>P</a:t>
                </a:r>
                <a:r>
                  <a:rPr lang="en-US" b="1" i="1" baseline="-25000" dirty="0" err="1"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a:t>
                </a:r>
              </a:p>
              <a:p>
                <a:endParaRPr lang="en-US"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r>
                        <a:rPr lang="en-US" b="0" i="1" smtClean="0">
                          <a:latin typeface="Cambria Math" panose="02040503050406030204" pitchFamily="18" charset="0"/>
                        </a:rPr>
                        <m:t>𝑐𝐷</m:t>
                      </m:r>
                      <m:r>
                        <a:rPr lang="en-US" i="1">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178</m:t>
                              </m:r>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5.615</m:t>
                              </m:r>
                              <m:r>
                                <a:rPr lang="en-US" i="1">
                                  <a:latin typeface="Cambria Math" panose="02040503050406030204" pitchFamily="18" charset="0"/>
                                </a:rPr>
                                <m:t>𝐵</m:t>
                              </m:r>
                            </m:e>
                            <m:sub>
                              <m:r>
                                <a:rPr lang="en-US" i="1">
                                  <a:latin typeface="Cambria Math" panose="02040503050406030204" pitchFamily="18" charset="0"/>
                                </a:rPr>
                                <m:t>𝑔</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e>
                            <m:sup>
                              <m:r>
                                <a:rPr lang="en-US" i="1">
                                  <a:latin typeface="Cambria Math" panose="02040503050406030204" pitchFamily="18" charset="0"/>
                                </a:rPr>
                                <m:t>2</m:t>
                              </m:r>
                            </m:sup>
                          </m:sSup>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num>
                        <m:den>
                          <m:r>
                            <a:rPr lang="en-US" i="1">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num>
                        <m:den>
                          <m:r>
                            <a:rPr lang="en-US" i="1">
                              <a:latin typeface="Cambria Math" panose="02040503050406030204" pitchFamily="18" charset="0"/>
                            </a:rPr>
                            <m:t>𝜕</m:t>
                          </m:r>
                          <m:r>
                            <a:rPr lang="en-US" i="1">
                              <a:latin typeface="Cambria Math" panose="02040503050406030204" pitchFamily="18" charset="0"/>
                            </a:rPr>
                            <m:t>𝑃</m:t>
                          </m:r>
                        </m:den>
                      </m:f>
                      <m:r>
                        <a:rPr lang="en-US" b="0" i="1" smtClean="0">
                          <a:latin typeface="Cambria Math" panose="02040503050406030204" pitchFamily="18" charset="0"/>
                        </a:rPr>
                        <m:t>))</m:t>
                      </m:r>
                    </m:oMath>
                  </m:oMathPara>
                </a14:m>
                <a:endParaRPr lang="en-US" dirty="0">
                  <a:latin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48686" y="1420534"/>
                <a:ext cx="6227602" cy="1307922"/>
              </a:xfrm>
              <a:prstGeom prst="rect">
                <a:avLst/>
              </a:prstGeom>
              <a:blipFill rotWithShape="0">
                <a:blip r:embed="rId4"/>
                <a:stretch>
                  <a:fillRect l="-783" t="-2326"/>
                </a:stretch>
              </a:blipFill>
            </p:spPr>
            <p:txBody>
              <a:bodyPr/>
              <a:lstStyle/>
              <a:p>
                <a:r>
                  <a:rPr lang="en-US">
                    <a:noFill/>
                  </a:rPr>
                  <a:t> </a:t>
                </a:r>
              </a:p>
            </p:txBody>
          </p:sp>
        </mc:Fallback>
      </mc:AlternateContent>
      <p:pic>
        <p:nvPicPr>
          <p:cNvPr id="7" name="Picture 6" descr="C:\Users\yuz899\Dropbox\2016Spring\_GYJ_results\matlab_generator\Fractional Flow curve (no=2 ng=0.5).jpg"/>
          <p:cNvPicPr/>
          <p:nvPr/>
        </p:nvPicPr>
        <p:blipFill>
          <a:blip r:embed="rId5">
            <a:extLst>
              <a:ext uri="{28A0092B-C50C-407E-A947-70E740481C1C}">
                <a14:useLocalDpi xmlns:a14="http://schemas.microsoft.com/office/drawing/2010/main" val="0"/>
              </a:ext>
            </a:extLst>
          </a:blip>
          <a:srcRect/>
          <a:stretch>
            <a:fillRect/>
          </a:stretch>
        </p:blipFill>
        <p:spPr bwMode="auto">
          <a:xfrm>
            <a:off x="727714" y="4343274"/>
            <a:ext cx="2787251" cy="2195638"/>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4339353" y="4607449"/>
            <a:ext cx="2872292" cy="2276980"/>
          </a:xfrm>
          <a:prstGeom prst="rect">
            <a:avLst/>
          </a:prstGeom>
        </p:spPr>
      </p:pic>
      <p:cxnSp>
        <p:nvCxnSpPr>
          <p:cNvPr id="13" name="Curved Connector 12"/>
          <p:cNvCxnSpPr/>
          <p:nvPr/>
        </p:nvCxnSpPr>
        <p:spPr>
          <a:xfrm flipV="1">
            <a:off x="3238052" y="3000378"/>
            <a:ext cx="4465735" cy="1607071"/>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7" name="Curved Connector 16"/>
          <p:cNvCxnSpPr/>
          <p:nvPr/>
        </p:nvCxnSpPr>
        <p:spPr>
          <a:xfrm rot="5400000" flipH="1" flipV="1">
            <a:off x="6329417" y="3141447"/>
            <a:ext cx="2092127" cy="1209581"/>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644438" y="3420904"/>
                <a:ext cx="4284891" cy="563744"/>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5.615</m:t>
                            </m:r>
                            <m:r>
                              <a:rPr lang="en-US" i="1">
                                <a:latin typeface="Cambria Math" panose="02040503050406030204" pitchFamily="18" charset="0"/>
                              </a:rPr>
                              <m:t>𝐵</m:t>
                            </m:r>
                          </m:e>
                          <m:sub>
                            <m:r>
                              <a:rPr lang="en-US" i="1">
                                <a:latin typeface="Cambria Math" panose="02040503050406030204" pitchFamily="18" charset="0"/>
                              </a:rPr>
                              <m:t>𝑔</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e>
                          <m:sup>
                            <m:r>
                              <a:rPr lang="en-US" i="1">
                                <a:latin typeface="Cambria Math" panose="02040503050406030204" pitchFamily="18" charset="0"/>
                              </a:rPr>
                              <m:t>2</m:t>
                            </m:r>
                          </m:sup>
                        </m:sSup>
                      </m:den>
                    </m:f>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𝑜</m:t>
                            </m:r>
                          </m:sub>
                        </m:sSub>
                      </m:num>
                      <m:den>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𝑜</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num>
                      <m:den>
                        <m:r>
                          <a:rPr lang="en-US" i="1">
                            <a:latin typeface="Cambria Math" panose="02040503050406030204" pitchFamily="18" charset="0"/>
                          </a:rPr>
                          <m:t>𝜕</m:t>
                        </m:r>
                        <m:r>
                          <a:rPr lang="en-US" i="1">
                            <a:latin typeface="Cambria Math" panose="02040503050406030204" pitchFamily="18" charset="0"/>
                          </a:rPr>
                          <m:t>𝑃</m:t>
                        </m:r>
                      </m:den>
                    </m:f>
                    <m:r>
                      <a:rPr lang="en-US" b="0" i="1" smtClean="0">
                        <a:latin typeface="Cambria Math" panose="02040503050406030204" pitchFamily="18" charset="0"/>
                      </a:rPr>
                      <m:t>)</m:t>
                    </m:r>
                  </m:oMath>
                </a14:m>
                <a:r>
                  <a:rPr lang="en-US" dirty="0" smtClean="0"/>
                  <a:t>: </a:t>
                </a:r>
                <a:r>
                  <a:rPr lang="en-US" dirty="0" smtClean="0">
                    <a:latin typeface="Times New Roman" panose="02020603050405020304" pitchFamily="18" charset="0"/>
                    <a:cs typeface="Times New Roman" panose="02020603050405020304" pitchFamily="18" charset="0"/>
                  </a:rPr>
                  <a:t>saturation contribution</a:t>
                </a:r>
                <a:endParaRPr lang="en-US" dirty="0">
                  <a:latin typeface="Times New Roman" panose="02020603050405020304" pitchFamily="18" charset="0"/>
                  <a:cs typeface="Times New Roman" panose="02020603050405020304" pitchFamily="18"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644438" y="3420904"/>
                <a:ext cx="4284891" cy="563744"/>
              </a:xfrm>
              <a:prstGeom prst="rect">
                <a:avLst/>
              </a:prstGeom>
              <a:blipFill rotWithShape="1">
                <a:blip r:embed="rId7"/>
                <a:stretch>
                  <a:fillRect l="-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644438" y="2831589"/>
                <a:ext cx="3941207" cy="532069"/>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178</m:t>
                        </m:r>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r>
                      <a:rPr lang="en-US" b="0" i="1" smtClean="0">
                        <a:latin typeface="Cambria Math" panose="02040503050406030204" pitchFamily="18" charset="0"/>
                      </a:rPr>
                      <m:t>)</m:t>
                    </m:r>
                  </m:oMath>
                </a14:m>
                <a:r>
                  <a:rPr lang="en-US" dirty="0" smtClean="0"/>
                  <a:t>: </a:t>
                </a:r>
                <a:r>
                  <a:rPr lang="en-US" dirty="0" smtClean="0">
                    <a:latin typeface="Times New Roman" panose="02020603050405020304" pitchFamily="18" charset="0"/>
                    <a:cs typeface="Times New Roman" panose="02020603050405020304" pitchFamily="18" charset="0"/>
                  </a:rPr>
                  <a:t>pressure contribution</a:t>
                </a:r>
                <a:endParaRPr lang="en-US" dirty="0">
                  <a:latin typeface="Times New Roman" panose="02020603050405020304" pitchFamily="18" charset="0"/>
                  <a:cs typeface="Times New Roman" panose="02020603050405020304" pitchFamily="18"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644438" y="2831589"/>
                <a:ext cx="3941207" cy="532069"/>
              </a:xfrm>
              <a:prstGeom prst="rect">
                <a:avLst/>
              </a:prstGeom>
              <a:blipFill rotWithShape="0">
                <a:blip r:embed="rId8"/>
                <a:stretch>
                  <a:fillRect l="-464" r="-619" b="-5682"/>
                </a:stretch>
              </a:blipFill>
            </p:spPr>
            <p:txBody>
              <a:bodyPr/>
              <a:lstStyle/>
              <a:p>
                <a:r>
                  <a:rPr lang="en-US">
                    <a:noFill/>
                  </a:rPr>
                  <a:t> </a:t>
                </a:r>
              </a:p>
            </p:txBody>
          </p:sp>
        </mc:Fallback>
      </mc:AlternateContent>
      <p:sp>
        <p:nvSpPr>
          <p:cNvPr id="12" name="TextBox 11"/>
          <p:cNvSpPr txBox="1"/>
          <p:nvPr/>
        </p:nvSpPr>
        <p:spPr>
          <a:xfrm>
            <a:off x="7109820" y="1519300"/>
            <a:ext cx="1500780" cy="369332"/>
          </a:xfrm>
          <a:prstGeom prst="rect">
            <a:avLst/>
          </a:prstGeom>
          <a:noFill/>
        </p:spPr>
        <p:txBody>
          <a:bodyPr wrap="square" rtlCol="0">
            <a:spAutoFit/>
          </a:bodyPr>
          <a:lstStyle/>
          <a:p>
            <a:r>
              <a:rPr lang="en-US" dirty="0" smtClean="0"/>
              <a:t>Test 1</a:t>
            </a:r>
            <a:endParaRPr lang="en-US" dirty="0"/>
          </a:p>
        </p:txBody>
      </p:sp>
    </p:spTree>
    <p:extLst>
      <p:ext uri="{BB962C8B-B14F-4D97-AF65-F5344CB8AC3E}">
        <p14:creationId xmlns:p14="http://schemas.microsoft.com/office/powerpoint/2010/main" val="108138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14</a:t>
            </a:fld>
            <a:endParaRPr lang="en-US"/>
          </a:p>
        </p:txBody>
      </p:sp>
      <p:sp>
        <p:nvSpPr>
          <p:cNvPr id="3" name="Rectangle 2"/>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State variable</a:t>
            </a:r>
            <a:endParaRPr lang="en-US" altLang="zh-CN" sz="2800" b="1" dirty="0">
              <a:latin typeface="Arial" panose="020B0604020202020204" pitchFamily="34" charset="0"/>
              <a:cs typeface="Arial" panose="020B0604020202020204" pitchFamily="34" charset="0"/>
            </a:endParaRPr>
          </a:p>
        </p:txBody>
      </p:sp>
      <p:pic>
        <p:nvPicPr>
          <p:cNvPr id="4" name="Picture 3" descr="C:\Users\yuz899\Dropbox\2016Spring\2016thesis\my_thesis\figs\2_OGRvsPSo_period_relationships.png"/>
          <p:cNvPicPr/>
          <p:nvPr/>
        </p:nvPicPr>
        <p:blipFill>
          <a:blip r:embed="rId3">
            <a:extLst>
              <a:ext uri="{28A0092B-C50C-407E-A947-70E740481C1C}">
                <a14:useLocalDpi xmlns:a14="http://schemas.microsoft.com/office/drawing/2010/main" val="0"/>
              </a:ext>
            </a:extLst>
          </a:blip>
          <a:srcRect/>
          <a:stretch>
            <a:fillRect/>
          </a:stretch>
        </p:blipFill>
        <p:spPr bwMode="auto">
          <a:xfrm>
            <a:off x="5241401" y="1298345"/>
            <a:ext cx="6112399" cy="3099341"/>
          </a:xfrm>
          <a:prstGeom prst="rect">
            <a:avLst/>
          </a:prstGeom>
          <a:noFill/>
          <a:ln>
            <a:noFill/>
          </a:ln>
        </p:spPr>
      </p:pic>
      <p:sp>
        <p:nvSpPr>
          <p:cNvPr id="5" name="TextBox 4"/>
          <p:cNvSpPr txBox="1"/>
          <p:nvPr/>
        </p:nvSpPr>
        <p:spPr>
          <a:xfrm>
            <a:off x="644437" y="4696608"/>
            <a:ext cx="212027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Above the </a:t>
            </a:r>
            <a:r>
              <a:rPr lang="en-US" b="1" i="1" dirty="0" err="1" smtClean="0">
                <a:latin typeface="Times New Roman" panose="02020603050405020304" pitchFamily="18" charset="0"/>
                <a:cs typeface="Times New Roman" panose="02020603050405020304" pitchFamily="18" charset="0"/>
              </a:rPr>
              <a:t>P</a:t>
            </a:r>
            <a:r>
              <a:rPr lang="en-US" b="1" i="1" baseline="-25000" dirty="0" err="1"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OGR is constant</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627518" y="4685852"/>
            <a:ext cx="2063737"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BHP drops below the </a:t>
            </a:r>
            <a:r>
              <a:rPr lang="en-US" b="1" i="1" dirty="0" err="1" smtClean="0">
                <a:latin typeface="Times New Roman" panose="02020603050405020304" pitchFamily="18" charset="0"/>
                <a:cs typeface="Times New Roman" panose="02020603050405020304" pitchFamily="18" charset="0"/>
              </a:rPr>
              <a:t>P</a:t>
            </a:r>
            <a:r>
              <a:rPr lang="en-US" b="1" i="1" baseline="-25000" dirty="0" err="1"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OGR variation is </a:t>
            </a:r>
            <a:r>
              <a:rPr lang="en-US" dirty="0" smtClean="0">
                <a:latin typeface="Times New Roman" panose="02020603050405020304" pitchFamily="18" charset="0"/>
                <a:cs typeface="Times New Roman" panose="02020603050405020304" pitchFamily="18" charset="0"/>
              </a:rPr>
              <a:t>influenced by</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o </a:t>
            </a:r>
            <a:r>
              <a:rPr lang="en-US" dirty="0" smtClean="0">
                <a:latin typeface="Times New Roman" panose="02020603050405020304" pitchFamily="18" charset="0"/>
                <a:cs typeface="Times New Roman" panose="02020603050405020304" pitchFamily="18" charset="0"/>
              </a:rPr>
              <a:t>contributions</a:t>
            </a:r>
            <a:endParaRPr lang="en-US" baseline="-25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610599" y="4615032"/>
            <a:ext cx="1910379" cy="203132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BHP holds below the </a:t>
            </a:r>
            <a:r>
              <a:rPr lang="en-US" b="1" i="1" dirty="0" err="1" smtClean="0">
                <a:latin typeface="Times New Roman" panose="02020603050405020304" pitchFamily="18" charset="0"/>
                <a:cs typeface="Times New Roman" panose="02020603050405020304" pitchFamily="18" charset="0"/>
              </a:rPr>
              <a:t>P</a:t>
            </a:r>
            <a:r>
              <a:rPr lang="en-US" b="1" i="1" baseline="-25000" dirty="0" err="1"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OGR only depends on </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o</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a:t>
            </a:r>
            <a:r>
              <a:rPr lang="en-US" i="1" dirty="0" smtClean="0">
                <a:latin typeface="Times New Roman" panose="02020603050405020304" pitchFamily="18" charset="0"/>
                <a:cs typeface="Times New Roman" panose="02020603050405020304" pitchFamily="18" charset="0"/>
              </a:rPr>
              <a:t> S</a:t>
            </a:r>
            <a:r>
              <a:rPr lang="en-US" i="1" baseline="-25000" dirty="0" smtClean="0">
                <a:latin typeface="Times New Roman" panose="02020603050405020304" pitchFamily="18" charset="0"/>
                <a:cs typeface="Times New Roman" panose="02020603050405020304" pitchFamily="18" charset="0"/>
              </a:rPr>
              <a:t>o </a:t>
            </a:r>
            <a:r>
              <a:rPr lang="en-US" dirty="0" smtClean="0">
                <a:latin typeface="Times New Roman" panose="02020603050405020304" pitchFamily="18" charset="0"/>
                <a:cs typeface="Times New Roman" panose="02020603050405020304" pitchFamily="18" charset="0"/>
              </a:rPr>
              <a:t>contribute positively to the OGR</a:t>
            </a:r>
            <a:endParaRPr lang="en-US"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644438" y="1298345"/>
                <a:ext cx="3841501" cy="2755819"/>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How OGR changes with  time:</a:t>
                </a:r>
              </a:p>
              <a:p>
                <a:pPr>
                  <a:spcBef>
                    <a:spcPts val="600"/>
                  </a:spcBef>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num>
                        <m:den>
                          <m:r>
                            <a:rPr lang="en-US" i="1">
                              <a:latin typeface="Cambria Math" panose="02040503050406030204" pitchFamily="18" charset="0"/>
                            </a:rPr>
                            <m:t>𝜕</m:t>
                          </m:r>
                          <m:r>
                            <a:rPr lang="en-US" i="1">
                              <a:latin typeface="Cambria Math" panose="02040503050406030204" pitchFamily="18" charset="0"/>
                            </a:rPr>
                            <m:t>𝑃</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den>
                              </m:f>
                            </m:e>
                          </m:d>
                        </m:den>
                      </m:f>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den>
                              </m:f>
                            </m:e>
                          </m:d>
                        </m:num>
                        <m:den>
                          <m:r>
                            <a:rPr lang="en-US" i="1">
                              <a:latin typeface="Cambria Math" panose="02040503050406030204" pitchFamily="18" charset="0"/>
                            </a:rPr>
                            <m:t>𝜕</m:t>
                          </m:r>
                          <m:r>
                            <a:rPr lang="en-US" i="1">
                              <a:latin typeface="Cambria Math" panose="02040503050406030204" pitchFamily="18" charset="0"/>
                            </a:rPr>
                            <m:t>𝑃</m:t>
                          </m:r>
                        </m:den>
                      </m:f>
                      <m:r>
                        <a:rPr lang="en-US" i="1">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𝑃</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num>
                        <m:den>
                          <m:r>
                            <a:rPr lang="en-US" i="1">
                              <a:latin typeface="Cambria Math" panose="02040503050406030204" pitchFamily="18" charset="0"/>
                            </a:rPr>
                            <m:t>𝜕</m:t>
                          </m:r>
                          <m:r>
                            <a:rPr lang="en-US" i="1">
                              <a:latin typeface="Cambria Math" panose="02040503050406030204" pitchFamily="18" charset="0"/>
                            </a:rPr>
                            <m:t>𝑡</m:t>
                          </m:r>
                        </m:den>
                      </m:f>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44438" y="1298345"/>
                <a:ext cx="3841501" cy="2755819"/>
              </a:xfrm>
              <a:prstGeom prst="rect">
                <a:avLst/>
              </a:prstGeom>
              <a:blipFill rotWithShape="0">
                <a:blip r:embed="rId4"/>
                <a:stretch>
                  <a:fillRect l="-1429" t="-1327" b="-1106"/>
                </a:stretch>
              </a:blipFill>
            </p:spPr>
            <p:txBody>
              <a:bodyPr/>
              <a:lstStyle/>
              <a:p>
                <a:r>
                  <a:rPr lang="en-US">
                    <a:noFill/>
                  </a:rPr>
                  <a:t> </a:t>
                </a:r>
              </a:p>
            </p:txBody>
          </p:sp>
        </mc:Fallback>
      </mc:AlternateContent>
    </p:spTree>
    <p:extLst>
      <p:ext uri="{BB962C8B-B14F-4D97-AF65-F5344CB8AC3E}">
        <p14:creationId xmlns:p14="http://schemas.microsoft.com/office/powerpoint/2010/main" val="77132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15</a:t>
            </a:fld>
            <a:endParaRPr lang="en-US"/>
          </a:p>
        </p:txBody>
      </p:sp>
      <p:graphicFrame>
        <p:nvGraphicFramePr>
          <p:cNvPr id="3" name="Chart 2"/>
          <p:cNvGraphicFramePr/>
          <p:nvPr>
            <p:extLst>
              <p:ext uri="{D42A27DB-BD31-4B8C-83A1-F6EECF244321}">
                <p14:modId xmlns:p14="http://schemas.microsoft.com/office/powerpoint/2010/main" val="3450151856"/>
              </p:ext>
            </p:extLst>
          </p:nvPr>
        </p:nvGraphicFramePr>
        <p:xfrm>
          <a:off x="1083558" y="2554356"/>
          <a:ext cx="4155733" cy="284192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068704" y="2185024"/>
            <a:ext cx="1020574" cy="369332"/>
          </a:xfrm>
          <a:prstGeom prst="rect">
            <a:avLst/>
          </a:prstGeom>
          <a:noFill/>
        </p:spPr>
        <p:txBody>
          <a:bodyPr wrap="square" rtlCol="0">
            <a:spAutoFit/>
          </a:bodyPr>
          <a:lstStyle/>
          <a:p>
            <a:r>
              <a:rPr lang="en-US" dirty="0"/>
              <a:t>T</a:t>
            </a:r>
            <a:r>
              <a:rPr lang="en-US" dirty="0" smtClean="0"/>
              <a:t>est 2</a:t>
            </a:r>
            <a:endParaRPr lang="en-US" dirty="0"/>
          </a:p>
        </p:txBody>
      </p:sp>
      <p:sp>
        <p:nvSpPr>
          <p:cNvPr id="5" name="Rectangle 4"/>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Saturation Build-up</a:t>
            </a:r>
            <a:endParaRPr lang="en-US" altLang="zh-CN" sz="2800" b="1" dirty="0">
              <a:latin typeface="Arial" panose="020B0604020202020204" pitchFamily="34" charset="0"/>
              <a:cs typeface="Arial" panose="020B0604020202020204" pitchFamily="34" charset="0"/>
            </a:endParaRPr>
          </a:p>
        </p:txBody>
      </p:sp>
      <p:sp>
        <p:nvSpPr>
          <p:cNvPr id="6" name="TextBox 5"/>
          <p:cNvSpPr txBox="1"/>
          <p:nvPr/>
        </p:nvSpPr>
        <p:spPr>
          <a:xfrm>
            <a:off x="6532733" y="2369690"/>
            <a:ext cx="4155733" cy="1631216"/>
          </a:xfrm>
          <a:prstGeom prst="rect">
            <a:avLst/>
          </a:prstGeom>
          <a:noFill/>
        </p:spPr>
        <p:txBody>
          <a:bodyPr wrap="square" rtlCol="0">
            <a:spAutoFit/>
          </a:bodyPr>
          <a:lstStyle/>
          <a:p>
            <a:pPr marL="285750" indent="-285750">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n</a:t>
            </a:r>
            <a:r>
              <a:rPr lang="en-US" sz="2000" i="1" dirty="0" smtClean="0">
                <a:latin typeface="Times New Roman" panose="02020603050405020304" pitchFamily="18" charset="0"/>
                <a:cs typeface="Times New Roman" panose="02020603050405020304" pitchFamily="18" charset="0"/>
              </a:rPr>
              <a:t>g = 0.5 </a:t>
            </a:r>
            <a:r>
              <a:rPr lang="en-US" sz="2000" dirty="0" smtClean="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ng = 1 </a:t>
            </a:r>
            <a:r>
              <a:rPr lang="en-US" sz="2000" dirty="0" smtClean="0">
                <a:latin typeface="Times New Roman" panose="02020603050405020304" pitchFamily="18" charset="0"/>
                <a:cs typeface="Times New Roman" panose="02020603050405020304" pitchFamily="18" charset="0"/>
              </a:rPr>
              <a:t>(type A): OGR increase when BHP is kept constant</a:t>
            </a:r>
          </a:p>
          <a:p>
            <a:pPr marL="285750" indent="-285750">
              <a:buFont typeface="Arial" panose="020B0604020202020204" pitchFamily="34" charset="0"/>
              <a:buChar char="•"/>
            </a:pPr>
            <a:r>
              <a:rPr lang="en-US" sz="2000" i="1" dirty="0" smtClean="0">
                <a:latin typeface="Times New Roman" panose="02020603050405020304" pitchFamily="18" charset="0"/>
                <a:cs typeface="Times New Roman" panose="02020603050405020304" pitchFamily="18" charset="0"/>
              </a:rPr>
              <a:t>ng = 2 </a:t>
            </a:r>
            <a:r>
              <a:rPr lang="en-US" sz="2000" dirty="0" smtClean="0">
                <a:latin typeface="Times New Roman" panose="02020603050405020304" pitchFamily="18" charset="0"/>
                <a:cs typeface="Times New Roman" panose="02020603050405020304" pitchFamily="18" charset="0"/>
              </a:rPr>
              <a:t>and</a:t>
            </a:r>
            <a:r>
              <a:rPr lang="en-US" sz="2000" i="1" dirty="0" smtClean="0">
                <a:latin typeface="Times New Roman" panose="02020603050405020304" pitchFamily="18" charset="0"/>
                <a:cs typeface="Times New Roman" panose="02020603050405020304" pitchFamily="18" charset="0"/>
              </a:rPr>
              <a:t> ng = 4 </a:t>
            </a:r>
            <a:r>
              <a:rPr lang="en-US" sz="2000" dirty="0" smtClean="0">
                <a:latin typeface="Times New Roman" panose="02020603050405020304" pitchFamily="18" charset="0"/>
                <a:cs typeface="Times New Roman" panose="02020603050405020304" pitchFamily="18" charset="0"/>
              </a:rPr>
              <a:t>(type B): OGR almost keeps constant when BHP holds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6922398" y="4506712"/>
                <a:ext cx="4634602"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chemeClr val="tx1"/>
                            </a:solidFill>
                            <a:effectLst/>
                            <a:latin typeface="Cambria Math" panose="02040503050406030204" pitchFamily="18" charset="0"/>
                          </a:rPr>
                        </m:ctrlPr>
                      </m:fPr>
                      <m:num>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r>
                  <a:rPr lang="en-US" dirty="0" smtClean="0">
                    <a:solidFill>
                      <a:srgbClr val="000000"/>
                    </a:solidFill>
                    <a:effectLst/>
                    <a:latin typeface="Times New Roman" panose="02020603050405020304" pitchFamily="18" charset="0"/>
                    <a:ea typeface="Times New Roman" panose="02020603050405020304" pitchFamily="18" charset="0"/>
                  </a:rPr>
                  <a:t>	</a:t>
                </a:r>
                <a:r>
                  <a:rPr lang="en-US" dirty="0" err="1" smtClean="0">
                    <a:solidFill>
                      <a:srgbClr val="000000"/>
                    </a:solidFill>
                    <a:effectLst/>
                    <a:latin typeface="Times New Roman" panose="02020603050405020304" pitchFamily="18" charset="0"/>
                    <a:ea typeface="Times New Roman" panose="02020603050405020304" pitchFamily="18" charset="0"/>
                  </a:rPr>
                  <a:t>Equ</a:t>
                </a:r>
                <a:r>
                  <a:rPr lang="en-US" dirty="0" smtClean="0">
                    <a:solidFill>
                      <a:srgbClr val="000000"/>
                    </a:solidFill>
                    <a:effectLst/>
                    <a:latin typeface="Times New Roman" panose="02020603050405020304" pitchFamily="18" charset="0"/>
                    <a:ea typeface="Times New Roman" panose="02020603050405020304" pitchFamily="18" charset="0"/>
                  </a:rPr>
                  <a:t>(12)</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922398" y="4506712"/>
                <a:ext cx="4634602" cy="671915"/>
              </a:xfrm>
              <a:prstGeom prst="rect">
                <a:avLst/>
              </a:prstGeom>
              <a:blipFill rotWithShape="0">
                <a:blip r:embed="rId3"/>
                <a:stretch>
                  <a:fillRect r="-395" b="-901"/>
                </a:stretch>
              </a:blipFill>
            </p:spPr>
            <p:txBody>
              <a:bodyPr/>
              <a:lstStyle/>
              <a:p>
                <a:r>
                  <a:rPr lang="en-US">
                    <a:noFill/>
                  </a:rPr>
                  <a:t> </a:t>
                </a:r>
              </a:p>
            </p:txBody>
          </p:sp>
        </mc:Fallback>
      </mc:AlternateContent>
    </p:spTree>
    <p:extLst>
      <p:ext uri="{BB962C8B-B14F-4D97-AF65-F5344CB8AC3E}">
        <p14:creationId xmlns:p14="http://schemas.microsoft.com/office/powerpoint/2010/main" val="292398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16</a:t>
            </a:fld>
            <a:endParaRPr lang="en-US"/>
          </a:p>
        </p:txBody>
      </p:sp>
      <p:sp>
        <p:nvSpPr>
          <p:cNvPr id="3" name="Rectangle 2"/>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Saturation Build-up</a:t>
            </a:r>
            <a:endParaRPr lang="en-US" altLang="zh-CN" sz="2800" b="1"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644438" y="1868870"/>
            <a:ext cx="5421082" cy="3448368"/>
          </a:xfrm>
          <a:prstGeom prst="rect">
            <a:avLst/>
          </a:prstGeom>
        </p:spPr>
      </p:pic>
      <p:pic>
        <p:nvPicPr>
          <p:cNvPr id="5" name="Picture 4"/>
          <p:cNvPicPr/>
          <p:nvPr/>
        </p:nvPicPr>
        <p:blipFill>
          <a:blip r:embed="rId4"/>
          <a:stretch>
            <a:fillRect/>
          </a:stretch>
        </p:blipFill>
        <p:spPr>
          <a:xfrm>
            <a:off x="6149657" y="1458911"/>
            <a:ext cx="5705270" cy="2134143"/>
          </a:xfrm>
          <a:prstGeom prst="rect">
            <a:avLst/>
          </a:prstGeom>
        </p:spPr>
      </p:pic>
      <p:sp>
        <p:nvSpPr>
          <p:cNvPr id="6" name="TextBox 5"/>
          <p:cNvSpPr txBox="1"/>
          <p:nvPr/>
        </p:nvSpPr>
        <p:spPr>
          <a:xfrm>
            <a:off x="6640988" y="4086487"/>
            <a:ext cx="4712811" cy="1938992"/>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Eclipse E100: </a:t>
            </a:r>
          </a:p>
          <a:p>
            <a:r>
              <a:rPr lang="en-US" sz="2000" dirty="0" err="1">
                <a:latin typeface="Times New Roman" panose="02020603050405020304" pitchFamily="18" charset="0"/>
                <a:cs typeface="Times New Roman" panose="02020603050405020304" pitchFamily="18" charset="0"/>
              </a:rPr>
              <a:t>Peaceman</a:t>
            </a:r>
            <a:r>
              <a:rPr lang="en-US" sz="2000" dirty="0">
                <a:latin typeface="Times New Roman" panose="02020603050405020304" pitchFamily="18" charset="0"/>
                <a:cs typeface="Times New Roman" panose="02020603050405020304" pitchFamily="18" charset="0"/>
              </a:rPr>
              <a:t> well </a:t>
            </a:r>
            <a:r>
              <a:rPr lang="en-US" sz="2000" dirty="0" smtClean="0">
                <a:latin typeface="Times New Roman" panose="02020603050405020304" pitchFamily="18" charset="0"/>
                <a:cs typeface="Times New Roman" panose="02020603050405020304" pitchFamily="18" charset="0"/>
              </a:rPr>
              <a:t>model which denote the effect of a well by a real block with sink </a:t>
            </a: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ADETL Simulator: </a:t>
            </a:r>
          </a:p>
          <a:p>
            <a:r>
              <a:rPr lang="en-US" sz="2000" dirty="0" smtClean="0">
                <a:latin typeface="Times New Roman" panose="02020603050405020304" pitchFamily="18" charset="0"/>
                <a:cs typeface="Times New Roman" panose="02020603050405020304" pitchFamily="18" charset="0"/>
              </a:rPr>
              <a:t>Pressure boundary model which characterize a infinite conductivity fracture.</a:t>
            </a:r>
          </a:p>
        </p:txBody>
      </p:sp>
    </p:spTree>
    <p:extLst>
      <p:ext uri="{BB962C8B-B14F-4D97-AF65-F5344CB8AC3E}">
        <p14:creationId xmlns:p14="http://schemas.microsoft.com/office/powerpoint/2010/main" val="1042207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17</a:t>
            </a:fld>
            <a:endParaRPr lang="en-US"/>
          </a:p>
        </p:txBody>
      </p:sp>
      <p:sp>
        <p:nvSpPr>
          <p:cNvPr id="4" name="Rectangle 3"/>
          <p:cNvSpPr>
            <a:spLocks noChangeArrowheads="1"/>
          </p:cNvSpPr>
          <p:nvPr/>
        </p:nvSpPr>
        <p:spPr bwMode="auto">
          <a:xfrm>
            <a:off x="644436" y="323196"/>
            <a:ext cx="9532296"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The Temporal Trend of Underground Saturation</a:t>
            </a:r>
            <a:endParaRPr lang="en-US" altLang="zh-CN" sz="2800" b="1" dirty="0">
              <a:latin typeface="Arial" panose="020B0604020202020204" pitchFamily="34" charset="0"/>
              <a:cs typeface="Arial" panose="020B0604020202020204" pitchFamily="34" charset="0"/>
            </a:endParaRPr>
          </a:p>
        </p:txBody>
      </p:sp>
      <p:pic>
        <p:nvPicPr>
          <p:cNvPr id="5" name="Picture 4" descr="C:\Users\yuz899\Google Drive\optimization\_GYJ_2016_Alg\_Underground_so_when_drops\plot\_BHPSOvsTime_ng05.png"/>
          <p:cNvPicPr/>
          <p:nvPr/>
        </p:nvPicPr>
        <p:blipFill>
          <a:blip r:embed="rId3">
            <a:extLst>
              <a:ext uri="{28A0092B-C50C-407E-A947-70E740481C1C}">
                <a14:useLocalDpi xmlns:a14="http://schemas.microsoft.com/office/drawing/2010/main" val="0"/>
              </a:ext>
            </a:extLst>
          </a:blip>
          <a:srcRect/>
          <a:stretch>
            <a:fillRect/>
          </a:stretch>
        </p:blipFill>
        <p:spPr bwMode="auto">
          <a:xfrm>
            <a:off x="644436" y="1301675"/>
            <a:ext cx="3454228" cy="2452744"/>
          </a:xfrm>
          <a:prstGeom prst="rect">
            <a:avLst/>
          </a:prstGeom>
          <a:noFill/>
          <a:ln>
            <a:noFill/>
          </a:ln>
        </p:spPr>
      </p:pic>
      <p:pic>
        <p:nvPicPr>
          <p:cNvPr id="6" name="Picture 5" descr="C:\Users\yuz899\Google Drive\optimization\_GYJ_2016_Alg\_Underground_so_when_drops\plot\_BHPSOvsTime_ng1.png"/>
          <p:cNvPicPr/>
          <p:nvPr/>
        </p:nvPicPr>
        <p:blipFill>
          <a:blip r:embed="rId4">
            <a:extLst>
              <a:ext uri="{28A0092B-C50C-407E-A947-70E740481C1C}">
                <a14:useLocalDpi xmlns:a14="http://schemas.microsoft.com/office/drawing/2010/main" val="0"/>
              </a:ext>
            </a:extLst>
          </a:blip>
          <a:srcRect/>
          <a:stretch>
            <a:fillRect/>
          </a:stretch>
        </p:blipFill>
        <p:spPr bwMode="auto">
          <a:xfrm>
            <a:off x="4098664" y="1301674"/>
            <a:ext cx="3313355" cy="2452745"/>
          </a:xfrm>
          <a:prstGeom prst="rect">
            <a:avLst/>
          </a:prstGeom>
          <a:noFill/>
          <a:ln>
            <a:noFill/>
          </a:ln>
        </p:spPr>
      </p:pic>
      <p:pic>
        <p:nvPicPr>
          <p:cNvPr id="7" name="Picture 6" descr="C:\Users\yuz899\Google Drive\optimization\_GYJ_2016_Alg\_Underground_so_when_drops\plot\_BHPSOvsTime_ng2.png"/>
          <p:cNvPicPr/>
          <p:nvPr/>
        </p:nvPicPr>
        <p:blipFill>
          <a:blip r:embed="rId5">
            <a:extLst>
              <a:ext uri="{28A0092B-C50C-407E-A947-70E740481C1C}">
                <a14:useLocalDpi xmlns:a14="http://schemas.microsoft.com/office/drawing/2010/main" val="0"/>
              </a:ext>
            </a:extLst>
          </a:blip>
          <a:srcRect/>
          <a:stretch>
            <a:fillRect/>
          </a:stretch>
        </p:blipFill>
        <p:spPr bwMode="auto">
          <a:xfrm>
            <a:off x="644436" y="3754419"/>
            <a:ext cx="3454228" cy="2601931"/>
          </a:xfrm>
          <a:prstGeom prst="rect">
            <a:avLst/>
          </a:prstGeom>
          <a:noFill/>
          <a:ln>
            <a:noFill/>
          </a:ln>
        </p:spPr>
      </p:pic>
      <p:pic>
        <p:nvPicPr>
          <p:cNvPr id="8" name="Picture 7" descr="C:\Users\yuz899\Google Drive\optimization\_GYJ_2016_Alg\_Underground_so_when_drops\plot\_BHPSOvsTime_ng4.png"/>
          <p:cNvPicPr/>
          <p:nvPr/>
        </p:nvPicPr>
        <p:blipFill>
          <a:blip r:embed="rId6">
            <a:extLst>
              <a:ext uri="{28A0092B-C50C-407E-A947-70E740481C1C}">
                <a14:useLocalDpi xmlns:a14="http://schemas.microsoft.com/office/drawing/2010/main" val="0"/>
              </a:ext>
            </a:extLst>
          </a:blip>
          <a:srcRect/>
          <a:stretch>
            <a:fillRect/>
          </a:stretch>
        </p:blipFill>
        <p:spPr bwMode="auto">
          <a:xfrm>
            <a:off x="4098664" y="3754418"/>
            <a:ext cx="3313355" cy="2601931"/>
          </a:xfrm>
          <a:prstGeom prst="rect">
            <a:avLst/>
          </a:prstGeom>
          <a:noFill/>
          <a:ln>
            <a:noFill/>
          </a:ln>
        </p:spPr>
      </p:pic>
      <p:sp>
        <p:nvSpPr>
          <p:cNvPr id="3" name="TextBox 2"/>
          <p:cNvSpPr txBox="1"/>
          <p:nvPr/>
        </p:nvSpPr>
        <p:spPr>
          <a:xfrm>
            <a:off x="8077358" y="2386032"/>
            <a:ext cx="3102685" cy="3970318"/>
          </a:xfrm>
          <a:prstGeom prst="rect">
            <a:avLst/>
          </a:prstGeom>
          <a:noFill/>
        </p:spPr>
        <p:txBody>
          <a:bodyPr wrap="square" rtlCol="0">
            <a:spAutoFit/>
          </a:bodyPr>
          <a:lstStyle/>
          <a:p>
            <a:pPr marL="457200" indent="-457200">
              <a:buFont typeface="Arial" panose="020B0604020202020204" pitchFamily="34" charset="0"/>
              <a:buChar char="•"/>
            </a:pPr>
            <a:r>
              <a:rPr lang="en-US" sz="2800" i="1" dirty="0" smtClean="0">
                <a:latin typeface="Times New Roman" panose="02020603050405020304" pitchFamily="18" charset="0"/>
                <a:cs typeface="Times New Roman" panose="02020603050405020304" pitchFamily="18" charset="0"/>
              </a:rPr>
              <a:t>S</a:t>
            </a:r>
            <a:r>
              <a:rPr lang="en-US" sz="2800" i="1" baseline="-25000" dirty="0" smtClean="0">
                <a:latin typeface="Times New Roman" panose="02020603050405020304" pitchFamily="18" charset="0"/>
                <a:cs typeface="Times New Roman" panose="02020603050405020304" pitchFamily="18" charset="0"/>
              </a:rPr>
              <a:t>o </a:t>
            </a:r>
            <a:r>
              <a:rPr lang="en-US" sz="2800" dirty="0" smtClean="0">
                <a:latin typeface="Times New Roman" panose="02020603050405020304" pitchFamily="18" charset="0"/>
                <a:cs typeface="Times New Roman" panose="02020603050405020304" pitchFamily="18" charset="0"/>
              </a:rPr>
              <a:t>drops simultaneously with the pressure when the BHP below </a:t>
            </a:r>
            <a:r>
              <a:rPr lang="en-US" sz="2800" i="1" dirty="0" err="1" smtClean="0">
                <a:latin typeface="Times New Roman" panose="02020603050405020304" pitchFamily="18" charset="0"/>
                <a:cs typeface="Times New Roman" panose="02020603050405020304" pitchFamily="18" charset="0"/>
              </a:rPr>
              <a:t>P</a:t>
            </a:r>
            <a:r>
              <a:rPr lang="en-US" sz="2800" i="1" baseline="-25000" dirty="0" err="1" smtClean="0">
                <a:latin typeface="Times New Roman" panose="02020603050405020304" pitchFamily="18" charset="0"/>
                <a:cs typeface="Times New Roman" panose="02020603050405020304" pitchFamily="18" charset="0"/>
              </a:rPr>
              <a:t>b</a:t>
            </a:r>
            <a:endParaRPr lang="en-US" sz="2800" i="1" baseline="-250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1" dirty="0" smtClean="0">
                <a:latin typeface="Times New Roman" panose="02020603050405020304" pitchFamily="18" charset="0"/>
                <a:cs typeface="Times New Roman" panose="02020603050405020304" pitchFamily="18" charset="0"/>
              </a:rPr>
              <a:t>S</a:t>
            </a:r>
            <a:r>
              <a:rPr lang="en-US" sz="2800" i="1" baseline="-25000" dirty="0" smtClean="0">
                <a:latin typeface="Times New Roman" panose="02020603050405020304" pitchFamily="18" charset="0"/>
                <a:cs typeface="Times New Roman" panose="02020603050405020304" pitchFamily="18" charset="0"/>
              </a:rPr>
              <a:t>o </a:t>
            </a:r>
            <a:r>
              <a:rPr lang="en-US" sz="2800" dirty="0" smtClean="0">
                <a:latin typeface="Times New Roman" panose="02020603050405020304" pitchFamily="18" charset="0"/>
                <a:cs typeface="Times New Roman" panose="02020603050405020304" pitchFamily="18" charset="0"/>
              </a:rPr>
              <a:t>builds up the pressure holds for all cases except</a:t>
            </a:r>
            <a:r>
              <a:rPr lang="en-US" sz="2800" i="1" dirty="0" smtClean="0">
                <a:latin typeface="Times New Roman" panose="02020603050405020304" pitchFamily="18" charset="0"/>
                <a:cs typeface="Times New Roman" panose="02020603050405020304" pitchFamily="18" charset="0"/>
              </a:rPr>
              <a:t> ng = 4</a:t>
            </a:r>
            <a:endParaRPr 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7831515" y="1559859"/>
                <a:ext cx="4301370"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chemeClr val="tx1"/>
                            </a:solidFill>
                            <a:effectLst/>
                            <a:latin typeface="Cambria Math" panose="02040503050406030204" pitchFamily="18" charset="0"/>
                          </a:rPr>
                        </m:ctrlPr>
                      </m:fPr>
                      <m:num>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smtClean="0">
                    <a:solidFill>
                      <a:srgbClr val="000000"/>
                    </a:solidFill>
                    <a:effectLst/>
                    <a:latin typeface="Times New Roman" panose="02020603050405020304" pitchFamily="18" charset="0"/>
                    <a:ea typeface="Times New Roman" panose="02020603050405020304" pitchFamily="18" charset="0"/>
                  </a:rPr>
                  <a:t>.</a:t>
                </a:r>
                <a:r>
                  <a:rPr lang="en-US" dirty="0" smtClean="0">
                    <a:solidFill>
                      <a:srgbClr val="000000"/>
                    </a:solidFill>
                    <a:latin typeface="Times New Roman" panose="02020603050405020304" pitchFamily="18" charset="0"/>
                    <a:ea typeface="Times New Roman" panose="02020603050405020304" pitchFamily="18" charset="0"/>
                  </a:rPr>
                  <a:t>        </a:t>
                </a:r>
                <a:r>
                  <a:rPr lang="en-US" dirty="0" err="1" smtClean="0">
                    <a:solidFill>
                      <a:srgbClr val="000000"/>
                    </a:solidFill>
                    <a:effectLst/>
                    <a:latin typeface="Times New Roman" panose="02020603050405020304" pitchFamily="18" charset="0"/>
                    <a:ea typeface="Times New Roman" panose="02020603050405020304" pitchFamily="18" charset="0"/>
                  </a:rPr>
                  <a:t>Equ</a:t>
                </a:r>
                <a:r>
                  <a:rPr lang="en-US" dirty="0" smtClean="0">
                    <a:solidFill>
                      <a:srgbClr val="000000"/>
                    </a:solidFill>
                    <a:effectLst/>
                    <a:latin typeface="Times New Roman" panose="02020603050405020304" pitchFamily="18" charset="0"/>
                    <a:ea typeface="Times New Roman" panose="02020603050405020304" pitchFamily="18" charset="0"/>
                  </a:rPr>
                  <a:t>(12)</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831515" y="1559859"/>
                <a:ext cx="4301370" cy="671915"/>
              </a:xfrm>
              <a:prstGeom prst="rect">
                <a:avLst/>
              </a:prstGeom>
              <a:blipFill rotWithShape="0">
                <a:blip r:embed="rId7"/>
                <a:stretch>
                  <a:fillRect r="-567" b="-909"/>
                </a:stretch>
              </a:blipFill>
            </p:spPr>
            <p:txBody>
              <a:bodyPr/>
              <a:lstStyle/>
              <a:p>
                <a:r>
                  <a:rPr lang="en-US">
                    <a:noFill/>
                  </a:rPr>
                  <a:t> </a:t>
                </a:r>
              </a:p>
            </p:txBody>
          </p:sp>
        </mc:Fallback>
      </mc:AlternateContent>
    </p:spTree>
    <p:extLst>
      <p:ext uri="{BB962C8B-B14F-4D97-AF65-F5344CB8AC3E}">
        <p14:creationId xmlns:p14="http://schemas.microsoft.com/office/powerpoint/2010/main" val="444623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18</a:t>
            </a:fld>
            <a:endParaRPr lang="en-US"/>
          </a:p>
        </p:txBody>
      </p:sp>
      <p:sp>
        <p:nvSpPr>
          <p:cNvPr id="3" name="Rectangle 2"/>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Saturation Build-up</a:t>
            </a:r>
            <a:endParaRPr lang="en-US" altLang="zh-CN" sz="2800" b="1" dirty="0">
              <a:latin typeface="Arial" panose="020B0604020202020204" pitchFamily="34" charset="0"/>
              <a:cs typeface="Arial" panose="020B0604020202020204" pitchFamily="34" charset="0"/>
            </a:endParaRPr>
          </a:p>
        </p:txBody>
      </p:sp>
      <p:pic>
        <p:nvPicPr>
          <p:cNvPr id="4" name="Picture 3" descr="C:\Users\yuz899\Google Drive\optimization\_GYJ_2016\1_250x1\plot\_SoProfile.png"/>
          <p:cNvPicPr/>
          <p:nvPr/>
        </p:nvPicPr>
        <p:blipFill>
          <a:blip r:embed="rId3">
            <a:extLst>
              <a:ext uri="{28A0092B-C50C-407E-A947-70E740481C1C}">
                <a14:useLocalDpi xmlns:a14="http://schemas.microsoft.com/office/drawing/2010/main" val="0"/>
              </a:ext>
            </a:extLst>
          </a:blip>
          <a:srcRect/>
          <a:stretch>
            <a:fillRect/>
          </a:stretch>
        </p:blipFill>
        <p:spPr bwMode="auto">
          <a:xfrm>
            <a:off x="805803" y="1977354"/>
            <a:ext cx="4938781" cy="3142543"/>
          </a:xfrm>
          <a:prstGeom prst="rect">
            <a:avLst/>
          </a:prstGeom>
          <a:noFill/>
          <a:ln>
            <a:noFill/>
          </a:ln>
        </p:spPr>
      </p:pic>
      <p:pic>
        <p:nvPicPr>
          <p:cNvPr id="5" name="Picture 4" descr="C:\Users\yuz899\Dropbox\2016Spring\2016thesis\my_thesis\figs\profile_AD.png"/>
          <p:cNvPicPr/>
          <p:nvPr/>
        </p:nvPicPr>
        <p:blipFill>
          <a:blip r:embed="rId4">
            <a:extLst>
              <a:ext uri="{28A0092B-C50C-407E-A947-70E740481C1C}">
                <a14:useLocalDpi xmlns:a14="http://schemas.microsoft.com/office/drawing/2010/main" val="0"/>
              </a:ext>
            </a:extLst>
          </a:blip>
          <a:srcRect/>
          <a:stretch>
            <a:fillRect/>
          </a:stretch>
        </p:blipFill>
        <p:spPr bwMode="auto">
          <a:xfrm>
            <a:off x="6218464" y="1836547"/>
            <a:ext cx="4890996" cy="3172370"/>
          </a:xfrm>
          <a:prstGeom prst="rect">
            <a:avLst/>
          </a:prstGeom>
          <a:noFill/>
          <a:ln>
            <a:noFill/>
          </a:ln>
        </p:spPr>
      </p:pic>
      <p:pic>
        <p:nvPicPr>
          <p:cNvPr id="6" name="Picture 5"/>
          <p:cNvPicPr>
            <a:picLocks noChangeAspect="1"/>
          </p:cNvPicPr>
          <p:nvPr/>
        </p:nvPicPr>
        <p:blipFill>
          <a:blip r:embed="rId5"/>
          <a:stretch>
            <a:fillRect/>
          </a:stretch>
        </p:blipFill>
        <p:spPr>
          <a:xfrm>
            <a:off x="0" y="1224785"/>
            <a:ext cx="5197961" cy="629902"/>
          </a:xfrm>
          <a:prstGeom prst="rect">
            <a:avLst/>
          </a:prstGeom>
        </p:spPr>
      </p:pic>
      <p:pic>
        <p:nvPicPr>
          <p:cNvPr id="7" name="Picture 6"/>
          <p:cNvPicPr>
            <a:picLocks noChangeAspect="1"/>
          </p:cNvPicPr>
          <p:nvPr/>
        </p:nvPicPr>
        <p:blipFill>
          <a:blip r:embed="rId6"/>
          <a:stretch>
            <a:fillRect/>
          </a:stretch>
        </p:blipFill>
        <p:spPr>
          <a:xfrm>
            <a:off x="5856493" y="1185538"/>
            <a:ext cx="5508214" cy="669149"/>
          </a:xfrm>
          <a:prstGeom prst="rect">
            <a:avLst/>
          </a:prstGeom>
        </p:spPr>
      </p:pic>
      <p:sp>
        <p:nvSpPr>
          <p:cNvPr id="8" name="Rectangle 7"/>
          <p:cNvSpPr/>
          <p:nvPr/>
        </p:nvSpPr>
        <p:spPr>
          <a:xfrm>
            <a:off x="1227459" y="5523249"/>
            <a:ext cx="9982010" cy="1015663"/>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rPr>
              <a:t>The BHP starts to be held at 25</a:t>
            </a:r>
            <a:r>
              <a:rPr lang="en-US" sz="2000" baseline="30000" dirty="0" smtClean="0">
                <a:latin typeface="Times New Roman" panose="02020603050405020304" pitchFamily="18" charset="0"/>
                <a:ea typeface="Times New Roman" panose="02020603050405020304" pitchFamily="18" charset="0"/>
              </a:rPr>
              <a:t>th</a:t>
            </a:r>
            <a:r>
              <a:rPr lang="en-US" sz="2000" dirty="0" smtClean="0">
                <a:latin typeface="Times New Roman" panose="02020603050405020304" pitchFamily="18" charset="0"/>
                <a:ea typeface="Times New Roman" panose="02020603050405020304" pitchFamily="18" charset="0"/>
              </a:rPr>
              <a:t> day. </a:t>
            </a:r>
          </a:p>
          <a:p>
            <a:pPr marL="342900" indent="-34290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rPr>
              <a:t>The saturation build up within a small proximity to the fracture and decrease for the grids far away from the fracture </a:t>
            </a:r>
            <a:endParaRPr lang="en-US" sz="2000" dirty="0"/>
          </a:p>
        </p:txBody>
      </p:sp>
    </p:spTree>
    <p:extLst>
      <p:ext uri="{BB962C8B-B14F-4D97-AF65-F5344CB8AC3E}">
        <p14:creationId xmlns:p14="http://schemas.microsoft.com/office/powerpoint/2010/main" val="587952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19</a:t>
            </a:fld>
            <a:endParaRPr lang="en-US"/>
          </a:p>
        </p:txBody>
      </p:sp>
      <p:sp>
        <p:nvSpPr>
          <p:cNvPr id="3" name="Rectangle 2"/>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Saturation Build-up</a:t>
            </a:r>
            <a:endParaRPr lang="en-US" altLang="zh-CN" sz="2800" b="1"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7798958" y="2086631"/>
            <a:ext cx="3084195" cy="1440815"/>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256737" y="1625113"/>
                <a:ext cx="6634509" cy="2104102"/>
              </a:xfrm>
              <a:prstGeom prst="rect">
                <a:avLst/>
              </a:prstGeom>
            </p:spPr>
            <p:txBody>
              <a:bodyPr wrap="none">
                <a:spAutoFit/>
              </a:bodyPr>
              <a:lstStyle/>
              <a:p>
                <a:r>
                  <a:rPr lang="en-US" sz="2000" b="1" dirty="0" smtClean="0">
                    <a:latin typeface="Times New Roman" panose="02020603050405020304" pitchFamily="18" charset="0"/>
                    <a:cs typeface="Times New Roman" panose="02020603050405020304" pitchFamily="18" charset="0"/>
                  </a:rPr>
                  <a:t>Mass Conservation:</a:t>
                </a:r>
              </a:p>
              <a:p>
                <a14:m>
                  <m:oMath xmlns:m="http://schemas.openxmlformats.org/officeDocument/2006/math">
                    <m:f>
                      <m:fPr>
                        <m:ctrlPr>
                          <a:rPr lang="en-US" sz="2000" i="1">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𝑉𝑆𝑜</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𝐵𝑜</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𝑉𝑆𝑜</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𝐵𝑜</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𝑠𝑡𝑑</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𝑖𝑛</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𝑠𝑡𝑑</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𝑜𝑢𝑡</m:t>
                            </m:r>
                          </m:sup>
                        </m:sSubSup>
                      </m:e>
                    </m:d>
                  </m:oMath>
                </a14:m>
                <a:r>
                  <a:rPr lang="en-US" sz="2000" dirty="0" smtClean="0">
                    <a:effectLst/>
                    <a:latin typeface="Times New Roman" panose="02020603050405020304" pitchFamily="18" charset="0"/>
                    <a:ea typeface="Times New Roman" panose="02020603050405020304" pitchFamily="18" charset="0"/>
                  </a:rPr>
                  <a:t>	</a:t>
                </a:r>
                <a:r>
                  <a:rPr lang="en-US" sz="2000" dirty="0" err="1" smtClean="0">
                    <a:effectLst/>
                    <a:latin typeface="Times New Roman" panose="02020603050405020304" pitchFamily="18" charset="0"/>
                    <a:ea typeface="Times New Roman" panose="02020603050405020304" pitchFamily="18" charset="0"/>
                  </a:rPr>
                  <a:t>equ</a:t>
                </a:r>
                <a:r>
                  <a:rPr lang="en-US" sz="2000" dirty="0" smtClean="0">
                    <a:effectLst/>
                    <a:latin typeface="Times New Roman" panose="02020603050405020304" pitchFamily="18" charset="0"/>
                    <a:ea typeface="Times New Roman" panose="02020603050405020304" pitchFamily="18" charset="0"/>
                  </a:rPr>
                  <a:t>(13)</a:t>
                </a:r>
              </a:p>
              <a:p>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Assume that </a:t>
                </a:r>
                <a14:m>
                  <m:oMath xmlns:m="http://schemas.openxmlformats.org/officeDocument/2006/math">
                    <m:r>
                      <a:rPr lang="el-GR"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is small,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𝐵𝑜</m:t>
                    </m:r>
                  </m:oMath>
                </a14:m>
                <a:r>
                  <a:rPr lang="en-US" sz="2000" dirty="0" smtClean="0">
                    <a:latin typeface="Times New Roman" panose="02020603050405020304" pitchFamily="18" charset="0"/>
                    <a:cs typeface="Times New Roman" panose="02020603050405020304" pitchFamily="18" charset="0"/>
                  </a:rPr>
                  <a:t>’s change is relatively small,</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𝑆𝑜</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𝑆𝑜</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m:t>
                        </m:r>
                        <m:r>
                          <a:rPr lang="en-US" sz="2000" i="1">
                            <a:latin typeface="Cambria Math" panose="02040503050406030204" pitchFamily="18" charset="0"/>
                          </a:rPr>
                          <m:t>𝑉</m:t>
                        </m:r>
                      </m:den>
                    </m:f>
                    <m:r>
                      <a:rPr lang="el-GR" sz="2000" i="1">
                        <a:latin typeface="Cambria Math" panose="02040503050406030204" pitchFamily="18" charset="0"/>
                      </a:rPr>
                      <m:t>∆</m:t>
                    </m:r>
                    <m:r>
                      <a:rPr lang="en-US" sz="2000" i="1">
                        <a:latin typeface="Cambria Math" panose="02040503050406030204" pitchFamily="18" charset="0"/>
                      </a:rPr>
                      <m:t>𝑡</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𝑞</m:t>
                            </m:r>
                          </m:e>
                          <m:sub>
                            <m:r>
                              <a:rPr lang="en-US" sz="2000" i="1">
                                <a:latin typeface="Cambria Math" panose="02040503050406030204" pitchFamily="18" charset="0"/>
                              </a:rPr>
                              <m:t>𝑜</m:t>
                            </m:r>
                            <m:r>
                              <a:rPr lang="en-US" sz="2000" i="1">
                                <a:latin typeface="Cambria Math" panose="02040503050406030204" pitchFamily="18" charset="0"/>
                              </a:rPr>
                              <m:t> </m:t>
                            </m:r>
                            <m:r>
                              <a:rPr lang="en-US" sz="2000" i="1">
                                <a:latin typeface="Cambria Math" panose="02040503050406030204" pitchFamily="18" charset="0"/>
                              </a:rPr>
                              <m:t>𝑟</m:t>
                            </m:r>
                          </m:sub>
                          <m:sup>
                            <m:r>
                              <a:rPr lang="en-US" sz="2000" i="1">
                                <a:latin typeface="Cambria Math" panose="02040503050406030204" pitchFamily="18" charset="0"/>
                              </a:rPr>
                              <m:t>𝑖𝑛</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𝑞</m:t>
                            </m:r>
                          </m:e>
                          <m:sub>
                            <m:r>
                              <a:rPr lang="en-US" sz="2000" i="1">
                                <a:latin typeface="Cambria Math" panose="02040503050406030204" pitchFamily="18" charset="0"/>
                              </a:rPr>
                              <m:t>𝑜</m:t>
                            </m:r>
                            <m:r>
                              <a:rPr lang="en-US" sz="2000" i="1">
                                <a:latin typeface="Cambria Math" panose="02040503050406030204" pitchFamily="18" charset="0"/>
                              </a:rPr>
                              <m:t>  </m:t>
                            </m:r>
                            <m:r>
                              <a:rPr lang="en-US" sz="2000" i="1">
                                <a:latin typeface="Cambria Math" panose="02040503050406030204" pitchFamily="18" charset="0"/>
                              </a:rPr>
                              <m:t>𝑟</m:t>
                            </m:r>
                          </m:sub>
                          <m:sup>
                            <m:r>
                              <a:rPr lang="en-US" sz="2000" i="1">
                                <a:latin typeface="Cambria Math" panose="02040503050406030204" pitchFamily="18" charset="0"/>
                              </a:rPr>
                              <m:t>𝑜𝑢𝑡</m:t>
                            </m:r>
                          </m:sup>
                        </m:sSubSup>
                      </m:e>
                    </m:d>
                  </m:oMath>
                </a14:m>
                <a:r>
                  <a:rPr lang="en-US" sz="2000" dirty="0" smtClean="0"/>
                  <a:t>		</a:t>
                </a:r>
                <a:r>
                  <a:rPr lang="en-US" sz="2000" dirty="0" err="1" smtClean="0"/>
                  <a:t>equ</a:t>
                </a:r>
                <a:r>
                  <a:rPr lang="en-US" sz="2000" dirty="0" smtClean="0"/>
                  <a:t>(14)</a:t>
                </a:r>
              </a:p>
              <a:p>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𝑑𝑆</m:t>
                        </m:r>
                      </m:num>
                      <m:den>
                        <m:r>
                          <a:rPr lang="en-US" sz="2000" i="1">
                            <a:latin typeface="Cambria Math" panose="02040503050406030204" pitchFamily="18" charset="0"/>
                          </a:rPr>
                          <m:t>𝑑𝑡</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m:t>
                        </m:r>
                        <m:r>
                          <a:rPr lang="en-US" sz="2000" i="1">
                            <a:latin typeface="Cambria Math" panose="02040503050406030204" pitchFamily="18" charset="0"/>
                          </a:rPr>
                          <m:t>𝑉</m:t>
                        </m:r>
                      </m:den>
                    </m:f>
                    <m:r>
                      <a:rPr lang="en-US" sz="2000" i="1">
                        <a:latin typeface="Cambria Math" panose="02040503050406030204" pitchFamily="18" charset="0"/>
                      </a:rPr>
                      <m:t>[</m:t>
                    </m:r>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𝑓</m:t>
                            </m:r>
                          </m:e>
                          <m:sub>
                            <m:r>
                              <a:rPr lang="en-US" sz="2000" i="1">
                                <a:latin typeface="Cambria Math" panose="02040503050406030204" pitchFamily="18" charset="0"/>
                              </a:rPr>
                              <m:t>𝑜</m:t>
                            </m:r>
                          </m:sub>
                          <m:sup>
                            <m:r>
                              <a:rPr lang="en-US" sz="2000" i="1">
                                <a:latin typeface="Cambria Math" panose="02040503050406030204" pitchFamily="18" charset="0"/>
                              </a:rPr>
                              <m:t>𝑖𝑛</m:t>
                            </m:r>
                          </m:sup>
                        </m:sSubSup>
                        <m:r>
                          <a:rPr lang="en-US" sz="2000" i="1">
                            <a:latin typeface="Cambria Math" panose="02040503050406030204" pitchFamily="18" charset="0"/>
                          </a:rPr>
                          <m:t>𝑞</m:t>
                        </m:r>
                      </m:e>
                      <m:sub>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rPr>
                          <m:t>𝑟</m:t>
                        </m:r>
                      </m:sub>
                      <m:sup>
                        <m:r>
                          <a:rPr lang="en-US" sz="2000" i="1">
                            <a:latin typeface="Cambria Math" panose="02040503050406030204" pitchFamily="18" charset="0"/>
                          </a:rPr>
                          <m:t>𝑖𝑛</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𝑓</m:t>
                        </m:r>
                      </m:e>
                      <m:sub>
                        <m:r>
                          <a:rPr lang="en-US" sz="2000" i="1">
                            <a:latin typeface="Cambria Math" panose="02040503050406030204" pitchFamily="18" charset="0"/>
                          </a:rPr>
                          <m:t>𝑜</m:t>
                        </m:r>
                      </m:sub>
                      <m:sup>
                        <m:r>
                          <a:rPr lang="en-US" sz="2000" i="1">
                            <a:latin typeface="Cambria Math" panose="02040503050406030204" pitchFamily="18" charset="0"/>
                          </a:rPr>
                          <m:t>𝑜𝑢𝑡</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𝑞</m:t>
                        </m:r>
                      </m:e>
                      <m:sub>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rPr>
                          <m:t>𝑟</m:t>
                        </m:r>
                      </m:sub>
                      <m:sup>
                        <m:r>
                          <a:rPr lang="en-US" sz="2000" i="1">
                            <a:latin typeface="Cambria Math" panose="02040503050406030204" pitchFamily="18" charset="0"/>
                          </a:rPr>
                          <m:t>𝑜𝑢𝑡</m:t>
                        </m:r>
                      </m:sup>
                    </m:sSubSup>
                    <m:r>
                      <a:rPr lang="en-US" sz="2000" i="1">
                        <a:latin typeface="Cambria Math" panose="02040503050406030204" pitchFamily="18" charset="0"/>
                      </a:rPr>
                      <m:t>]</m:t>
                    </m:r>
                  </m:oMath>
                </a14:m>
                <a:r>
                  <a:rPr lang="en-US" sz="2000" dirty="0" smtClean="0"/>
                  <a:t>		</a:t>
                </a:r>
                <a:r>
                  <a:rPr lang="en-US" sz="2000" dirty="0" err="1" smtClean="0"/>
                  <a:t>equ</a:t>
                </a:r>
                <a:r>
                  <a:rPr lang="en-US" sz="2000" dirty="0" smtClean="0"/>
                  <a:t>(15)</a:t>
                </a:r>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56737" y="1625113"/>
                <a:ext cx="6634509" cy="2104102"/>
              </a:xfrm>
              <a:prstGeom prst="rect">
                <a:avLst/>
              </a:prstGeom>
              <a:blipFill rotWithShape="1">
                <a:blip r:embed="rId4"/>
                <a:stretch>
                  <a:fillRect l="-919" t="-1449" r="-276" b="-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256737" y="4390697"/>
                <a:ext cx="6096000" cy="1687963"/>
              </a:xfrm>
              <a:prstGeom prst="rect">
                <a:avLst/>
              </a:prstGeom>
            </p:spPr>
            <p:txBody>
              <a:bodyPr>
                <a:spAutoFit/>
              </a:bodyPr>
              <a:lstStyle/>
              <a:p>
                <a:pPr marL="285750" indent="-285750">
                  <a:buFont typeface="Arial" panose="020B0604020202020204" pitchFamily="34" charset="0"/>
                  <a:buChar char="•"/>
                </a:pPr>
                <a14:m>
                  <m:oMath xmlns:m="http://schemas.openxmlformats.org/officeDocument/2006/math">
                    <m:sSubSup>
                      <m:sSubSupPr>
                        <m:ctrlPr>
                          <a:rPr lang="en-US" sz="2000" i="1">
                            <a:latin typeface="Cambria Math" panose="02040503050406030204" pitchFamily="18" charset="0"/>
                          </a:rPr>
                        </m:ctrlPr>
                      </m:sSubSupP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𝑖𝑛</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𝑖𝑛</m:t>
                        </m:r>
                      </m:sup>
                    </m:sSub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&gt;</m:t>
                    </m:r>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𝑜𝑢𝑡</m:t>
                        </m:r>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𝑜𝑢𝑡</m:t>
                        </m:r>
                      </m:sup>
                    </m:sSubSup>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oil saturation of the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cell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will build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up</a:t>
                </a:r>
              </a:p>
              <a:p>
                <a:pPr marL="285750" indent="-285750">
                  <a:buFont typeface="Arial" panose="020B0604020202020204" pitchFamily="34" charset="0"/>
                  <a:buChar char="•"/>
                </a:pP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𝑓</m:t>
                        </m:r>
                      </m:e>
                      <m:sub>
                        <m:r>
                          <a:rPr lang="en-US" sz="2000" i="1">
                            <a:latin typeface="Cambria Math" panose="02040503050406030204" pitchFamily="18" charset="0"/>
                          </a:rPr>
                          <m:t>𝑜</m:t>
                        </m:r>
                      </m:sub>
                      <m:sup>
                        <m:r>
                          <a:rPr lang="en-US" sz="2000" i="1">
                            <a:latin typeface="Cambria Math" panose="02040503050406030204" pitchFamily="18" charset="0"/>
                          </a:rPr>
                          <m:t>𝑖𝑛</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m:t>
                        </m:r>
                        <m:r>
                          <a:rPr lang="en-US" sz="2000" i="1">
                            <a:latin typeface="Cambria Math" panose="02040503050406030204" pitchFamily="18" charset="0"/>
                          </a:rPr>
                          <m:t>𝑓</m:t>
                        </m:r>
                      </m:e>
                      <m:sub>
                        <m:r>
                          <a:rPr lang="en-US" sz="2000" i="1">
                            <a:latin typeface="Cambria Math" panose="02040503050406030204" pitchFamily="18" charset="0"/>
                          </a:rPr>
                          <m:t>𝑜</m:t>
                        </m:r>
                      </m:sub>
                      <m:sup>
                        <m:r>
                          <a:rPr lang="en-US" sz="2000" i="1">
                            <a:latin typeface="Cambria Math" panose="02040503050406030204" pitchFamily="18" charset="0"/>
                          </a:rPr>
                          <m:t>𝑜𝑢𝑡</m:t>
                        </m:r>
                      </m:sup>
                    </m:sSubSup>
                  </m:oMath>
                </a14:m>
                <a:r>
                  <a:rPr lang="en-US" sz="2000" dirty="0">
                    <a:latin typeface="Times New Roman" panose="02020603050405020304" pitchFamily="18" charset="0"/>
                    <a:cs typeface="Times New Roman" panose="02020603050405020304" pitchFamily="18" charset="0"/>
                  </a:rPr>
                  <a:t> are determined by So,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𝑞</m:t>
                        </m:r>
                      </m:e>
                      <m:sub>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rPr>
                          <m:t>𝑟</m:t>
                        </m:r>
                      </m:sub>
                      <m:sup>
                        <m:r>
                          <a:rPr lang="en-US" sz="2000" i="1">
                            <a:latin typeface="Cambria Math" panose="02040503050406030204" pitchFamily="18" charset="0"/>
                          </a:rPr>
                          <m:t>𝑖𝑛</m:t>
                        </m:r>
                      </m:sup>
                    </m:sSubSup>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𝑞</m:t>
                        </m:r>
                      </m:e>
                      <m:sub>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rPr>
                          <m:t>𝑟</m:t>
                        </m:r>
                      </m:sub>
                      <m:sup>
                        <m:r>
                          <a:rPr lang="en-US" sz="2000" i="1">
                            <a:latin typeface="Cambria Math" panose="02040503050406030204" pitchFamily="18" charset="0"/>
                          </a:rPr>
                          <m:t>𝑜𝑢𝑡</m:t>
                        </m:r>
                      </m:sup>
                    </m:sSubSup>
                  </m:oMath>
                </a14:m>
                <a:r>
                  <a:rPr lang="en-US" sz="2000" dirty="0">
                    <a:latin typeface="Times New Roman" panose="02020603050405020304" pitchFamily="18" charset="0"/>
                    <a:cs typeface="Times New Roman" panose="02020603050405020304" pitchFamily="18" charset="0"/>
                  </a:rPr>
                  <a:t> are determined by Pressure gradient.</a:t>
                </a:r>
              </a:p>
              <a:p>
                <a:pPr marL="285750" indent="-285750">
                  <a:buFont typeface="Arial" panose="020B0604020202020204" pitchFamily="34" charset="0"/>
                  <a:buChar char="•"/>
                </a:pP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256737" y="4390697"/>
                <a:ext cx="6096000" cy="1687963"/>
              </a:xfrm>
              <a:prstGeom prst="rect">
                <a:avLst/>
              </a:prstGeom>
              <a:blipFill rotWithShape="0">
                <a:blip r:embed="rId5"/>
                <a:stretch>
                  <a:fillRect l="-900" t="-722"/>
                </a:stretch>
              </a:blipFill>
            </p:spPr>
            <p:txBody>
              <a:bodyPr/>
              <a:lstStyle/>
              <a:p>
                <a:r>
                  <a:rPr lang="en-US">
                    <a:noFill/>
                  </a:rPr>
                  <a:t> </a:t>
                </a:r>
              </a:p>
            </p:txBody>
          </p:sp>
        </mc:Fallback>
      </mc:AlternateContent>
    </p:spTree>
    <p:extLst>
      <p:ext uri="{BB962C8B-B14F-4D97-AF65-F5344CB8AC3E}">
        <p14:creationId xmlns:p14="http://schemas.microsoft.com/office/powerpoint/2010/main" val="325801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en-US"/>
          </a:p>
        </p:txBody>
      </p:sp>
      <p:sp>
        <p:nvSpPr>
          <p:cNvPr id="2" name="Slide Number Placeholder 1"/>
          <p:cNvSpPr>
            <a:spLocks noGrp="1"/>
          </p:cNvSpPr>
          <p:nvPr>
            <p:ph type="sldNum" sz="quarter" idx="12"/>
          </p:nvPr>
        </p:nvSpPr>
        <p:spPr/>
        <p:txBody>
          <a:bodyPr/>
          <a:lstStyle/>
          <a:p>
            <a:fld id="{0C913308-F349-4B6D-A68A-DD1791B4A57B}" type="slidenum">
              <a:rPr lang="zh-CN" altLang="en-US" smtClean="0"/>
              <a:t>2</a:t>
            </a:fld>
            <a:endParaRPr lang="zh-CN" altLang="en-US" dirty="0"/>
          </a:p>
        </p:txBody>
      </p:sp>
      <p:sp>
        <p:nvSpPr>
          <p:cNvPr id="22" name="Rectangle 2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644439" y="570622"/>
            <a:ext cx="7991222"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cs typeface="Times New Roman" panose="02020603050405020304" pitchFamily="18" charset="0"/>
              </a:rPr>
              <a:t>Outline of Thesis</a:t>
            </a:r>
            <a:endParaRPr lang="en-US" altLang="zh-CN" sz="2800" b="1" dirty="0">
              <a:cs typeface="Times New Roman" panose="02020603050405020304" pitchFamily="18" charset="0"/>
            </a:endParaRPr>
          </a:p>
        </p:txBody>
      </p:sp>
      <p:sp>
        <p:nvSpPr>
          <p:cNvPr id="3" name="TextBox 2"/>
          <p:cNvSpPr txBox="1"/>
          <p:nvPr/>
        </p:nvSpPr>
        <p:spPr>
          <a:xfrm>
            <a:off x="1096372" y="878870"/>
            <a:ext cx="8135007" cy="5139869"/>
          </a:xfrm>
          <a:prstGeom prst="rect">
            <a:avLst/>
          </a:prstGeom>
          <a:noFill/>
        </p:spPr>
        <p:txBody>
          <a:bodyPr wrap="square" rtlCol="0">
            <a:spAutoFit/>
          </a:bodyPr>
          <a:lstStyle/>
          <a:p>
            <a:endParaRPr lang="en-US" sz="2400" dirty="0" smtClean="0">
              <a:solidFill>
                <a:schemeClr val="accent1">
                  <a:lumMod val="75000"/>
                </a:schemeClr>
              </a:solidFill>
            </a:endParaRP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smtClean="0">
                <a:latin typeface="Times New Roman" panose="02020603050405020304" pitchFamily="18" charset="0"/>
                <a:cs typeface="Times New Roman" panose="02020603050405020304" pitchFamily="18" charset="0"/>
              </a:rPr>
              <a:t>Question this study answered</a:t>
            </a:r>
          </a:p>
          <a:p>
            <a:pPr marL="342900" indent="-342900">
              <a:buAutoNum type="arabicPeriod"/>
            </a:pPr>
            <a:endParaRPr lang="en-US" sz="2800" dirty="0" smtClean="0">
              <a:latin typeface="Times New Roman" panose="02020603050405020304" pitchFamily="18" charset="0"/>
              <a:cs typeface="Times New Roman" panose="02020603050405020304" pitchFamily="18" charset="0"/>
            </a:endParaRPr>
          </a:p>
          <a:p>
            <a:pPr marL="342900" indent="-342900">
              <a:buAutoNum type="arabicPeriod"/>
            </a:pPr>
            <a:r>
              <a:rPr lang="en-US" sz="2800" dirty="0" smtClean="0">
                <a:latin typeface="Times New Roman" panose="02020603050405020304" pitchFamily="18" charset="0"/>
                <a:cs typeface="Times New Roman" panose="02020603050405020304" pitchFamily="18" charset="0"/>
              </a:rPr>
              <a:t>Underlying </a:t>
            </a:r>
            <a:r>
              <a:rPr lang="en-US" sz="2800" dirty="0">
                <a:latin typeface="Times New Roman" panose="02020603050405020304" pitchFamily="18" charset="0"/>
                <a:cs typeface="Times New Roman" panose="02020603050405020304" pitchFamily="18" charset="0"/>
              </a:rPr>
              <a:t>Physics</a:t>
            </a:r>
          </a:p>
          <a:p>
            <a:pPr marL="342900" indent="-342900">
              <a:buAutoNum type="arabicPeriod"/>
            </a:pPr>
            <a:endParaRPr lang="en-US" sz="2800" dirty="0" smtClean="0">
              <a:latin typeface="Times New Roman" panose="02020603050405020304" pitchFamily="18" charset="0"/>
              <a:cs typeface="Times New Roman" panose="02020603050405020304" pitchFamily="18" charset="0"/>
            </a:endParaRPr>
          </a:p>
          <a:p>
            <a:pPr marL="342900" indent="-342900">
              <a:buAutoNum type="arabicPeriod"/>
            </a:pPr>
            <a:r>
              <a:rPr lang="en-US" sz="2800" dirty="0" smtClean="0">
                <a:latin typeface="Times New Roman" panose="02020603050405020304" pitchFamily="18" charset="0"/>
                <a:cs typeface="Times New Roman" panose="02020603050405020304" pitchFamily="18" charset="0"/>
              </a:rPr>
              <a:t>Optimization Solution</a:t>
            </a:r>
            <a:endParaRPr lang="en-US" sz="2800" dirty="0">
              <a:latin typeface="Times New Roman" panose="02020603050405020304" pitchFamily="18" charset="0"/>
              <a:cs typeface="Times New Roman" panose="02020603050405020304" pitchFamily="18" charset="0"/>
            </a:endParaRP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smtClean="0">
                <a:latin typeface="Times New Roman" panose="02020603050405020304" pitchFamily="18" charset="0"/>
                <a:cs typeface="Times New Roman" panose="02020603050405020304" pitchFamily="18" charset="0"/>
              </a:rPr>
              <a:t>Data-driven algorithm</a:t>
            </a: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smtClean="0">
                <a:latin typeface="Times New Roman" panose="02020603050405020304" pitchFamily="18" charset="0"/>
                <a:cs typeface="Times New Roman" panose="02020603050405020304" pitchFamily="18" charset="0"/>
              </a:rPr>
              <a:t>Conclusion and Recommendation</a:t>
            </a:r>
            <a:endParaRPr lang="en-US" sz="2800" dirty="0">
              <a:latin typeface="Times New Roman" panose="02020603050405020304" pitchFamily="18" charset="0"/>
              <a:cs typeface="Times New Roman" panose="02020603050405020304" pitchFamily="18" charset="0"/>
            </a:endParaRPr>
          </a:p>
          <a:p>
            <a:pPr marL="342900" indent="-342900">
              <a:buAutoNum type="arabicPeriod"/>
            </a:pPr>
            <a:endParaRPr lang="en-US" sz="2400" dirty="0">
              <a:solidFill>
                <a:schemeClr val="accent1">
                  <a:lumMod val="75000"/>
                </a:schemeClr>
              </a:solidFill>
            </a:endParaRPr>
          </a:p>
        </p:txBody>
      </p:sp>
    </p:spTree>
    <p:extLst>
      <p:ext uri="{BB962C8B-B14F-4D97-AF65-F5344CB8AC3E}">
        <p14:creationId xmlns:p14="http://schemas.microsoft.com/office/powerpoint/2010/main" val="147436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20</a:t>
            </a:fld>
            <a:endParaRPr lang="en-US" dirty="0"/>
          </a:p>
        </p:txBody>
      </p:sp>
      <p:pic>
        <p:nvPicPr>
          <p:cNvPr id="3" name="Picture 36" descr="2_SoPoProfile_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27" y="2833308"/>
            <a:ext cx="4223278" cy="29172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7" descr="2_fodPoProfile_d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905" y="2833308"/>
            <a:ext cx="4166695" cy="29241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91049" y="2218703"/>
            <a:ext cx="197823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Profile of </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P</a:t>
            </a:r>
            <a:endParaRPr lang="en-US"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23512" y="2218703"/>
            <a:ext cx="341487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Profile of </a:t>
            </a:r>
            <a:r>
              <a:rPr lang="en-US" i="1" dirty="0" err="1" smtClean="0">
                <a:latin typeface="Times New Roman" panose="02020603050405020304" pitchFamily="18" charset="0"/>
                <a:cs typeface="Times New Roman" panose="02020603050405020304" pitchFamily="18" charset="0"/>
              </a:rPr>
              <a:t>f</a:t>
            </a:r>
            <a:r>
              <a:rPr lang="en-US" i="1" baseline="-25000" dirty="0" err="1"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and Pressure</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gradient</a:t>
            </a:r>
            <a:endParaRPr lang="en-US" dirty="0">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Saturation Build-up</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8890000" y="2218703"/>
                <a:ext cx="3505200" cy="244220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𝑑𝑆</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𝑉</m:t>
                          </m:r>
                        </m:den>
                      </m:f>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𝑖𝑛</m:t>
                              </m:r>
                            </m:sup>
                          </m:sSubSup>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𝑖𝑛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𝑜𝑢𝑡</m:t>
                          </m:r>
                        </m:sup>
                      </m:sSubSup>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𝑜𝑢𝑡</m:t>
                          </m:r>
                        </m:sup>
                      </m:sSubSup>
                      <m:r>
                        <a:rPr lang="en-US" i="1">
                          <a:latin typeface="Cambria Math" panose="02040503050406030204" pitchFamily="18" charset="0"/>
                        </a:rPr>
                        <m:t>]</m:t>
                      </m:r>
                    </m:oMath>
                  </m:oMathPara>
                </a14:m>
                <a:endParaRPr lang="en-US" dirty="0"/>
              </a:p>
              <a:p>
                <a:r>
                  <a:rPr lang="en-US" dirty="0" err="1"/>
                  <a:t>equ</a:t>
                </a:r>
                <a:r>
                  <a:rPr lang="en-US" dirty="0"/>
                  <a:t>(14)</a:t>
                </a:r>
              </a:p>
              <a:p>
                <a:endParaRPr lang="en-US" dirty="0"/>
              </a:p>
              <a:p>
                <a:r>
                  <a:rPr lang="en-US" dirty="0">
                    <a:latin typeface="Times New Roman" panose="02020603050405020304" pitchFamily="18" charset="0"/>
                    <a:cs typeface="Times New Roman" panose="02020603050405020304" pitchFamily="18" charset="0"/>
                  </a:rPr>
                  <a:t>When the pressure holds,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𝑖𝑛</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𝑜𝑢𝑡</m:t>
                        </m:r>
                      </m:sup>
                    </m:sSubSup>
                  </m:oMath>
                </a14:m>
                <a:r>
                  <a:rPr lang="en-US" dirty="0">
                    <a:latin typeface="Times New Roman" panose="02020603050405020304" pitchFamily="18" charset="0"/>
                    <a:cs typeface="Times New Roman" panose="02020603050405020304" pitchFamily="18" charset="0"/>
                  </a:rPr>
                  <a:t> because </a:t>
                </a:r>
                <a:r>
                  <a:rPr lang="en-US" dirty="0" err="1">
                    <a:latin typeface="Times New Roman" panose="02020603050405020304" pitchFamily="18" charset="0"/>
                    <a:cs typeface="Times New Roman" panose="02020603050405020304" pitchFamily="18" charset="0"/>
                  </a:rPr>
                  <a:t>dP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dL</a:t>
                </a:r>
                <a:r>
                  <a:rPr lang="en-US" dirty="0">
                    <a:latin typeface="Times New Roman" panose="02020603050405020304" pitchFamily="18" charset="0"/>
                    <a:cs typeface="Times New Roman" panose="02020603050405020304" pitchFamily="18" charset="0"/>
                  </a:rPr>
                  <a:t> is almost constant;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𝑖𝑛</m:t>
                        </m:r>
                      </m:sup>
                    </m:sSubSup>
                  </m:oMath>
                </a14:m>
                <a:r>
                  <a:rPr lang="en-US" dirty="0">
                    <a:latin typeface="Times New Roman" panose="02020603050405020304" pitchFamily="18" charset="0"/>
                    <a:cs typeface="Times New Roman" panose="02020603050405020304" pitchFamily="18" charset="0"/>
                  </a:rPr>
                  <a:t>&gt;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𝑜𝑢𝑡</m:t>
                        </m:r>
                      </m:sup>
                    </m:sSubSup>
                  </m:oMath>
                </a14:m>
                <a:r>
                  <a:rPr lang="en-US" dirty="0">
                    <a:latin typeface="Times New Roman" panose="02020603050405020304" pitchFamily="18" charset="0"/>
                    <a:cs typeface="Times New Roman" panose="02020603050405020304" pitchFamily="18" charset="0"/>
                  </a:rPr>
                  <a:t>. Therefore, </a:t>
                </a:r>
                <a14:m>
                  <m:oMath xmlns:m="http://schemas.openxmlformats.org/officeDocument/2006/math">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𝑖𝑛</m:t>
                            </m:r>
                          </m:sup>
                        </m:sSubSup>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𝑖𝑛</m:t>
                        </m:r>
                      </m:sup>
                    </m:sSubSup>
                    <m:r>
                      <a:rPr lang="en-US" i="1">
                        <a:latin typeface="Cambria Math" panose="02040503050406030204" pitchFamily="18" charset="0"/>
                      </a:rPr>
                      <m:t>&gt;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𝑜𝑢𝑡</m:t>
                        </m:r>
                      </m:sup>
                    </m:sSubSup>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𝑜𝑢𝑡</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𝑑𝑆</m:t>
                        </m:r>
                      </m:num>
                      <m:den>
                        <m:r>
                          <a:rPr lang="en-US" i="1">
                            <a:latin typeface="Cambria Math" panose="02040503050406030204" pitchFamily="18" charset="0"/>
                          </a:rPr>
                          <m:t>𝑑𝑡</m:t>
                        </m:r>
                      </m:den>
                    </m:f>
                    <m:r>
                      <a:rPr lang="en-US" i="1">
                        <a:latin typeface="Cambria Math" panose="02040503050406030204" pitchFamily="18" charset="0"/>
                      </a:rPr>
                      <m:t>&gt;0</m:t>
                    </m:r>
                  </m:oMath>
                </a14:m>
                <a:endParaRPr lang="en-US" dirty="0">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890000" y="2218703"/>
                <a:ext cx="3505200" cy="2442207"/>
              </a:xfrm>
              <a:prstGeom prst="rect">
                <a:avLst/>
              </a:prstGeom>
              <a:blipFill rotWithShape="0">
                <a:blip r:embed="rId4"/>
                <a:stretch>
                  <a:fillRect l="-1391" b="-499"/>
                </a:stretch>
              </a:blipFill>
            </p:spPr>
            <p:txBody>
              <a:bodyPr/>
              <a:lstStyle/>
              <a:p>
                <a:r>
                  <a:rPr lang="en-US">
                    <a:noFill/>
                  </a:rPr>
                  <a:t> </a:t>
                </a:r>
              </a:p>
            </p:txBody>
          </p:sp>
        </mc:Fallback>
      </mc:AlternateContent>
      <p:sp>
        <p:nvSpPr>
          <p:cNvPr id="13" name="TextBox 12"/>
          <p:cNvSpPr txBox="1"/>
          <p:nvPr/>
        </p:nvSpPr>
        <p:spPr>
          <a:xfrm>
            <a:off x="3236346" y="1467374"/>
            <a:ext cx="4348480" cy="375920"/>
          </a:xfrm>
          <a:prstGeom prst="rect">
            <a:avLst/>
          </a:prstGeom>
          <a:noFill/>
        </p:spPr>
        <p:txBody>
          <a:bodyPr wrap="square" rtlCol="0">
            <a:spAutoFit/>
          </a:bodyPr>
          <a:lstStyle/>
          <a:p>
            <a:r>
              <a:rPr lang="en-US" altLang="zh-CN" b="1" dirty="0" smtClean="0"/>
              <a:t>After Pressure hold</a:t>
            </a:r>
            <a:endParaRPr lang="en-US" b="1" dirty="0"/>
          </a:p>
        </p:txBody>
      </p:sp>
      <p:sp>
        <p:nvSpPr>
          <p:cNvPr id="14" name="TextBox 13"/>
          <p:cNvSpPr txBox="1"/>
          <p:nvPr/>
        </p:nvSpPr>
        <p:spPr>
          <a:xfrm>
            <a:off x="5031988" y="4567132"/>
            <a:ext cx="833377" cy="369332"/>
          </a:xfrm>
          <a:prstGeom prst="rect">
            <a:avLst/>
          </a:prstGeom>
          <a:noFill/>
        </p:spPr>
        <p:txBody>
          <a:bodyPr wrap="square" rtlCol="0">
            <a:spAutoFit/>
          </a:bodyPr>
          <a:lstStyle/>
          <a:p>
            <a:r>
              <a:rPr lang="en-US" dirty="0" smtClean="0"/>
              <a:t>outlet</a:t>
            </a:r>
            <a:endParaRPr lang="en-US" dirty="0"/>
          </a:p>
        </p:txBody>
      </p:sp>
      <p:cxnSp>
        <p:nvCxnSpPr>
          <p:cNvPr id="15" name="Straight Arrow Connector 14"/>
          <p:cNvCxnSpPr/>
          <p:nvPr/>
        </p:nvCxnSpPr>
        <p:spPr>
          <a:xfrm flipH="1">
            <a:off x="5302595" y="4567132"/>
            <a:ext cx="8218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835610" y="4583996"/>
            <a:ext cx="833377" cy="369332"/>
          </a:xfrm>
          <a:prstGeom prst="rect">
            <a:avLst/>
          </a:prstGeom>
          <a:noFill/>
        </p:spPr>
        <p:txBody>
          <a:bodyPr wrap="square" rtlCol="0">
            <a:spAutoFit/>
          </a:bodyPr>
          <a:lstStyle/>
          <a:p>
            <a:r>
              <a:rPr lang="en-US" dirty="0" smtClean="0"/>
              <a:t>inlet</a:t>
            </a:r>
            <a:endParaRPr lang="en-US" dirty="0"/>
          </a:p>
        </p:txBody>
      </p:sp>
    </p:spTree>
    <p:extLst>
      <p:ext uri="{BB962C8B-B14F-4D97-AF65-F5344CB8AC3E}">
        <p14:creationId xmlns:p14="http://schemas.microsoft.com/office/powerpoint/2010/main" val="251655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21</a:t>
            </a:fld>
            <a:endParaRPr lang="en-US"/>
          </a:p>
        </p:txBody>
      </p:sp>
      <p:sp>
        <p:nvSpPr>
          <p:cNvPr id="3" name="Rectangle 2"/>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Saturation Build-up</a:t>
            </a:r>
            <a:endParaRPr lang="en-US" altLang="zh-CN" sz="2800" b="1" dirty="0">
              <a:latin typeface="Arial" panose="020B0604020202020204" pitchFamily="34" charset="0"/>
              <a:cs typeface="Arial" panose="020B0604020202020204" pitchFamily="34" charset="0"/>
            </a:endParaRPr>
          </a:p>
        </p:txBody>
      </p:sp>
      <p:pic>
        <p:nvPicPr>
          <p:cNvPr id="4" name="Picture 3" descr="C:\Users\yuz899\Dropbox\2016Spring\2016thesis\my_thesis\figs\2_SoPoProfile.png"/>
          <p:cNvPicPr/>
          <p:nvPr/>
        </p:nvPicPr>
        <p:blipFill>
          <a:blip r:embed="rId3">
            <a:extLst>
              <a:ext uri="{28A0092B-C50C-407E-A947-70E740481C1C}">
                <a14:useLocalDpi xmlns:a14="http://schemas.microsoft.com/office/drawing/2010/main" val="0"/>
              </a:ext>
            </a:extLst>
          </a:blip>
          <a:srcRect/>
          <a:stretch>
            <a:fillRect/>
          </a:stretch>
        </p:blipFill>
        <p:spPr bwMode="auto">
          <a:xfrm>
            <a:off x="146997" y="2541476"/>
            <a:ext cx="4313496" cy="2873806"/>
          </a:xfrm>
          <a:prstGeom prst="rect">
            <a:avLst/>
          </a:prstGeom>
          <a:noFill/>
          <a:ln>
            <a:noFill/>
          </a:ln>
        </p:spPr>
      </p:pic>
      <p:pic>
        <p:nvPicPr>
          <p:cNvPr id="5" name="Picture 4" descr="C:\Users\yuz899\Dropbox\2016Spring\2016thesis\my_thesis\figs\2_fodPoProfile_d22.png"/>
          <p:cNvPicPr/>
          <p:nvPr/>
        </p:nvPicPr>
        <p:blipFill>
          <a:blip r:embed="rId4">
            <a:extLst>
              <a:ext uri="{28A0092B-C50C-407E-A947-70E740481C1C}">
                <a14:useLocalDpi xmlns:a14="http://schemas.microsoft.com/office/drawing/2010/main" val="0"/>
              </a:ext>
            </a:extLst>
          </a:blip>
          <a:srcRect/>
          <a:stretch>
            <a:fillRect/>
          </a:stretch>
        </p:blipFill>
        <p:spPr bwMode="auto">
          <a:xfrm>
            <a:off x="4460492" y="2541476"/>
            <a:ext cx="4049551" cy="2873806"/>
          </a:xfrm>
          <a:prstGeom prst="rect">
            <a:avLst/>
          </a:prstGeom>
          <a:noFill/>
          <a:ln>
            <a:noFill/>
          </a:ln>
        </p:spPr>
      </p:pic>
      <p:sp>
        <p:nvSpPr>
          <p:cNvPr id="6" name="TextBox 5"/>
          <p:cNvSpPr txBox="1"/>
          <p:nvPr/>
        </p:nvSpPr>
        <p:spPr>
          <a:xfrm>
            <a:off x="1441849" y="1987477"/>
            <a:ext cx="197823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Profile of </a:t>
            </a:r>
            <a:r>
              <a:rPr lang="en-US" i="1" dirty="0" smtClean="0">
                <a:latin typeface="Times New Roman" panose="02020603050405020304" pitchFamily="18" charset="0"/>
                <a:cs typeface="Times New Roman" panose="02020603050405020304" pitchFamily="18" charset="0"/>
              </a:rPr>
              <a:t>S</a:t>
            </a:r>
            <a:r>
              <a:rPr lang="en-US" i="1" baseline="-25000" dirty="0"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cs typeface="Times New Roman" panose="02020603050405020304" pitchFamily="18" charset="0"/>
              </a:rPr>
              <a:t>P</a:t>
            </a:r>
            <a:endParaRPr lang="en-US" i="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76425" y="1987477"/>
            <a:ext cx="341487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Profile of </a:t>
            </a:r>
            <a:r>
              <a:rPr lang="en-US" i="1" dirty="0" err="1" smtClean="0">
                <a:latin typeface="Times New Roman" panose="02020603050405020304" pitchFamily="18" charset="0"/>
                <a:cs typeface="Times New Roman" panose="02020603050405020304" pitchFamily="18" charset="0"/>
              </a:rPr>
              <a:t>f</a:t>
            </a:r>
            <a:r>
              <a:rPr lang="en-US" i="1" baseline="-25000" dirty="0" err="1"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and Pressure</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gradient</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36346" y="1467374"/>
            <a:ext cx="4348480" cy="375920"/>
          </a:xfrm>
          <a:prstGeom prst="rect">
            <a:avLst/>
          </a:prstGeom>
          <a:noFill/>
        </p:spPr>
        <p:txBody>
          <a:bodyPr wrap="square" rtlCol="0">
            <a:spAutoFit/>
          </a:bodyPr>
          <a:lstStyle/>
          <a:p>
            <a:r>
              <a:rPr lang="en-US" altLang="zh-CN" b="1" dirty="0" smtClean="0"/>
              <a:t>Before Pressure hold</a:t>
            </a:r>
            <a:endParaRPr lang="en-US" b="1" dirty="0"/>
          </a:p>
        </p:txBody>
      </p:sp>
      <mc:AlternateContent xmlns:mc="http://schemas.openxmlformats.org/markup-compatibility/2006" xmlns:a14="http://schemas.microsoft.com/office/drawing/2010/main">
        <mc:Choice Requires="a14">
          <p:sp>
            <p:nvSpPr>
              <p:cNvPr id="9" name="Rectangle 8"/>
              <p:cNvSpPr/>
              <p:nvPr/>
            </p:nvSpPr>
            <p:spPr>
              <a:xfrm>
                <a:off x="8907235" y="1987477"/>
                <a:ext cx="3284765" cy="273228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𝑑𝑆</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𝑉</m:t>
                          </m:r>
                        </m:den>
                      </m:f>
                      <m:r>
                        <a:rPr lang="en-US" i="1">
                          <a:latin typeface="Cambria Math" panose="02040503050406030204" pitchFamily="18" charset="0"/>
                        </a:rPr>
                        <m:t>[</m:t>
                      </m:r>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𝑖𝑛</m:t>
                              </m:r>
                            </m:sup>
                          </m:sSubSup>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𝑖𝑛</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𝑜𝑢𝑡</m:t>
                          </m:r>
                        </m:sup>
                      </m:sSubSup>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𝑜𝑢𝑡</m:t>
                          </m:r>
                        </m:sup>
                      </m:sSubSup>
                      <m:r>
                        <a:rPr lang="en-US" i="1">
                          <a:latin typeface="Cambria Math" panose="02040503050406030204" pitchFamily="18" charset="0"/>
                        </a:rPr>
                        <m:t>]</m:t>
                      </m:r>
                    </m:oMath>
                  </m:oMathPara>
                </a14:m>
                <a:endParaRPr lang="en-US" dirty="0"/>
              </a:p>
              <a:p>
                <a:r>
                  <a:rPr lang="en-US" dirty="0" err="1"/>
                  <a:t>equ</a:t>
                </a:r>
                <a:r>
                  <a:rPr lang="en-US" dirty="0"/>
                  <a:t>(14)</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Before </a:t>
                </a:r>
                <a:r>
                  <a:rPr lang="en-US" dirty="0">
                    <a:latin typeface="Times New Roman" panose="02020603050405020304" pitchFamily="18" charset="0"/>
                    <a:cs typeface="Times New Roman" panose="02020603050405020304" pitchFamily="18" charset="0"/>
                  </a:rPr>
                  <a:t>the pressure hold,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𝑖𝑛</m:t>
                        </m:r>
                      </m:sup>
                    </m:sSubSup>
                    <m:r>
                      <a:rPr lang="en-US" i="1">
                        <a:latin typeface="Cambria Math" panose="02040503050406030204" pitchFamily="18" charset="0"/>
                        <a:ea typeface="Cambria Math" panose="02040503050406030204" pitchFamily="18" charset="0"/>
                      </a:rPr>
                      <m:t>&lt;</m:t>
                    </m:r>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𝑜𝑢𝑡</m:t>
                        </m:r>
                      </m:sup>
                    </m:sSub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𝑖𝑛</m:t>
                        </m:r>
                      </m:sup>
                    </m:sSubSup>
                  </m:oMath>
                </a14:m>
                <a:r>
                  <a:rPr lang="en-US" dirty="0">
                    <a:latin typeface="Times New Roman" panose="02020603050405020304" pitchFamily="18" charset="0"/>
                    <a:cs typeface="Times New Roman" panose="02020603050405020304" pitchFamily="18" charset="0"/>
                  </a:rPr>
                  <a:t>&gt;</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𝑜𝑢𝑡</m:t>
                        </m:r>
                      </m:sup>
                    </m:sSubSup>
                  </m:oMath>
                </a14:m>
                <a:r>
                  <a:rPr lang="en-US" dirty="0">
                    <a:latin typeface="Times New Roman" panose="02020603050405020304" pitchFamily="18" charset="0"/>
                    <a:cs typeface="Times New Roman" panose="02020603050405020304" pitchFamily="18" charset="0"/>
                  </a:rPr>
                  <a:t>. The relation that </a:t>
                </a:r>
                <a14:m>
                  <m:oMath xmlns:m="http://schemas.openxmlformats.org/officeDocument/2006/math">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𝑖𝑛</m:t>
                            </m:r>
                          </m:sup>
                        </m:sSubSup>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𝑖𝑛</m:t>
                        </m:r>
                      </m:sup>
                    </m:sSubSup>
                    <m:r>
                      <a:rPr lang="en-US" i="1">
                        <a:latin typeface="Cambria Math" panose="02040503050406030204" pitchFamily="18" charset="0"/>
                      </a:rPr>
                      <m:t>&gt;</m:t>
                    </m:r>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a:latin typeface="Cambria Math" panose="02040503050406030204" pitchFamily="18" charset="0"/>
                          </a:rPr>
                          <m:t>𝑜</m:t>
                        </m:r>
                      </m:sub>
                      <m:sup>
                        <m:r>
                          <a:rPr lang="en-US" i="1">
                            <a:latin typeface="Cambria Math" panose="02040503050406030204" pitchFamily="18" charset="0"/>
                          </a:rPr>
                          <m:t>𝑜𝑢𝑡</m:t>
                        </m:r>
                      </m:sup>
                    </m:sSubSup>
                    <m:sSubSup>
                      <m:sSubSupPr>
                        <m:ctrlPr>
                          <a:rPr lang="en-US" i="1">
                            <a:latin typeface="Cambria Math" panose="02040503050406030204" pitchFamily="18" charset="0"/>
                          </a:rPr>
                        </m:ctrlPr>
                      </m:sSubSupPr>
                      <m:e>
                        <m:r>
                          <a:rPr lang="en-US" i="1">
                            <a:latin typeface="Cambria Math" panose="02040503050406030204" pitchFamily="18" charset="0"/>
                          </a:rPr>
                          <m:t>𝑞</m:t>
                        </m:r>
                      </m:e>
                      <m:sub>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𝑟</m:t>
                        </m:r>
                      </m:sub>
                      <m:sup>
                        <m:r>
                          <a:rPr lang="en-US" i="1">
                            <a:latin typeface="Cambria Math" panose="02040503050406030204" pitchFamily="18" charset="0"/>
                          </a:rPr>
                          <m:t>𝑜𝑢𝑡</m:t>
                        </m:r>
                      </m:sup>
                    </m:sSubSup>
                  </m:oMath>
                </a14:m>
                <a:r>
                  <a:rPr lang="en-US" dirty="0">
                    <a:latin typeface="Times New Roman" panose="02020603050405020304" pitchFamily="18" charset="0"/>
                    <a:cs typeface="Times New Roman" panose="02020603050405020304" pitchFamily="18" charset="0"/>
                  </a:rPr>
                  <a:t> is no longer guaranteed.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𝑑𝑆</m:t>
                        </m:r>
                      </m:num>
                      <m:den>
                        <m:r>
                          <a:rPr lang="en-US" i="1">
                            <a:latin typeface="Cambria Math" panose="02040503050406030204" pitchFamily="18" charset="0"/>
                          </a:rPr>
                          <m:t>𝑑𝑡</m:t>
                        </m:r>
                      </m:den>
                    </m:f>
                    <m:r>
                      <a:rPr lang="en-US" i="1">
                        <a:latin typeface="Cambria Math" panose="02040503050406030204" pitchFamily="18" charset="0"/>
                      </a:rPr>
                      <m:t>&lt;0</m:t>
                    </m:r>
                  </m:oMath>
                </a14:m>
                <a:r>
                  <a:rPr lang="en-US" dirty="0">
                    <a:latin typeface="Times New Roman" panose="02020603050405020304" pitchFamily="18" charset="0"/>
                    <a:cs typeface="Times New Roman" panose="02020603050405020304" pitchFamily="18" charset="0"/>
                  </a:rPr>
                  <a:t>.</a:t>
                </a:r>
              </a:p>
            </p:txBody>
          </p:sp>
        </mc:Choice>
        <mc:Fallback xmlns="">
          <p:sp>
            <p:nvSpPr>
              <p:cNvPr id="9" name="Rectangle 8"/>
              <p:cNvSpPr>
                <a:spLocks noRot="1" noChangeAspect="1" noMove="1" noResize="1" noEditPoints="1" noAdjustHandles="1" noChangeArrowheads="1" noChangeShapeType="1" noTextEdit="1"/>
              </p:cNvSpPr>
              <p:nvPr/>
            </p:nvSpPr>
            <p:spPr>
              <a:xfrm>
                <a:off x="8907235" y="1987477"/>
                <a:ext cx="3284765" cy="2732286"/>
              </a:xfrm>
              <a:prstGeom prst="rect">
                <a:avLst/>
              </a:prstGeom>
              <a:blipFill rotWithShape="0">
                <a:blip r:embed="rId5"/>
                <a:stretch>
                  <a:fillRect l="-1484" b="-446"/>
                </a:stretch>
              </a:blipFill>
            </p:spPr>
            <p:txBody>
              <a:bodyPr/>
              <a:lstStyle/>
              <a:p>
                <a:r>
                  <a:rPr lang="en-US">
                    <a:noFill/>
                  </a:rPr>
                  <a:t> </a:t>
                </a:r>
              </a:p>
            </p:txBody>
          </p:sp>
        </mc:Fallback>
      </mc:AlternateContent>
      <p:sp>
        <p:nvSpPr>
          <p:cNvPr id="10" name="TextBox 9"/>
          <p:cNvSpPr txBox="1"/>
          <p:nvPr/>
        </p:nvSpPr>
        <p:spPr>
          <a:xfrm>
            <a:off x="5031988" y="4008332"/>
            <a:ext cx="833377" cy="369332"/>
          </a:xfrm>
          <a:prstGeom prst="rect">
            <a:avLst/>
          </a:prstGeom>
          <a:noFill/>
        </p:spPr>
        <p:txBody>
          <a:bodyPr wrap="square" rtlCol="0">
            <a:spAutoFit/>
          </a:bodyPr>
          <a:lstStyle/>
          <a:p>
            <a:r>
              <a:rPr lang="en-US" dirty="0" smtClean="0"/>
              <a:t>outlet</a:t>
            </a:r>
            <a:endParaRPr lang="en-US" dirty="0"/>
          </a:p>
        </p:txBody>
      </p:sp>
      <p:cxnSp>
        <p:nvCxnSpPr>
          <p:cNvPr id="11" name="Straight Arrow Connector 10"/>
          <p:cNvCxnSpPr/>
          <p:nvPr/>
        </p:nvCxnSpPr>
        <p:spPr>
          <a:xfrm flipH="1">
            <a:off x="5302595" y="4008332"/>
            <a:ext cx="8218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835610" y="4025196"/>
            <a:ext cx="833377" cy="369332"/>
          </a:xfrm>
          <a:prstGeom prst="rect">
            <a:avLst/>
          </a:prstGeom>
          <a:noFill/>
        </p:spPr>
        <p:txBody>
          <a:bodyPr wrap="square" rtlCol="0">
            <a:spAutoFit/>
          </a:bodyPr>
          <a:lstStyle/>
          <a:p>
            <a:r>
              <a:rPr lang="en-US" dirty="0" smtClean="0"/>
              <a:t>inlet</a:t>
            </a:r>
            <a:endParaRPr lang="en-US" dirty="0"/>
          </a:p>
        </p:txBody>
      </p:sp>
    </p:spTree>
    <p:extLst>
      <p:ext uri="{BB962C8B-B14F-4D97-AF65-F5344CB8AC3E}">
        <p14:creationId xmlns:p14="http://schemas.microsoft.com/office/powerpoint/2010/main" val="103349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22</a:t>
            </a:fld>
            <a:endParaRPr lang="en-US"/>
          </a:p>
        </p:txBody>
      </p:sp>
      <p:sp>
        <p:nvSpPr>
          <p:cNvPr id="4" name="Rectangle 3"/>
          <p:cNvSpPr>
            <a:spLocks noChangeArrowheads="1"/>
          </p:cNvSpPr>
          <p:nvPr/>
        </p:nvSpPr>
        <p:spPr bwMode="auto">
          <a:xfrm>
            <a:off x="644438" y="570622"/>
            <a:ext cx="9532296" cy="75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Conclusion</a:t>
            </a:r>
            <a:endParaRPr lang="en-US" altLang="zh-CN" sz="2800" b="1" dirty="0">
              <a:latin typeface="Arial" panose="020B0604020202020204" pitchFamily="34" charset="0"/>
              <a:cs typeface="Arial" panose="020B0604020202020204" pitchFamily="34" charset="0"/>
            </a:endParaRPr>
          </a:p>
        </p:txBody>
      </p:sp>
      <p:sp>
        <p:nvSpPr>
          <p:cNvPr id="6" name="TextBox 5"/>
          <p:cNvSpPr txBox="1"/>
          <p:nvPr/>
        </p:nvSpPr>
        <p:spPr>
          <a:xfrm>
            <a:off x="1645796" y="1720345"/>
            <a:ext cx="8897345" cy="4154984"/>
          </a:xfrm>
          <a:prstGeom prst="rect">
            <a:avLst/>
          </a:prstGeom>
          <a:noFill/>
        </p:spPr>
        <p:txBody>
          <a:bodyPr wrap="square" rtlCol="0">
            <a:spAutoFit/>
          </a:bodyPr>
          <a:lstStyle/>
          <a:p>
            <a:pPr marR="0" lvl="0" algn="just">
              <a:spcBef>
                <a:spcPts val="0"/>
              </a:spcBef>
              <a:spcAft>
                <a:spcPts val="0"/>
              </a:spcAft>
            </a:pPr>
            <a:r>
              <a:rPr lang="en-US" sz="2400" b="1" dirty="0">
                <a:latin typeface="Times New Roman" panose="02020603050405020304" pitchFamily="18" charset="0"/>
                <a:ea typeface="SimSun" panose="02010600030101010101" pitchFamily="2" charset="-122"/>
              </a:rPr>
              <a:t>1.</a:t>
            </a:r>
            <a:r>
              <a:rPr lang="en-US" sz="2400" b="1" i="1" dirty="0">
                <a:latin typeface="Times New Roman" panose="02020603050405020304" pitchFamily="18" charset="0"/>
                <a:ea typeface="SimSun" panose="02010600030101010101" pitchFamily="2" charset="-122"/>
              </a:rPr>
              <a:t> P</a:t>
            </a:r>
            <a:r>
              <a:rPr lang="en-US" sz="2400" b="1" dirty="0">
                <a:latin typeface="Times New Roman" panose="02020603050405020304" pitchFamily="18" charset="0"/>
                <a:ea typeface="SimSun" panose="02010600030101010101" pitchFamily="2" charset="-122"/>
              </a:rPr>
              <a:t>, </a:t>
            </a:r>
            <a:r>
              <a:rPr lang="en-US" sz="2400" b="1" i="1" dirty="0">
                <a:latin typeface="Times New Roman" panose="02020603050405020304" pitchFamily="18" charset="0"/>
                <a:ea typeface="SimSun" panose="02010600030101010101" pitchFamily="2" charset="-122"/>
              </a:rPr>
              <a:t>S</a:t>
            </a:r>
            <a:r>
              <a:rPr lang="en-US" sz="2400" b="1" i="1" baseline="-25000" dirty="0">
                <a:latin typeface="Times New Roman" panose="02020603050405020304" pitchFamily="18" charset="0"/>
                <a:ea typeface="SimSun" panose="02010600030101010101" pitchFamily="2" charset="-122"/>
              </a:rPr>
              <a:t>o</a:t>
            </a:r>
            <a:r>
              <a:rPr lang="en-US" sz="2400" b="1" dirty="0">
                <a:latin typeface="Times New Roman" panose="02020603050405020304" pitchFamily="18" charset="0"/>
                <a:ea typeface="SimSun" panose="02010600030101010101" pitchFamily="2" charset="-122"/>
              </a:rPr>
              <a:t> vs time</a:t>
            </a:r>
          </a:p>
          <a:p>
            <a:pPr marR="0" lvl="0" algn="just">
              <a:spcBef>
                <a:spcPts val="0"/>
              </a:spcBef>
              <a:spcAft>
                <a:spcPts val="0"/>
              </a:spcAft>
            </a:pPr>
            <a:r>
              <a:rPr lang="en-US" sz="2400" dirty="0">
                <a:latin typeface="Times New Roman" panose="02020603050405020304" pitchFamily="18" charset="0"/>
                <a:ea typeface="SimSun" panose="02010600030101010101" pitchFamily="2" charset="-122"/>
              </a:rPr>
              <a:t>(1) When the BHP </a:t>
            </a:r>
            <a:r>
              <a:rPr lang="en-US" sz="2400" dirty="0" smtClean="0">
                <a:latin typeface="Times New Roman" panose="02020603050405020304" pitchFamily="18" charset="0"/>
                <a:ea typeface="SimSun" panose="02010600030101010101" pitchFamily="2" charset="-122"/>
              </a:rPr>
              <a:t>drops below </a:t>
            </a:r>
            <a:r>
              <a:rPr lang="en-US" sz="2400" i="1" dirty="0" err="1" smtClean="0">
                <a:latin typeface="Times New Roman" panose="02020603050405020304" pitchFamily="18" charset="0"/>
                <a:ea typeface="SimSun" panose="02010600030101010101" pitchFamily="2" charset="-122"/>
              </a:rPr>
              <a:t>P</a:t>
            </a:r>
            <a:r>
              <a:rPr lang="en-US" sz="2400" i="1" baseline="-25000" dirty="0" err="1" smtClean="0">
                <a:latin typeface="Times New Roman" panose="02020603050405020304" pitchFamily="18" charset="0"/>
                <a:ea typeface="SimSun" panose="02010600030101010101" pitchFamily="2" charset="-122"/>
              </a:rPr>
              <a:t>b</a:t>
            </a:r>
            <a:r>
              <a:rPr lang="en-US" sz="2400" dirty="0" smtClean="0">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the oil saturation decreases simultaneously with the pressure. (2) When the BHP is kept constant after a dramatic drawdown, the saturation of hydraulic fracture, as well as its proximity, will build up.</a:t>
            </a:r>
          </a:p>
          <a:p>
            <a:pPr marR="0" lvl="0" algn="just">
              <a:spcBef>
                <a:spcPts val="0"/>
              </a:spcBef>
              <a:spcAft>
                <a:spcPts val="0"/>
              </a:spcAft>
            </a:pPr>
            <a:r>
              <a:rPr lang="en-US" sz="2400" b="1" dirty="0">
                <a:latin typeface="Times New Roman" panose="02020603050405020304" pitchFamily="18" charset="0"/>
                <a:ea typeface="SimSun" panose="02010600030101010101" pitchFamily="2" charset="-122"/>
              </a:rPr>
              <a:t>2. OGR vs </a:t>
            </a:r>
            <a:r>
              <a:rPr lang="en-US" sz="2400" b="1" i="1" dirty="0">
                <a:latin typeface="Times New Roman" panose="02020603050405020304" pitchFamily="18" charset="0"/>
                <a:ea typeface="SimSun" panose="02010600030101010101" pitchFamily="2" charset="-122"/>
              </a:rPr>
              <a:t>P</a:t>
            </a:r>
            <a:r>
              <a:rPr lang="en-US" sz="2400" b="1" dirty="0">
                <a:latin typeface="Times New Roman" panose="02020603050405020304" pitchFamily="18" charset="0"/>
                <a:ea typeface="SimSun" panose="02010600030101010101" pitchFamily="2" charset="-122"/>
              </a:rPr>
              <a:t>, </a:t>
            </a:r>
            <a:r>
              <a:rPr lang="en-US" sz="2400" b="1" i="1" dirty="0">
                <a:latin typeface="Times New Roman" panose="02020603050405020304" pitchFamily="18" charset="0"/>
                <a:ea typeface="SimSun" panose="02010600030101010101" pitchFamily="2" charset="-122"/>
              </a:rPr>
              <a:t>S</a:t>
            </a:r>
            <a:r>
              <a:rPr lang="en-US" sz="2400" b="1" i="1" baseline="-25000" dirty="0">
                <a:latin typeface="Times New Roman" panose="02020603050405020304" pitchFamily="18" charset="0"/>
                <a:ea typeface="SimSun" panose="02010600030101010101" pitchFamily="2" charset="-122"/>
              </a:rPr>
              <a:t>o</a:t>
            </a:r>
            <a:r>
              <a:rPr lang="en-US" sz="2400" b="1" dirty="0">
                <a:latin typeface="Times New Roman" panose="02020603050405020304" pitchFamily="18" charset="0"/>
                <a:ea typeface="SimSun" panose="02010600030101010101" pitchFamily="2" charset="-122"/>
              </a:rPr>
              <a:t> </a:t>
            </a:r>
          </a:p>
          <a:p>
            <a:pPr marR="0" lvl="0" algn="just">
              <a:spcBef>
                <a:spcPts val="0"/>
              </a:spcBef>
              <a:spcAft>
                <a:spcPts val="0"/>
              </a:spcAft>
            </a:pPr>
            <a:r>
              <a:rPr lang="en-US" sz="2400" dirty="0">
                <a:latin typeface="Times New Roman" panose="02020603050405020304" pitchFamily="18" charset="0"/>
                <a:ea typeface="SimSun" panose="02010600030101010101" pitchFamily="2" charset="-122"/>
              </a:rPr>
              <a:t>The wellhead OGR response is a combination of both pressure and saturation contributions. When the BHP drops </a:t>
            </a:r>
            <a:r>
              <a:rPr lang="en-US" sz="2400" dirty="0" smtClean="0">
                <a:latin typeface="Times New Roman" panose="02020603050405020304" pitchFamily="18" charset="0"/>
                <a:ea typeface="SimSun" panose="02010600030101010101" pitchFamily="2" charset="-122"/>
              </a:rPr>
              <a:t>below the </a:t>
            </a:r>
            <a:r>
              <a:rPr lang="en-US" sz="2400" i="1" dirty="0" err="1" smtClean="0">
                <a:latin typeface="Times New Roman" panose="02020603050405020304" pitchFamily="18" charset="0"/>
                <a:ea typeface="SimSun" panose="02010600030101010101" pitchFamily="2" charset="-122"/>
              </a:rPr>
              <a:t>P</a:t>
            </a:r>
            <a:r>
              <a:rPr lang="en-US" sz="2400" i="1" baseline="-25000" dirty="0" err="1" smtClean="0">
                <a:latin typeface="Times New Roman" panose="02020603050405020304" pitchFamily="18" charset="0"/>
                <a:ea typeface="SimSun" panose="02010600030101010101" pitchFamily="2" charset="-122"/>
              </a:rPr>
              <a:t>b</a:t>
            </a:r>
            <a:r>
              <a:rPr lang="en-US" sz="2400" dirty="0" smtClean="0">
                <a:latin typeface="Times New Roman" panose="02020603050405020304" pitchFamily="18" charset="0"/>
                <a:ea typeface="SimSun" panose="02010600030101010101" pitchFamily="2" charset="-122"/>
              </a:rPr>
              <a:t> and </a:t>
            </a:r>
            <a:r>
              <a:rPr lang="en-US" sz="2400" dirty="0">
                <a:latin typeface="Times New Roman" panose="02020603050405020304" pitchFamily="18" charset="0"/>
                <a:ea typeface="SimSun" panose="02010600030101010101" pitchFamily="2" charset="-122"/>
              </a:rPr>
              <a:t>the </a:t>
            </a:r>
            <a:r>
              <a:rPr lang="en-US" sz="2400" dirty="0" smtClean="0">
                <a:latin typeface="Times New Roman" panose="02020603050405020304" pitchFamily="18" charset="0"/>
                <a:ea typeface="SimSun" panose="02010600030101010101" pitchFamily="2" charset="-122"/>
              </a:rPr>
              <a:t>if oil </a:t>
            </a:r>
            <a:r>
              <a:rPr lang="en-US" sz="2400" dirty="0">
                <a:latin typeface="Times New Roman" panose="02020603050405020304" pitchFamily="18" charset="0"/>
                <a:ea typeface="SimSun" panose="02010600030101010101" pitchFamily="2" charset="-122"/>
              </a:rPr>
              <a:t>flow fraction is sensitive to the saturation, the contribution of saturation will dominate. Otherwise, pressure contribution will </a:t>
            </a:r>
            <a:r>
              <a:rPr lang="en-US" sz="2400" dirty="0" smtClean="0">
                <a:latin typeface="Times New Roman" panose="02020603050405020304" pitchFamily="18" charset="0"/>
                <a:ea typeface="SimSun" panose="02010600030101010101" pitchFamily="2" charset="-122"/>
              </a:rPr>
              <a:t>dominate. </a:t>
            </a: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11941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23</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Introduction on the Algorithm</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6236334" y="1452206"/>
                <a:ext cx="4692310" cy="2619756"/>
              </a:xfrm>
              <a:prstGeom prst="rect">
                <a:avLst/>
              </a:prstGeom>
            </p:spPr>
            <p:txBody>
              <a:bodyPr wrap="none">
                <a:spAutoFit/>
              </a:bodyPr>
              <a:lstStyle/>
              <a:p>
                <a:r>
                  <a:rPr lang="en-US" sz="2400" b="1" dirty="0" smtClean="0">
                    <a:latin typeface="Cambria Math" panose="02040503050406030204" pitchFamily="18" charset="0"/>
                  </a:rPr>
                  <a:t>Objective Function:</a:t>
                </a:r>
              </a:p>
              <a:p>
                <a14:m>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𝑢</m:t>
                            </m:r>
                          </m:lim>
                        </m:limLow>
                      </m:fName>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𝑢</m:t>
                            </m:r>
                          </m:e>
                        </m:d>
                      </m:e>
                    </m:func>
                    <m:r>
                      <a:rPr lang="en-US" sz="2400" i="0">
                        <a:latin typeface="Cambria Math" panose="02040503050406030204" pitchFamily="18" charset="0"/>
                      </a:rPr>
                      <m:t>=</m:t>
                    </m:r>
                    <m:r>
                      <a:rPr lang="en-US" sz="2400" i="1">
                        <a:latin typeface="Cambria Math" panose="02040503050406030204" pitchFamily="18" charset="0"/>
                      </a:rPr>
                      <m:t>𝑁𝑃𝑉</m:t>
                    </m:r>
                  </m:oMath>
                </a14:m>
                <a:r>
                  <a:rPr lang="en-US" sz="2400" dirty="0" smtClean="0"/>
                  <a:t>,</a:t>
                </a:r>
              </a:p>
              <a:p>
                <a14:m>
                  <m:oMath xmlns:m="http://schemas.openxmlformats.org/officeDocument/2006/math">
                    <m:r>
                      <a:rPr lang="en-US" sz="2400" i="1">
                        <a:latin typeface="Cambria Math" panose="02040503050406030204" pitchFamily="18" charset="0"/>
                      </a:rPr>
                      <m:t>𝑁𝑃𝑉</m:t>
                    </m:r>
                    <m:r>
                      <a:rPr lang="en-US" sz="240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a:latin typeface="Cambria Math" panose="02040503050406030204" pitchFamily="18" charset="0"/>
                          </a:rPr>
                          <m:t>=1</m:t>
                        </m:r>
                      </m:sub>
                      <m:sup>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sub>
                        </m:sSub>
                      </m:sup>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𝑜</m:t>
                                </m:r>
                              </m:sub>
                              <m:sup>
                                <m:r>
                                  <a:rPr lang="en-US" sz="2400" i="1">
                                    <a:latin typeface="Cambria Math" panose="02040503050406030204" pitchFamily="18" charset="0"/>
                                  </a:rPr>
                                  <m:t>𝑛</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𝑄</m:t>
                                </m:r>
                              </m:e>
                              <m:sub>
                                <m:r>
                                  <a:rPr lang="en-US" sz="2400" i="1">
                                    <a:latin typeface="Cambria Math" panose="02040503050406030204" pitchFamily="18" charset="0"/>
                                  </a:rPr>
                                  <m:t>𝑜</m:t>
                                </m:r>
                              </m:sub>
                              <m:sup>
                                <m:r>
                                  <a:rPr lang="en-US" sz="2400" i="1">
                                    <a:latin typeface="Cambria Math" panose="02040503050406030204" pitchFamily="18" charset="0"/>
                                  </a:rPr>
                                  <m:t>𝑛</m:t>
                                </m:r>
                              </m:sup>
                            </m:sSubSup>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𝑔</m:t>
                                </m:r>
                              </m:sub>
                              <m:sup>
                                <m:r>
                                  <a:rPr lang="en-US" sz="2400" i="1">
                                    <a:latin typeface="Cambria Math" panose="02040503050406030204" pitchFamily="18" charset="0"/>
                                  </a:rPr>
                                  <m:t>𝑛</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𝑄</m:t>
                                </m:r>
                              </m:e>
                              <m:sub>
                                <m:r>
                                  <a:rPr lang="en-US" sz="2400" i="1">
                                    <a:latin typeface="Cambria Math" panose="02040503050406030204" pitchFamily="18" charset="0"/>
                                  </a:rPr>
                                  <m:t>𝑔</m:t>
                                </m:r>
                              </m:sub>
                              <m:sup>
                                <m:r>
                                  <a:rPr lang="en-US" sz="2400" i="1">
                                    <a:latin typeface="Cambria Math" panose="02040503050406030204" pitchFamily="18" charset="0"/>
                                  </a:rPr>
                                  <m:t>𝑛</m:t>
                                </m:r>
                              </m:sup>
                            </m:sSubSup>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a:latin typeface="Cambria Math" panose="02040503050406030204" pitchFamily="18" charset="0"/>
                                      </a:rPr>
                                      <m:t>1+</m:t>
                                    </m:r>
                                    <m:r>
                                      <a:rPr lang="en-US" sz="2400" i="1">
                                        <a:latin typeface="Cambria Math" panose="02040503050406030204" pitchFamily="18" charset="0"/>
                                      </a:rPr>
                                      <m:t>𝑏</m:t>
                                    </m:r>
                                  </m:e>
                                </m:d>
                              </m:e>
                              <m:sup>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𝑛</m:t>
                                        </m:r>
                                      </m:sub>
                                    </m:sSub>
                                  </m:num>
                                  <m:den>
                                    <m:r>
                                      <a:rPr lang="en-US" sz="2400">
                                        <a:latin typeface="Cambria Math" panose="02040503050406030204" pitchFamily="18" charset="0"/>
                                      </a:rPr>
                                      <m:t>365</m:t>
                                    </m:r>
                                  </m:den>
                                </m:f>
                              </m:sup>
                            </m:sSup>
                          </m:den>
                        </m:f>
                      </m:e>
                    </m:nary>
                  </m:oMath>
                </a14:m>
                <a:r>
                  <a:rPr lang="en-US" dirty="0" smtClean="0"/>
                  <a:t>, 	</a:t>
                </a:r>
                <a:r>
                  <a:rPr lang="en-US" sz="2000" dirty="0" err="1" smtClean="0"/>
                  <a:t>equ</a:t>
                </a:r>
                <a:r>
                  <a:rPr lang="en-US" sz="2000" dirty="0" smtClean="0"/>
                  <a:t>(15)</a:t>
                </a:r>
                <a:endParaRPr lang="en-US" dirty="0" smtClean="0"/>
              </a:p>
              <a:p>
                <a:pPr>
                  <a:spcBef>
                    <a:spcPts val="600"/>
                  </a:spcBef>
                </a:pPr>
                <a:r>
                  <a:rPr lang="en-US" sz="2000" dirty="0" smtClean="0"/>
                  <a:t>where the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i="1">
                            <a:latin typeface="Cambria Math" panose="02040503050406030204" pitchFamily="18" charset="0"/>
                          </a:rPr>
                          <m:t>𝑜</m:t>
                        </m:r>
                      </m:sub>
                      <m:sup>
                        <m:r>
                          <a:rPr lang="en-US" sz="2000" i="1">
                            <a:latin typeface="Cambria Math" panose="02040503050406030204" pitchFamily="18" charset="0"/>
                          </a:rPr>
                          <m:t>𝑛</m:t>
                        </m:r>
                      </m:sup>
                    </m:sSubSup>
                  </m:oMath>
                </a14:m>
                <a:r>
                  <a:rPr lang="en-US" sz="2000" dirty="0" smtClean="0"/>
                  <a:t> is the oil price (45$/</a:t>
                </a:r>
                <a:r>
                  <a:rPr lang="en-US" sz="2000" dirty="0" err="1" smtClean="0"/>
                  <a:t>bbl</a:t>
                </a:r>
                <a:r>
                  <a:rPr lang="en-US" sz="2000" dirty="0" smtClean="0"/>
                  <a:t>);</a:t>
                </a:r>
              </a:p>
              <a:p>
                <a:r>
                  <a:rPr lang="en-US" sz="2000" dirty="0" smtClean="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𝑟</m:t>
                        </m:r>
                      </m:e>
                      <m:sub>
                        <m:r>
                          <a:rPr lang="en-US" sz="2000" i="1">
                            <a:latin typeface="Cambria Math" panose="02040503050406030204" pitchFamily="18" charset="0"/>
                          </a:rPr>
                          <m:t>𝑔</m:t>
                        </m:r>
                      </m:sub>
                      <m:sup>
                        <m:r>
                          <a:rPr lang="en-US" sz="2000" i="1">
                            <a:latin typeface="Cambria Math" panose="02040503050406030204" pitchFamily="18" charset="0"/>
                          </a:rPr>
                          <m:t>𝑛</m:t>
                        </m:r>
                      </m:sup>
                    </m:sSubSup>
                  </m:oMath>
                </a14:m>
                <a:r>
                  <a:rPr lang="en-US" sz="2000" dirty="0" smtClean="0"/>
                  <a:t> is the gas price(2.2 $/</a:t>
                </a:r>
                <a:r>
                  <a:rPr lang="en-US" sz="2000" dirty="0" err="1" smtClean="0"/>
                  <a:t>mmbtu</a:t>
                </a:r>
                <a:r>
                  <a:rPr lang="en-US" sz="2000" dirty="0" smtClean="0"/>
                  <a:t>);</a:t>
                </a:r>
              </a:p>
              <a:p>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𝑄</m:t>
                        </m:r>
                      </m:e>
                      <m:sub>
                        <m:r>
                          <a:rPr lang="en-US" sz="2000" i="1">
                            <a:latin typeface="Cambria Math" panose="02040503050406030204" pitchFamily="18" charset="0"/>
                          </a:rPr>
                          <m:t>𝑜</m:t>
                        </m:r>
                      </m:sub>
                      <m:sup>
                        <m:r>
                          <a:rPr lang="en-US" sz="2000" i="1">
                            <a:latin typeface="Cambria Math" panose="02040503050406030204" pitchFamily="18" charset="0"/>
                          </a:rPr>
                          <m:t>𝑛</m:t>
                        </m:r>
                      </m:sup>
                    </m:sSubSup>
                  </m:oMath>
                </a14:m>
                <a:r>
                  <a:rPr lang="en-US" sz="2000" dirty="0" smtClean="0"/>
                  <a:t>,</a:t>
                </a:r>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𝑄</m:t>
                        </m:r>
                      </m:e>
                      <m:sub>
                        <m:r>
                          <a:rPr lang="en-US" sz="2000" i="1">
                            <a:latin typeface="Cambria Math" panose="02040503050406030204" pitchFamily="18" charset="0"/>
                          </a:rPr>
                          <m:t>𝑔</m:t>
                        </m:r>
                      </m:sub>
                      <m:sup>
                        <m:r>
                          <a:rPr lang="en-US" sz="2000" i="1">
                            <a:latin typeface="Cambria Math" panose="02040503050406030204" pitchFamily="18" charset="0"/>
                          </a:rPr>
                          <m:t>𝑛</m:t>
                        </m:r>
                      </m:sup>
                    </m:sSubSup>
                  </m:oMath>
                </a14:m>
                <a:r>
                  <a:rPr lang="en-US" sz="2000" dirty="0" smtClean="0"/>
                  <a:t> represent oil and gas rate.</a:t>
                </a:r>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6236334" y="1452206"/>
                <a:ext cx="4692310" cy="2619756"/>
              </a:xfrm>
              <a:prstGeom prst="rect">
                <a:avLst/>
              </a:prstGeom>
              <a:blipFill rotWithShape="0">
                <a:blip r:embed="rId3"/>
                <a:stretch>
                  <a:fillRect l="-1948" t="-1860" r="-519" b="-2326"/>
                </a:stretch>
              </a:blipFill>
            </p:spPr>
            <p:txBody>
              <a:bodyPr/>
              <a:lstStyle/>
              <a:p>
                <a:r>
                  <a:rPr lang="en-US">
                    <a:noFill/>
                  </a:rPr>
                  <a:t> </a:t>
                </a:r>
              </a:p>
            </p:txBody>
          </p:sp>
        </mc:Fallback>
      </mc:AlternateContent>
      <p:pic>
        <p:nvPicPr>
          <p:cNvPr id="6" name="Picture 4" descr="http://aria42.com/images/steepest-desc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37" y="1452206"/>
            <a:ext cx="4726216" cy="3337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p:cNvSpPr/>
              <p:nvPr/>
            </p:nvSpPr>
            <p:spPr>
              <a:xfrm>
                <a:off x="6236334" y="4302641"/>
                <a:ext cx="5011601" cy="1615186"/>
              </a:xfrm>
              <a:prstGeom prst="rect">
                <a:avLst/>
              </a:prstGeom>
            </p:spPr>
            <p:txBody>
              <a:bodyPr wrap="square">
                <a:spAutoFit/>
              </a:bodyPr>
              <a:lstStyle/>
              <a:p>
                <a:r>
                  <a:rPr lang="en-US" sz="2400" b="1" dirty="0" smtClean="0"/>
                  <a:t>Steepest Ascend Algorithm</a:t>
                </a:r>
              </a:p>
              <a:p>
                <a:pPr/>
                <a14:m>
                  <m:oMathPara xmlns:m="http://schemas.openxmlformats.org/officeDocument/2006/math">
                    <m:oMathParaPr>
                      <m:jc m:val="left"/>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𝑘</m:t>
                          </m:r>
                          <m:r>
                            <a:rPr lang="en-US" sz="2400" i="1">
                              <a:latin typeface="Cambria Math"/>
                            </a:rPr>
                            <m:t>+1</m:t>
                          </m:r>
                        </m:sup>
                      </m:sSup>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𝑥</m:t>
                          </m:r>
                        </m:e>
                        <m:sup>
                          <m:r>
                            <a:rPr lang="en-US" sz="2400" i="1">
                              <a:latin typeface="Cambria Math"/>
                            </a:rPr>
                            <m:t>𝑘</m:t>
                          </m:r>
                        </m:sup>
                      </m:s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𝑘</m:t>
                          </m:r>
                        </m:sub>
                      </m:sSub>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rPr>
                                <m:t>𝑑</m:t>
                              </m:r>
                            </m:e>
                            <m:sub>
                              <m:r>
                                <a:rPr lang="en-US" sz="2400" i="1">
                                  <a:latin typeface="Cambria Math"/>
                                </a:rPr>
                                <m:t>𝑘</m:t>
                              </m:r>
                            </m:sub>
                          </m:sSub>
                        </m:num>
                        <m:den>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𝑑</m:t>
                                      </m:r>
                                    </m:e>
                                    <m:sub>
                                      <m:r>
                                        <a:rPr lang="en-US" sz="2400" i="1">
                                          <a:latin typeface="Cambria Math"/>
                                        </a:rPr>
                                        <m:t>𝑘</m:t>
                                      </m:r>
                                    </m:sub>
                                  </m:sSub>
                                </m:e>
                              </m:d>
                            </m:e>
                            <m:sub>
                              <m:r>
                                <a:rPr lang="en-US" sz="2400" i="1">
                                  <a:latin typeface="Cambria Math"/>
                                </a:rPr>
                                <m:t>∞</m:t>
                              </m:r>
                            </m:sub>
                          </m:sSub>
                        </m:den>
                      </m:f>
                    </m:oMath>
                  </m:oMathPara>
                </a14:m>
                <a:endParaRPr lang="en-US" sz="2400" dirty="0" smtClean="0"/>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𝑘</m:t>
                          </m:r>
                        </m:sub>
                      </m:sSub>
                      <m:r>
                        <a:rPr lang="en-US" sz="2400">
                          <a:latin typeface="Cambria Math" panose="02040503050406030204" pitchFamily="18" charset="0"/>
                        </a:rPr>
                        <m:t>=</m:t>
                      </m:r>
                      <m:r>
                        <a:rPr lang="en-US" sz="240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𝑓</m:t>
                          </m:r>
                        </m:e>
                      </m:acc>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236334" y="4302641"/>
                <a:ext cx="5011601" cy="1615186"/>
              </a:xfrm>
              <a:prstGeom prst="rect">
                <a:avLst/>
              </a:prstGeom>
              <a:blipFill rotWithShape="0">
                <a:blip r:embed="rId5"/>
                <a:stretch>
                  <a:fillRect l="-1825" t="-3019"/>
                </a:stretch>
              </a:blipFill>
            </p:spPr>
            <p:txBody>
              <a:bodyPr/>
              <a:lstStyle/>
              <a:p>
                <a:r>
                  <a:rPr lang="en-US">
                    <a:noFill/>
                  </a:rPr>
                  <a:t> </a:t>
                </a:r>
              </a:p>
            </p:txBody>
          </p:sp>
        </mc:Fallback>
      </mc:AlternateContent>
      <p:sp>
        <p:nvSpPr>
          <p:cNvPr id="5" name="TextBox 4"/>
          <p:cNvSpPr txBox="1"/>
          <p:nvPr/>
        </p:nvSpPr>
        <p:spPr>
          <a:xfrm>
            <a:off x="809898" y="4893303"/>
            <a:ext cx="4395293" cy="1477328"/>
          </a:xfrm>
          <a:prstGeom prst="rect">
            <a:avLst/>
          </a:prstGeom>
          <a:noFill/>
        </p:spPr>
        <p:txBody>
          <a:bodyPr wrap="square" rtlCol="0">
            <a:spAutoFit/>
          </a:bodyPr>
          <a:lstStyle/>
          <a:p>
            <a:r>
              <a:rPr lang="en-US" dirty="0" smtClean="0"/>
              <a:t>Optimization solution is used in two ways: </a:t>
            </a:r>
          </a:p>
          <a:p>
            <a:pPr marL="285750" indent="-285750">
              <a:buFont typeface="Arial" panose="020B0604020202020204" pitchFamily="34" charset="0"/>
              <a:buChar char="•"/>
            </a:pPr>
            <a:r>
              <a:rPr lang="en-US" dirty="0" smtClean="0"/>
              <a:t>compare </a:t>
            </a:r>
            <a:r>
              <a:rPr lang="en-US" dirty="0"/>
              <a:t>it with the greedy method to explore the potential of the </a:t>
            </a:r>
            <a:r>
              <a:rPr lang="en-US" dirty="0" smtClean="0"/>
              <a:t>reservoir</a:t>
            </a:r>
          </a:p>
          <a:p>
            <a:pPr marL="285750" indent="-285750">
              <a:buFont typeface="Arial" panose="020B0604020202020204" pitchFamily="34" charset="0"/>
              <a:buChar char="•"/>
            </a:pPr>
            <a:r>
              <a:rPr lang="en-US" dirty="0"/>
              <a:t>compare it with the data-driven solution to evaluate the algorithm</a:t>
            </a:r>
          </a:p>
        </p:txBody>
      </p:sp>
    </p:spTree>
    <p:extLst>
      <p:ext uri="{BB962C8B-B14F-4D97-AF65-F5344CB8AC3E}">
        <p14:creationId xmlns:p14="http://schemas.microsoft.com/office/powerpoint/2010/main" val="34996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24</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ext uri="{D42A27DB-BD31-4B8C-83A1-F6EECF244321}">
                <p14:modId xmlns:p14="http://schemas.microsoft.com/office/powerpoint/2010/main" val="2341175370"/>
              </p:ext>
            </p:extLst>
          </p:nvPr>
        </p:nvGraphicFramePr>
        <p:xfrm>
          <a:off x="731520" y="1737359"/>
          <a:ext cx="347472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3"/>
          <p:cNvSpPr>
            <a:spLocks noChangeArrowheads="1"/>
          </p:cNvSpPr>
          <p:nvPr/>
        </p:nvSpPr>
        <p:spPr bwMode="auto">
          <a:xfrm>
            <a:off x="3942829" y="1274552"/>
            <a:ext cx="8925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 = 0.5</a:t>
            </a:r>
            <a:endPar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2153920" y="7064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2_ff_response_ng05"/>
          <p:cNvPicPr/>
          <p:nvPr/>
        </p:nvPicPr>
        <p:blipFill>
          <a:blip r:embed="rId4">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mc:AlternateContent xmlns:mc="http://schemas.openxmlformats.org/markup-compatibility/2006" xmlns:a14="http://schemas.microsoft.com/office/drawing/2010/main">
        <mc:Choice Requires="a14">
          <p:sp>
            <p:nvSpPr>
              <p:cNvPr id="5" name="Rectangle 4"/>
              <p:cNvSpPr/>
              <p:nvPr/>
            </p:nvSpPr>
            <p:spPr>
              <a:xfrm>
                <a:off x="8440656" y="5006340"/>
                <a:ext cx="3083088" cy="948914"/>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smtClean="0">
                    <a:solidFill>
                      <a:srgbClr val="000000"/>
                    </a:solidFill>
                    <a:effectLst/>
                    <a:latin typeface="Times New Roman" panose="02020603050405020304" pitchFamily="18" charset="0"/>
                    <a:ea typeface="Times New Roman" panose="02020603050405020304" pitchFamily="18" charset="0"/>
                  </a:rPr>
                  <a:t>.</a:t>
                </a:r>
              </a:p>
              <a:p>
                <a:r>
                  <a:rPr lang="en-US" dirty="0" err="1" smtClean="0">
                    <a:solidFill>
                      <a:srgbClr val="000000"/>
                    </a:solidFill>
                    <a:latin typeface="Times New Roman" panose="02020603050405020304" pitchFamily="18" charset="0"/>
                  </a:rPr>
                  <a:t>Equ</a:t>
                </a:r>
                <a:r>
                  <a:rPr lang="en-US" dirty="0" smtClean="0">
                    <a:solidFill>
                      <a:srgbClr val="000000"/>
                    </a:solidFill>
                    <a:latin typeface="Times New Roman" panose="02020603050405020304" pitchFamily="18" charset="0"/>
                  </a:rPr>
                  <a:t>(16)</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440656" y="5006340"/>
                <a:ext cx="3083088" cy="948914"/>
              </a:xfrm>
              <a:prstGeom prst="rect">
                <a:avLst/>
              </a:prstGeom>
              <a:blipFill rotWithShape="0">
                <a:blip r:embed="rId6"/>
                <a:stretch>
                  <a:fillRect l="-1782" r="-792" b="-8974"/>
                </a:stretch>
              </a:blipFill>
            </p:spPr>
            <p:txBody>
              <a:bodyPr/>
              <a:lstStyle/>
              <a:p>
                <a:r>
                  <a:rPr lang="en-US">
                    <a:noFill/>
                  </a:rPr>
                  <a:t> </a:t>
                </a:r>
              </a:p>
            </p:txBody>
          </p:sp>
        </mc:Fallback>
      </mc:AlternateContent>
      <p:sp>
        <p:nvSpPr>
          <p:cNvPr id="10" name="TextBox 9"/>
          <p:cNvSpPr txBox="1"/>
          <p:nvPr/>
        </p:nvSpPr>
        <p:spPr>
          <a:xfrm>
            <a:off x="1200295" y="4919571"/>
            <a:ext cx="6377650"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“hold period”: the period that BHP drops very slowly at the beginning of production.</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BHP drop slow down when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o </a:t>
            </a:r>
            <a:r>
              <a:rPr lang="en-US" sz="2000" dirty="0" smtClean="0">
                <a:latin typeface="Times New Roman" panose="02020603050405020304" pitchFamily="18" charset="0"/>
                <a:cs typeface="Times New Roman" panose="02020603050405020304" pitchFamily="18" charset="0"/>
              </a:rPr>
              <a:t>in the strong response zone and accelerate when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o  </a:t>
            </a:r>
            <a:r>
              <a:rPr lang="en-US" sz="2000" dirty="0" smtClean="0">
                <a:latin typeface="Times New Roman" panose="02020603050405020304" pitchFamily="18" charset="0"/>
                <a:cs typeface="Times New Roman" panose="02020603050405020304" pitchFamily="18" charset="0"/>
              </a:rPr>
              <a:t>is in the weak response zone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Slowing down the BHP drop helps improve final </a:t>
            </a:r>
            <a:r>
              <a:rPr lang="en-US" sz="2000" dirty="0" smtClean="0">
                <a:latin typeface="Times New Roman" panose="02020603050405020304" pitchFamily="18" charset="0"/>
                <a:cs typeface="Times New Roman" panose="02020603050405020304" pitchFamily="18" charset="0"/>
              </a:rPr>
              <a:t>NPV</a:t>
            </a: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1595120" y="2804160"/>
            <a:ext cx="254000" cy="21035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3" name="Chart 12"/>
          <p:cNvGraphicFramePr>
            <a:graphicFrameLocks/>
          </p:cNvGraphicFramePr>
          <p:nvPr>
            <p:extLst>
              <p:ext uri="{D42A27DB-BD31-4B8C-83A1-F6EECF244321}">
                <p14:modId xmlns:p14="http://schemas.microsoft.com/office/powerpoint/2010/main" val="3329460187"/>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4542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25</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ext uri="{D42A27DB-BD31-4B8C-83A1-F6EECF244321}">
                <p14:modId xmlns:p14="http://schemas.microsoft.com/office/powerpoint/2010/main" val="2560062195"/>
              </p:ext>
            </p:extLst>
          </p:nvPr>
        </p:nvGraphicFramePr>
        <p:xfrm>
          <a:off x="731520" y="1737360"/>
          <a:ext cx="3383280" cy="292608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2_ff-response_ng1"/>
          <p:cNvPicPr/>
          <p:nvPr/>
        </p:nvPicPr>
        <p:blipFill>
          <a:blip r:embed="rId4">
            <a:extLst>
              <a:ext uri="{28A0092B-C50C-407E-A947-70E740481C1C}">
                <a14:useLocalDpi xmlns:a14="http://schemas.microsoft.com/office/drawing/2010/main" val="0"/>
              </a:ext>
            </a:extLst>
          </a:blip>
          <a:srcRect/>
          <a:stretch>
            <a:fillRect/>
          </a:stretch>
        </p:blipFill>
        <p:spPr bwMode="auto">
          <a:xfrm>
            <a:off x="7863840" y="1657350"/>
            <a:ext cx="3657600" cy="3017520"/>
          </a:xfrm>
          <a:prstGeom prst="rect">
            <a:avLst/>
          </a:prstGeom>
          <a:noFill/>
          <a:ln>
            <a:noFill/>
          </a:ln>
        </p:spPr>
      </p:pic>
      <p:sp>
        <p:nvSpPr>
          <p:cNvPr id="7" name="Rectangle 6"/>
          <p:cNvSpPr/>
          <p:nvPr/>
        </p:nvSpPr>
        <p:spPr>
          <a:xfrm>
            <a:off x="3851049" y="1475493"/>
            <a:ext cx="801822" cy="261867"/>
          </a:xfrm>
          <a:prstGeom prst="rect">
            <a:avLst/>
          </a:prstGeom>
        </p:spPr>
        <p:txBody>
          <a:bodyPr wrap="none">
            <a:spAutoFit/>
          </a:bodyPr>
          <a:lstStyle/>
          <a:p>
            <a:pPr algn="ctr">
              <a:lnSpc>
                <a:spcPts val="1200"/>
              </a:lnSpc>
              <a:tabLst>
                <a:tab pos="2286000" algn="l"/>
              </a:tabLst>
            </a:pPr>
            <a:r>
              <a:rPr lang="en-US" i="1" dirty="0">
                <a:latin typeface="Times New Roman" panose="02020603050405020304" pitchFamily="18" charset="0"/>
                <a:ea typeface="Times New Roman" panose="02020603050405020304" pitchFamily="18" charset="0"/>
              </a:rPr>
              <a:t>ng = </a:t>
            </a:r>
            <a:r>
              <a:rPr lang="en-US" i="1" dirty="0" smtClean="0">
                <a:latin typeface="Times New Roman" panose="02020603050405020304" pitchFamily="18" charset="0"/>
                <a:ea typeface="Times New Roman" panose="02020603050405020304" pitchFamily="18" charset="0"/>
              </a:rPr>
              <a:t>1</a:t>
            </a:r>
            <a:endParaRPr lang="en-US"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8440656" y="5006340"/>
                <a:ext cx="3083088"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440656" y="5006340"/>
                <a:ext cx="3083088" cy="671915"/>
              </a:xfrm>
              <a:prstGeom prst="rect">
                <a:avLst/>
              </a:prstGeom>
              <a:blipFill rotWithShape="0">
                <a:blip r:embed="rId6"/>
                <a:stretch>
                  <a:fillRect r="-792" b="-1818"/>
                </a:stretch>
              </a:blipFill>
            </p:spPr>
            <p:txBody>
              <a:bodyPr/>
              <a:lstStyle/>
              <a:p>
                <a:r>
                  <a:rPr lang="en-US">
                    <a:noFill/>
                  </a:rPr>
                  <a:t> </a:t>
                </a:r>
              </a:p>
            </p:txBody>
          </p:sp>
        </mc:Fallback>
      </mc:AlternateContent>
      <p:sp>
        <p:nvSpPr>
          <p:cNvPr id="9" name="TextBox 8"/>
          <p:cNvSpPr txBox="1"/>
          <p:nvPr/>
        </p:nvSpPr>
        <p:spPr>
          <a:xfrm>
            <a:off x="1200295" y="5023702"/>
            <a:ext cx="63776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BHP drop faster in hold period because weaker strong response </a:t>
            </a:r>
            <a:r>
              <a:rPr lang="en-US" sz="2000" dirty="0" smtClean="0">
                <a:latin typeface="Times New Roman" panose="02020603050405020304" pitchFamily="18" charset="0"/>
                <a:cs typeface="Times New Roman" panose="02020603050405020304" pitchFamily="18" charset="0"/>
              </a:rPr>
              <a:t>zone</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Hold period lasts longer because wider strong response zone</a:t>
            </a:r>
            <a:endParaRPr lang="en-US" sz="2000" baseline="-25000" dirty="0" smtClean="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H="1" flipV="1">
            <a:off x="1676400" y="3149600"/>
            <a:ext cx="325120" cy="19405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2" name="Chart 11"/>
          <p:cNvGraphicFramePr>
            <a:graphicFrameLocks/>
          </p:cNvGraphicFramePr>
          <p:nvPr>
            <p:extLst>
              <p:ext uri="{D42A27DB-BD31-4B8C-83A1-F6EECF244321}">
                <p14:modId xmlns:p14="http://schemas.microsoft.com/office/powerpoint/2010/main" val="3674724573"/>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59360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26</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sp>
        <p:nvSpPr>
          <p:cNvPr id="8" name="Rectangle 7"/>
          <p:cNvSpPr/>
          <p:nvPr/>
        </p:nvSpPr>
        <p:spPr>
          <a:xfrm>
            <a:off x="3805329" y="1475493"/>
            <a:ext cx="801822" cy="261867"/>
          </a:xfrm>
          <a:prstGeom prst="rect">
            <a:avLst/>
          </a:prstGeom>
        </p:spPr>
        <p:txBody>
          <a:bodyPr wrap="none">
            <a:spAutoFit/>
          </a:bodyPr>
          <a:lstStyle/>
          <a:p>
            <a:pPr algn="ctr">
              <a:lnSpc>
                <a:spcPts val="1200"/>
              </a:lnSpc>
              <a:tabLst>
                <a:tab pos="2286000" algn="l"/>
              </a:tabLst>
            </a:pPr>
            <a:r>
              <a:rPr lang="en-US" i="1" dirty="0">
                <a:latin typeface="Times New Roman" panose="02020603050405020304" pitchFamily="18" charset="0"/>
                <a:ea typeface="Times New Roman" panose="02020603050405020304" pitchFamily="18" charset="0"/>
              </a:rPr>
              <a:t>ng = 2</a:t>
            </a:r>
            <a:endParaRPr lang="en-US" dirty="0">
              <a:effectLst/>
              <a:latin typeface="Times New Roman" panose="02020603050405020304" pitchFamily="18" charset="0"/>
              <a:ea typeface="Times New Roman" panose="02020603050405020304" pitchFamily="18" charset="0"/>
            </a:endParaRPr>
          </a:p>
        </p:txBody>
      </p:sp>
      <p:graphicFrame>
        <p:nvGraphicFramePr>
          <p:cNvPr id="9" name="Chart 8"/>
          <p:cNvGraphicFramePr/>
          <p:nvPr>
            <p:extLst>
              <p:ext uri="{D42A27DB-BD31-4B8C-83A1-F6EECF244321}">
                <p14:modId xmlns:p14="http://schemas.microsoft.com/office/powerpoint/2010/main" val="3130668622"/>
              </p:ext>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2" name="Rectangle 11"/>
              <p:cNvSpPr/>
              <p:nvPr/>
            </p:nvSpPr>
            <p:spPr>
              <a:xfrm>
                <a:off x="8440656" y="5006340"/>
                <a:ext cx="3083088"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8440656" y="5006340"/>
                <a:ext cx="3083088" cy="671915"/>
              </a:xfrm>
              <a:prstGeom prst="rect">
                <a:avLst/>
              </a:prstGeom>
              <a:blipFill rotWithShape="0">
                <a:blip r:embed="rId5"/>
                <a:stretch>
                  <a:fillRect r="-792" b="-1818"/>
                </a:stretch>
              </a:blipFill>
            </p:spPr>
            <p:txBody>
              <a:bodyPr/>
              <a:lstStyle/>
              <a:p>
                <a:r>
                  <a:rPr lang="en-US">
                    <a:noFill/>
                  </a:rPr>
                  <a:t> </a:t>
                </a:r>
              </a:p>
            </p:txBody>
          </p:sp>
        </mc:Fallback>
      </mc:AlternateContent>
      <p:sp>
        <p:nvSpPr>
          <p:cNvPr id="13" name="TextBox 12"/>
          <p:cNvSpPr txBox="1"/>
          <p:nvPr/>
        </p:nvSpPr>
        <p:spPr>
          <a:xfrm>
            <a:off x="1200295" y="5006339"/>
            <a:ext cx="637765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BHP drops lower before the hold period starts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Less improvement on final NPV</a:t>
            </a:r>
            <a:endParaRPr lang="en-US" sz="2000" baseline="-25000" dirty="0">
              <a:latin typeface="Times New Roman" panose="02020603050405020304" pitchFamily="18" charset="0"/>
              <a:cs typeface="Times New Roman" panose="02020603050405020304" pitchFamily="18" charset="0"/>
            </a:endParaRPr>
          </a:p>
        </p:txBody>
      </p:sp>
      <p:pic>
        <p:nvPicPr>
          <p:cNvPr id="14" name="Picture 13" descr="2_ff_response_ng2"/>
          <p:cNvPicPr/>
          <p:nvPr/>
        </p:nvPicPr>
        <p:blipFill>
          <a:blip r:embed="rId6">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graphicFrame>
        <p:nvGraphicFramePr>
          <p:cNvPr id="11" name="Chart 10"/>
          <p:cNvGraphicFramePr>
            <a:graphicFrameLocks/>
          </p:cNvGraphicFramePr>
          <p:nvPr>
            <p:extLst>
              <p:ext uri="{D42A27DB-BD31-4B8C-83A1-F6EECF244321}">
                <p14:modId xmlns:p14="http://schemas.microsoft.com/office/powerpoint/2010/main" val="2695275308"/>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5220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27</a:t>
            </a:fld>
            <a:endParaRPr lang="en-US" dirty="0"/>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ext uri="{D42A27DB-BD31-4B8C-83A1-F6EECF244321}">
                <p14:modId xmlns:p14="http://schemas.microsoft.com/office/powerpoint/2010/main" val="3301955455"/>
              </p:ext>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2_ff_response_ng4"/>
          <p:cNvPicPr/>
          <p:nvPr/>
        </p:nvPicPr>
        <p:blipFill>
          <a:blip r:embed="rId4">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7" name="Rectangle 6"/>
          <p:cNvSpPr/>
          <p:nvPr/>
        </p:nvSpPr>
        <p:spPr>
          <a:xfrm>
            <a:off x="3805329" y="1399699"/>
            <a:ext cx="801822" cy="246221"/>
          </a:xfrm>
          <a:prstGeom prst="rect">
            <a:avLst/>
          </a:prstGeom>
        </p:spPr>
        <p:txBody>
          <a:bodyPr wrap="none">
            <a:spAutoFit/>
          </a:bodyPr>
          <a:lstStyle/>
          <a:p>
            <a:pPr algn="ctr">
              <a:lnSpc>
                <a:spcPts val="1200"/>
              </a:lnSpc>
              <a:tabLst>
                <a:tab pos="2286000" algn="l"/>
              </a:tabLst>
            </a:pPr>
            <a:r>
              <a:rPr lang="en-US" i="1" dirty="0">
                <a:latin typeface="Times New Roman" panose="02020603050405020304" pitchFamily="18" charset="0"/>
                <a:ea typeface="Times New Roman" panose="02020603050405020304" pitchFamily="18" charset="0"/>
              </a:rPr>
              <a:t>ng = </a:t>
            </a:r>
            <a:r>
              <a:rPr lang="en-US" i="1" dirty="0" smtClean="0">
                <a:latin typeface="Times New Roman" panose="02020603050405020304" pitchFamily="18" charset="0"/>
                <a:ea typeface="Times New Roman" panose="02020603050405020304" pitchFamily="18" charset="0"/>
              </a:rPr>
              <a:t>4</a:t>
            </a:r>
            <a:endParaRPr lang="en-US"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8440656" y="5006340"/>
                <a:ext cx="3083088"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440656" y="5006340"/>
                <a:ext cx="3083088" cy="671915"/>
              </a:xfrm>
              <a:prstGeom prst="rect">
                <a:avLst/>
              </a:prstGeom>
              <a:blipFill rotWithShape="0">
                <a:blip r:embed="rId6"/>
                <a:stretch>
                  <a:fillRect r="-792" b="-1818"/>
                </a:stretch>
              </a:blipFill>
            </p:spPr>
            <p:txBody>
              <a:bodyPr/>
              <a:lstStyle/>
              <a:p>
                <a:r>
                  <a:rPr lang="en-US">
                    <a:noFill/>
                  </a:rPr>
                  <a:t> </a:t>
                </a:r>
              </a:p>
            </p:txBody>
          </p:sp>
        </mc:Fallback>
      </mc:AlternateContent>
      <p:sp>
        <p:nvSpPr>
          <p:cNvPr id="9" name="TextBox 8"/>
          <p:cNvSpPr txBox="1"/>
          <p:nvPr/>
        </p:nvSpPr>
        <p:spPr>
          <a:xfrm>
            <a:off x="1200295" y="5006339"/>
            <a:ext cx="637765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Optimized solution is the same as </a:t>
            </a:r>
            <a:r>
              <a:rPr lang="en-US" altLang="zh-CN" sz="2000" dirty="0" smtClean="0">
                <a:latin typeface="Times New Roman" panose="02020603050405020304" pitchFamily="18" charset="0"/>
                <a:cs typeface="Times New Roman" panose="02020603050405020304" pitchFamily="18" charset="0"/>
              </a:rPr>
              <a:t>Strategy1 (greedy method)</a:t>
            </a:r>
          </a:p>
          <a:p>
            <a:pPr marL="285750" indent="-285750">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No hold period because of the leftmost very wide weak response zone</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 improvement on NPV</a:t>
            </a:r>
            <a:endParaRPr lang="en-US" sz="2000" baseline="-25000" dirty="0">
              <a:latin typeface="Times New Roman" panose="02020603050405020304" pitchFamily="18" charset="0"/>
              <a:cs typeface="Times New Roman" panose="02020603050405020304"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2878325299"/>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28379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28</a:t>
            </a:fld>
            <a:endParaRPr lang="en-US"/>
          </a:p>
        </p:txBody>
      </p:sp>
      <p:sp>
        <p:nvSpPr>
          <p:cNvPr id="4" name="Rectangle 3"/>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Conclusions</a:t>
            </a:r>
            <a:endParaRPr lang="en-US" altLang="zh-CN" sz="2800" b="1" dirty="0">
              <a:latin typeface="Arial" panose="020B0604020202020204" pitchFamily="34" charset="0"/>
              <a:cs typeface="Arial" panose="020B0604020202020204" pitchFamily="34" charset="0"/>
            </a:endParaRPr>
          </a:p>
        </p:txBody>
      </p:sp>
      <p:sp>
        <p:nvSpPr>
          <p:cNvPr id="5" name="TextBox 4"/>
          <p:cNvSpPr txBox="1"/>
          <p:nvPr/>
        </p:nvSpPr>
        <p:spPr>
          <a:xfrm>
            <a:off x="1778000" y="1808480"/>
            <a:ext cx="6746240" cy="2677656"/>
          </a:xfrm>
          <a:prstGeom prst="rect">
            <a:avLst/>
          </a:prstGeom>
          <a:noFill/>
        </p:spPr>
        <p:txBody>
          <a:bodyPr wrap="square" rtlCol="0">
            <a:spAutoFit/>
          </a:bodyPr>
          <a:lstStyle/>
          <a:p>
            <a:pPr marL="285750" indent="-285750">
              <a:buFont typeface="Arial" panose="020B0604020202020204" pitchFamily="34" charset="0"/>
              <a:buChar char="•"/>
            </a:pPr>
            <a:r>
              <a:rPr lang="en-US" sz="2800" i="1" dirty="0" smtClean="0">
                <a:latin typeface="Times New Roman" panose="02020603050405020304" pitchFamily="18" charset="0"/>
                <a:cs typeface="Times New Roman" panose="02020603050405020304" pitchFamily="18" charset="0"/>
              </a:rPr>
              <a:t>ng = 2</a:t>
            </a:r>
            <a:r>
              <a:rPr lang="en-US" sz="2800" dirty="0" smtClean="0">
                <a:latin typeface="Times New Roman" panose="02020603050405020304" pitchFamily="18" charset="0"/>
                <a:cs typeface="Times New Roman" panose="02020603050405020304" pitchFamily="18" charset="0"/>
              </a:rPr>
              <a:t> and </a:t>
            </a:r>
            <a:r>
              <a:rPr lang="en-US" sz="2800" i="1" dirty="0" smtClean="0">
                <a:latin typeface="Times New Roman" panose="02020603050405020304" pitchFamily="18" charset="0"/>
                <a:cs typeface="Times New Roman" panose="02020603050405020304" pitchFamily="18" charset="0"/>
              </a:rPr>
              <a:t>ng =4</a:t>
            </a:r>
            <a:r>
              <a:rPr lang="en-US" sz="2800" dirty="0" smtClean="0">
                <a:latin typeface="Times New Roman" panose="02020603050405020304" pitchFamily="18" charset="0"/>
                <a:cs typeface="Times New Roman" panose="02020603050405020304" pitchFamily="18" charset="0"/>
              </a:rPr>
              <a:t> (type B) cases have little space to improve, greedy method is already a very good solution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For </a:t>
            </a:r>
            <a:r>
              <a:rPr lang="en-US" sz="2800" i="1" dirty="0" smtClean="0">
                <a:latin typeface="Times New Roman" panose="02020603050405020304" pitchFamily="18" charset="0"/>
                <a:cs typeface="Times New Roman" panose="02020603050405020304" pitchFamily="18" charset="0"/>
              </a:rPr>
              <a:t>ng = 0.5</a:t>
            </a:r>
            <a:r>
              <a:rPr lang="en-US" sz="2800" dirty="0" smtClean="0">
                <a:latin typeface="Times New Roman" panose="02020603050405020304" pitchFamily="18" charset="0"/>
                <a:cs typeface="Times New Roman" panose="02020603050405020304" pitchFamily="18" charset="0"/>
              </a:rPr>
              <a:t> and </a:t>
            </a:r>
            <a:r>
              <a:rPr lang="en-US" sz="2800" i="1" dirty="0" smtClean="0">
                <a:latin typeface="Times New Roman" panose="02020603050405020304" pitchFamily="18" charset="0"/>
                <a:cs typeface="Times New Roman" panose="02020603050405020304" pitchFamily="18" charset="0"/>
              </a:rPr>
              <a:t>ng =1</a:t>
            </a:r>
            <a:r>
              <a:rPr lang="en-US" sz="2800" dirty="0" smtClean="0">
                <a:latin typeface="Times New Roman" panose="02020603050405020304" pitchFamily="18" charset="0"/>
                <a:cs typeface="Times New Roman" panose="02020603050405020304" pitchFamily="18" charset="0"/>
              </a:rPr>
              <a:t> (type A) cases, slowing down pressure drop will benefit final NPV(cumulative oil production)</a:t>
            </a:r>
          </a:p>
        </p:txBody>
      </p:sp>
    </p:spTree>
    <p:extLst>
      <p:ext uri="{BB962C8B-B14F-4D97-AF65-F5344CB8AC3E}">
        <p14:creationId xmlns:p14="http://schemas.microsoft.com/office/powerpoint/2010/main" val="615135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29</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Algorithm</a:t>
            </a:r>
            <a:endParaRPr lang="en-US" altLang="zh-CN" sz="2800" b="1" dirty="0">
              <a:latin typeface="Arial" panose="020B0604020202020204" pitchFamily="34" charset="0"/>
              <a:cs typeface="Arial" panose="020B0604020202020204" pitchFamily="34" charset="0"/>
            </a:endParaRPr>
          </a:p>
        </p:txBody>
      </p:sp>
      <p:sp>
        <p:nvSpPr>
          <p:cNvPr id="5" name="TextBox 4"/>
          <p:cNvSpPr txBox="1"/>
          <p:nvPr/>
        </p:nvSpPr>
        <p:spPr>
          <a:xfrm>
            <a:off x="960698" y="1574697"/>
            <a:ext cx="4792911" cy="470898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Step 1: </a:t>
            </a:r>
            <a:r>
              <a:rPr lang="en-US" sz="2400" dirty="0" smtClean="0">
                <a:latin typeface="Times New Roman" panose="02020603050405020304" pitchFamily="18" charset="0"/>
                <a:cs typeface="Times New Roman" panose="02020603050405020304" pitchFamily="18" charset="0"/>
              </a:rPr>
              <a:t>Classify reservoirs into type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reservoirs </a:t>
            </a:r>
            <a:r>
              <a:rPr lang="en-US" sz="2400" dirty="0" smtClean="0">
                <a:latin typeface="Times New Roman" panose="02020603050405020304" pitchFamily="18" charset="0"/>
                <a:cs typeface="Times New Roman" panose="02020603050405020304" pitchFamily="18" charset="0"/>
              </a:rPr>
              <a:t>and type </a:t>
            </a:r>
            <a:r>
              <a:rPr lang="en-US" sz="2400" dirty="0" smtClean="0">
                <a:latin typeface="Times New Roman" panose="02020603050405020304" pitchFamily="18" charset="0"/>
                <a:cs typeface="Times New Roman" panose="02020603050405020304" pitchFamily="18" charset="0"/>
              </a:rPr>
              <a:t>A reservoirs</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OGR response at BHP=</a:t>
            </a:r>
            <a:r>
              <a:rPr lang="en-US" dirty="0" err="1" smtClean="0">
                <a:latin typeface="Times New Roman" panose="02020603050405020304" pitchFamily="18" charset="0"/>
                <a:cs typeface="Times New Roman" panose="02020603050405020304" pitchFamily="18" charset="0"/>
              </a:rPr>
              <a:t>P</a:t>
            </a:r>
            <a:r>
              <a:rPr lang="en-US" i="1" baseline="-25000" dirty="0" err="1" smtClean="0">
                <a:latin typeface="Times New Roman" panose="02020603050405020304" pitchFamily="18" charset="0"/>
                <a:cs typeface="Times New Roman" panose="02020603050405020304" pitchFamily="18" charset="0"/>
              </a:rPr>
              <a:t>b</a:t>
            </a:r>
            <a:r>
              <a:rPr lang="en-US" i="1"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infer reservoir fluid properties</a:t>
            </a:r>
            <a:endParaRPr lang="en-US" baseline="-25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Apply greedy well control for type B reservoir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Step 2:Apply drop-hold-cycles(DHCs) on type A reservoir </a:t>
            </a:r>
          </a:p>
          <a:p>
            <a:pPr marL="800100"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Retrieve reservoir information by keeping BHP constant </a:t>
            </a:r>
          </a:p>
          <a:p>
            <a:pPr marL="800100"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Get the response rate of the DHC and  determine next step well control (either do another DHC or terminate DHC and drops BHP with a reduce rate)</a:t>
            </a:r>
            <a:endParaRPr lang="en-US"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6154924" y="1574697"/>
            <a:ext cx="4914694" cy="3706825"/>
            <a:chOff x="6648415" y="937835"/>
            <a:chExt cx="4508616" cy="3457614"/>
          </a:xfrm>
        </p:grpSpPr>
        <p:pic>
          <p:nvPicPr>
            <p:cNvPr id="23553" name="Picture 1" descr="3_DHC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15" y="1509643"/>
              <a:ext cx="4508616" cy="288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flipH="1">
              <a:off x="7569844" y="1314067"/>
              <a:ext cx="387201" cy="11377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755039" y="937835"/>
              <a:ext cx="1909823" cy="369332"/>
            </a:xfrm>
            <a:prstGeom prst="rect">
              <a:avLst/>
            </a:prstGeom>
            <a:noFill/>
          </p:spPr>
          <p:txBody>
            <a:bodyPr wrap="square" rtlCol="0">
              <a:spAutoFit/>
            </a:bodyPr>
            <a:lstStyle/>
            <a:p>
              <a:r>
                <a:rPr lang="en-US" dirty="0" smtClean="0"/>
                <a:t>Type A? Type B?</a:t>
              </a:r>
              <a:endParaRPr lang="en-US" dirty="0"/>
            </a:p>
          </p:txBody>
        </p:sp>
        <p:cxnSp>
          <p:nvCxnSpPr>
            <p:cNvPr id="12" name="Straight Arrow Connector 11"/>
            <p:cNvCxnSpPr/>
            <p:nvPr/>
          </p:nvCxnSpPr>
          <p:spPr>
            <a:xfrm flipV="1">
              <a:off x="8113855" y="2831544"/>
              <a:ext cx="34723" cy="404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7569843" y="3235594"/>
              <a:ext cx="960697" cy="430887"/>
            </a:xfrm>
            <a:prstGeom prst="rect">
              <a:avLst/>
            </a:prstGeom>
            <a:noFill/>
          </p:spPr>
          <p:txBody>
            <a:bodyPr wrap="square" rtlCol="0">
              <a:spAutoFit/>
            </a:bodyPr>
            <a:lstStyle/>
            <a:p>
              <a:r>
                <a:rPr lang="en-US" sz="1100" dirty="0" smtClean="0"/>
                <a:t>Average OGR response</a:t>
              </a:r>
              <a:endParaRPr lang="en-US" sz="1100" dirty="0"/>
            </a:p>
          </p:txBody>
        </p:sp>
        <p:cxnSp>
          <p:nvCxnSpPr>
            <p:cNvPr id="19" name="Straight Arrow Connector 18"/>
            <p:cNvCxnSpPr/>
            <p:nvPr/>
          </p:nvCxnSpPr>
          <p:spPr>
            <a:xfrm flipV="1">
              <a:off x="9155094" y="3125363"/>
              <a:ext cx="34723" cy="404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8611082" y="3529413"/>
              <a:ext cx="960697" cy="430887"/>
            </a:xfrm>
            <a:prstGeom prst="rect">
              <a:avLst/>
            </a:prstGeom>
            <a:noFill/>
          </p:spPr>
          <p:txBody>
            <a:bodyPr wrap="square" rtlCol="0">
              <a:spAutoFit/>
            </a:bodyPr>
            <a:lstStyle/>
            <a:p>
              <a:r>
                <a:rPr lang="en-US" sz="1100" dirty="0" smtClean="0"/>
                <a:t>Average OGR response</a:t>
              </a:r>
              <a:endParaRPr lang="en-US" sz="1100" dirty="0"/>
            </a:p>
          </p:txBody>
        </p:sp>
        <p:cxnSp>
          <p:nvCxnSpPr>
            <p:cNvPr id="21" name="Straight Arrow Connector 20"/>
            <p:cNvCxnSpPr/>
            <p:nvPr/>
          </p:nvCxnSpPr>
          <p:spPr>
            <a:xfrm flipV="1">
              <a:off x="10080824" y="3449454"/>
              <a:ext cx="23394" cy="217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9664861" y="3627210"/>
              <a:ext cx="960697" cy="430887"/>
            </a:xfrm>
            <a:prstGeom prst="rect">
              <a:avLst/>
            </a:prstGeom>
            <a:noFill/>
          </p:spPr>
          <p:txBody>
            <a:bodyPr wrap="square" rtlCol="0">
              <a:spAutoFit/>
            </a:bodyPr>
            <a:lstStyle/>
            <a:p>
              <a:r>
                <a:rPr lang="en-US" sz="1100" dirty="0" smtClean="0"/>
                <a:t>Average OGR response</a:t>
              </a:r>
              <a:endParaRPr lang="en-US" sz="1100" dirty="0"/>
            </a:p>
          </p:txBody>
        </p:sp>
      </p:grpSp>
    </p:spTree>
    <p:extLst>
      <p:ext uri="{BB962C8B-B14F-4D97-AF65-F5344CB8AC3E}">
        <p14:creationId xmlns:p14="http://schemas.microsoft.com/office/powerpoint/2010/main" val="114033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a:t>
            </a:fld>
            <a:endParaRPr lang="en-US"/>
          </a:p>
        </p:txBody>
      </p:sp>
      <p:sp>
        <p:nvSpPr>
          <p:cNvPr id="4" name="Rectangle 2"/>
          <p:cNvSpPr>
            <a:spLocks noChangeArrowheads="1"/>
          </p:cNvSpPr>
          <p:nvPr/>
        </p:nvSpPr>
        <p:spPr bwMode="auto">
          <a:xfrm>
            <a:off x="644439" y="570622"/>
            <a:ext cx="7991222"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cs typeface="Times New Roman" panose="02020603050405020304" pitchFamily="18" charset="0"/>
              </a:rPr>
              <a:t>Questions answered in this study</a:t>
            </a:r>
            <a:endParaRPr lang="en-US" altLang="zh-CN" sz="2800" b="1" dirty="0">
              <a:cs typeface="Times New Roman" panose="02020603050405020304" pitchFamily="18" charset="0"/>
            </a:endParaRPr>
          </a:p>
        </p:txBody>
      </p:sp>
      <p:sp>
        <p:nvSpPr>
          <p:cNvPr id="5" name="TextBox 4"/>
          <p:cNvSpPr txBox="1"/>
          <p:nvPr/>
        </p:nvSpPr>
        <p:spPr>
          <a:xfrm>
            <a:off x="1457011" y="957122"/>
            <a:ext cx="7402579" cy="5078313"/>
          </a:xfrm>
          <a:prstGeom prst="rect">
            <a:avLst/>
          </a:prstGeom>
          <a:noFill/>
        </p:spPr>
        <p:txBody>
          <a:bodyPr wrap="square" rtlCol="0">
            <a:spAutoFit/>
          </a:bodyPr>
          <a:lstStyle/>
          <a:p>
            <a:endParaRPr lang="en-US" sz="2400" dirty="0" smtClean="0">
              <a:solidFill>
                <a:schemeClr val="accent1">
                  <a:lumMod val="75000"/>
                </a:schemeClr>
              </a:solidFill>
            </a:endParaRP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1. Do we need choke management for unconventional oil reservoir with solution gas? </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Answer:</a:t>
            </a:r>
            <a:r>
              <a:rPr lang="en-US" sz="2400" dirty="0">
                <a:solidFill>
                  <a:schemeClr val="accent1">
                    <a:lumMod val="75000"/>
                  </a:schemeClr>
                </a:solidFill>
              </a:rPr>
              <a:t> </a:t>
            </a:r>
            <a:r>
              <a:rPr lang="en-US" sz="2400" dirty="0" smtClean="0">
                <a:solidFill>
                  <a:schemeClr val="bg2">
                    <a:lumMod val="50000"/>
                  </a:schemeClr>
                </a:solidFill>
              </a:rPr>
              <a:t>Depends on the reservoir property (relative permeability)</a:t>
            </a:r>
          </a:p>
          <a:p>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a:t>
            </a:r>
            <a:r>
              <a:rPr lang="en-US" sz="2800" dirty="0" smtClean="0">
                <a:latin typeface="Times New Roman" panose="02020603050405020304" pitchFamily="18" charset="0"/>
                <a:cs typeface="Times New Roman" panose="02020603050405020304" pitchFamily="18" charset="0"/>
              </a:rPr>
              <a:t>How do we know a reservoir or a well need to do choke management?</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Answer: </a:t>
            </a:r>
            <a:r>
              <a:rPr lang="en-US" sz="2400" dirty="0">
                <a:solidFill>
                  <a:schemeClr val="bg2">
                    <a:lumMod val="50000"/>
                  </a:schemeClr>
                </a:solidFill>
              </a:rPr>
              <a:t>By observe the pattern of history data</a:t>
            </a:r>
            <a:endParaRPr lang="en-US" sz="2400" dirty="0">
              <a:solidFill>
                <a:schemeClr val="bg2">
                  <a:lumMod val="50000"/>
                </a:schemeClr>
              </a:solidFill>
            </a:endParaRPr>
          </a:p>
        </p:txBody>
      </p:sp>
    </p:spTree>
    <p:extLst>
      <p:ext uri="{BB962C8B-B14F-4D97-AF65-F5344CB8AC3E}">
        <p14:creationId xmlns:p14="http://schemas.microsoft.com/office/powerpoint/2010/main" val="423341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30</a:t>
            </a:fld>
            <a:endParaRPr lang="en-US" dirty="0"/>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Algorithm</a:t>
            </a:r>
            <a:endParaRPr lang="en-US" altLang="zh-CN" sz="2800" b="1" dirty="0">
              <a:latin typeface="Arial" panose="020B0604020202020204" pitchFamily="34" charset="0"/>
              <a:cs typeface="Arial" panose="020B0604020202020204" pitchFamily="34" charset="0"/>
            </a:endParaRPr>
          </a:p>
        </p:txBody>
      </p:sp>
      <p:pic>
        <p:nvPicPr>
          <p:cNvPr id="23554" name="Picture 2" descr="3_exampleOf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064" y="1711051"/>
            <a:ext cx="4776889" cy="293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 name="Rectangle 3"/>
              <p:cNvSpPr/>
              <p:nvPr/>
            </p:nvSpPr>
            <p:spPr>
              <a:xfrm>
                <a:off x="733064" y="1612038"/>
                <a:ext cx="6096000" cy="5023876"/>
              </a:xfrm>
              <a:prstGeom prst="rect">
                <a:avLst/>
              </a:prstGeom>
            </p:spPr>
            <p:txBody>
              <a:bodyPr>
                <a:spAutoFit/>
              </a:bodyPr>
              <a:lstStyle/>
              <a:p>
                <a:pPr marR="0" lvl="0">
                  <a:spcBef>
                    <a:spcPts val="0"/>
                  </a:spcBef>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Algorithm </a:t>
                </a:r>
              </a:p>
              <a:p>
                <a:pPr marL="342900" marR="0" lvl="0" indent="-342900">
                  <a:spcBef>
                    <a:spcPts val="0"/>
                  </a:spcBef>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Drop </a:t>
                </a:r>
                <a:r>
                  <a:rPr lang="en-US" dirty="0">
                    <a:latin typeface="Times New Roman" panose="02020603050405020304" pitchFamily="18" charset="0"/>
                    <a:ea typeface="Calibri" panose="020F0502020204030204" pitchFamily="34" charset="0"/>
                    <a:cs typeface="Times New Roman" panose="02020603050405020304" pitchFamily="18" charset="0"/>
                  </a:rPr>
                  <a:t>the pressure to </a:t>
                </a:r>
                <a14:m>
                  <m:oMath xmlns:m="http://schemas.openxmlformats.org/officeDocument/2006/math">
                    <m:sSub>
                      <m:sSubPr>
                        <m:ctrlPr>
                          <a:rPr lang="en-US" i="1">
                            <a:solidFill>
                              <a:srgbClr val="000000"/>
                            </a:solidFill>
                            <a:effectLst/>
                            <a:latin typeface="Cambria Math" panose="02040503050406030204" pitchFamily="18" charset="0"/>
                            <a:ea typeface="Times New Roman" panose="02020603050405020304" pitchFamily="18" charset="0"/>
                          </a:rPr>
                        </m:ctrlPr>
                      </m:sSubPr>
                      <m:e>
                        <m:r>
                          <a:rPr lang="en-US" b="1" i="1">
                            <a:solidFill>
                              <a:srgbClr val="000000"/>
                            </a:solidFill>
                            <a:effectLst/>
                            <a:latin typeface="Cambria Math" panose="02040503050406030204" pitchFamily="18" charset="0"/>
                            <a:ea typeface="Times New Roman" panose="02020603050405020304" pitchFamily="18" charset="0"/>
                          </a:rPr>
                          <m:t>𝑷</m:t>
                        </m:r>
                      </m:e>
                      <m:sub>
                        <m:r>
                          <a:rPr lang="en-US" b="1" i="1">
                            <a:solidFill>
                              <a:srgbClr val="000000"/>
                            </a:solidFill>
                            <a:effectLst/>
                            <a:latin typeface="Cambria Math" panose="02040503050406030204" pitchFamily="18" charset="0"/>
                            <a:ea typeface="Times New Roman" panose="02020603050405020304" pitchFamily="18" charset="0"/>
                          </a:rPr>
                          <m:t>𝒃</m:t>
                        </m:r>
                      </m:sub>
                    </m:sSub>
                  </m:oMath>
                </a14:m>
                <a:r>
                  <a:rPr lang="en-US" dirty="0">
                    <a:effectLst/>
                    <a:latin typeface="Times New Roman" panose="02020603050405020304" pitchFamily="18" charset="0"/>
                    <a:ea typeface="Calibri" panose="020F0502020204030204" pitchFamily="34" charset="0"/>
                    <a:cs typeface="Times New Roman" panose="02020603050405020304" pitchFamily="18" charset="0"/>
                  </a:rPr>
                  <a:t> with maximum pressure drop rate (MPDR)</a:t>
                </a:r>
              </a:p>
              <a:p>
                <a:pPr marL="342900" marR="0" lvl="0" indent="-342900">
                  <a:spcBef>
                    <a:spcPts val="0"/>
                  </a:spcBef>
                  <a:buFont typeface="Symbol" panose="05050102010706020507" pitchFamily="18" charset="2"/>
                  <a:buChar char=""/>
                </a:pPr>
                <a14:m>
                  <m:oMath xmlns:m="http://schemas.openxmlformats.org/officeDocument/2006/math">
                    <m:sSub>
                      <m:sSubPr>
                        <m:ctrlPr>
                          <a:rPr lang="en-US" i="1">
                            <a:solidFill>
                              <a:srgbClr val="000000"/>
                            </a:solidFill>
                            <a:effectLst/>
                            <a:latin typeface="Cambria Math" panose="02040503050406030204" pitchFamily="18" charset="0"/>
                            <a:ea typeface="Times New Roman" panose="02020603050405020304" pitchFamily="18" charset="0"/>
                          </a:rPr>
                        </m:ctrlPr>
                      </m:sSubPr>
                      <m:e>
                        <m:r>
                          <a:rPr lang="en-US" b="1" i="1">
                            <a:solidFill>
                              <a:srgbClr val="000000"/>
                            </a:solidFill>
                            <a:effectLst/>
                            <a:latin typeface="Cambria Math" panose="02040503050406030204" pitchFamily="18" charset="0"/>
                            <a:ea typeface="Times New Roman" panose="02020603050405020304" pitchFamily="18" charset="0"/>
                          </a:rPr>
                          <m:t>𝑵</m:t>
                        </m:r>
                      </m:e>
                      <m:sub>
                        <m:r>
                          <a:rPr lang="en-US" b="1" i="1">
                            <a:solidFill>
                              <a:srgbClr val="000000"/>
                            </a:solidFill>
                            <a:effectLst/>
                            <a:latin typeface="Cambria Math" panose="02040503050406030204" pitchFamily="18" charset="0"/>
                            <a:ea typeface="Times New Roman" panose="02020603050405020304" pitchFamily="18" charset="0"/>
                          </a:rPr>
                          <m:t>𝒄</m:t>
                        </m:r>
                      </m:sub>
                    </m:sSub>
                    <m:r>
                      <a:rPr lang="en-US" i="1">
                        <a:solidFill>
                          <a:srgbClr val="000000"/>
                        </a:solidFill>
                        <a:effectLst/>
                        <a:latin typeface="Cambria Math" panose="02040503050406030204" pitchFamily="18" charset="0"/>
                        <a:ea typeface="Times New Roman" panose="02020603050405020304" pitchFamily="18" charset="0"/>
                      </a:rPr>
                      <m:t>=0</m:t>
                    </m:r>
                  </m:oMath>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Try the first DHC, if </a:t>
                </a:r>
                <a14:m>
                  <m:oMath xmlns:m="http://schemas.openxmlformats.org/officeDocument/2006/math">
                    <m:f>
                      <m:fPr>
                        <m:ctrlPr>
                          <a:rPr lang="en-US" i="1">
                            <a:solidFill>
                              <a:srgbClr val="000000"/>
                            </a:solidFill>
                            <a:effectLst/>
                            <a:latin typeface="Cambria Math" panose="02040503050406030204" pitchFamily="18" charset="0"/>
                            <a:ea typeface="Calibri" panose="020F0502020204030204" pitchFamily="34" charset="0"/>
                          </a:rPr>
                        </m:ctrlPr>
                      </m:fPr>
                      <m:num>
                        <m:r>
                          <a:rPr lang="en-US" i="1">
                            <a:solidFill>
                              <a:srgbClr val="000000"/>
                            </a:solidFill>
                            <a:effectLst/>
                            <a:latin typeface="Cambria Math" panose="02040503050406030204" pitchFamily="18" charset="0"/>
                            <a:ea typeface="Calibri" panose="020F0502020204030204" pitchFamily="34" charset="0"/>
                          </a:rPr>
                          <m:t>𝜕</m:t>
                        </m:r>
                        <m:r>
                          <a:rPr lang="en-US" i="1">
                            <a:solidFill>
                              <a:srgbClr val="000000"/>
                            </a:solidFill>
                            <a:effectLst/>
                            <a:latin typeface="Cambria Math" panose="02040503050406030204" pitchFamily="18" charset="0"/>
                            <a:ea typeface="Calibri" panose="020F0502020204030204" pitchFamily="34" charset="0"/>
                          </a:rPr>
                          <m:t>𝑂𝐺𝑅</m:t>
                        </m:r>
                      </m:num>
                      <m:den>
                        <m:r>
                          <a:rPr lang="en-US" i="1">
                            <a:solidFill>
                              <a:srgbClr val="000000"/>
                            </a:solidFill>
                            <a:effectLst/>
                            <a:latin typeface="Cambria Math" panose="02040503050406030204" pitchFamily="18" charset="0"/>
                            <a:ea typeface="Calibri" panose="020F0502020204030204" pitchFamily="34" charset="0"/>
                          </a:rPr>
                          <m:t>𝜕</m:t>
                        </m:r>
                        <m:r>
                          <a:rPr lang="en-US" i="1">
                            <a:solidFill>
                              <a:srgbClr val="000000"/>
                            </a:solidFill>
                            <a:effectLst/>
                            <a:latin typeface="Cambria Math" panose="02040503050406030204" pitchFamily="18" charset="0"/>
                            <a:ea typeface="Calibri" panose="020F0502020204030204" pitchFamily="34" charset="0"/>
                          </a:rPr>
                          <m:t>𝑡</m:t>
                        </m:r>
                      </m:den>
                    </m:f>
                    <m:r>
                      <a:rPr lang="en-US">
                        <a:solidFill>
                          <a:srgbClr val="000000"/>
                        </a:solidFill>
                        <a:effectLst/>
                        <a:latin typeface="Cambria Math" panose="02040503050406030204" pitchFamily="18" charset="0"/>
                        <a:ea typeface="SimSun" panose="02010600030101010101" pitchFamily="2" charset="-122"/>
                      </a:rPr>
                      <m:t>&gt;0</m:t>
                    </m:r>
                  </m:oMath>
                </a14:m>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the start of the first DHC</a:t>
                </a:r>
                <a:r>
                  <a:rPr lang="en-US"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which indicates it </a:t>
                </a:r>
                <a:r>
                  <a:rPr lang="en-US"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is a type B reservoir</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Bef>
                    <a:spcPts val="0"/>
                  </a:spcBef>
                  <a:buFont typeface="Courier New" panose="02070309020205020404" pitchFamily="49" charset="0"/>
                  <a:buChar char="o"/>
                </a:pP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Stop doing DHC and return Strategy </a:t>
                </a:r>
                <a:r>
                  <a:rPr lang="en-US" dirty="0" smtClean="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1(Greedy way);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Else,</a:t>
                </a:r>
              </a:p>
              <a:p>
                <a:pPr marL="742950" marR="0" lvl="1" indent="-285750">
                  <a:spcBef>
                    <a:spcPts val="0"/>
                  </a:spcBef>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DO</a:t>
                </a:r>
              </a:p>
              <a:p>
                <a:pPr marL="1143000" marR="0" lvl="2" indent="-228600">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DHC</a:t>
                </a:r>
              </a:p>
              <a:p>
                <a:pPr marL="1143000" marR="0" lvl="2" indent="-228600">
                  <a:spcBef>
                    <a:spcPts val="0"/>
                  </a:spcBef>
                  <a:buFont typeface="Wingdings" panose="05000000000000000000" pitchFamily="2" charset="2"/>
                  <a:buChar char=""/>
                </a:pPr>
                <a14:m>
                  <m:oMath xmlns:m="http://schemas.openxmlformats.org/officeDocument/2006/math">
                    <m:sSub>
                      <m:sSubPr>
                        <m:ctrlPr>
                          <a:rPr lang="en-US" i="1">
                            <a:solidFill>
                              <a:srgbClr val="000000"/>
                            </a:solidFill>
                            <a:effectLst/>
                            <a:latin typeface="Cambria Math" panose="02040503050406030204" pitchFamily="18" charset="0"/>
                            <a:ea typeface="Times New Roman" panose="02020603050405020304" pitchFamily="18" charset="0"/>
                          </a:rPr>
                        </m:ctrlPr>
                      </m:sSubPr>
                      <m:e>
                        <m:r>
                          <a:rPr lang="en-US" i="1">
                            <a:solidFill>
                              <a:srgbClr val="000000"/>
                            </a:solidFill>
                            <a:effectLst/>
                            <a:latin typeface="Cambria Math" panose="02040503050406030204" pitchFamily="18" charset="0"/>
                            <a:ea typeface="Times New Roman" panose="02020603050405020304" pitchFamily="18" charset="0"/>
                          </a:rPr>
                          <m:t>𝑁</m:t>
                        </m:r>
                      </m:e>
                      <m:sub>
                        <m:r>
                          <a:rPr lang="en-US" i="1">
                            <a:solidFill>
                              <a:srgbClr val="000000"/>
                            </a:solidFill>
                            <a:effectLst/>
                            <a:latin typeface="Cambria Math" panose="02040503050406030204" pitchFamily="18" charset="0"/>
                            <a:ea typeface="Times New Roman" panose="02020603050405020304" pitchFamily="18" charset="0"/>
                          </a:rPr>
                          <m:t>𝑐</m:t>
                        </m:r>
                      </m:sub>
                    </m:sSub>
                    <m:r>
                      <a:rPr lang="en-US" i="1">
                        <a:solidFill>
                          <a:srgbClr val="000000"/>
                        </a:solidFill>
                        <a:effectLst/>
                        <a:latin typeface="Cambria Math" panose="02040503050406030204" pitchFamily="18" charset="0"/>
                        <a:ea typeface="Times New Roman" panose="02020603050405020304" pitchFamily="18" charset="0"/>
                      </a:rPr>
                      <m:t>++</m:t>
                    </m:r>
                  </m:oMath>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Compute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response rate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 hold period</a:t>
                </a:r>
              </a:p>
              <a:p>
                <a:pPr marL="1143000" marR="0" lvl="2" indent="-228600">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(response rate &lt; minimum response rate)</a:t>
                </a:r>
              </a:p>
              <a:p>
                <a:pPr marL="1600200" marR="0" lvl="3" indent="-228600">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Drop BHP to </a:t>
                </a:r>
                <a14:m>
                  <m:oMath xmlns:m="http://schemas.openxmlformats.org/officeDocument/2006/math">
                    <m:sSub>
                      <m:sSubPr>
                        <m:ctrlPr>
                          <a:rPr lang="en-US" i="1">
                            <a:solidFill>
                              <a:srgbClr val="000000"/>
                            </a:solidFill>
                            <a:effectLst/>
                            <a:latin typeface="Cambria Math" panose="02040503050406030204" pitchFamily="18" charset="0"/>
                            <a:ea typeface="Times New Roman" panose="02020603050405020304" pitchFamily="18" charset="0"/>
                          </a:rPr>
                        </m:ctrlPr>
                      </m:sSubPr>
                      <m:e>
                        <m:r>
                          <a:rPr lang="en-US" i="1">
                            <a:solidFill>
                              <a:srgbClr val="000000"/>
                            </a:solidFill>
                            <a:effectLst/>
                            <a:latin typeface="Cambria Math" panose="02040503050406030204" pitchFamily="18" charset="0"/>
                            <a:ea typeface="Times New Roman" panose="02020603050405020304" pitchFamily="18" charset="0"/>
                          </a:rPr>
                          <m:t>𝑃</m:t>
                        </m:r>
                      </m:e>
                      <m:sub>
                        <m:r>
                          <a:rPr lang="en-US" i="1">
                            <a:solidFill>
                              <a:srgbClr val="000000"/>
                            </a:solidFill>
                            <a:effectLst/>
                            <a:latin typeface="Cambria Math" panose="02040503050406030204" pitchFamily="18" charset="0"/>
                            <a:ea typeface="Times New Roman" panose="02020603050405020304" pitchFamily="18" charset="0"/>
                          </a:rPr>
                          <m:t>𝑙𝑜𝑤</m:t>
                        </m:r>
                      </m:sub>
                    </m:sSub>
                  </m:oMath>
                </a14:m>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with slope MPDR/</a:t>
                </a:r>
                <a14:m>
                  <m:oMath xmlns:m="http://schemas.openxmlformats.org/officeDocument/2006/math">
                    <m:sSub>
                      <m:sSubPr>
                        <m:ctrlPr>
                          <a:rPr lang="en-US" i="1">
                            <a:solidFill>
                              <a:srgbClr val="000000"/>
                            </a:solidFill>
                            <a:effectLst/>
                            <a:latin typeface="Cambria Math" panose="02040503050406030204" pitchFamily="18" charset="0"/>
                            <a:ea typeface="Times New Roman" panose="02020603050405020304" pitchFamily="18" charset="0"/>
                          </a:rPr>
                        </m:ctrlPr>
                      </m:sSubPr>
                      <m:e>
                        <m:r>
                          <a:rPr lang="en-US" i="1">
                            <a:solidFill>
                              <a:srgbClr val="000000"/>
                            </a:solidFill>
                            <a:effectLst/>
                            <a:latin typeface="Cambria Math" panose="02040503050406030204" pitchFamily="18" charset="0"/>
                            <a:ea typeface="Times New Roman" panose="02020603050405020304" pitchFamily="18" charset="0"/>
                          </a:rPr>
                          <m:t>𝑁</m:t>
                        </m:r>
                      </m:e>
                      <m:sub>
                        <m:r>
                          <a:rPr lang="en-US" i="1">
                            <a:solidFill>
                              <a:srgbClr val="000000"/>
                            </a:solidFill>
                            <a:effectLst/>
                            <a:latin typeface="Cambria Math" panose="02040503050406030204" pitchFamily="18" charset="0"/>
                            <a:ea typeface="Times New Roman" panose="02020603050405020304" pitchFamily="18" charset="0"/>
                          </a:rPr>
                          <m:t>𝑐</m:t>
                        </m:r>
                      </m:sub>
                    </m:sSub>
                  </m:oMath>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1600200" marR="0" lvl="3" indent="-228600">
                  <a:spcBef>
                    <a:spcPts val="0"/>
                  </a:spcBef>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Break the loop</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spcBef>
                    <a:spcPts val="0"/>
                  </a:spcBef>
                  <a:buFont typeface="Courier New" panose="02070309020205020404" pitchFamily="49" charset="0"/>
                  <a:buChar char="o"/>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ENDDO</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ENDIF</a:t>
                </a:r>
              </a:p>
            </p:txBody>
          </p:sp>
        </mc:Choice>
        <mc:Fallback>
          <p:sp>
            <p:nvSpPr>
              <p:cNvPr id="4" name="Rectangle 3"/>
              <p:cNvSpPr>
                <a:spLocks noRot="1" noChangeAspect="1" noMove="1" noResize="1" noEditPoints="1" noAdjustHandles="1" noChangeArrowheads="1" noChangeShapeType="1" noTextEdit="1"/>
              </p:cNvSpPr>
              <p:nvPr/>
            </p:nvSpPr>
            <p:spPr>
              <a:xfrm>
                <a:off x="733064" y="1612038"/>
                <a:ext cx="6096000" cy="5023876"/>
              </a:xfrm>
              <a:prstGeom prst="rect">
                <a:avLst/>
              </a:prstGeom>
              <a:blipFill rotWithShape="0">
                <a:blip r:embed="rId4"/>
                <a:stretch>
                  <a:fillRect l="-1500" t="-970" b="-848"/>
                </a:stretch>
              </a:blipFill>
            </p:spPr>
            <p:txBody>
              <a:bodyPr/>
              <a:lstStyle/>
              <a:p>
                <a:r>
                  <a:rPr lang="en-US">
                    <a:noFill/>
                  </a:rPr>
                  <a:t> </a:t>
                </a:r>
              </a:p>
            </p:txBody>
          </p:sp>
        </mc:Fallback>
      </mc:AlternateContent>
      <p:sp>
        <p:nvSpPr>
          <p:cNvPr id="5" name="Rectangle 4"/>
          <p:cNvSpPr/>
          <p:nvPr/>
        </p:nvSpPr>
        <p:spPr>
          <a:xfrm>
            <a:off x="7249610" y="4903348"/>
            <a:ext cx="444082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latin typeface="Times New Roman" panose="02020603050405020304" pitchFamily="18" charset="0"/>
                <a:ea typeface="Times New Roman" panose="02020603050405020304" pitchFamily="18" charset="0"/>
                <a:cs typeface="Times New Roman" panose="02020603050405020304" pitchFamily="18" charset="0"/>
              </a:rPr>
              <a:t>maximum pressure drop rate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MPDR)</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dirty="0">
                <a:latin typeface="Times New Roman" panose="02020603050405020304" pitchFamily="18" charset="0"/>
                <a:ea typeface="Times New Roman" panose="02020603050405020304" pitchFamily="18" charset="0"/>
                <a:cs typeface="Times New Roman" panose="02020603050405020304" pitchFamily="18" charset="0"/>
              </a:rPr>
              <a:t>minimum response rate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MRR)</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dirty="0">
                <a:latin typeface="Times New Roman" panose="02020603050405020304" pitchFamily="18" charset="0"/>
                <a:ea typeface="Times New Roman" panose="02020603050405020304" pitchFamily="18" charset="0"/>
                <a:cs typeface="Times New Roman" panose="02020603050405020304" pitchFamily="18" charset="0"/>
              </a:rPr>
              <a:t>Drop Interval (</a:t>
            </a:r>
            <a:r>
              <a:rPr lang="en-US" i="1" dirty="0" smtClean="0">
                <a:latin typeface="Times New Roman" panose="02020603050405020304" pitchFamily="18" charset="0"/>
                <a:ea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dirty="0">
                <a:latin typeface="Times New Roman" panose="02020603050405020304" pitchFamily="18" charset="0"/>
                <a:ea typeface="Times New Roman" panose="02020603050405020304" pitchFamily="18" charset="0"/>
                <a:cs typeface="Times New Roman" panose="02020603050405020304" pitchFamily="18" charset="0"/>
              </a:rPr>
              <a:t>Hold-Drop-Ratio (</a:t>
            </a:r>
            <a:r>
              <a:rPr lang="en-US" i="1" dirty="0">
                <a:latin typeface="Times New Roman" panose="02020603050405020304" pitchFamily="18" charset="0"/>
                <a:ea typeface="Times New Roman" panose="02020603050405020304" pitchFamily="18" charset="0"/>
                <a:cs typeface="Times New Roman" panose="02020603050405020304" pitchFamily="18" charset="0"/>
              </a:rPr>
              <a:t>r</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953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31</a:t>
            </a:fld>
            <a:endParaRPr lang="en-US"/>
          </a:p>
        </p:txBody>
      </p:sp>
      <p:sp>
        <p:nvSpPr>
          <p:cNvPr id="3" name="Rectangle 2"/>
          <p:cNvSpPr>
            <a:spLocks noChangeArrowheads="1"/>
          </p:cNvSpPr>
          <p:nvPr/>
        </p:nvSpPr>
        <p:spPr bwMode="auto">
          <a:xfrm>
            <a:off x="63300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Algorithm</a:t>
            </a:r>
            <a:endParaRPr lang="en-US" altLang="zh-CN" sz="2800" b="1"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644436" y="1401243"/>
            <a:ext cx="11011269" cy="3770843"/>
          </a:xfrm>
          <a:prstGeom prst="rect">
            <a:avLst/>
          </a:prstGeom>
        </p:spPr>
      </p:pic>
      <p:sp>
        <p:nvSpPr>
          <p:cNvPr id="6" name="TextBox 5"/>
          <p:cNvSpPr txBox="1"/>
          <p:nvPr/>
        </p:nvSpPr>
        <p:spPr>
          <a:xfrm>
            <a:off x="3166213" y="5312475"/>
            <a:ext cx="596771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OGR response will damps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DHC terminates as the response rate becomes smaller than a threshold value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859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32</a:t>
            </a:fld>
            <a:endParaRPr lang="en-US" dirty="0"/>
          </a:p>
        </p:txBody>
      </p:sp>
      <p:sp>
        <p:nvSpPr>
          <p:cNvPr id="3" name="Rectangle 2"/>
          <p:cNvSpPr>
            <a:spLocks noChangeArrowheads="1"/>
          </p:cNvSpPr>
          <p:nvPr/>
        </p:nvSpPr>
        <p:spPr bwMode="auto">
          <a:xfrm>
            <a:off x="609474" y="632908"/>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Solution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ext uri="{D42A27DB-BD31-4B8C-83A1-F6EECF244321}">
                <p14:modId xmlns:p14="http://schemas.microsoft.com/office/powerpoint/2010/main" val="126357005"/>
              </p:ext>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8160763" y="708316"/>
            <a:ext cx="3406747"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MPDR = 80psi/day, </a:t>
            </a:r>
            <a:r>
              <a:rPr lang="en-US" i="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 5days, </a:t>
            </a:r>
            <a:r>
              <a:rPr lang="en-US" i="1"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16, MRR = 1e-4</a:t>
            </a:r>
            <a:endParaRPr lang="en-US" dirty="0"/>
          </a:p>
        </p:txBody>
      </p:sp>
      <p:sp>
        <p:nvSpPr>
          <p:cNvPr id="7" name="TextBox 6"/>
          <p:cNvSpPr txBox="1"/>
          <p:nvPr/>
        </p:nvSpPr>
        <p:spPr>
          <a:xfrm>
            <a:off x="2003900" y="1290154"/>
            <a:ext cx="138748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0.5</a:t>
            </a:r>
            <a:endParaRPr lang="en-US" i="1" dirty="0">
              <a:latin typeface="Times New Roman" panose="02020603050405020304" pitchFamily="18" charset="0"/>
              <a:cs typeface="Times New Roman" panose="02020603050405020304" pitchFamily="18" charset="0"/>
            </a:endParaRPr>
          </a:p>
        </p:txBody>
      </p:sp>
      <p:pic>
        <p:nvPicPr>
          <p:cNvPr id="8" name="Picture 7" descr="2_ff_response_ng05"/>
          <p:cNvPicPr/>
          <p:nvPr/>
        </p:nvPicPr>
        <p:blipFill>
          <a:blip r:embed="rId4">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9" name="Rectangle 8"/>
          <p:cNvSpPr/>
          <p:nvPr/>
        </p:nvSpPr>
        <p:spPr>
          <a:xfrm>
            <a:off x="2514600" y="5106763"/>
            <a:ext cx="6096000" cy="132343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algorithm run 2 </a:t>
            </a:r>
            <a:r>
              <a:rPr lang="en-US" sz="2000" dirty="0" smtClean="0">
                <a:latin typeface="Times New Roman" panose="02020603050405020304" pitchFamily="18" charset="0"/>
                <a:cs typeface="Times New Roman" panose="02020603050405020304" pitchFamily="18" charset="0"/>
              </a:rPr>
              <a:t>DHC</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before termination</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saturation dropped into the weak response region when the second DHC was carried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out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performance is as </a:t>
            </a:r>
            <a:r>
              <a:rPr lang="en-US" sz="2000" dirty="0">
                <a:latin typeface="Times New Roman" panose="02020603050405020304" pitchFamily="18" charset="0"/>
                <a:cs typeface="Times New Roman" panose="02020603050405020304" pitchFamily="18" charset="0"/>
              </a:rPr>
              <a:t>good as optimized well control</a:t>
            </a:r>
          </a:p>
        </p:txBody>
      </p:sp>
      <p:graphicFrame>
        <p:nvGraphicFramePr>
          <p:cNvPr id="10" name="Chart 9"/>
          <p:cNvGraphicFramePr>
            <a:graphicFrameLocks/>
          </p:cNvGraphicFramePr>
          <p:nvPr>
            <p:extLst>
              <p:ext uri="{D42A27DB-BD31-4B8C-83A1-F6EECF244321}">
                <p14:modId xmlns:p14="http://schemas.microsoft.com/office/powerpoint/2010/main" val="3811799348"/>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5"/>
          </a:graphicData>
        </a:graphic>
      </p:graphicFrame>
      <p:sp>
        <p:nvSpPr>
          <p:cNvPr id="11" name="Rectangle 10"/>
          <p:cNvSpPr/>
          <p:nvPr/>
        </p:nvSpPr>
        <p:spPr>
          <a:xfrm>
            <a:off x="5019067" y="1316011"/>
            <a:ext cx="2470485" cy="369332"/>
          </a:xfrm>
          <a:prstGeom prst="rect">
            <a:avLst/>
          </a:prstGeom>
        </p:spPr>
        <p:txBody>
          <a:bodyPr wrap="none">
            <a:spAutoFit/>
          </a:bodyPr>
          <a:lstStyle/>
          <a:p>
            <a:r>
              <a:rPr lang="en-US" dirty="0" smtClean="0">
                <a:latin typeface="Times New Roman" panose="02020603050405020304" pitchFamily="18" charset="0"/>
              </a:rPr>
              <a:t>Total Oil production rate</a:t>
            </a:r>
            <a:endParaRPr lang="en-US" dirty="0"/>
          </a:p>
        </p:txBody>
      </p:sp>
    </p:spTree>
    <p:extLst>
      <p:ext uri="{BB962C8B-B14F-4D97-AF65-F5344CB8AC3E}">
        <p14:creationId xmlns:p14="http://schemas.microsoft.com/office/powerpoint/2010/main" val="3689427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33</a:t>
            </a:fld>
            <a:endParaRPr lang="en-US"/>
          </a:p>
        </p:txBody>
      </p:sp>
      <p:sp>
        <p:nvSpPr>
          <p:cNvPr id="3" name="Rectangle 2"/>
          <p:cNvSpPr>
            <a:spLocks noChangeArrowheads="1"/>
          </p:cNvSpPr>
          <p:nvPr/>
        </p:nvSpPr>
        <p:spPr bwMode="auto">
          <a:xfrm>
            <a:off x="609474" y="632908"/>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Solution</a:t>
            </a:r>
            <a:endParaRPr lang="en-US" altLang="zh-CN" sz="2800" b="1" dirty="0">
              <a:latin typeface="Arial" panose="020B0604020202020204" pitchFamily="34" charset="0"/>
              <a:cs typeface="Arial" panose="020B0604020202020204" pitchFamily="34" charset="0"/>
            </a:endParaRPr>
          </a:p>
        </p:txBody>
      </p:sp>
      <p:sp>
        <p:nvSpPr>
          <p:cNvPr id="5" name="Rectangle 4"/>
          <p:cNvSpPr/>
          <p:nvPr/>
        </p:nvSpPr>
        <p:spPr>
          <a:xfrm>
            <a:off x="5155702" y="1294037"/>
            <a:ext cx="1941557" cy="369332"/>
          </a:xfrm>
          <a:prstGeom prst="rect">
            <a:avLst/>
          </a:prstGeom>
        </p:spPr>
        <p:txBody>
          <a:bodyPr wrap="none">
            <a:spAutoFit/>
          </a:bodyPr>
          <a:lstStyle/>
          <a:p>
            <a:r>
              <a:rPr lang="en-US" dirty="0" smtClean="0">
                <a:latin typeface="Times New Roman" panose="02020603050405020304" pitchFamily="18" charset="0"/>
              </a:rPr>
              <a:t>Oil production rate</a:t>
            </a:r>
            <a:endParaRPr lang="en-US" dirty="0"/>
          </a:p>
        </p:txBody>
      </p:sp>
      <p:sp>
        <p:nvSpPr>
          <p:cNvPr id="7" name="TextBox 6"/>
          <p:cNvSpPr txBox="1"/>
          <p:nvPr/>
        </p:nvSpPr>
        <p:spPr>
          <a:xfrm>
            <a:off x="2003900" y="1290154"/>
            <a:ext cx="138748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0.5</a:t>
            </a:r>
            <a:endParaRPr lang="en-US" i="1" dirty="0">
              <a:latin typeface="Times New Roman" panose="02020603050405020304" pitchFamily="18" charset="0"/>
              <a:cs typeface="Times New Roman" panose="02020603050405020304" pitchFamily="18" charset="0"/>
            </a:endParaRPr>
          </a:p>
        </p:txBody>
      </p:sp>
      <p:pic>
        <p:nvPicPr>
          <p:cNvPr id="8" name="Picture 7" descr="2_ff_response_ng05"/>
          <p:cNvPicPr/>
          <p:nvPr/>
        </p:nvPicPr>
        <p:blipFill>
          <a:blip r:embed="rId3">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9" name="Rectangle 8"/>
          <p:cNvSpPr/>
          <p:nvPr/>
        </p:nvSpPr>
        <p:spPr>
          <a:xfrm>
            <a:off x="2514600" y="5106763"/>
            <a:ext cx="6096000" cy="132343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algorithm run 2 DHC before termination</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saturation dropped into the weak response region when the second DHC was carried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out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performance is as </a:t>
            </a:r>
            <a:r>
              <a:rPr lang="en-US" sz="2000" dirty="0">
                <a:latin typeface="Times New Roman" panose="02020603050405020304" pitchFamily="18" charset="0"/>
                <a:cs typeface="Times New Roman" panose="02020603050405020304" pitchFamily="18" charset="0"/>
              </a:rPr>
              <a:t>good as optimized well control</a:t>
            </a:r>
          </a:p>
        </p:txBody>
      </p:sp>
      <p:graphicFrame>
        <p:nvGraphicFramePr>
          <p:cNvPr id="11" name="Chart 10"/>
          <p:cNvGraphicFramePr>
            <a:graphicFrameLocks/>
          </p:cNvGraphicFramePr>
          <p:nvPr>
            <p:extLst>
              <p:ext uri="{D42A27DB-BD31-4B8C-83A1-F6EECF244321}">
                <p14:modId xmlns:p14="http://schemas.microsoft.com/office/powerpoint/2010/main" val="3685422227"/>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455625373"/>
              </p:ext>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5"/>
          </a:graphicData>
        </a:graphic>
      </p:graphicFrame>
      <p:sp>
        <p:nvSpPr>
          <p:cNvPr id="14" name="Rectangle 13"/>
          <p:cNvSpPr/>
          <p:nvPr/>
        </p:nvSpPr>
        <p:spPr>
          <a:xfrm>
            <a:off x="8160763" y="708316"/>
            <a:ext cx="3406747"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MPDR = 80psi/day, </a:t>
            </a:r>
            <a:r>
              <a:rPr lang="en-US" i="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 5days, </a:t>
            </a:r>
            <a:r>
              <a:rPr lang="en-US" i="1"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16, MRR = 1e-4</a:t>
            </a:r>
            <a:endParaRPr lang="en-US" dirty="0"/>
          </a:p>
        </p:txBody>
      </p:sp>
    </p:spTree>
    <p:extLst>
      <p:ext uri="{BB962C8B-B14F-4D97-AF65-F5344CB8AC3E}">
        <p14:creationId xmlns:p14="http://schemas.microsoft.com/office/powerpoint/2010/main" val="925182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34</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Solution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ext uri="{D42A27DB-BD31-4B8C-83A1-F6EECF244321}">
                <p14:modId xmlns:p14="http://schemas.microsoft.com/office/powerpoint/2010/main" val="3560340713"/>
              </p:ext>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2_ff-response_ng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8" name="TextBox 7"/>
          <p:cNvSpPr txBox="1"/>
          <p:nvPr/>
        </p:nvSpPr>
        <p:spPr>
          <a:xfrm>
            <a:off x="2003900" y="1290154"/>
            <a:ext cx="138748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1</a:t>
            </a:r>
            <a:endParaRPr lang="en-US" i="1" dirty="0">
              <a:latin typeface="Times New Roman" panose="02020603050405020304" pitchFamily="18" charset="0"/>
              <a:cs typeface="Times New Roman" panose="02020603050405020304" pitchFamily="18" charset="0"/>
            </a:endParaRPr>
          </a:p>
        </p:txBody>
      </p:sp>
      <p:sp>
        <p:nvSpPr>
          <p:cNvPr id="9" name="Rectangle 8"/>
          <p:cNvSpPr/>
          <p:nvPr/>
        </p:nvSpPr>
        <p:spPr>
          <a:xfrm>
            <a:off x="3078480" y="5032911"/>
            <a:ext cx="6096000" cy="1323439"/>
          </a:xfrm>
          <a:prstGeom prst="rect">
            <a:avLst/>
          </a:prstGeom>
        </p:spPr>
        <p:txBody>
          <a:bodyPr>
            <a:spAutoFit/>
          </a:bodyPr>
          <a:lstStyle/>
          <a:p>
            <a:pPr marL="285750" indent="-28575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took more cycles for the saturation to fall into the weak response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part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performance is comparable </a:t>
            </a:r>
            <a:r>
              <a:rPr lang="en-US" sz="2000" dirty="0">
                <a:latin typeface="Times New Roman" panose="02020603050405020304" pitchFamily="18" charset="0"/>
                <a:cs typeface="Times New Roman" panose="02020603050405020304" pitchFamily="18" charset="0"/>
              </a:rPr>
              <a:t>to the optimized </a:t>
            </a:r>
            <a:r>
              <a:rPr lang="en-US" sz="2000" dirty="0" smtClean="0">
                <a:latin typeface="Times New Roman" panose="02020603050405020304" pitchFamily="18" charset="0"/>
                <a:cs typeface="Times New Roman" panose="02020603050405020304" pitchFamily="18" charset="0"/>
              </a:rPr>
              <a:t>solution</a:t>
            </a:r>
            <a:endParaRPr lang="en-US" sz="2000" dirty="0">
              <a:latin typeface="Times New Roman" panose="02020603050405020304" pitchFamily="18" charset="0"/>
              <a:cs typeface="Times New Roman" panose="02020603050405020304"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1638452125"/>
              </p:ext>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8160763" y="708316"/>
            <a:ext cx="3406747"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MPDR = 80psi/day, </a:t>
            </a:r>
            <a:r>
              <a:rPr lang="en-US" i="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 5days, </a:t>
            </a:r>
            <a:r>
              <a:rPr lang="en-US" i="1"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16, MRR = 1e-4</a:t>
            </a:r>
            <a:endParaRPr lang="en-US" dirty="0"/>
          </a:p>
        </p:txBody>
      </p:sp>
      <p:sp>
        <p:nvSpPr>
          <p:cNvPr id="12" name="Rectangle 11"/>
          <p:cNvSpPr/>
          <p:nvPr/>
        </p:nvSpPr>
        <p:spPr>
          <a:xfrm>
            <a:off x="5019067" y="1316011"/>
            <a:ext cx="2470485" cy="369332"/>
          </a:xfrm>
          <a:prstGeom prst="rect">
            <a:avLst/>
          </a:prstGeom>
        </p:spPr>
        <p:txBody>
          <a:bodyPr wrap="none">
            <a:spAutoFit/>
          </a:bodyPr>
          <a:lstStyle/>
          <a:p>
            <a:r>
              <a:rPr lang="en-US" dirty="0" smtClean="0">
                <a:latin typeface="Times New Roman" panose="02020603050405020304" pitchFamily="18" charset="0"/>
              </a:rPr>
              <a:t>Total Oil production rate</a:t>
            </a:r>
            <a:endParaRPr lang="en-US" dirty="0"/>
          </a:p>
        </p:txBody>
      </p:sp>
    </p:spTree>
    <p:extLst>
      <p:ext uri="{BB962C8B-B14F-4D97-AF65-F5344CB8AC3E}">
        <p14:creationId xmlns:p14="http://schemas.microsoft.com/office/powerpoint/2010/main" val="1648555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35</a:t>
            </a:fld>
            <a:endParaRPr lang="en-US"/>
          </a:p>
        </p:txBody>
      </p:sp>
      <p:sp>
        <p:nvSpPr>
          <p:cNvPr id="3" name="Rectangle 2"/>
          <p:cNvSpPr>
            <a:spLocks noChangeArrowheads="1"/>
          </p:cNvSpPr>
          <p:nvPr/>
        </p:nvSpPr>
        <p:spPr bwMode="auto">
          <a:xfrm>
            <a:off x="644437" y="570622"/>
            <a:ext cx="10709363"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Parameter Selection (hold-drop-ratio)</a:t>
            </a:r>
            <a:endParaRPr lang="en-US" altLang="zh-CN" sz="2800" b="1" dirty="0">
              <a:latin typeface="Arial" panose="020B0604020202020204" pitchFamily="34" charset="0"/>
              <a:cs typeface="Arial" panose="020B0604020202020204" pitchFamily="34" charset="0"/>
            </a:endParaRPr>
          </a:p>
        </p:txBody>
      </p:sp>
      <p:graphicFrame>
        <p:nvGraphicFramePr>
          <p:cNvPr id="6" name="Chart 5"/>
          <p:cNvGraphicFramePr/>
          <p:nvPr>
            <p:extLst>
              <p:ext uri="{D42A27DB-BD31-4B8C-83A1-F6EECF244321}">
                <p14:modId xmlns:p14="http://schemas.microsoft.com/office/powerpoint/2010/main" val="2630350543"/>
              </p:ext>
            </p:extLst>
          </p:nvPr>
        </p:nvGraphicFramePr>
        <p:xfrm>
          <a:off x="4311434" y="2148182"/>
          <a:ext cx="3524974" cy="26530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6923140" y="1397038"/>
            <a:ext cx="320470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1; r = 4,16 or 32</a:t>
            </a:r>
            <a:endParaRPr lang="en-US" i="1" dirty="0">
              <a:latin typeface="Times New Roman" panose="02020603050405020304" pitchFamily="18" charset="0"/>
              <a:cs typeface="Times New Roman" panose="02020603050405020304" pitchFamily="18" charset="0"/>
            </a:endParaRPr>
          </a:p>
        </p:txBody>
      </p:sp>
      <p:sp>
        <p:nvSpPr>
          <p:cNvPr id="4" name="Rectangle 3"/>
          <p:cNvSpPr/>
          <p:nvPr/>
        </p:nvSpPr>
        <p:spPr>
          <a:xfrm>
            <a:off x="644437" y="1895777"/>
            <a:ext cx="3487725"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value of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hold-drop-ratio (</a:t>
            </a:r>
            <a:r>
              <a:rPr lang="en-US" sz="2000" i="1" dirty="0" smtClean="0">
                <a:latin typeface="Times New Roman" panose="02020603050405020304" pitchFamily="18" charset="0"/>
                <a:ea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determines the ‘average drop rate’ of the DHC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period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Choice of r is a trade off between performance and risk</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Reservoir with narrower and steeper strong response zone.</a:t>
            </a:r>
            <a:endParaRPr lang="en-US" sz="2000" dirty="0">
              <a:latin typeface="Times New Roman" panose="02020603050405020304" pitchFamily="18" charset="0"/>
              <a:cs typeface="Times New Roman" panose="02020603050405020304"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774007039"/>
              </p:ext>
            </p:extLst>
          </p:nvPr>
        </p:nvGraphicFramePr>
        <p:xfrm>
          <a:off x="7836408" y="2020824"/>
          <a:ext cx="3520440" cy="29077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8852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36</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Parameter Selection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ext uri="{D42A27DB-BD31-4B8C-83A1-F6EECF244321}">
                <p14:modId xmlns:p14="http://schemas.microsoft.com/office/powerpoint/2010/main" val="4029335311"/>
              </p:ext>
            </p:extLst>
          </p:nvPr>
        </p:nvGraphicFramePr>
        <p:xfrm>
          <a:off x="4316753" y="2023097"/>
          <a:ext cx="3515891" cy="290771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768811" y="1484846"/>
            <a:ext cx="272062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1; r=16; d = 3 or 5</a:t>
            </a:r>
            <a:endParaRPr lang="en-US" i="1" dirty="0">
              <a:latin typeface="Times New Roman" panose="02020603050405020304" pitchFamily="18" charset="0"/>
              <a:cs typeface="Times New Roman" panose="02020603050405020304" pitchFamily="18" charset="0"/>
            </a:endParaRPr>
          </a:p>
        </p:txBody>
      </p:sp>
      <p:sp>
        <p:nvSpPr>
          <p:cNvPr id="7" name="Rectangle 6"/>
          <p:cNvSpPr/>
          <p:nvPr/>
        </p:nvSpPr>
        <p:spPr>
          <a:xfrm>
            <a:off x="644437" y="1895777"/>
            <a:ext cx="3487725" cy="3170099"/>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The value of drop interval (</a:t>
            </a:r>
            <a:r>
              <a:rPr lang="en-US" sz="2000" i="1" dirty="0" smtClean="0">
                <a:latin typeface="Times New Roman" panose="02020603050405020304" pitchFamily="18" charset="0"/>
                <a:ea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determines the frequency to retrieve information from the reservoir</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final production is not sensitive to the choice of </a:t>
            </a:r>
            <a:r>
              <a:rPr lang="en-US" sz="2000" i="1" dirty="0" smtClean="0">
                <a:latin typeface="Times New Roman" panose="02020603050405020304" pitchFamily="18" charset="0"/>
                <a:cs typeface="Times New Roman" panose="02020603050405020304" pitchFamily="18" charset="0"/>
              </a:rPr>
              <a:t>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algorithm is stable, different parameter setting does not make much difference</a:t>
            </a:r>
            <a:endParaRPr lang="en-US" sz="2000" dirty="0">
              <a:latin typeface="Times New Roman" panose="02020603050405020304" pitchFamily="18" charset="0"/>
              <a:cs typeface="Times New Roman" panose="02020603050405020304" pitchFamily="18" charset="0"/>
            </a:endParaRPr>
          </a:p>
        </p:txBody>
      </p:sp>
      <p:graphicFrame>
        <p:nvGraphicFramePr>
          <p:cNvPr id="8" name="Chart 7"/>
          <p:cNvGraphicFramePr>
            <a:graphicFrameLocks/>
          </p:cNvGraphicFramePr>
          <p:nvPr>
            <p:extLst>
              <p:ext uri="{D42A27DB-BD31-4B8C-83A1-F6EECF244321}">
                <p14:modId xmlns:p14="http://schemas.microsoft.com/office/powerpoint/2010/main" val="2516650183"/>
              </p:ext>
            </p:extLst>
          </p:nvPr>
        </p:nvGraphicFramePr>
        <p:xfrm>
          <a:off x="7836408" y="2020824"/>
          <a:ext cx="3520440" cy="29077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5178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37</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Conclusion</a:t>
            </a:r>
            <a:endParaRPr lang="en-US" altLang="zh-CN" sz="2800" b="1" dirty="0">
              <a:latin typeface="Arial" panose="020B0604020202020204" pitchFamily="34" charset="0"/>
              <a:cs typeface="Arial" panose="020B0604020202020204" pitchFamily="34" charset="0"/>
            </a:endParaRPr>
          </a:p>
        </p:txBody>
      </p:sp>
      <p:sp>
        <p:nvSpPr>
          <p:cNvPr id="4" name="Rectangle 3"/>
          <p:cNvSpPr/>
          <p:nvPr/>
        </p:nvSpPr>
        <p:spPr>
          <a:xfrm>
            <a:off x="1535959" y="1678521"/>
            <a:ext cx="9035970" cy="2246769"/>
          </a:xfrm>
          <a:prstGeom prst="rect">
            <a:avLst/>
          </a:prstGeom>
        </p:spPr>
        <p:txBody>
          <a:bodyPr wrap="square">
            <a:spAutoFit/>
          </a:bodyPr>
          <a:lstStyle/>
          <a:p>
            <a:pPr marR="0" lvl="0" algn="just">
              <a:spcBef>
                <a:spcPts val="0"/>
              </a:spcBef>
              <a:spcAft>
                <a:spcPts val="0"/>
              </a:spcAft>
            </a:pPr>
            <a:r>
              <a:rPr lang="en-US" sz="2000" dirty="0" smtClean="0">
                <a:latin typeface="Times New Roman" panose="02020603050405020304" pitchFamily="18" charset="0"/>
                <a:ea typeface="SimSun" panose="02010600030101010101" pitchFamily="2" charset="-122"/>
              </a:rPr>
              <a:t>1. </a:t>
            </a:r>
            <a:r>
              <a:rPr lang="en-US" sz="2000" b="1" dirty="0" smtClean="0">
                <a:latin typeface="Times New Roman" panose="02020603050405020304" pitchFamily="18" charset="0"/>
                <a:ea typeface="SimSun" panose="02010600030101010101" pitchFamily="2" charset="-122"/>
              </a:rPr>
              <a:t>Type A reservoir vs Type B reservoir</a:t>
            </a:r>
          </a:p>
          <a:p>
            <a:pPr marR="0" lvl="0" algn="just">
              <a:spcBef>
                <a:spcPts val="0"/>
              </a:spcBef>
              <a:spcAft>
                <a:spcPts val="0"/>
              </a:spcAft>
            </a:pPr>
            <a:r>
              <a:rPr lang="en-US" sz="2000" dirty="0" smtClean="0">
                <a:latin typeface="Times New Roman" panose="02020603050405020304" pitchFamily="18" charset="0"/>
                <a:ea typeface="SimSun" panose="02010600030101010101" pitchFamily="2" charset="-122"/>
              </a:rPr>
              <a:t>The optimization results indicate that type A reservoir would benefit from slowing down pressure drop and type B reservoirs have limited room for improvement.</a:t>
            </a:r>
          </a:p>
          <a:p>
            <a:pPr marR="0" lvl="0" algn="just">
              <a:spcBef>
                <a:spcPts val="0"/>
              </a:spcBef>
              <a:spcAft>
                <a:spcPts val="0"/>
              </a:spcAft>
            </a:pPr>
            <a:r>
              <a:rPr lang="en-US" sz="2000" dirty="0" smtClean="0">
                <a:latin typeface="Times New Roman" panose="02020603050405020304" pitchFamily="18" charset="0"/>
                <a:ea typeface="SimSun" panose="02010600030101010101" pitchFamily="2" charset="-122"/>
              </a:rPr>
              <a:t>2. </a:t>
            </a:r>
            <a:r>
              <a:rPr lang="en-US" sz="2000" b="1" dirty="0" smtClean="0">
                <a:latin typeface="Times New Roman" panose="02020603050405020304" pitchFamily="18" charset="0"/>
                <a:ea typeface="SimSun" panose="02010600030101010101" pitchFamily="2" charset="-122"/>
              </a:rPr>
              <a:t>Data-driven solution vs Optimization solution</a:t>
            </a:r>
          </a:p>
          <a:p>
            <a:pPr marR="0" lvl="0" algn="just">
              <a:spcBef>
                <a:spcPts val="0"/>
              </a:spcBef>
              <a:spcAft>
                <a:spcPts val="0"/>
              </a:spcAft>
            </a:pPr>
            <a:r>
              <a:rPr lang="en-US" sz="2000" dirty="0" smtClean="0">
                <a:latin typeface="Times New Roman" panose="02020603050405020304" pitchFamily="18" charset="0"/>
                <a:ea typeface="SimSun" panose="02010600030101010101" pitchFamily="2" charset="-122"/>
              </a:rPr>
              <a:t>Based on simulation results, the </a:t>
            </a:r>
            <a:r>
              <a:rPr lang="en-US" sz="2000" dirty="0">
                <a:latin typeface="Times New Roman" panose="02020603050405020304" pitchFamily="18" charset="0"/>
                <a:ea typeface="SimSun" panose="02010600030101010101" pitchFamily="2" charset="-122"/>
              </a:rPr>
              <a:t>proposed data-driven algorithm is capable of increasing the five-year </a:t>
            </a:r>
            <a:r>
              <a:rPr lang="en-US" sz="2000" dirty="0" smtClean="0">
                <a:latin typeface="Times New Roman" panose="02020603050405020304" pitchFamily="18" charset="0"/>
                <a:ea typeface="SimSun" panose="02010600030101010101" pitchFamily="2" charset="-122"/>
              </a:rPr>
              <a:t>Oil production for </a:t>
            </a:r>
            <a:r>
              <a:rPr lang="en-US" sz="2000" dirty="0">
                <a:latin typeface="Times New Roman" panose="02020603050405020304" pitchFamily="18" charset="0"/>
                <a:ea typeface="SimSun" panose="02010600030101010101" pitchFamily="2" charset="-122"/>
              </a:rPr>
              <a:t>type A reservoirs by up to </a:t>
            </a:r>
            <a:r>
              <a:rPr lang="en-US" sz="2000" dirty="0" smtClean="0">
                <a:latin typeface="Times New Roman" panose="02020603050405020304" pitchFamily="18" charset="0"/>
                <a:ea typeface="SimSun" panose="02010600030101010101" pitchFamily="2" charset="-122"/>
              </a:rPr>
              <a:t>35% </a:t>
            </a:r>
            <a:r>
              <a:rPr lang="en-US" sz="2000" dirty="0">
                <a:latin typeface="Times New Roman" panose="02020603050405020304" pitchFamily="18" charset="0"/>
                <a:ea typeface="SimSun" panose="02010600030101010101" pitchFamily="2" charset="-122"/>
              </a:rPr>
              <a:t>and guaranteeing a </a:t>
            </a:r>
            <a:r>
              <a:rPr lang="en-US" sz="2000" dirty="0" smtClean="0">
                <a:latin typeface="Times New Roman" panose="02020603050405020304" pitchFamily="18" charset="0"/>
                <a:ea typeface="SimSun" panose="02010600030101010101" pitchFamily="2" charset="-122"/>
              </a:rPr>
              <a:t>optimal/near-</a:t>
            </a:r>
            <a:r>
              <a:rPr lang="en-US" sz="2000" dirty="0" err="1" smtClean="0">
                <a:latin typeface="Times New Roman" panose="02020603050405020304" pitchFamily="18" charset="0"/>
                <a:ea typeface="SimSun" panose="02010600030101010101" pitchFamily="2" charset="-122"/>
              </a:rPr>
              <a:t>optinal</a:t>
            </a:r>
            <a:r>
              <a:rPr lang="en-US" sz="2000" dirty="0" smtClean="0">
                <a:latin typeface="Times New Roman" panose="02020603050405020304" pitchFamily="18" charset="0"/>
                <a:ea typeface="SimSun" panose="02010600030101010101" pitchFamily="2" charset="-122"/>
              </a:rPr>
              <a:t> </a:t>
            </a:r>
            <a:r>
              <a:rPr lang="en-US" sz="2000" dirty="0">
                <a:latin typeface="Times New Roman" panose="02020603050405020304" pitchFamily="18" charset="0"/>
                <a:ea typeface="SimSun" panose="02010600030101010101" pitchFamily="2" charset="-122"/>
              </a:rPr>
              <a:t>solution for type B </a:t>
            </a:r>
            <a:r>
              <a:rPr lang="en-US" sz="2000" dirty="0" smtClean="0">
                <a:latin typeface="Times New Roman" panose="02020603050405020304" pitchFamily="18" charset="0"/>
                <a:ea typeface="SimSun" panose="02010600030101010101" pitchFamily="2" charset="-122"/>
              </a:rPr>
              <a:t>reservoirs</a:t>
            </a:r>
            <a:endParaRPr lang="en-US"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5905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38</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Recommendation</a:t>
            </a:r>
            <a:endParaRPr lang="en-US" altLang="zh-CN" sz="2800" b="1" dirty="0">
              <a:latin typeface="Arial" panose="020B0604020202020204" pitchFamily="34" charset="0"/>
              <a:cs typeface="Arial" panose="020B0604020202020204" pitchFamily="34" charset="0"/>
            </a:endParaRPr>
          </a:p>
        </p:txBody>
      </p:sp>
      <p:sp>
        <p:nvSpPr>
          <p:cNvPr id="10" name="TextBox 9"/>
          <p:cNvSpPr txBox="1"/>
          <p:nvPr/>
        </p:nvSpPr>
        <p:spPr>
          <a:xfrm>
            <a:off x="6253039" y="1362115"/>
            <a:ext cx="375565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Apply Strategy 1(Greedy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253040" y="2292980"/>
            <a:ext cx="4962827" cy="4370427"/>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Apply Strategy DHCs:</a:t>
            </a:r>
          </a:p>
          <a:p>
            <a:pPr marL="285750" lvl="0" indent="-285750" eaLnBrk="0" fontAlgn="base" hangingPunct="0">
              <a:spcBef>
                <a:spcPct val="0"/>
              </a:spcBef>
              <a:spcAft>
                <a:spcPct val="0"/>
              </a:spcAft>
              <a:buFont typeface="Arial" panose="020B0604020202020204" pitchFamily="34" charset="0"/>
              <a:buChar char="•"/>
            </a:pPr>
            <a:r>
              <a:rPr lang="en-US" altLang="en-US" sz="2000" dirty="0">
                <a:latin typeface="Times New Roman" panose="02020603050405020304" pitchFamily="18" charset="0"/>
                <a:ea typeface="SimSun" panose="02010600030101010101" pitchFamily="2" charset="-122"/>
                <a:cs typeface="Times New Roman" panose="02020603050405020304" pitchFamily="18" charset="0"/>
              </a:rPr>
              <a:t>Start DHCs: record OGR data and bootstrap multiple ensembles of the OGR </a:t>
            </a:r>
            <a:r>
              <a:rPr lang="en-US" altLang="en-US" sz="2000" dirty="0" smtClean="0">
                <a:latin typeface="Times New Roman" panose="02020603050405020304" pitchFamily="18" charset="0"/>
                <a:ea typeface="SimSun" panose="02010600030101010101" pitchFamily="2" charset="-122"/>
                <a:cs typeface="Times New Roman" panose="02020603050405020304" pitchFamily="18" charset="0"/>
              </a:rPr>
              <a:t>data; </a:t>
            </a:r>
            <a:r>
              <a:rPr lang="en-US" altLang="zh-CN" sz="2000" dirty="0" smtClean="0">
                <a:latin typeface="Times New Roman" panose="02020603050405020304" pitchFamily="18" charset="0"/>
                <a:ea typeface="SimSun" panose="02010600030101010101" pitchFamily="2" charset="-122"/>
                <a:cs typeface="Times New Roman" panose="02020603050405020304" pitchFamily="18" charset="0"/>
              </a:rPr>
              <a:t>make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sure the data is collected as (</a:t>
            </a:r>
            <a:r>
              <a:rPr lang="en-US" altLang="zh-CN" sz="2000" i="1" dirty="0">
                <a:latin typeface="Times New Roman" panose="02020603050405020304" pitchFamily="18" charset="0"/>
                <a:ea typeface="SimSun" panose="02010600030101010101" pitchFamily="2" charset="-122"/>
                <a:cs typeface="Times New Roman" panose="02020603050405020304" pitchFamily="18" charset="0"/>
              </a:rPr>
              <a:t>t</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OGR) pairs; </a:t>
            </a:r>
            <a:endParaRPr lang="en-US" altLang="zh-CN" sz="2000"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altLang="zh-CN" sz="2000" dirty="0" smtClean="0">
                <a:latin typeface="Times New Roman" panose="02020603050405020304" pitchFamily="18" charset="0"/>
                <a:ea typeface="SimSun" panose="02010600030101010101" pitchFamily="2" charset="-122"/>
                <a:cs typeface="Times New Roman" panose="02020603050405020304" pitchFamily="18" charset="0"/>
              </a:rPr>
              <a:t>Fit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lines for each ensemble and treat the slope of each line as the samples of response rate;</a:t>
            </a:r>
            <a:endParaRPr lang="en-US" altLang="zh-CN" sz="1100" dirty="0"/>
          </a:p>
          <a:p>
            <a:pPr marL="285750" lvl="0" indent="-285750" eaLnBrk="0" fontAlgn="base" hangingPunct="0">
              <a:spcBef>
                <a:spcPct val="0"/>
              </a:spcBef>
              <a:spcAft>
                <a:spcPct val="0"/>
              </a:spcAft>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Compute the 95% confidence interval for the response rate; If the lower bound of the interval is greater than the minimum response rate, return to step 3 and keep doing DHC. Otherwise, </a:t>
            </a:r>
            <a:r>
              <a:rPr lang="en-US" altLang="zh-CN" sz="2000" dirty="0" smtClean="0">
                <a:latin typeface="Times New Roman" panose="02020603050405020304" pitchFamily="18" charset="0"/>
                <a:ea typeface="SimSun" panose="02010600030101010101" pitchFamily="2" charset="-122"/>
                <a:cs typeface="Times New Roman" panose="02020603050405020304" pitchFamily="18" charset="0"/>
              </a:rPr>
              <a:t>terminate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the </a:t>
            </a:r>
            <a:r>
              <a:rPr lang="en-US" altLang="zh-CN" sz="2000" dirty="0" smtClean="0">
                <a:latin typeface="Times New Roman" panose="02020603050405020304" pitchFamily="18" charset="0"/>
                <a:ea typeface="SimSun" panose="02010600030101010101" pitchFamily="2" charset="-122"/>
                <a:cs typeface="Times New Roman" panose="02020603050405020304" pitchFamily="18" charset="0"/>
              </a:rPr>
              <a:t>DHCs.</a:t>
            </a:r>
            <a:endParaRPr lang="en-US" altLang="zh-CN" sz="3200" dirty="0">
              <a:latin typeface="Arial" panose="020B0604020202020204" pitchFamily="34" charset="0"/>
            </a:endParaRPr>
          </a:p>
          <a:p>
            <a:endParaRPr lang="en-US" dirty="0"/>
          </a:p>
        </p:txBody>
      </p:sp>
      <p:grpSp>
        <p:nvGrpSpPr>
          <p:cNvPr id="17" name="Group 16"/>
          <p:cNvGrpSpPr/>
          <p:nvPr/>
        </p:nvGrpSpPr>
        <p:grpSpPr>
          <a:xfrm>
            <a:off x="318638" y="1720927"/>
            <a:ext cx="5934402" cy="3314061"/>
            <a:chOff x="735326" y="887549"/>
            <a:chExt cx="5934402" cy="3314061"/>
          </a:xfrm>
        </p:grpSpPr>
        <p:graphicFrame>
          <p:nvGraphicFramePr>
            <p:cNvPr id="6" name="Chart 5"/>
            <p:cNvGraphicFramePr>
              <a:graphicFrameLocks/>
            </p:cNvGraphicFramePr>
            <p:nvPr>
              <p:extLst>
                <p:ext uri="{D42A27DB-BD31-4B8C-83A1-F6EECF244321}">
                  <p14:modId xmlns:p14="http://schemas.microsoft.com/office/powerpoint/2010/main" val="1562534549"/>
                </p:ext>
              </p:extLst>
            </p:nvPr>
          </p:nvGraphicFramePr>
          <p:xfrm>
            <a:off x="735326" y="1303020"/>
            <a:ext cx="4519580" cy="2898590"/>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p:cNvSpPr/>
            <p:nvPr/>
          </p:nvSpPr>
          <p:spPr>
            <a:xfrm>
              <a:off x="4190036" y="1666755"/>
              <a:ext cx="532435" cy="64818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p:nvPr/>
          </p:nvCxnSpPr>
          <p:spPr>
            <a:xfrm flipV="1">
              <a:off x="4490977" y="887549"/>
              <a:ext cx="2178751" cy="10685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Oval 13"/>
            <p:cNvSpPr/>
            <p:nvPr/>
          </p:nvSpPr>
          <p:spPr>
            <a:xfrm>
              <a:off x="3923818" y="2920500"/>
              <a:ext cx="532435" cy="64818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p:cNvCxnSpPr/>
            <p:nvPr/>
          </p:nvCxnSpPr>
          <p:spPr>
            <a:xfrm flipV="1">
              <a:off x="4327812" y="1666755"/>
              <a:ext cx="2235033" cy="1604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1295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39</a:t>
            </a:fld>
            <a:endParaRPr lang="en-US"/>
          </a:p>
        </p:txBody>
      </p:sp>
      <p:sp>
        <p:nvSpPr>
          <p:cNvPr id="4" name="Rectangle 3"/>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Recommendation</a:t>
            </a:r>
            <a:endParaRPr lang="en-US" altLang="zh-CN" sz="2800" b="1" dirty="0">
              <a:latin typeface="Arial" panose="020B0604020202020204" pitchFamily="34" charset="0"/>
              <a:cs typeface="Arial" panose="020B0604020202020204" pitchFamily="34" charset="0"/>
            </a:endParaRPr>
          </a:p>
        </p:txBody>
      </p:sp>
      <p:pic>
        <p:nvPicPr>
          <p:cNvPr id="5" name="Picture 4" descr="C:\Users\yuz899\Dropbox\2016Spring\2016thesis\my_thesis\MatlabCode\Linear Regression with Full Data.png"/>
          <p:cNvPicPr/>
          <p:nvPr/>
        </p:nvPicPr>
        <p:blipFill>
          <a:blip r:embed="rId3">
            <a:extLst>
              <a:ext uri="{28A0092B-C50C-407E-A947-70E740481C1C}">
                <a14:useLocalDpi xmlns:a14="http://schemas.microsoft.com/office/drawing/2010/main" val="0"/>
              </a:ext>
            </a:extLst>
          </a:blip>
          <a:srcRect/>
          <a:stretch>
            <a:fillRect/>
          </a:stretch>
        </p:blipFill>
        <p:spPr bwMode="auto">
          <a:xfrm>
            <a:off x="1506414" y="3802120"/>
            <a:ext cx="3032149" cy="2171475"/>
          </a:xfrm>
          <a:prstGeom prst="rect">
            <a:avLst/>
          </a:prstGeom>
          <a:noFill/>
          <a:ln>
            <a:noFill/>
          </a:ln>
        </p:spPr>
      </p:pic>
      <p:pic>
        <p:nvPicPr>
          <p:cNvPr id="6" name="Picture 5" descr="C:\Users\yuz899\Dropbox\2016Spring\2016thesis\my_thesis\MatlabCode\Linear Regression with Ensemble No 1.png"/>
          <p:cNvPicPr/>
          <p:nvPr/>
        </p:nvPicPr>
        <p:blipFill>
          <a:blip r:embed="rId4">
            <a:extLst>
              <a:ext uri="{28A0092B-C50C-407E-A947-70E740481C1C}">
                <a14:useLocalDpi xmlns:a14="http://schemas.microsoft.com/office/drawing/2010/main" val="0"/>
              </a:ext>
            </a:extLst>
          </a:blip>
          <a:srcRect/>
          <a:stretch>
            <a:fillRect/>
          </a:stretch>
        </p:blipFill>
        <p:spPr bwMode="auto">
          <a:xfrm>
            <a:off x="5493571" y="1765082"/>
            <a:ext cx="3117027" cy="2158474"/>
          </a:xfrm>
          <a:prstGeom prst="rect">
            <a:avLst/>
          </a:prstGeom>
          <a:noFill/>
          <a:ln>
            <a:noFill/>
          </a:ln>
        </p:spPr>
      </p:pic>
      <p:pic>
        <p:nvPicPr>
          <p:cNvPr id="7" name="Picture 6" descr="C:\Users\yuz899\Dropbox\2016Spring\2016thesis\my_thesis\MatlabCode\Linear Regression with Ensemble No 2.png"/>
          <p:cNvPicPr/>
          <p:nvPr/>
        </p:nvPicPr>
        <p:blipFill>
          <a:blip r:embed="rId5">
            <a:extLst>
              <a:ext uri="{28A0092B-C50C-407E-A947-70E740481C1C}">
                <a14:useLocalDpi xmlns:a14="http://schemas.microsoft.com/office/drawing/2010/main" val="0"/>
              </a:ext>
            </a:extLst>
          </a:blip>
          <a:srcRect/>
          <a:stretch>
            <a:fillRect/>
          </a:stretch>
        </p:blipFill>
        <p:spPr bwMode="auto">
          <a:xfrm>
            <a:off x="8610599" y="1765082"/>
            <a:ext cx="2848338" cy="2158474"/>
          </a:xfrm>
          <a:prstGeom prst="rect">
            <a:avLst/>
          </a:prstGeom>
          <a:noFill/>
          <a:ln>
            <a:noFill/>
          </a:ln>
        </p:spPr>
      </p:pic>
      <p:pic>
        <p:nvPicPr>
          <p:cNvPr id="8" name="Picture 7" descr="C:\Users\yuz899\Dropbox\2016Spring\2016thesis\my_thesis\MatlabCode\Linear Regression with Ensemble No 3.png"/>
          <p:cNvPicPr/>
          <p:nvPr/>
        </p:nvPicPr>
        <p:blipFill>
          <a:blip r:embed="rId6">
            <a:extLst>
              <a:ext uri="{28A0092B-C50C-407E-A947-70E740481C1C}">
                <a14:useLocalDpi xmlns:a14="http://schemas.microsoft.com/office/drawing/2010/main" val="0"/>
              </a:ext>
            </a:extLst>
          </a:blip>
          <a:srcRect/>
          <a:stretch>
            <a:fillRect/>
          </a:stretch>
        </p:blipFill>
        <p:spPr bwMode="auto">
          <a:xfrm>
            <a:off x="5493571" y="3981692"/>
            <a:ext cx="3117027" cy="2106592"/>
          </a:xfrm>
          <a:prstGeom prst="rect">
            <a:avLst/>
          </a:prstGeom>
          <a:noFill/>
          <a:ln>
            <a:noFill/>
          </a:ln>
        </p:spPr>
      </p:pic>
      <p:pic>
        <p:nvPicPr>
          <p:cNvPr id="9" name="Picture 8" descr="C:\Users\yuz899\Dropbox\2016Spring\2016thesis\my_thesis\MatlabCode\Linear Regression with Ensemble No 4.png"/>
          <p:cNvPicPr/>
          <p:nvPr/>
        </p:nvPicPr>
        <p:blipFill>
          <a:blip r:embed="rId7">
            <a:extLst>
              <a:ext uri="{28A0092B-C50C-407E-A947-70E740481C1C}">
                <a14:useLocalDpi xmlns:a14="http://schemas.microsoft.com/office/drawing/2010/main" val="0"/>
              </a:ext>
            </a:extLst>
          </a:blip>
          <a:srcRect/>
          <a:stretch>
            <a:fillRect/>
          </a:stretch>
        </p:blipFill>
        <p:spPr bwMode="auto">
          <a:xfrm>
            <a:off x="8610598" y="3981692"/>
            <a:ext cx="2848339" cy="2106592"/>
          </a:xfrm>
          <a:prstGeom prst="rect">
            <a:avLst/>
          </a:prstGeom>
          <a:noFill/>
          <a:ln>
            <a:noFill/>
          </a:ln>
        </p:spPr>
      </p:pic>
      <p:sp>
        <p:nvSpPr>
          <p:cNvPr id="3" name="TextBox 2"/>
          <p:cNvSpPr txBox="1"/>
          <p:nvPr/>
        </p:nvSpPr>
        <p:spPr>
          <a:xfrm>
            <a:off x="1356832" y="1667435"/>
            <a:ext cx="3331315"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Ensembles Generating Process:</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73082" y="3432788"/>
            <a:ext cx="1745185" cy="369332"/>
          </a:xfrm>
          <a:prstGeom prst="rect">
            <a:avLst/>
          </a:prstGeom>
          <a:noFill/>
        </p:spPr>
        <p:txBody>
          <a:bodyPr wrap="square" rtlCol="0">
            <a:spAutoFit/>
          </a:bodyPr>
          <a:lstStyle/>
          <a:p>
            <a:r>
              <a:rPr lang="en-US" dirty="0" smtClean="0"/>
              <a:t>Full Data</a:t>
            </a:r>
            <a:endParaRPr lang="en-US" dirty="0"/>
          </a:p>
        </p:txBody>
      </p:sp>
      <p:sp>
        <p:nvSpPr>
          <p:cNvPr id="11" name="TextBox 10"/>
          <p:cNvSpPr txBox="1"/>
          <p:nvPr/>
        </p:nvSpPr>
        <p:spPr>
          <a:xfrm>
            <a:off x="7396552" y="1269688"/>
            <a:ext cx="242809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Sets of ensemble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418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a:t>
            </a:fld>
            <a:endParaRPr lang="en-US"/>
          </a:p>
        </p:txBody>
      </p:sp>
      <p:sp>
        <p:nvSpPr>
          <p:cNvPr id="3" name="Rectangle 2"/>
          <p:cNvSpPr>
            <a:spLocks noChangeArrowheads="1"/>
          </p:cNvSpPr>
          <p:nvPr/>
        </p:nvSpPr>
        <p:spPr bwMode="auto">
          <a:xfrm>
            <a:off x="644438" y="570622"/>
            <a:ext cx="10446695"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Physics – </a:t>
            </a:r>
            <a:r>
              <a:rPr lang="en-US" altLang="zh-CN" sz="2800" b="1" dirty="0" smtClean="0">
                <a:latin typeface="Arial" panose="020B0604020202020204" pitchFamily="34" charset="0"/>
                <a:cs typeface="Arial" panose="020B0604020202020204" pitchFamily="34" charset="0"/>
              </a:rPr>
              <a:t>Reservoir Model (Gridding)</a:t>
            </a:r>
            <a:endParaRPr lang="en-US" altLang="zh-CN" sz="2800" b="1"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1878248" y="1514860"/>
            <a:ext cx="7979074" cy="2083939"/>
          </a:xfrm>
          <a:prstGeom prst="rect">
            <a:avLst/>
          </a:prstGeom>
        </p:spPr>
      </p:pic>
      <p:sp>
        <p:nvSpPr>
          <p:cNvPr id="5" name="TextBox 4"/>
          <p:cNvSpPr txBox="1"/>
          <p:nvPr/>
        </p:nvSpPr>
        <p:spPr>
          <a:xfrm>
            <a:off x="1137861" y="4192744"/>
            <a:ext cx="417396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¼ of the real reservoir</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40 half fractures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Log grid refinement</a:t>
            </a:r>
          </a:p>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P</a:t>
            </a:r>
            <a:r>
              <a:rPr lang="en-US" sz="2400" i="1" baseline="-25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6000psi; </a:t>
            </a:r>
            <a:r>
              <a:rPr lang="en-US" sz="2400" i="1" dirty="0" err="1" smtClean="0">
                <a:latin typeface="Times New Roman" panose="02020603050405020304" pitchFamily="18" charset="0"/>
                <a:cs typeface="Times New Roman" panose="02020603050405020304" pitchFamily="18" charset="0"/>
              </a:rPr>
              <a:t>P</a:t>
            </a:r>
            <a:r>
              <a:rPr lang="en-US" sz="2400" i="1" baseline="-25000" dirty="0" err="1"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5000 psi</a:t>
            </a:r>
            <a:endParaRPr lang="en-US" sz="24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84224309"/>
              </p:ext>
            </p:extLst>
          </p:nvPr>
        </p:nvGraphicFramePr>
        <p:xfrm>
          <a:off x="6179928" y="3852920"/>
          <a:ext cx="5390348" cy="2260548"/>
        </p:xfrm>
        <a:graphic>
          <a:graphicData uri="http://schemas.openxmlformats.org/drawingml/2006/table">
            <a:tbl>
              <a:tblPr firstRow="1" bandRow="1">
                <a:tableStyleId>{F2DE63D5-997A-4646-A377-4702673A728D}</a:tableStyleId>
              </a:tblPr>
              <a:tblGrid>
                <a:gridCol w="2339039"/>
                <a:gridCol w="1122744"/>
                <a:gridCol w="1041722"/>
                <a:gridCol w="886843"/>
              </a:tblGrid>
              <a:tr h="0">
                <a:tc gridSpan="4">
                  <a:txBody>
                    <a:bodyPr/>
                    <a:lstStyle/>
                    <a:p>
                      <a:pPr marL="0" marR="0" algn="ctr">
                        <a:lnSpc>
                          <a:spcPct val="107000"/>
                        </a:lnSpc>
                        <a:spcBef>
                          <a:spcPts val="0"/>
                        </a:spcBef>
                        <a:spcAft>
                          <a:spcPts val="800"/>
                        </a:spcAft>
                      </a:pPr>
                      <a:r>
                        <a:rPr lang="en-US" sz="1400" dirty="0">
                          <a:effectLst/>
                        </a:rPr>
                        <a:t>Reservoir Parameters</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3301">
                <a:tc>
                  <a:txBody>
                    <a:bodyPr/>
                    <a:lstStyle/>
                    <a:p>
                      <a:pPr marL="0" marR="0" algn="l">
                        <a:lnSpc>
                          <a:spcPct val="107000"/>
                        </a:lnSpc>
                        <a:spcBef>
                          <a:spcPts val="0"/>
                        </a:spcBef>
                        <a:spcAft>
                          <a:spcPts val="800"/>
                        </a:spcAft>
                      </a:pPr>
                      <a:r>
                        <a:rPr lang="en-US" sz="1400" b="1" dirty="0">
                          <a:effectLst/>
                        </a:rPr>
                        <a:t>grid dimension</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1720</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23</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tc>
              </a:tr>
              <a:tr h="333301">
                <a:tc>
                  <a:txBody>
                    <a:bodyPr/>
                    <a:lstStyle/>
                    <a:p>
                      <a:pPr marL="0" marR="0" algn="l">
                        <a:lnSpc>
                          <a:spcPct val="107000"/>
                        </a:lnSpc>
                        <a:spcBef>
                          <a:spcPts val="0"/>
                        </a:spcBef>
                        <a:spcAft>
                          <a:spcPts val="800"/>
                        </a:spcAft>
                      </a:pPr>
                      <a:r>
                        <a:rPr lang="en-US" sz="1400" b="1" dirty="0">
                          <a:effectLst/>
                        </a:rPr>
                        <a:t>reservoir dimension</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2000 </a:t>
                      </a:r>
                      <a:r>
                        <a:rPr lang="en-US" sz="1400" dirty="0" err="1">
                          <a:effectLst/>
                        </a:rPr>
                        <a:t>ft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a:effectLst/>
                        </a:rPr>
                        <a:t>300 ft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200 </a:t>
                      </a:r>
                      <a:r>
                        <a:rPr lang="en-US" sz="1400" dirty="0" err="1">
                          <a:effectLst/>
                        </a:rPr>
                        <a:t>ft</a:t>
                      </a:r>
                      <a:endParaRPr lang="en-US" sz="1400" dirty="0">
                        <a:effectLst/>
                        <a:latin typeface="Times New Roman" panose="02020603050405020304" pitchFamily="18" charset="0"/>
                        <a:ea typeface="Times New Roman" panose="02020603050405020304" pitchFamily="18" charset="0"/>
                      </a:endParaRPr>
                    </a:p>
                  </a:txBody>
                  <a:tcPr marL="68580" marR="68580" marT="0" marB="0"/>
                </a:tc>
              </a:tr>
              <a:tr h="333301">
                <a:tc>
                  <a:txBody>
                    <a:bodyPr/>
                    <a:lstStyle/>
                    <a:p>
                      <a:pPr marL="0" marR="0" algn="l">
                        <a:lnSpc>
                          <a:spcPct val="107000"/>
                        </a:lnSpc>
                        <a:spcBef>
                          <a:spcPts val="0"/>
                        </a:spcBef>
                        <a:spcAft>
                          <a:spcPts val="800"/>
                        </a:spcAft>
                      </a:pPr>
                      <a:r>
                        <a:rPr lang="en-US" sz="1400" b="1" dirty="0">
                          <a:effectLst/>
                        </a:rPr>
                        <a:t>single fracture dimension</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0.01 </a:t>
                      </a:r>
                      <a:r>
                        <a:rPr lang="en-US" sz="1400" dirty="0" err="1">
                          <a:effectLst/>
                        </a:rPr>
                        <a:t>ft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err="1">
                          <a:effectLst/>
                        </a:rPr>
                        <a:t>hf</a:t>
                      </a:r>
                      <a:r>
                        <a:rPr lang="en-US" sz="1400" dirty="0">
                          <a:effectLst/>
                        </a:rPr>
                        <a:t> 150ft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200ft</a:t>
                      </a:r>
                      <a:endParaRPr lang="en-US" sz="1400" dirty="0">
                        <a:effectLst/>
                        <a:latin typeface="Times New Roman" panose="02020603050405020304" pitchFamily="18" charset="0"/>
                        <a:ea typeface="Times New Roman" panose="02020603050405020304" pitchFamily="18" charset="0"/>
                      </a:endParaRPr>
                    </a:p>
                  </a:txBody>
                  <a:tcPr marL="68580" marR="68580" marT="0" marB="0"/>
                </a:tc>
              </a:tr>
              <a:tr h="333301">
                <a:tc>
                  <a:txBody>
                    <a:bodyPr/>
                    <a:lstStyle/>
                    <a:p>
                      <a:pPr marL="0" marR="0" algn="l">
                        <a:lnSpc>
                          <a:spcPct val="107000"/>
                        </a:lnSpc>
                        <a:spcBef>
                          <a:spcPts val="0"/>
                        </a:spcBef>
                        <a:spcAft>
                          <a:spcPts val="800"/>
                        </a:spcAft>
                      </a:pPr>
                      <a:r>
                        <a:rPr lang="en-US" sz="1400" b="1" dirty="0">
                          <a:effectLst/>
                        </a:rPr>
                        <a:t>permeability of fracture</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1000 md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r>
              <a:tr h="333301">
                <a:tc>
                  <a:txBody>
                    <a:bodyPr/>
                    <a:lstStyle/>
                    <a:p>
                      <a:pPr marL="0" marR="0" algn="l">
                        <a:lnSpc>
                          <a:spcPct val="107000"/>
                        </a:lnSpc>
                        <a:spcBef>
                          <a:spcPts val="0"/>
                        </a:spcBef>
                        <a:spcAft>
                          <a:spcPts val="800"/>
                        </a:spcAft>
                      </a:pPr>
                      <a:r>
                        <a:rPr lang="en-US" sz="1400" b="1" dirty="0">
                          <a:effectLst/>
                        </a:rPr>
                        <a:t>permeability of matrix</a:t>
                      </a:r>
                      <a:endParaRPr lang="en-US" sz="1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smtClean="0">
                          <a:effectLst/>
                        </a:rPr>
                        <a:t>100 </a:t>
                      </a:r>
                      <a:r>
                        <a:rPr lang="en-US" sz="1400" dirty="0" err="1">
                          <a:effectLst/>
                        </a:rPr>
                        <a:t>nd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r>
              <a:tr h="333301">
                <a:tc>
                  <a:txBody>
                    <a:bodyPr/>
                    <a:lstStyle/>
                    <a:p>
                      <a:pPr algn="l"/>
                      <a:r>
                        <a:rPr lang="en-US" sz="1400" b="1" kern="1200" dirty="0" smtClean="0">
                          <a:solidFill>
                            <a:schemeClr val="tx1"/>
                          </a:solidFill>
                          <a:effectLst/>
                          <a:latin typeface="+mn-lt"/>
                          <a:ea typeface="+mn-ea"/>
                          <a:cs typeface="+mn-cs"/>
                        </a:rPr>
                        <a:t>fracture half length</a:t>
                      </a:r>
                      <a:endParaRPr lang="en-US" sz="1400" b="1" kern="1200" dirty="0">
                        <a:solidFill>
                          <a:schemeClr val="tx1"/>
                        </a:solidFill>
                        <a:effectLst/>
                        <a:latin typeface="+mn-lt"/>
                        <a:ea typeface="+mn-ea"/>
                        <a:cs typeface="+mn-cs"/>
                      </a:endParaRPr>
                    </a:p>
                  </a:txBody>
                  <a:tcPr/>
                </a:tc>
                <a:tc>
                  <a:txBody>
                    <a:bodyPr/>
                    <a:lstStyle/>
                    <a:p>
                      <a:pPr algn="l"/>
                      <a:r>
                        <a:rPr lang="en-US" sz="1400" kern="1200" dirty="0" smtClean="0">
                          <a:solidFill>
                            <a:schemeClr val="tx1"/>
                          </a:solidFill>
                          <a:effectLst/>
                          <a:latin typeface="+mn-lt"/>
                          <a:ea typeface="+mn-ea"/>
                          <a:cs typeface="+mn-cs"/>
                        </a:rPr>
                        <a:t>150ft</a:t>
                      </a:r>
                      <a:endParaRPr lang="en-US" sz="1400" kern="1200" dirty="0">
                        <a:solidFill>
                          <a:schemeClr val="tx1"/>
                        </a:solidFill>
                        <a:effectLst/>
                        <a:latin typeface="+mn-lt"/>
                        <a:ea typeface="+mn-ea"/>
                        <a:cs typeface="+mn-cs"/>
                      </a:endParaRPr>
                    </a:p>
                  </a:txBody>
                  <a:tcPr/>
                </a:tc>
                <a:tc>
                  <a:txBody>
                    <a:bodyPr/>
                    <a:lstStyle/>
                    <a:p>
                      <a:pPr algn="l"/>
                      <a:endParaRPr lang="en-US" dirty="0"/>
                    </a:p>
                  </a:txBody>
                  <a:tcPr/>
                </a:tc>
                <a:tc>
                  <a:txBody>
                    <a:bodyPr/>
                    <a:lstStyle/>
                    <a:p>
                      <a:pPr algn="l"/>
                      <a:endParaRPr lang="en-US" dirty="0"/>
                    </a:p>
                  </a:txBody>
                  <a:tcPr/>
                </a:tc>
              </a:tr>
            </a:tbl>
          </a:graphicData>
        </a:graphic>
      </p:graphicFrame>
    </p:spTree>
    <p:extLst>
      <p:ext uri="{BB962C8B-B14F-4D97-AF65-F5344CB8AC3E}">
        <p14:creationId xmlns:p14="http://schemas.microsoft.com/office/powerpoint/2010/main" val="3185827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4143" y="641828"/>
            <a:ext cx="10363200" cy="2299811"/>
          </a:xfrm>
        </p:spPr>
        <p:txBody>
          <a:bodyPr>
            <a:normAutofit fontScale="90000"/>
          </a:bodyPr>
          <a:lstStyle/>
          <a:p>
            <a:r>
              <a:rPr lang="en-US" dirty="0" smtClean="0"/>
              <a:t>A Data-driven Optimal Production Control Strategy for Unconventional Reservoir</a:t>
            </a:r>
            <a:endParaRPr lang="en-US" dirty="0"/>
          </a:p>
        </p:txBody>
      </p:sp>
      <p:sp>
        <p:nvSpPr>
          <p:cNvPr id="3" name="Subtitle 2"/>
          <p:cNvSpPr>
            <a:spLocks noGrp="1"/>
          </p:cNvSpPr>
          <p:nvPr>
            <p:ph type="subTitle" idx="1"/>
          </p:nvPr>
        </p:nvSpPr>
        <p:spPr>
          <a:xfrm>
            <a:off x="1633590" y="3315979"/>
            <a:ext cx="9034407" cy="724668"/>
          </a:xfrm>
        </p:spPr>
        <p:txBody>
          <a:bodyPr/>
          <a:lstStyle/>
          <a:p>
            <a:r>
              <a:rPr lang="en-US" i="1" dirty="0" err="1" smtClean="0"/>
              <a:t>Yuchen</a:t>
            </a:r>
            <a:r>
              <a:rPr lang="en-US" i="1" dirty="0" smtClean="0"/>
              <a:t> Zhang</a:t>
            </a:r>
            <a:endParaRPr lang="en-US" i="1" dirty="0"/>
          </a:p>
        </p:txBody>
      </p:sp>
      <p:pic>
        <p:nvPicPr>
          <p:cNvPr id="6" name="Picture 5"/>
          <p:cNvPicPr>
            <a:picLocks noChangeAspect="1"/>
          </p:cNvPicPr>
          <p:nvPr/>
        </p:nvPicPr>
        <p:blipFill>
          <a:blip r:embed="rId3"/>
          <a:stretch>
            <a:fillRect/>
          </a:stretch>
        </p:blipFill>
        <p:spPr>
          <a:xfrm>
            <a:off x="4878437" y="4316294"/>
            <a:ext cx="2435123" cy="2118360"/>
          </a:xfrm>
          <a:prstGeom prst="rect">
            <a:avLst/>
          </a:prstGeom>
        </p:spPr>
      </p:pic>
      <p:sp>
        <p:nvSpPr>
          <p:cNvPr id="4" name="Slide Number Placeholder 3"/>
          <p:cNvSpPr>
            <a:spLocks noGrp="1"/>
          </p:cNvSpPr>
          <p:nvPr>
            <p:ph type="sldNum" sz="quarter" idx="12"/>
          </p:nvPr>
        </p:nvSpPr>
        <p:spPr/>
        <p:txBody>
          <a:bodyPr/>
          <a:lstStyle/>
          <a:p>
            <a:fld id="{6B20AD0B-4418-4BC6-AB72-D71BB002E683}" type="slidenum">
              <a:rPr lang="en-US" smtClean="0"/>
              <a:t>40</a:t>
            </a:fld>
            <a:endParaRPr lang="en-US" dirty="0"/>
          </a:p>
        </p:txBody>
      </p:sp>
    </p:spTree>
    <p:extLst>
      <p:ext uri="{BB962C8B-B14F-4D97-AF65-F5344CB8AC3E}">
        <p14:creationId xmlns:p14="http://schemas.microsoft.com/office/powerpoint/2010/main" val="2091337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41</a:t>
            </a:fld>
            <a:endParaRPr lang="en-US"/>
          </a:p>
        </p:txBody>
      </p:sp>
      <p:graphicFrame>
        <p:nvGraphicFramePr>
          <p:cNvPr id="3" name="Chart 2"/>
          <p:cNvGraphicFramePr/>
          <p:nvPr>
            <p:extLst>
              <p:ext uri="{D42A27DB-BD31-4B8C-83A1-F6EECF244321}">
                <p14:modId xmlns:p14="http://schemas.microsoft.com/office/powerpoint/2010/main" val="1112090493"/>
              </p:ext>
            </p:extLst>
          </p:nvPr>
        </p:nvGraphicFramePr>
        <p:xfrm>
          <a:off x="7206915" y="1917114"/>
          <a:ext cx="4045584" cy="2718817"/>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State variable</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44438" y="1584216"/>
                <a:ext cx="5918408" cy="1714059"/>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When BHP drops below the </a:t>
                </a:r>
                <a:r>
                  <a:rPr lang="en-US" b="1" i="1" dirty="0" err="1" smtClean="0">
                    <a:latin typeface="Times New Roman" panose="02020603050405020304" pitchFamily="18" charset="0"/>
                    <a:cs typeface="Times New Roman" panose="02020603050405020304" pitchFamily="18" charset="0"/>
                  </a:rPr>
                  <a:t>P</a:t>
                </a:r>
                <a:r>
                  <a:rPr lang="en-US" b="1" i="1" baseline="-25000" dirty="0" err="1" smtClean="0">
                    <a:latin typeface="Times New Roman" panose="02020603050405020304" pitchFamily="18" charset="0"/>
                    <a:cs typeface="Times New Roman" panose="02020603050405020304" pitchFamily="18" charset="0"/>
                  </a:rPr>
                  <a:t>b</a:t>
                </a:r>
                <a:r>
                  <a:rPr lang="en-US" b="1" i="1" baseline="-25000"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treat </a:t>
                </a:r>
                <a:r>
                  <a:rPr lang="en-US" b="1" i="1" dirty="0" smtClean="0">
                    <a:latin typeface="Times New Roman" panose="02020603050405020304" pitchFamily="18" charset="0"/>
                    <a:cs typeface="Times New Roman" panose="02020603050405020304" pitchFamily="18" charset="0"/>
                  </a:rPr>
                  <a:t>S</a:t>
                </a:r>
                <a:r>
                  <a:rPr lang="en-US" b="1" i="1" baseline="-25000" dirty="0" smtClean="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 as a dependent of </a:t>
                </a:r>
                <a:r>
                  <a:rPr lang="en-US" b="1" i="1" dirty="0" smtClean="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a:t>
                </a:r>
                <a:endParaRPr lang="en-US" dirty="0" smtClean="0">
                  <a:latin typeface="Cambria Math" panose="02040503050406030204" pitchFamily="18" charset="0"/>
                </a:endParaRPr>
              </a:p>
              <a:p>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𝑂𝐺𝑅</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𝑃</m:t>
                        </m:r>
                      </m:num>
                      <m:den>
                        <m:r>
                          <a:rPr lang="en-US" sz="2000" i="1">
                            <a:latin typeface="Cambria Math" panose="02040503050406030204" pitchFamily="18" charset="0"/>
                          </a:rPr>
                          <m:t>𝜕</m:t>
                        </m:r>
                        <m:r>
                          <a:rPr lang="en-US" sz="2000" i="1">
                            <a:latin typeface="Cambria Math" panose="02040503050406030204" pitchFamily="18" charset="0"/>
                          </a:rPr>
                          <m:t>𝑡</m:t>
                        </m:r>
                      </m:den>
                    </m:f>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178</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𝑠</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𝑜</m:t>
                                    </m:r>
                                  </m:sub>
                                </m:sSub>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r>
                                  <a:rPr lang="en-US" sz="2000" i="1">
                                    <a:latin typeface="Cambria Math" panose="02040503050406030204" pitchFamily="18" charset="0"/>
                                  </a:rPr>
                                  <m:t>)</m:t>
                                </m:r>
                              </m:num>
                              <m:den>
                                <m:sSub>
                                  <m:sSubPr>
                                    <m:ctrlPr>
                                      <a:rPr lang="en-US" sz="2000" i="1">
                                        <a:latin typeface="Cambria Math" panose="02040503050406030204" pitchFamily="18" charset="0"/>
                                      </a:rPr>
                                    </m:ctrlPr>
                                  </m:sSubPr>
                                  <m:e>
                                    <m:r>
                                      <a:rPr lang="en-US" sz="2000" i="1">
                                        <a:latin typeface="Cambria Math" panose="02040503050406030204" pitchFamily="18" charset="0"/>
                                      </a:rPr>
                                      <m:t>5.615</m:t>
                                    </m:r>
                                    <m:r>
                                      <a:rPr lang="en-US" sz="2000" i="1">
                                        <a:latin typeface="Cambria Math" panose="02040503050406030204" pitchFamily="18" charset="0"/>
                                      </a:rPr>
                                      <m:t>𝐵</m:t>
                                    </m:r>
                                  </m:e>
                                  <m:sub>
                                    <m:r>
                                      <a:rPr lang="en-US" sz="2000" i="1">
                                        <a:latin typeface="Cambria Math" panose="02040503050406030204" pitchFamily="18" charset="0"/>
                                      </a:rPr>
                                      <m:t>𝑔</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den>
                            </m:f>
                          </m:e>
                        </m:d>
                      </m:e>
                      <m:sup>
                        <m:r>
                          <a:rPr lang="en-US" sz="2000" i="1">
                            <a:latin typeface="Cambria Math" panose="02040503050406030204" pitchFamily="18" charset="0"/>
                          </a:rPr>
                          <m:t>−2</m:t>
                        </m:r>
                      </m:sup>
                    </m:sSup>
                  </m:oMath>
                </a14:m>
                <a:r>
                  <a:rPr lang="en-US" sz="2000" i="1" dirty="0" smtClean="0"/>
                  <a:t> </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𝑜</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5.615</m:t>
                            </m:r>
                            <m:r>
                              <a:rPr lang="en-US" sz="2000" i="1">
                                <a:latin typeface="Cambria Math" panose="02040503050406030204" pitchFamily="18" charset="0"/>
                              </a:rPr>
                              <m:t>𝐵</m:t>
                            </m:r>
                          </m:e>
                          <m:sub>
                            <m:r>
                              <a:rPr lang="en-US" sz="2000" i="1">
                                <a:latin typeface="Cambria Math" panose="02040503050406030204" pitchFamily="18" charset="0"/>
                              </a:rPr>
                              <m:t>𝑔</m:t>
                            </m:r>
                          </m:sub>
                        </m:sSub>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e>
                          <m:sup>
                            <m:r>
                              <a:rPr lang="en-US" sz="2000" i="1">
                                <a:latin typeface="Cambria Math" panose="02040503050406030204" pitchFamily="18" charset="0"/>
                              </a:rPr>
                              <m:t>2</m:t>
                            </m:r>
                          </m:sup>
                        </m:sSup>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𝑜</m:t>
                            </m:r>
                          </m:sub>
                        </m:sSub>
                      </m:num>
                      <m:den>
                        <m:r>
                          <a:rPr lang="en-US" sz="2000" i="1">
                            <a:latin typeface="Cambria Math" panose="02040503050406030204" pitchFamily="18" charset="0"/>
                          </a:rPr>
                          <m:t>𝜕</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den>
                    </m:f>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𝑜</m:t>
                            </m:r>
                          </m:sub>
                        </m:sSub>
                      </m:num>
                      <m:den>
                        <m:r>
                          <a:rPr lang="en-US" sz="2000" i="1">
                            <a:latin typeface="Cambria Math" panose="02040503050406030204" pitchFamily="18" charset="0"/>
                          </a:rPr>
                          <m:t>𝜕</m:t>
                        </m:r>
                        <m:r>
                          <a:rPr lang="en-US" sz="2000" i="1">
                            <a:latin typeface="Cambria Math" panose="02040503050406030204" pitchFamily="18" charset="0"/>
                          </a:rPr>
                          <m:t>𝑃</m:t>
                        </m:r>
                      </m:den>
                    </m:f>
                    <m:r>
                      <a:rPr lang="en-US" sz="2000" i="1">
                        <a:latin typeface="Cambria Math" panose="02040503050406030204" pitchFamily="18" charset="0"/>
                      </a:rPr>
                      <m:t>−</m:t>
                    </m:r>
                  </m:oMath>
                </a14:m>
                <a:r>
                  <a:rPr lang="en-US" sz="2000" dirty="0" smtClean="0">
                    <a:latin typeface="Cambria Math" panose="02040503050406030204" pitchFamily="18" charset="0"/>
                  </a:rPr>
                  <a:t>	</a:t>
                </a:r>
                <a14:m>
                  <m:oMath xmlns:m="http://schemas.openxmlformats.org/officeDocument/2006/math">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178</m:t>
                            </m:r>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e>
                    </m:d>
                    <m:r>
                      <a:rPr lang="en-US" i="1">
                        <a:latin typeface="Cambria Math" panose="02040503050406030204" pitchFamily="18" charset="0"/>
                      </a:rPr>
                      <m:t>)</m:t>
                    </m:r>
                  </m:oMath>
                </a14:m>
                <a:r>
                  <a:rPr lang="en-US" dirty="0" smtClean="0">
                    <a:latin typeface="Cambria Math" panose="02040503050406030204" pitchFamily="18" charset="0"/>
                  </a:rPr>
                  <a:t>		</a:t>
                </a:r>
                <a:r>
                  <a:rPr lang="en-US" sz="2000" dirty="0" err="1" smtClean="0">
                    <a:latin typeface="Cambria Math" panose="02040503050406030204" pitchFamily="18" charset="0"/>
                  </a:rPr>
                  <a:t>equ</a:t>
                </a:r>
                <a:r>
                  <a:rPr lang="en-US" sz="2000" dirty="0" smtClean="0">
                    <a:latin typeface="Cambria Math" panose="02040503050406030204" pitchFamily="18" charset="0"/>
                  </a:rPr>
                  <a:t>(11)</a:t>
                </a:r>
                <a:endParaRPr lang="en-US" dirty="0">
                  <a:latin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44438" y="1584216"/>
                <a:ext cx="5918408" cy="1714059"/>
              </a:xfrm>
              <a:prstGeom prst="rect">
                <a:avLst/>
              </a:prstGeom>
              <a:blipFill rotWithShape="0">
                <a:blip r:embed="rId4"/>
                <a:stretch>
                  <a:fillRect l="-927" t="-2135" b="-1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44438" y="4635931"/>
                <a:ext cx="6647613" cy="1716367"/>
              </a:xfrm>
              <a:prstGeom prst="rect">
                <a:avLst/>
              </a:prstGeom>
            </p:spPr>
            <p:txBody>
              <a:bodyPr wrap="square">
                <a:spAutoFit/>
              </a:bodyPr>
              <a:lstStyle/>
              <a:p>
                <a:pPr marL="285750" indent="-285750">
                  <a:buFont typeface="Arial" panose="020B0604020202020204" pitchFamily="34" charset="0"/>
                  <a:buChar char="•"/>
                </a:pP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Since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𝑃</m:t>
                        </m:r>
                      </m:num>
                      <m:den>
                        <m:r>
                          <a:rPr lang="en-US" i="1">
                            <a:latin typeface="Cambria Math" panose="02040503050406030204" pitchFamily="18" charset="0"/>
                          </a:rPr>
                          <m:t>𝜕</m:t>
                        </m:r>
                        <m:r>
                          <a:rPr lang="en-US" i="1">
                            <a:latin typeface="Cambria Math" panose="02040503050406030204" pitchFamily="18" charset="0"/>
                          </a:rPr>
                          <m:t>𝑡</m:t>
                        </m:r>
                      </m:den>
                    </m:f>
                  </m:oMath>
                </a14:m>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&lt;0, </a:t>
                </a: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OGR increases if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178</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&gt;</m:t>
                    </m:r>
                    <m:f>
                      <m:fPr>
                        <m:ctrlPr>
                          <a:rPr lang="en-US" i="1">
                            <a:solidFill>
                              <a:srgbClr val="000000"/>
                            </a:solidFill>
                            <a:effectLst/>
                            <a:latin typeface="Cambria Math" panose="02040503050406030204" pitchFamily="18" charset="0"/>
                          </a:rPr>
                        </m:ctrlPr>
                      </m:fPr>
                      <m:num>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sSup>
                          <m:sSupPr>
                            <m:ctrlPr>
                              <a:rPr lang="en-US" i="1">
                                <a:solidFill>
                                  <a:srgbClr val="000000"/>
                                </a:solidFill>
                                <a:effectLst/>
                                <a:latin typeface="Cambria Math" panose="02040503050406030204" pitchFamily="18" charset="0"/>
                              </a:rPr>
                            </m:ctrlPr>
                          </m:sSupPr>
                          <m:e>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𝑃</m:t>
                        </m:r>
                      </m:den>
                    </m:f>
                  </m:oMath>
                </a14:m>
                <a:r>
                  <a:rPr lang="en-US" dirty="0" smtClean="0">
                    <a:latin typeface="Times New Roman" panose="02020603050405020304" pitchFamily="18" charset="0"/>
                    <a:cs typeface="Times New Roman" panose="02020603050405020304" pitchFamily="18" charset="0"/>
                  </a:rPr>
                  <a:t> (the pressure contribution dominate)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shapes of fractional flow curve makes difference, more specifically,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𝑑</m:t>
                            </m:r>
                            <m:r>
                              <a:rPr lang="en-US" i="1">
                                <a:latin typeface="Cambria Math" panose="02040503050406030204" pitchFamily="18" charset="0"/>
                              </a:rPr>
                              <m:t>𝑓</m:t>
                            </m:r>
                          </m:e>
                          <m:sub>
                            <m:r>
                              <a:rPr lang="en-US" i="1">
                                <a:latin typeface="Cambria Math" panose="02040503050406030204" pitchFamily="18" charset="0"/>
                              </a:rPr>
                              <m:t>𝑜</m:t>
                            </m:r>
                          </m:sub>
                        </m:sSub>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den>
                    </m:f>
                  </m:oMath>
                </a14:m>
                <a:r>
                  <a:rPr lang="en-US" dirty="0" smtClean="0">
                    <a:latin typeface="Times New Roman" panose="02020603050405020304" pitchFamily="18" charset="0"/>
                    <a:cs typeface="Times New Roman" panose="02020603050405020304" pitchFamily="18" charset="0"/>
                  </a:rPr>
                  <a:t>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r>
                      <a:rPr lang="en-US" b="0" i="1" smtClean="0">
                        <a:latin typeface="Cambria Math" panose="02040503050406030204" pitchFamily="18" charset="0"/>
                      </a:rPr>
                      <m:t>=1</m:t>
                    </m:r>
                  </m:oMath>
                </a14:m>
                <a:r>
                  <a:rPr lang="en-US" dirty="0" smtClean="0">
                    <a:latin typeface="Times New Roman" panose="02020603050405020304" pitchFamily="18" charset="0"/>
                    <a:cs typeface="Times New Roman" panose="02020603050405020304" pitchFamily="18" charset="0"/>
                  </a:rPr>
                  <a:t> determines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𝑂𝐺𝑅</m:t>
                        </m:r>
                      </m:num>
                      <m:den>
                        <m:r>
                          <a:rPr lang="en-US" i="1">
                            <a:latin typeface="Cambria Math" panose="02040503050406030204" pitchFamily="18" charset="0"/>
                          </a:rPr>
                          <m:t>𝜕</m:t>
                        </m:r>
                        <m:r>
                          <a:rPr lang="en-US" i="1">
                            <a:latin typeface="Cambria Math" panose="02040503050406030204" pitchFamily="18" charset="0"/>
                          </a:rPr>
                          <m:t>𝑡</m:t>
                        </m:r>
                      </m:den>
                    </m:f>
                  </m:oMath>
                </a14:m>
                <a:r>
                  <a:rPr lang="en-US" dirty="0" smtClean="0">
                    <a:latin typeface="Times New Roman" panose="02020603050405020304" pitchFamily="18" charset="0"/>
                    <a:cs typeface="Times New Roman" panose="02020603050405020304" pitchFamily="18" charset="0"/>
                  </a:rPr>
                  <a:t> at the bubble point.</a:t>
                </a:r>
                <a:endParaRPr lang="en-US" dirty="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44438" y="4635931"/>
                <a:ext cx="6647613" cy="1716367"/>
              </a:xfrm>
              <a:prstGeom prst="rect">
                <a:avLst/>
              </a:prstGeom>
              <a:blipFill rotWithShape="0">
                <a:blip r:embed="rId5"/>
                <a:stretch>
                  <a:fillRect l="-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44438" y="3507202"/>
                <a:ext cx="4607800" cy="1017394"/>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178</m:t>
                        </m:r>
                        <m:r>
                          <a:rPr lang="en-US" i="1">
                            <a:latin typeface="Cambria Math" panose="02040503050406030204" pitchFamily="18" charset="0"/>
                            <a:ea typeface="Times New Roman" panose="02020603050405020304" pitchFamily="18" charset="0"/>
                            <a:cs typeface="Times New Roman" panose="02020603050405020304" pitchFamily="18" charset="0"/>
                          </a:rPr>
                          <m:t>𝑐</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oMath>
                </a14:m>
                <a:r>
                  <a:rPr lang="en-US" dirty="0"/>
                  <a:t>:</a:t>
                </a:r>
                <a:r>
                  <a:rPr lang="en-US" altLang="zh-CN" dirty="0" smtClean="0"/>
                  <a:t> pressure contribution term</a:t>
                </a:r>
              </a:p>
              <a:p>
                <a14:m>
                  <m:oMath xmlns:m="http://schemas.openxmlformats.org/officeDocument/2006/math">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𝑜</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5.615</m:t>
                            </m:r>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𝑔</m:t>
                            </m:r>
                          </m:sub>
                        </m:sSub>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𝑜</m:t>
                                </m:r>
                              </m:sub>
                            </m:sSub>
                          </m:e>
                          <m:sup>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a:latin typeface="Cambria Math" panose="020405030504060302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latin typeface="Cambria Math" panose="020405030504060302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𝑃</m:t>
                        </m:r>
                      </m:den>
                    </m:f>
                  </m:oMath>
                </a14:m>
                <a:r>
                  <a:rPr lang="en-US" dirty="0" smtClean="0"/>
                  <a:t> : saturation contribution term</a:t>
                </a: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44438" y="3507202"/>
                <a:ext cx="4607800" cy="1017394"/>
              </a:xfrm>
              <a:prstGeom prst="rect">
                <a:avLst/>
              </a:prstGeom>
              <a:blipFill rotWithShape="0">
                <a:blip r:embed="rId6"/>
                <a:stretch>
                  <a:fillRect r="-265"/>
                </a:stretch>
              </a:blipFill>
            </p:spPr>
            <p:txBody>
              <a:bodyPr/>
              <a:lstStyle/>
              <a:p>
                <a:r>
                  <a:rPr lang="en-US">
                    <a:noFill/>
                  </a:rPr>
                  <a:t> </a:t>
                </a:r>
              </a:p>
            </p:txBody>
          </p:sp>
        </mc:Fallback>
      </mc:AlternateContent>
      <p:sp>
        <p:nvSpPr>
          <p:cNvPr id="8" name="TextBox 7"/>
          <p:cNvSpPr txBox="1"/>
          <p:nvPr/>
        </p:nvSpPr>
        <p:spPr>
          <a:xfrm>
            <a:off x="7728927" y="1367450"/>
            <a:ext cx="1500780" cy="369332"/>
          </a:xfrm>
          <a:prstGeom prst="rect">
            <a:avLst/>
          </a:prstGeom>
          <a:noFill/>
        </p:spPr>
        <p:txBody>
          <a:bodyPr wrap="square" rtlCol="0">
            <a:spAutoFit/>
          </a:bodyPr>
          <a:lstStyle/>
          <a:p>
            <a:r>
              <a:rPr lang="en-US" dirty="0" smtClean="0"/>
              <a:t>Test 1</a:t>
            </a:r>
            <a:endParaRPr lang="en-US" dirty="0"/>
          </a:p>
        </p:txBody>
      </p:sp>
    </p:spTree>
    <p:extLst>
      <p:ext uri="{BB962C8B-B14F-4D97-AF65-F5344CB8AC3E}">
        <p14:creationId xmlns:p14="http://schemas.microsoft.com/office/powerpoint/2010/main" val="174534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42</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nvPr>
        </p:nvGraphicFramePr>
        <p:xfrm>
          <a:off x="731520" y="1737359"/>
          <a:ext cx="347472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3"/>
          <p:cNvSpPr>
            <a:spLocks noChangeArrowheads="1"/>
          </p:cNvSpPr>
          <p:nvPr/>
        </p:nvSpPr>
        <p:spPr bwMode="auto">
          <a:xfrm>
            <a:off x="3942829" y="1274552"/>
            <a:ext cx="8925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 = 0.5</a:t>
            </a:r>
            <a:endPar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2153920" y="7064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hart 7"/>
          <p:cNvGraphicFramePr/>
          <p:nvPr>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p:pic>
        <p:nvPicPr>
          <p:cNvPr id="9" name="Picture 8" descr="2_ff_response_ng05"/>
          <p:cNvPicPr/>
          <p:nvPr/>
        </p:nvPicPr>
        <p:blipFill>
          <a:blip r:embed="rId5">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mc:AlternateContent xmlns:mc="http://schemas.openxmlformats.org/markup-compatibility/2006" xmlns:a14="http://schemas.microsoft.com/office/drawing/2010/main">
        <mc:Choice Requires="a14">
          <p:sp>
            <p:nvSpPr>
              <p:cNvPr id="5" name="Rectangle 4"/>
              <p:cNvSpPr/>
              <p:nvPr/>
            </p:nvSpPr>
            <p:spPr>
              <a:xfrm>
                <a:off x="8440656" y="5006340"/>
                <a:ext cx="3083088" cy="948914"/>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smtClean="0">
                    <a:solidFill>
                      <a:srgbClr val="000000"/>
                    </a:solidFill>
                    <a:effectLst/>
                    <a:latin typeface="Times New Roman" panose="02020603050405020304" pitchFamily="18" charset="0"/>
                    <a:ea typeface="Times New Roman" panose="02020603050405020304" pitchFamily="18" charset="0"/>
                  </a:rPr>
                  <a:t>.</a:t>
                </a:r>
              </a:p>
              <a:p>
                <a:r>
                  <a:rPr lang="en-US" dirty="0" err="1" smtClean="0">
                    <a:solidFill>
                      <a:srgbClr val="000000"/>
                    </a:solidFill>
                    <a:latin typeface="Times New Roman" panose="02020603050405020304" pitchFamily="18" charset="0"/>
                  </a:rPr>
                  <a:t>Equ</a:t>
                </a:r>
                <a:r>
                  <a:rPr lang="en-US" dirty="0" smtClean="0">
                    <a:solidFill>
                      <a:srgbClr val="000000"/>
                    </a:solidFill>
                    <a:latin typeface="Times New Roman" panose="02020603050405020304" pitchFamily="18" charset="0"/>
                  </a:rPr>
                  <a:t>(16)</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440656" y="5006340"/>
                <a:ext cx="3083088" cy="948914"/>
              </a:xfrm>
              <a:prstGeom prst="rect">
                <a:avLst/>
              </a:prstGeom>
              <a:blipFill rotWithShape="0">
                <a:blip r:embed="rId6"/>
                <a:stretch>
                  <a:fillRect l="-1782" r="-792" b="-8974"/>
                </a:stretch>
              </a:blipFill>
            </p:spPr>
            <p:txBody>
              <a:bodyPr/>
              <a:lstStyle/>
              <a:p>
                <a:r>
                  <a:rPr lang="en-US">
                    <a:noFill/>
                  </a:rPr>
                  <a:t> </a:t>
                </a:r>
              </a:p>
            </p:txBody>
          </p:sp>
        </mc:Fallback>
      </mc:AlternateContent>
      <p:sp>
        <p:nvSpPr>
          <p:cNvPr id="10" name="TextBox 9"/>
          <p:cNvSpPr txBox="1"/>
          <p:nvPr/>
        </p:nvSpPr>
        <p:spPr>
          <a:xfrm>
            <a:off x="1200295" y="4907696"/>
            <a:ext cx="6377650"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“hold period”: the period that BHP drops very slowly at the beginning of production.</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BHP drop slow down when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o </a:t>
            </a:r>
            <a:r>
              <a:rPr lang="en-US" sz="2000" dirty="0" smtClean="0">
                <a:latin typeface="Times New Roman" panose="02020603050405020304" pitchFamily="18" charset="0"/>
                <a:cs typeface="Times New Roman" panose="02020603050405020304" pitchFamily="18" charset="0"/>
              </a:rPr>
              <a:t>in the strong response zone and accelerate when </a:t>
            </a:r>
            <a:r>
              <a:rPr lang="en-US" sz="2000" i="1" dirty="0" smtClean="0">
                <a:latin typeface="Times New Roman" panose="02020603050405020304" pitchFamily="18" charset="0"/>
                <a:cs typeface="Times New Roman" panose="02020603050405020304" pitchFamily="18" charset="0"/>
              </a:rPr>
              <a:t>S</a:t>
            </a:r>
            <a:r>
              <a:rPr lang="en-US" sz="2000" i="1" baseline="-25000" dirty="0" smtClean="0">
                <a:latin typeface="Times New Roman" panose="02020603050405020304" pitchFamily="18" charset="0"/>
                <a:cs typeface="Times New Roman" panose="02020603050405020304" pitchFamily="18" charset="0"/>
              </a:rPr>
              <a:t>o  </a:t>
            </a:r>
            <a:r>
              <a:rPr lang="en-US" sz="2000" dirty="0" smtClean="0">
                <a:latin typeface="Times New Roman" panose="02020603050405020304" pitchFamily="18" charset="0"/>
                <a:cs typeface="Times New Roman" panose="02020603050405020304" pitchFamily="18" charset="0"/>
              </a:rPr>
              <a:t>is in the weak response zone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Slowing down the BHP drop helps improve final </a:t>
            </a:r>
            <a:r>
              <a:rPr lang="en-US" sz="2000" dirty="0" smtClean="0">
                <a:latin typeface="Times New Roman" panose="02020603050405020304" pitchFamily="18" charset="0"/>
                <a:cs typeface="Times New Roman" panose="02020603050405020304" pitchFamily="18" charset="0"/>
              </a:rPr>
              <a:t>NPV</a:t>
            </a: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1595120" y="2804160"/>
            <a:ext cx="254000" cy="21035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40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43</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nvPr>
        </p:nvGraphicFramePr>
        <p:xfrm>
          <a:off x="731520" y="1737360"/>
          <a:ext cx="3383280" cy="2926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descr="2_ff-response_ng1"/>
          <p:cNvPicPr/>
          <p:nvPr/>
        </p:nvPicPr>
        <p:blipFill>
          <a:blip r:embed="rId5">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7" name="Rectangle 6"/>
          <p:cNvSpPr/>
          <p:nvPr/>
        </p:nvSpPr>
        <p:spPr>
          <a:xfrm>
            <a:off x="3851049" y="1475493"/>
            <a:ext cx="801822" cy="261867"/>
          </a:xfrm>
          <a:prstGeom prst="rect">
            <a:avLst/>
          </a:prstGeom>
        </p:spPr>
        <p:txBody>
          <a:bodyPr wrap="none">
            <a:spAutoFit/>
          </a:bodyPr>
          <a:lstStyle/>
          <a:p>
            <a:pPr algn="ctr">
              <a:lnSpc>
                <a:spcPts val="1200"/>
              </a:lnSpc>
              <a:tabLst>
                <a:tab pos="2286000" algn="l"/>
              </a:tabLst>
            </a:pPr>
            <a:r>
              <a:rPr lang="en-US" i="1" dirty="0">
                <a:latin typeface="Times New Roman" panose="02020603050405020304" pitchFamily="18" charset="0"/>
                <a:ea typeface="Times New Roman" panose="02020603050405020304" pitchFamily="18" charset="0"/>
              </a:rPr>
              <a:t>ng = </a:t>
            </a:r>
            <a:r>
              <a:rPr lang="en-US" i="1" dirty="0" smtClean="0">
                <a:latin typeface="Times New Roman" panose="02020603050405020304" pitchFamily="18" charset="0"/>
                <a:ea typeface="Times New Roman" panose="02020603050405020304" pitchFamily="18" charset="0"/>
              </a:rPr>
              <a:t>1</a:t>
            </a:r>
            <a:endParaRPr lang="en-US"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8440656" y="5006340"/>
                <a:ext cx="3083088"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440656" y="5006340"/>
                <a:ext cx="3083088" cy="671915"/>
              </a:xfrm>
              <a:prstGeom prst="rect">
                <a:avLst/>
              </a:prstGeom>
              <a:blipFill rotWithShape="0">
                <a:blip r:embed="rId6"/>
                <a:stretch>
                  <a:fillRect r="-792" b="-1818"/>
                </a:stretch>
              </a:blipFill>
            </p:spPr>
            <p:txBody>
              <a:bodyPr/>
              <a:lstStyle/>
              <a:p>
                <a:r>
                  <a:rPr lang="en-US">
                    <a:noFill/>
                  </a:rPr>
                  <a:t> </a:t>
                </a:r>
              </a:p>
            </p:txBody>
          </p:sp>
        </mc:Fallback>
      </mc:AlternateContent>
      <p:sp>
        <p:nvSpPr>
          <p:cNvPr id="9" name="TextBox 8"/>
          <p:cNvSpPr txBox="1"/>
          <p:nvPr/>
        </p:nvSpPr>
        <p:spPr>
          <a:xfrm>
            <a:off x="1200295" y="5000842"/>
            <a:ext cx="63776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BHP drop faster in hold period because weaker strong response </a:t>
            </a:r>
            <a:r>
              <a:rPr lang="en-US" sz="2000" dirty="0" smtClean="0">
                <a:latin typeface="Times New Roman" panose="02020603050405020304" pitchFamily="18" charset="0"/>
                <a:cs typeface="Times New Roman" panose="02020603050405020304" pitchFamily="18" charset="0"/>
              </a:rPr>
              <a:t>zone</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Hold period lasts longer because wider strong response zone</a:t>
            </a:r>
            <a:endParaRPr lang="en-US" sz="2000" baseline="-25000" dirty="0" smtClean="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H="1" flipV="1">
            <a:off x="1676400" y="3149600"/>
            <a:ext cx="325120" cy="19405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112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44</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sp>
        <p:nvSpPr>
          <p:cNvPr id="8" name="Rectangle 7"/>
          <p:cNvSpPr/>
          <p:nvPr/>
        </p:nvSpPr>
        <p:spPr>
          <a:xfrm>
            <a:off x="3805329" y="1475493"/>
            <a:ext cx="801822" cy="261867"/>
          </a:xfrm>
          <a:prstGeom prst="rect">
            <a:avLst/>
          </a:prstGeom>
        </p:spPr>
        <p:txBody>
          <a:bodyPr wrap="none">
            <a:spAutoFit/>
          </a:bodyPr>
          <a:lstStyle/>
          <a:p>
            <a:pPr algn="ctr">
              <a:lnSpc>
                <a:spcPts val="1200"/>
              </a:lnSpc>
              <a:tabLst>
                <a:tab pos="2286000" algn="l"/>
              </a:tabLst>
            </a:pPr>
            <a:r>
              <a:rPr lang="en-US" i="1" dirty="0">
                <a:latin typeface="Times New Roman" panose="02020603050405020304" pitchFamily="18" charset="0"/>
                <a:ea typeface="Times New Roman" panose="02020603050405020304" pitchFamily="18" charset="0"/>
              </a:rPr>
              <a:t>ng = 2</a:t>
            </a:r>
            <a:endParaRPr lang="en-US" dirty="0">
              <a:effectLst/>
              <a:latin typeface="Times New Roman" panose="02020603050405020304" pitchFamily="18" charset="0"/>
              <a:ea typeface="Times New Roman" panose="02020603050405020304" pitchFamily="18" charset="0"/>
            </a:endParaRPr>
          </a:p>
        </p:txBody>
      </p:sp>
      <p:graphicFrame>
        <p:nvGraphicFramePr>
          <p:cNvPr id="9" name="Chart 8"/>
          <p:cNvGraphicFramePr/>
          <p:nvPr>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2" name="Rectangle 11"/>
              <p:cNvSpPr/>
              <p:nvPr/>
            </p:nvSpPr>
            <p:spPr>
              <a:xfrm>
                <a:off x="8440656" y="5006340"/>
                <a:ext cx="3083088"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8440656" y="5006340"/>
                <a:ext cx="3083088" cy="671915"/>
              </a:xfrm>
              <a:prstGeom prst="rect">
                <a:avLst/>
              </a:prstGeom>
              <a:blipFill rotWithShape="0">
                <a:blip r:embed="rId5"/>
                <a:stretch>
                  <a:fillRect r="-792" b="-1818"/>
                </a:stretch>
              </a:blipFill>
            </p:spPr>
            <p:txBody>
              <a:bodyPr/>
              <a:lstStyle/>
              <a:p>
                <a:r>
                  <a:rPr lang="en-US">
                    <a:noFill/>
                  </a:rPr>
                  <a:t> </a:t>
                </a:r>
              </a:p>
            </p:txBody>
          </p:sp>
        </mc:Fallback>
      </mc:AlternateContent>
      <p:sp>
        <p:nvSpPr>
          <p:cNvPr id="13" name="TextBox 12"/>
          <p:cNvSpPr txBox="1"/>
          <p:nvPr/>
        </p:nvSpPr>
        <p:spPr>
          <a:xfrm>
            <a:off x="1200295" y="5006339"/>
            <a:ext cx="637765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BHP drops lower before the hold period starts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Less improvement on final NPV</a:t>
            </a:r>
            <a:endParaRPr lang="en-US" sz="2000" baseline="-25000" dirty="0">
              <a:latin typeface="Times New Roman" panose="02020603050405020304" pitchFamily="18" charset="0"/>
              <a:cs typeface="Times New Roman" panose="02020603050405020304" pitchFamily="18" charset="0"/>
            </a:endParaRPr>
          </a:p>
        </p:txBody>
      </p:sp>
      <p:pic>
        <p:nvPicPr>
          <p:cNvPr id="14" name="Picture 13" descr="2_ff_response_ng2"/>
          <p:cNvPicPr/>
          <p:nvPr/>
        </p:nvPicPr>
        <p:blipFill>
          <a:blip r:embed="rId6">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Tree>
    <p:extLst>
      <p:ext uri="{BB962C8B-B14F-4D97-AF65-F5344CB8AC3E}">
        <p14:creationId xmlns:p14="http://schemas.microsoft.com/office/powerpoint/2010/main" val="346460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45</a:t>
            </a:fld>
            <a:endParaRPr lang="en-US" dirty="0"/>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Computational Optimization – Solution and Comparison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descr="2_ff_response_ng4"/>
          <p:cNvPicPr/>
          <p:nvPr/>
        </p:nvPicPr>
        <p:blipFill>
          <a:blip r:embed="rId5">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7" name="Rectangle 6"/>
          <p:cNvSpPr/>
          <p:nvPr/>
        </p:nvSpPr>
        <p:spPr>
          <a:xfrm>
            <a:off x="3805329" y="1399699"/>
            <a:ext cx="801822" cy="246221"/>
          </a:xfrm>
          <a:prstGeom prst="rect">
            <a:avLst/>
          </a:prstGeom>
        </p:spPr>
        <p:txBody>
          <a:bodyPr wrap="none">
            <a:spAutoFit/>
          </a:bodyPr>
          <a:lstStyle/>
          <a:p>
            <a:pPr algn="ctr">
              <a:lnSpc>
                <a:spcPts val="1200"/>
              </a:lnSpc>
              <a:tabLst>
                <a:tab pos="2286000" algn="l"/>
              </a:tabLst>
            </a:pPr>
            <a:r>
              <a:rPr lang="en-US" i="1" dirty="0">
                <a:latin typeface="Times New Roman" panose="02020603050405020304" pitchFamily="18" charset="0"/>
                <a:ea typeface="Times New Roman" panose="02020603050405020304" pitchFamily="18" charset="0"/>
              </a:rPr>
              <a:t>ng = </a:t>
            </a:r>
            <a:r>
              <a:rPr lang="en-US" i="1" dirty="0" smtClean="0">
                <a:latin typeface="Times New Roman" panose="02020603050405020304" pitchFamily="18" charset="0"/>
                <a:ea typeface="Times New Roman" panose="02020603050405020304" pitchFamily="18" charset="0"/>
              </a:rPr>
              <a:t>4</a:t>
            </a:r>
            <a:endParaRPr lang="en-US"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8440656" y="5006340"/>
                <a:ext cx="3083088" cy="671915"/>
              </a:xfrm>
              <a:prstGeom prst="rect">
                <a:avLst/>
              </a:prstGeom>
            </p:spPr>
            <p:txBody>
              <a:bodyPr wrap="none">
                <a:spAutoFit/>
              </a:bodyPr>
              <a:lstStyle/>
              <a:p>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𝑂𝐺𝑅</m:t>
                        </m:r>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den>
                    </m:f>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000000"/>
                                </a:solidFill>
                                <a:effectLst/>
                                <a:latin typeface="Cambria Math" panose="02040503050406030204" pitchFamily="18" charset="0"/>
                              </a:rPr>
                            </m:ctrlPr>
                          </m:sSup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178</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/5.615</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US" i="1" smtClean="0">
                            <a:solidFill>
                              <a:srgbClr val="C00000"/>
                            </a:solidFill>
                            <a:effectLst/>
                            <a:latin typeface="Cambria Math" panose="02040503050406030204" pitchFamily="18" charset="0"/>
                          </a:rPr>
                        </m:ctrlPr>
                      </m:fPr>
                      <m:num>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effectLst/>
                                <a:latin typeface="Cambria Math" panose="02040503050406030204" pitchFamily="18" charset="0"/>
                              </a:rPr>
                            </m:ctrlPr>
                          </m:sSubPr>
                          <m:e>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den>
                    </m:f>
                    <m:f>
                      <m:fPr>
                        <m:ctrlPr>
                          <a:rPr lang="en-US" i="1">
                            <a:solidFill>
                              <a:srgbClr val="000000"/>
                            </a:solidFill>
                            <a:effectLst/>
                            <a:latin typeface="Cambria Math" panose="02040503050406030204" pitchFamily="18" charset="0"/>
                          </a:rPr>
                        </m:ctrlPr>
                      </m:fPr>
                      <m:num>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0000"/>
                                </a:solidFill>
                                <a:effectLst/>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t</m:t>
                        </m:r>
                      </m:den>
                    </m:f>
                  </m:oMath>
                </a14:m>
                <a:r>
                  <a:rPr lang="en-US" dirty="0">
                    <a:solidFill>
                      <a:srgbClr val="000000"/>
                    </a:solidFill>
                    <a:effectLst/>
                    <a:latin typeface="Times New Roman" panose="02020603050405020304" pitchFamily="18" charset="0"/>
                    <a:ea typeface="Times New Roman" panose="02020603050405020304" pitchFamily="18" charset="0"/>
                  </a:rPr>
                  <a:t>.</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440656" y="5006340"/>
                <a:ext cx="3083088" cy="671915"/>
              </a:xfrm>
              <a:prstGeom prst="rect">
                <a:avLst/>
              </a:prstGeom>
              <a:blipFill rotWithShape="0">
                <a:blip r:embed="rId6"/>
                <a:stretch>
                  <a:fillRect r="-792" b="-1818"/>
                </a:stretch>
              </a:blipFill>
            </p:spPr>
            <p:txBody>
              <a:bodyPr/>
              <a:lstStyle/>
              <a:p>
                <a:r>
                  <a:rPr lang="en-US">
                    <a:noFill/>
                  </a:rPr>
                  <a:t> </a:t>
                </a:r>
              </a:p>
            </p:txBody>
          </p:sp>
        </mc:Fallback>
      </mc:AlternateContent>
      <p:sp>
        <p:nvSpPr>
          <p:cNvPr id="9" name="TextBox 8"/>
          <p:cNvSpPr txBox="1"/>
          <p:nvPr/>
        </p:nvSpPr>
        <p:spPr>
          <a:xfrm>
            <a:off x="1200295" y="5006339"/>
            <a:ext cx="637765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Optimized solution is the same as </a:t>
            </a:r>
            <a:r>
              <a:rPr lang="en-US" altLang="zh-CN" sz="2000" dirty="0" smtClean="0">
                <a:latin typeface="Times New Roman" panose="02020603050405020304" pitchFamily="18" charset="0"/>
                <a:cs typeface="Times New Roman" panose="02020603050405020304" pitchFamily="18" charset="0"/>
              </a:rPr>
              <a:t>Strategy1 (greedy method)</a:t>
            </a:r>
          </a:p>
          <a:p>
            <a:pPr marL="285750" indent="-285750">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No hold period because of the leftmost very wide weak response zone</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 improvement on NPV</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39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46</a:t>
            </a:fld>
            <a:endParaRPr lang="en-US"/>
          </a:p>
        </p:txBody>
      </p:sp>
      <p:sp>
        <p:nvSpPr>
          <p:cNvPr id="3" name="Rectangle 2"/>
          <p:cNvSpPr>
            <a:spLocks noChangeArrowheads="1"/>
          </p:cNvSpPr>
          <p:nvPr/>
        </p:nvSpPr>
        <p:spPr bwMode="auto">
          <a:xfrm>
            <a:off x="609474" y="632908"/>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Solution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4015709" y="1290154"/>
            <a:ext cx="500431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MPDR = 80psi/day, </a:t>
            </a:r>
            <a:r>
              <a:rPr lang="en-US" i="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 5days, </a:t>
            </a:r>
            <a:r>
              <a:rPr lang="en-US" i="1"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16, MRR = 1e-4</a:t>
            </a:r>
            <a:endParaRPr lang="en-US" dirty="0"/>
          </a:p>
        </p:txBody>
      </p:sp>
      <p:sp>
        <p:nvSpPr>
          <p:cNvPr id="7" name="TextBox 6"/>
          <p:cNvSpPr txBox="1"/>
          <p:nvPr/>
        </p:nvSpPr>
        <p:spPr>
          <a:xfrm>
            <a:off x="2003900" y="1290154"/>
            <a:ext cx="138748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0.5</a:t>
            </a:r>
            <a:endParaRPr lang="en-US" i="1" dirty="0">
              <a:latin typeface="Times New Roman" panose="02020603050405020304" pitchFamily="18" charset="0"/>
              <a:cs typeface="Times New Roman" panose="02020603050405020304" pitchFamily="18" charset="0"/>
            </a:endParaRPr>
          </a:p>
        </p:txBody>
      </p:sp>
      <p:pic>
        <p:nvPicPr>
          <p:cNvPr id="8" name="Picture 7" descr="2_ff_response_ng05"/>
          <p:cNvPicPr/>
          <p:nvPr/>
        </p:nvPicPr>
        <p:blipFill>
          <a:blip r:embed="rId5">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9" name="Rectangle 8"/>
          <p:cNvSpPr/>
          <p:nvPr/>
        </p:nvSpPr>
        <p:spPr>
          <a:xfrm>
            <a:off x="2514600" y="5106763"/>
            <a:ext cx="6096000" cy="1323439"/>
          </a:xfrm>
          <a:prstGeom prst="rect">
            <a:avLst/>
          </a:prstGeom>
        </p:spPr>
        <p:txBody>
          <a:bodyPr>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algorithm run 2 DHC before termination</a:t>
            </a: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saturation dropped into the weak response region when the second DHC was carried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out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performance is as </a:t>
            </a:r>
            <a:r>
              <a:rPr lang="en-US" sz="2000" dirty="0">
                <a:latin typeface="Times New Roman" panose="02020603050405020304" pitchFamily="18" charset="0"/>
                <a:cs typeface="Times New Roman" panose="02020603050405020304" pitchFamily="18" charset="0"/>
              </a:rPr>
              <a:t>good as optimized well control</a:t>
            </a:r>
          </a:p>
        </p:txBody>
      </p:sp>
    </p:spTree>
    <p:extLst>
      <p:ext uri="{BB962C8B-B14F-4D97-AF65-F5344CB8AC3E}">
        <p14:creationId xmlns:p14="http://schemas.microsoft.com/office/powerpoint/2010/main" val="350901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47</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The Solution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nvPr>
        </p:nvGraphicFramePr>
        <p:xfrm>
          <a:off x="731520" y="1737360"/>
          <a:ext cx="3474720" cy="29260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nvPr>
        </p:nvGraphicFramePr>
        <p:xfrm>
          <a:off x="4389120" y="1737360"/>
          <a:ext cx="347472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4015709" y="1290154"/>
            <a:ext cx="500431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MPDR = 80psi/day, </a:t>
            </a:r>
            <a:r>
              <a:rPr lang="en-US" i="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 5days, </a:t>
            </a:r>
            <a:r>
              <a:rPr lang="en-US" i="1"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16, MRR = 1e-4</a:t>
            </a:r>
            <a:endParaRPr lang="en-US" dirty="0"/>
          </a:p>
        </p:txBody>
      </p:sp>
      <p:pic>
        <p:nvPicPr>
          <p:cNvPr id="7" name="Picture 6" descr="2_ff-response_ng1"/>
          <p:cNvPicPr/>
          <p:nvPr/>
        </p:nvPicPr>
        <p:blipFill>
          <a:blip r:embed="rId4">
            <a:extLst>
              <a:ext uri="{28A0092B-C50C-407E-A947-70E740481C1C}">
                <a14:useLocalDpi xmlns:a14="http://schemas.microsoft.com/office/drawing/2010/main" val="0"/>
              </a:ext>
            </a:extLst>
          </a:blip>
          <a:srcRect/>
          <a:stretch>
            <a:fillRect/>
          </a:stretch>
        </p:blipFill>
        <p:spPr bwMode="auto">
          <a:xfrm>
            <a:off x="7863840" y="1645920"/>
            <a:ext cx="3657600" cy="3017520"/>
          </a:xfrm>
          <a:prstGeom prst="rect">
            <a:avLst/>
          </a:prstGeom>
          <a:noFill/>
          <a:ln>
            <a:noFill/>
          </a:ln>
        </p:spPr>
      </p:pic>
      <p:sp>
        <p:nvSpPr>
          <p:cNvPr id="8" name="TextBox 7"/>
          <p:cNvSpPr txBox="1"/>
          <p:nvPr/>
        </p:nvSpPr>
        <p:spPr>
          <a:xfrm>
            <a:off x="2003900" y="1290154"/>
            <a:ext cx="138748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1</a:t>
            </a:r>
            <a:endParaRPr lang="en-US" i="1" dirty="0">
              <a:latin typeface="Times New Roman" panose="02020603050405020304" pitchFamily="18" charset="0"/>
              <a:cs typeface="Times New Roman" panose="02020603050405020304" pitchFamily="18" charset="0"/>
            </a:endParaRPr>
          </a:p>
        </p:txBody>
      </p:sp>
      <p:sp>
        <p:nvSpPr>
          <p:cNvPr id="9" name="Rectangle 8"/>
          <p:cNvSpPr/>
          <p:nvPr/>
        </p:nvSpPr>
        <p:spPr>
          <a:xfrm>
            <a:off x="3078480" y="5032911"/>
            <a:ext cx="6096000" cy="1323439"/>
          </a:xfrm>
          <a:prstGeom prst="rect">
            <a:avLst/>
          </a:prstGeom>
        </p:spPr>
        <p:txBody>
          <a:bodyPr>
            <a:spAutoFit/>
          </a:bodyPr>
          <a:lstStyle/>
          <a:p>
            <a:pPr marL="285750" indent="-28575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took more cycles for the saturation to fall into the weak response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part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performance is comparable </a:t>
            </a:r>
            <a:r>
              <a:rPr lang="en-US" sz="2000" dirty="0">
                <a:latin typeface="Times New Roman" panose="02020603050405020304" pitchFamily="18" charset="0"/>
                <a:cs typeface="Times New Roman" panose="02020603050405020304" pitchFamily="18" charset="0"/>
              </a:rPr>
              <a:t>to the optimized </a:t>
            </a:r>
            <a:r>
              <a:rPr lang="en-US" sz="2000" dirty="0" smtClean="0">
                <a:latin typeface="Times New Roman" panose="02020603050405020304" pitchFamily="18" charset="0"/>
                <a:cs typeface="Times New Roman" panose="02020603050405020304" pitchFamily="18" charset="0"/>
              </a:rPr>
              <a:t>solution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34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48</a:t>
            </a:fld>
            <a:endParaRPr lang="en-US"/>
          </a:p>
        </p:txBody>
      </p:sp>
      <p:sp>
        <p:nvSpPr>
          <p:cNvPr id="3" name="Rectangle 2"/>
          <p:cNvSpPr>
            <a:spLocks noChangeArrowheads="1"/>
          </p:cNvSpPr>
          <p:nvPr/>
        </p:nvSpPr>
        <p:spPr bwMode="auto">
          <a:xfrm>
            <a:off x="644437" y="570622"/>
            <a:ext cx="10709363"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Parameter Selection (hold-drop-ratio)</a:t>
            </a:r>
            <a:endParaRPr lang="en-US" altLang="zh-CN" sz="2800" b="1" dirty="0">
              <a:latin typeface="Arial" panose="020B0604020202020204" pitchFamily="34" charset="0"/>
              <a:cs typeface="Arial" panose="020B0604020202020204" pitchFamily="34" charset="0"/>
            </a:endParaRPr>
          </a:p>
        </p:txBody>
      </p:sp>
      <p:graphicFrame>
        <p:nvGraphicFramePr>
          <p:cNvPr id="6" name="Chart 5"/>
          <p:cNvGraphicFramePr/>
          <p:nvPr>
            <p:extLst/>
          </p:nvPr>
        </p:nvGraphicFramePr>
        <p:xfrm>
          <a:off x="4319238" y="2023098"/>
          <a:ext cx="3524974" cy="2653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nvPr>
        </p:nvGraphicFramePr>
        <p:xfrm>
          <a:off x="7844212" y="2023098"/>
          <a:ext cx="3502234" cy="265307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6923140" y="1397038"/>
            <a:ext cx="320470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1, r = 4,16 or 32</a:t>
            </a:r>
            <a:endParaRPr lang="en-US" i="1" dirty="0">
              <a:latin typeface="Times New Roman" panose="02020603050405020304" pitchFamily="18" charset="0"/>
              <a:cs typeface="Times New Roman" panose="02020603050405020304" pitchFamily="18" charset="0"/>
            </a:endParaRPr>
          </a:p>
        </p:txBody>
      </p:sp>
      <p:sp>
        <p:nvSpPr>
          <p:cNvPr id="4" name="Rectangle 3"/>
          <p:cNvSpPr/>
          <p:nvPr/>
        </p:nvSpPr>
        <p:spPr>
          <a:xfrm>
            <a:off x="644437" y="1895777"/>
            <a:ext cx="3487725"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value of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hold-drop-ratio (</a:t>
            </a:r>
            <a:r>
              <a:rPr lang="en-US" sz="2000" i="1" dirty="0" smtClean="0">
                <a:latin typeface="Times New Roman" panose="02020603050405020304" pitchFamily="18" charset="0"/>
                <a:ea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determines the ‘average drop rate’ of the DHC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period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Choice of r is a trade off between performance and risk</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Reservoir with narrower and steeper strong response zone.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52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49</a:t>
            </a:fld>
            <a:endParaRPr lang="en-US"/>
          </a:p>
        </p:txBody>
      </p:sp>
      <p:sp>
        <p:nvSpPr>
          <p:cNvPr id="3" name="Rectangle 2"/>
          <p:cNvSpPr>
            <a:spLocks noChangeArrowheads="1"/>
          </p:cNvSpPr>
          <p:nvPr/>
        </p:nvSpPr>
        <p:spPr bwMode="auto">
          <a:xfrm>
            <a:off x="644437" y="570622"/>
            <a:ext cx="10425181" cy="56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Data-Driven Algorithm – Parameter Selection</a:t>
            </a:r>
            <a:endParaRPr lang="en-US" altLang="zh-CN" sz="2800" b="1" dirty="0">
              <a:latin typeface="Arial" panose="020B0604020202020204" pitchFamily="34" charset="0"/>
              <a:cs typeface="Arial" panose="020B0604020202020204" pitchFamily="34" charset="0"/>
            </a:endParaRPr>
          </a:p>
        </p:txBody>
      </p:sp>
      <p:graphicFrame>
        <p:nvGraphicFramePr>
          <p:cNvPr id="4" name="Chart 3"/>
          <p:cNvGraphicFramePr/>
          <p:nvPr>
            <p:extLst/>
          </p:nvPr>
        </p:nvGraphicFramePr>
        <p:xfrm>
          <a:off x="4316753" y="2023097"/>
          <a:ext cx="3515891" cy="29077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nvPr>
        </p:nvGraphicFramePr>
        <p:xfrm>
          <a:off x="7832644" y="2023097"/>
          <a:ext cx="3521156" cy="2907718"/>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7073611" y="1526445"/>
            <a:ext cx="231345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n</a:t>
            </a:r>
            <a:r>
              <a:rPr lang="en-US" i="1" dirty="0" smtClean="0">
                <a:latin typeface="Times New Roman" panose="02020603050405020304" pitchFamily="18" charset="0"/>
                <a:cs typeface="Times New Roman" panose="02020603050405020304" pitchFamily="18" charset="0"/>
              </a:rPr>
              <a:t>g = 0.5, d = 3 or 5</a:t>
            </a:r>
            <a:endParaRPr lang="en-US" i="1" dirty="0">
              <a:latin typeface="Times New Roman" panose="02020603050405020304" pitchFamily="18" charset="0"/>
              <a:cs typeface="Times New Roman" panose="02020603050405020304" pitchFamily="18" charset="0"/>
            </a:endParaRPr>
          </a:p>
        </p:txBody>
      </p:sp>
      <p:sp>
        <p:nvSpPr>
          <p:cNvPr id="7" name="Rectangle 6"/>
          <p:cNvSpPr/>
          <p:nvPr/>
        </p:nvSpPr>
        <p:spPr>
          <a:xfrm>
            <a:off x="644437" y="1895777"/>
            <a:ext cx="3487725" cy="3170099"/>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The value of drop interval (</a:t>
            </a:r>
            <a:r>
              <a:rPr lang="en-US" sz="2000" i="1" dirty="0" smtClean="0">
                <a:latin typeface="Times New Roman" panose="02020603050405020304" pitchFamily="18" charset="0"/>
                <a:ea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determines the frequency to retrieve information from the reservoir</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final NPV is not sensitive to the choice of </a:t>
            </a:r>
            <a:r>
              <a:rPr lang="en-US" sz="2000" i="1" dirty="0" smtClean="0">
                <a:latin typeface="Times New Roman" panose="02020603050405020304" pitchFamily="18" charset="0"/>
                <a:cs typeface="Times New Roman" panose="02020603050405020304" pitchFamily="18" charset="0"/>
              </a:rPr>
              <a:t>d</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algorithm is stable, different parameter setting does not make much difference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9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5</a:t>
            </a:fld>
            <a:endParaRPr lang="en-US"/>
          </a:p>
        </p:txBody>
      </p:sp>
      <p:sp>
        <p:nvSpPr>
          <p:cNvPr id="3" name="Rectangle 2"/>
          <p:cNvSpPr>
            <a:spLocks noChangeArrowheads="1"/>
          </p:cNvSpPr>
          <p:nvPr/>
        </p:nvSpPr>
        <p:spPr bwMode="auto">
          <a:xfrm>
            <a:off x="644438" y="570622"/>
            <a:ext cx="10446695"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smtClean="0">
                <a:latin typeface="Arial" panose="020B0604020202020204" pitchFamily="34" charset="0"/>
                <a:cs typeface="Arial" panose="020B0604020202020204" pitchFamily="34" charset="0"/>
              </a:rPr>
              <a:t>Underlying Physics – Reservoir Model (PVT)</a:t>
            </a:r>
            <a:endParaRPr lang="en-US" altLang="zh-CN" sz="28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1816983263"/>
              </p:ext>
            </p:extLst>
          </p:nvPr>
        </p:nvGraphicFramePr>
        <p:xfrm>
          <a:off x="757574" y="2011548"/>
          <a:ext cx="4789786" cy="31598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2308657709"/>
              </p:ext>
            </p:extLst>
          </p:nvPr>
        </p:nvGraphicFramePr>
        <p:xfrm>
          <a:off x="5812790" y="2011548"/>
          <a:ext cx="4784090" cy="31598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771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6</a:t>
            </a:fld>
            <a:endParaRPr lang="en-US"/>
          </a:p>
        </p:txBody>
      </p:sp>
      <p:sp>
        <p:nvSpPr>
          <p:cNvPr id="3" name="Rectangle 2"/>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a:t>
            </a:r>
            <a:r>
              <a:rPr lang="en-US" altLang="zh-CN" sz="2800" b="1" dirty="0">
                <a:latin typeface="Arial" panose="020B0604020202020204" pitchFamily="34" charset="0"/>
                <a:cs typeface="Arial" panose="020B0604020202020204" pitchFamily="34" charset="0"/>
              </a:rPr>
              <a:t>Reservoir Model </a:t>
            </a:r>
            <a:r>
              <a:rPr lang="en-US" altLang="zh-CN" sz="2800" b="1" dirty="0" smtClean="0">
                <a:latin typeface="Arial" panose="020B0604020202020204" pitchFamily="34" charset="0"/>
                <a:cs typeface="Arial" panose="020B0604020202020204" pitchFamily="34" charset="0"/>
              </a:rPr>
              <a:t>(Relative Permeability)</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308113" y="2654020"/>
                <a:ext cx="3866092" cy="1107291"/>
              </a:xfrm>
              <a:prstGeom prst="rect">
                <a:avLst/>
              </a:prstGeom>
            </p:spPr>
            <p:txBody>
              <a:bodyPr wrap="square">
                <a:spAutoFit/>
              </a:bodyPr>
              <a:lstStyle/>
              <a:p>
                <a:pPr algn="ctr"/>
                <a14:m>
                  <m:oMath xmlns:m="http://schemas.openxmlformats.org/officeDocument/2006/math">
                    <m:sSub>
                      <m:sSubPr>
                        <m:ctrlPr>
                          <a:rPr lang="en-US" i="1" smtClean="0">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rPr>
                          <m:t>𝑟𝑜</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𝐾</m:t>
                        </m:r>
                      </m:e>
                      <m:sub>
                        <m:r>
                          <a:rPr lang="en-US" i="1">
                            <a:effectLst/>
                            <a:latin typeface="Cambria Math" panose="02040503050406030204" pitchFamily="18" charset="0"/>
                            <a:ea typeface="Times New Roman" panose="02020603050405020304" pitchFamily="18" charset="0"/>
                          </a:rPr>
                          <m:t>𝑟𝑜</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𝑚𝑎𝑥</m:t>
                        </m:r>
                      </m:sub>
                    </m:sSub>
                    <m:sSup>
                      <m:sSupPr>
                        <m:ctrlPr>
                          <a:rPr lang="en-US" i="1">
                            <a:effectLst/>
                            <a:latin typeface="Cambria Math" panose="02040503050406030204" pitchFamily="18" charset="0"/>
                            <a:ea typeface="Times New Roman" panose="02020603050405020304" pitchFamily="18" charset="0"/>
                          </a:rPr>
                        </m:ctrlPr>
                      </m:sSupPr>
                      <m:e>
                        <m:d>
                          <m:dPr>
                            <m:ctrlPr>
                              <a:rPr lang="en-US" i="1">
                                <a:effectLst/>
                                <a:latin typeface="Cambria Math" panose="02040503050406030204" pitchFamily="18" charset="0"/>
                                <a:ea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rPr>
                                </m:ctrlPr>
                              </m:fPr>
                              <m:num>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𝑜</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𝑜𝑟</m:t>
                                    </m:r>
                                  </m:sub>
                                </m:sSub>
                              </m:num>
                              <m:den>
                                <m:r>
                                  <a:rPr lang="en-US" i="1">
                                    <a:effectLst/>
                                    <a:latin typeface="Cambria Math" panose="02040503050406030204" pitchFamily="18" charset="0"/>
                                    <a:ea typeface="Times New Roman" panose="02020603050405020304" pitchFamily="18" charset="0"/>
                                  </a:rPr>
                                  <m:t>1−</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𝑜𝑟</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𝑔𝑐</m:t>
                                    </m:r>
                                  </m:sub>
                                </m:sSub>
                              </m:den>
                            </m:f>
                          </m:e>
                        </m:d>
                      </m:e>
                      <m:sup>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rPr>
                              <m:t>𝑜</m:t>
                            </m:r>
                          </m:sub>
                        </m:sSub>
                      </m:sup>
                    </m:sSup>
                  </m:oMath>
                </a14:m>
                <a:r>
                  <a:rPr lang="en-US" dirty="0">
                    <a:effectLst/>
                    <a:latin typeface="Times New Roman" panose="02020603050405020304" pitchFamily="18" charset="0"/>
                    <a:ea typeface="SimSun" panose="02010600030101010101" pitchFamily="2" charset="-122"/>
                  </a:rPr>
                  <a:t>,</a:t>
                </a:r>
                <a:endParaRPr lang="en-US" dirty="0">
                  <a:effectLst/>
                  <a:latin typeface="Times New Roman" panose="02020603050405020304" pitchFamily="18" charset="0"/>
                  <a:ea typeface="Times New Roman" panose="02020603050405020304" pitchFamily="18" charset="0"/>
                </a:endParaRPr>
              </a:p>
              <a:p>
                <a:pPr algn="ct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𝑟𝑔</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𝑟𝑔</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sSup>
                      <m:sSupPr>
                        <m:ctrlPr>
                          <a:rPr lang="en-US" i="1">
                            <a:effectLst/>
                            <a:latin typeface="Cambria Math" panose="020405030504060302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𝑔𝑐</m:t>
                                </m:r>
                              </m:sub>
                            </m:sSub>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𝑜𝑟</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𝑔𝑐</m:t>
                                </m:r>
                              </m:sub>
                            </m:sSub>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e>
                      <m:sup>
                        <m:sSub>
                          <m:sSubPr>
                            <m:ctrlPr>
                              <a:rPr lang="en-US" i="1" smtClean="0">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sup>
                    </m:sSup>
                  </m:oMath>
                </a14:m>
                <a:r>
                  <a:rPr lang="en-US" dirty="0" smtClean="0">
                    <a:effectLst/>
                    <a:latin typeface="Times New Roman" panose="02020603050405020304" pitchFamily="18" charset="0"/>
                    <a:ea typeface="Times New Roman" panose="02020603050405020304" pitchFamily="18" charset="0"/>
                  </a:rPr>
                  <a:t>,</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08113" y="2654020"/>
                <a:ext cx="3866092" cy="1107291"/>
              </a:xfrm>
              <a:prstGeom prst="rect">
                <a:avLst/>
              </a:prstGeom>
              <a:blipFill rotWithShape="0">
                <a:blip r:embed="rId3"/>
                <a:stretch>
                  <a:fillRect b="-549"/>
                </a:stretch>
              </a:blipFill>
            </p:spPr>
            <p:txBody>
              <a:bodyPr/>
              <a:lstStyle/>
              <a:p>
                <a:r>
                  <a:rPr lang="en-US">
                    <a:noFill/>
                  </a:rPr>
                  <a:t> </a:t>
                </a:r>
              </a:p>
            </p:txBody>
          </p:sp>
        </mc:Fallback>
      </mc:AlternateContent>
      <p:pic>
        <p:nvPicPr>
          <p:cNvPr id="5" name="Picture 4" descr="C:\Users\yuz899\Dropbox\2016Spring\_GYJ_results\matlab_generator\Relative Permeability (no=2 ng=0.5).jpg"/>
          <p:cNvPicPr/>
          <p:nvPr/>
        </p:nvPicPr>
        <p:blipFill>
          <a:blip r:embed="rId4">
            <a:extLst>
              <a:ext uri="{28A0092B-C50C-407E-A947-70E740481C1C}">
                <a14:useLocalDpi xmlns:a14="http://schemas.microsoft.com/office/drawing/2010/main" val="0"/>
              </a:ext>
            </a:extLst>
          </a:blip>
          <a:srcRect/>
          <a:stretch>
            <a:fillRect/>
          </a:stretch>
        </p:blipFill>
        <p:spPr bwMode="auto">
          <a:xfrm>
            <a:off x="5593466" y="2038588"/>
            <a:ext cx="2872802" cy="2338158"/>
          </a:xfrm>
          <a:prstGeom prst="rect">
            <a:avLst/>
          </a:prstGeom>
          <a:noFill/>
          <a:ln>
            <a:noFill/>
          </a:ln>
        </p:spPr>
      </p:pic>
      <p:pic>
        <p:nvPicPr>
          <p:cNvPr id="6" name="Picture 5" descr="C:\Users\yuz899\Dropbox\2016Spring\_GYJ_results\matlab_generator\Relative Permeability (no=2 ng=1).jpg"/>
          <p:cNvPicPr/>
          <p:nvPr/>
        </p:nvPicPr>
        <p:blipFill>
          <a:blip r:embed="rId5">
            <a:extLst>
              <a:ext uri="{28A0092B-C50C-407E-A947-70E740481C1C}">
                <a14:useLocalDpi xmlns:a14="http://schemas.microsoft.com/office/drawing/2010/main" val="0"/>
              </a:ext>
            </a:extLst>
          </a:blip>
          <a:srcRect/>
          <a:stretch>
            <a:fillRect/>
          </a:stretch>
        </p:blipFill>
        <p:spPr bwMode="auto">
          <a:xfrm>
            <a:off x="5593466" y="4453215"/>
            <a:ext cx="2872802" cy="2268260"/>
          </a:xfrm>
          <a:prstGeom prst="rect">
            <a:avLst/>
          </a:prstGeom>
          <a:noFill/>
          <a:ln>
            <a:noFill/>
          </a:ln>
        </p:spPr>
      </p:pic>
      <p:pic>
        <p:nvPicPr>
          <p:cNvPr id="7" name="Picture 6" descr="C:\Users\yuz899\Dropbox\2016Spring\_GYJ_results\matlab_generator\Fractional Flow curve (no=2 ng=0.5).jpg"/>
          <p:cNvPicPr/>
          <p:nvPr/>
        </p:nvPicPr>
        <p:blipFill>
          <a:blip r:embed="rId6">
            <a:extLst>
              <a:ext uri="{28A0092B-C50C-407E-A947-70E740481C1C}">
                <a14:useLocalDpi xmlns:a14="http://schemas.microsoft.com/office/drawing/2010/main" val="0"/>
              </a:ext>
            </a:extLst>
          </a:blip>
          <a:srcRect/>
          <a:stretch>
            <a:fillRect/>
          </a:stretch>
        </p:blipFill>
        <p:spPr bwMode="auto">
          <a:xfrm>
            <a:off x="8610600" y="2038588"/>
            <a:ext cx="2743200" cy="2338158"/>
          </a:xfrm>
          <a:prstGeom prst="rect">
            <a:avLst/>
          </a:prstGeom>
          <a:noFill/>
          <a:ln>
            <a:noFill/>
          </a:ln>
        </p:spPr>
      </p:pic>
      <p:pic>
        <p:nvPicPr>
          <p:cNvPr id="8" name="Picture 7" descr="C:\Users\yuz899\Dropbox\2016Spring\_GYJ_results\matlab_generator\Fractional Flow curve (no=2 ng=1).jpg"/>
          <p:cNvPicPr/>
          <p:nvPr/>
        </p:nvPicPr>
        <p:blipFill>
          <a:blip r:embed="rId7">
            <a:extLst>
              <a:ext uri="{28A0092B-C50C-407E-A947-70E740481C1C}">
                <a14:useLocalDpi xmlns:a14="http://schemas.microsoft.com/office/drawing/2010/main" val="0"/>
              </a:ext>
            </a:extLst>
          </a:blip>
          <a:srcRect/>
          <a:stretch>
            <a:fillRect/>
          </a:stretch>
        </p:blipFill>
        <p:spPr bwMode="auto">
          <a:xfrm>
            <a:off x="8610600" y="4453215"/>
            <a:ext cx="2743200" cy="2268260"/>
          </a:xfrm>
          <a:prstGeom prst="rect">
            <a:avLst/>
          </a:prstGeom>
          <a:noFill/>
          <a:ln>
            <a:noFill/>
          </a:ln>
        </p:spPr>
      </p:pic>
      <mc:AlternateContent xmlns:mc="http://schemas.openxmlformats.org/markup-compatibility/2006" xmlns:a14="http://schemas.microsoft.com/office/drawing/2010/main">
        <mc:Choice Requires="a14">
          <p:sp>
            <p:nvSpPr>
              <p:cNvPr id="9" name="Rectangle 8"/>
              <p:cNvSpPr/>
              <p:nvPr/>
            </p:nvSpPr>
            <p:spPr>
              <a:xfrm>
                <a:off x="807059" y="5206694"/>
                <a:ext cx="1488484" cy="686470"/>
              </a:xfrm>
              <a:prstGeom prst="rect">
                <a:avLst/>
              </a:prstGeom>
            </p:spPr>
            <p:txBody>
              <a:bodyPr wrap="none">
                <a:spAutoFit/>
              </a:bodyPr>
              <a:lstStyle/>
              <a:p>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𝑟𝑔</m:t>
                                </m:r>
                              </m:sub>
                            </m:sSub>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𝑟𝑜</m:t>
                                </m:r>
                              </m:sub>
                            </m:sSub>
                          </m:num>
                          <m:den>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den>
                    </m:f>
                  </m:oMath>
                </a14:m>
                <a:r>
                  <a:rPr lang="en-US" dirty="0">
                    <a:effectLst/>
                    <a:latin typeface="Times New Roman" panose="02020603050405020304" pitchFamily="18" charset="0"/>
                    <a:ea typeface="Times New Roman" panose="02020603050405020304" pitchFamily="18" charset="0"/>
                  </a:rPr>
                  <a:t>.</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07059" y="5206694"/>
                <a:ext cx="1488484" cy="686470"/>
              </a:xfrm>
              <a:prstGeom prst="rect">
                <a:avLst/>
              </a:prstGeom>
              <a:blipFill rotWithShape="0">
                <a:blip r:embed="rId8"/>
                <a:stretch>
                  <a:fillRect l="-1224" r="-2449" b="-1770"/>
                </a:stretch>
              </a:blipFill>
            </p:spPr>
            <p:txBody>
              <a:bodyPr/>
              <a:lstStyle/>
              <a:p>
                <a:r>
                  <a:rPr lang="en-US">
                    <a:noFill/>
                  </a:rPr>
                  <a:t> </a:t>
                </a:r>
              </a:p>
            </p:txBody>
          </p:sp>
        </mc:Fallback>
      </mc:AlternateContent>
      <p:sp>
        <p:nvSpPr>
          <p:cNvPr id="10" name="TextBox 9"/>
          <p:cNvSpPr txBox="1"/>
          <p:nvPr/>
        </p:nvSpPr>
        <p:spPr>
          <a:xfrm>
            <a:off x="807060" y="2060775"/>
            <a:ext cx="260335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Corey’s Model,</a:t>
            </a:r>
            <a:endParaRPr lang="en-US"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07059" y="4215582"/>
            <a:ext cx="260335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Generate Oil Flow Fraction,</a:t>
            </a:r>
            <a:endParaRPr lang="en-US"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862917" y="1351243"/>
            <a:ext cx="4475182" cy="523220"/>
          </a:xfrm>
          <a:prstGeom prst="rect">
            <a:avLst/>
          </a:prstGeom>
          <a:noFill/>
        </p:spPr>
        <p:txBody>
          <a:bodyPr wrap="square" rtlCol="0">
            <a:spAutoFit/>
          </a:bodyPr>
          <a:lstStyle/>
          <a:p>
            <a:r>
              <a:rPr lang="en-US" sz="2800" dirty="0" smtClean="0"/>
              <a:t>Type A Curve,</a:t>
            </a:r>
            <a:endParaRPr lang="en-US" sz="2800" dirty="0"/>
          </a:p>
        </p:txBody>
      </p:sp>
      <p:sp>
        <p:nvSpPr>
          <p:cNvPr id="13" name="TextBox 12"/>
          <p:cNvSpPr txBox="1"/>
          <p:nvPr/>
        </p:nvSpPr>
        <p:spPr>
          <a:xfrm>
            <a:off x="4598770" y="2838334"/>
            <a:ext cx="1000461" cy="369332"/>
          </a:xfrm>
          <a:prstGeom prst="rect">
            <a:avLst/>
          </a:prstGeom>
          <a:noFill/>
        </p:spPr>
        <p:txBody>
          <a:bodyPr wrap="square" rtlCol="0">
            <a:spAutoFit/>
          </a:bodyPr>
          <a:lstStyle/>
          <a:p>
            <a:r>
              <a:rPr lang="en-US" i="1" dirty="0"/>
              <a:t>n</a:t>
            </a:r>
            <a:r>
              <a:rPr lang="en-US" i="1" dirty="0" smtClean="0"/>
              <a:t>g = 0.5</a:t>
            </a:r>
            <a:endParaRPr lang="en-US" i="1" dirty="0"/>
          </a:p>
        </p:txBody>
      </p:sp>
      <p:sp>
        <p:nvSpPr>
          <p:cNvPr id="14" name="TextBox 13"/>
          <p:cNvSpPr txBox="1"/>
          <p:nvPr/>
        </p:nvSpPr>
        <p:spPr>
          <a:xfrm>
            <a:off x="4598770" y="5228216"/>
            <a:ext cx="1000461" cy="369332"/>
          </a:xfrm>
          <a:prstGeom prst="rect">
            <a:avLst/>
          </a:prstGeom>
          <a:noFill/>
        </p:spPr>
        <p:txBody>
          <a:bodyPr wrap="square" rtlCol="0">
            <a:spAutoFit/>
          </a:bodyPr>
          <a:lstStyle/>
          <a:p>
            <a:r>
              <a:rPr lang="en-US" i="1" dirty="0"/>
              <a:t>n</a:t>
            </a:r>
            <a:r>
              <a:rPr lang="en-US" i="1" dirty="0" smtClean="0"/>
              <a:t>g = 1</a:t>
            </a:r>
            <a:endParaRPr lang="en-US" i="1" dirty="0"/>
          </a:p>
        </p:txBody>
      </p:sp>
    </p:spTree>
    <p:extLst>
      <p:ext uri="{BB962C8B-B14F-4D97-AF65-F5344CB8AC3E}">
        <p14:creationId xmlns:p14="http://schemas.microsoft.com/office/powerpoint/2010/main" val="1320519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7</a:t>
            </a:fld>
            <a:endParaRPr lang="en-US"/>
          </a:p>
        </p:txBody>
      </p:sp>
      <p:sp>
        <p:nvSpPr>
          <p:cNvPr id="3" name="Rectangle 2"/>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a:t>
            </a:r>
            <a:r>
              <a:rPr lang="en-US" altLang="zh-CN" sz="2800" b="1" dirty="0">
                <a:latin typeface="Arial" panose="020B0604020202020204" pitchFamily="34" charset="0"/>
                <a:cs typeface="Arial" panose="020B0604020202020204" pitchFamily="34" charset="0"/>
              </a:rPr>
              <a:t>Reservoir Model </a:t>
            </a:r>
            <a:r>
              <a:rPr lang="en-US" altLang="zh-CN" sz="2800" b="1" dirty="0" smtClean="0">
                <a:latin typeface="Arial" panose="020B0604020202020204" pitchFamily="34" charset="0"/>
                <a:cs typeface="Arial" panose="020B0604020202020204" pitchFamily="34" charset="0"/>
              </a:rPr>
              <a:t>(Relative Permeability)</a:t>
            </a:r>
            <a:endParaRPr lang="en-US" altLang="zh-CN" sz="2800" b="1" dirty="0">
              <a:latin typeface="Arial" panose="020B0604020202020204" pitchFamily="34" charset="0"/>
              <a:cs typeface="Arial" panose="020B0604020202020204" pitchFamily="34" charset="0"/>
            </a:endParaRPr>
          </a:p>
        </p:txBody>
      </p:sp>
      <p:sp>
        <p:nvSpPr>
          <p:cNvPr id="12" name="TextBox 11"/>
          <p:cNvSpPr txBox="1"/>
          <p:nvPr/>
        </p:nvSpPr>
        <p:spPr>
          <a:xfrm>
            <a:off x="5862917" y="1351243"/>
            <a:ext cx="4475182" cy="523220"/>
          </a:xfrm>
          <a:prstGeom prst="rect">
            <a:avLst/>
          </a:prstGeom>
          <a:noFill/>
        </p:spPr>
        <p:txBody>
          <a:bodyPr wrap="square" rtlCol="0">
            <a:spAutoFit/>
          </a:bodyPr>
          <a:lstStyle/>
          <a:p>
            <a:r>
              <a:rPr lang="en-US" sz="2800" dirty="0" smtClean="0"/>
              <a:t>Type B Curve,</a:t>
            </a:r>
            <a:endParaRPr lang="en-US" sz="2800" dirty="0"/>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5593464" y="2052828"/>
            <a:ext cx="2872803" cy="2323918"/>
          </a:xfrm>
          <a:prstGeom prst="rect">
            <a:avLst/>
          </a:prstGeom>
        </p:spPr>
      </p:pic>
      <p:pic>
        <p:nvPicPr>
          <p:cNvPr id="14" name="Picture 13"/>
          <p:cNvPicPr/>
          <p:nvPr/>
        </p:nvPicPr>
        <p:blipFill>
          <a:blip r:embed="rId4">
            <a:extLst>
              <a:ext uri="{28A0092B-C50C-407E-A947-70E740481C1C}">
                <a14:useLocalDpi xmlns:a14="http://schemas.microsoft.com/office/drawing/2010/main" val="0"/>
              </a:ext>
            </a:extLst>
          </a:blip>
          <a:stretch>
            <a:fillRect/>
          </a:stretch>
        </p:blipFill>
        <p:spPr>
          <a:xfrm>
            <a:off x="8466267" y="2052828"/>
            <a:ext cx="2786232" cy="2323918"/>
          </a:xfrm>
          <a:prstGeom prst="rect">
            <a:avLst/>
          </a:prstGeom>
        </p:spPr>
      </p:pic>
      <p:pic>
        <p:nvPicPr>
          <p:cNvPr id="15" name="Picture 14"/>
          <p:cNvPicPr/>
          <p:nvPr/>
        </p:nvPicPr>
        <p:blipFill>
          <a:blip r:embed="rId5">
            <a:extLst>
              <a:ext uri="{28A0092B-C50C-407E-A947-70E740481C1C}">
                <a14:useLocalDpi xmlns:a14="http://schemas.microsoft.com/office/drawing/2010/main" val="0"/>
              </a:ext>
            </a:extLst>
          </a:blip>
          <a:stretch>
            <a:fillRect/>
          </a:stretch>
        </p:blipFill>
        <p:spPr>
          <a:xfrm>
            <a:off x="5593464" y="4376743"/>
            <a:ext cx="2872803" cy="2344731"/>
          </a:xfrm>
          <a:prstGeom prst="rect">
            <a:avLst/>
          </a:prstGeom>
        </p:spPr>
      </p:pic>
      <p:pic>
        <p:nvPicPr>
          <p:cNvPr id="16" name="Picture 15"/>
          <p:cNvPicPr/>
          <p:nvPr/>
        </p:nvPicPr>
        <p:blipFill>
          <a:blip r:embed="rId6">
            <a:extLst>
              <a:ext uri="{28A0092B-C50C-407E-A947-70E740481C1C}">
                <a14:useLocalDpi xmlns:a14="http://schemas.microsoft.com/office/drawing/2010/main" val="0"/>
              </a:ext>
            </a:extLst>
          </a:blip>
          <a:stretch>
            <a:fillRect/>
          </a:stretch>
        </p:blipFill>
        <p:spPr>
          <a:xfrm>
            <a:off x="8466267" y="4376744"/>
            <a:ext cx="2786232" cy="2344730"/>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308113" y="2654020"/>
                <a:ext cx="3866092" cy="1107291"/>
              </a:xfrm>
              <a:prstGeom prst="rect">
                <a:avLst/>
              </a:prstGeom>
            </p:spPr>
            <p:txBody>
              <a:bodyPr wrap="square">
                <a:spAutoFit/>
              </a:bodyPr>
              <a:lstStyle/>
              <a:p>
                <a:pPr algn="ctr"/>
                <a14:m>
                  <m:oMath xmlns:m="http://schemas.openxmlformats.org/officeDocument/2006/math">
                    <m:sSub>
                      <m:sSubPr>
                        <m:ctrlPr>
                          <a:rPr lang="en-US" i="1" smtClean="0">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rPr>
                          <m:t>𝑟𝑜</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𝐾</m:t>
                        </m:r>
                      </m:e>
                      <m:sub>
                        <m:r>
                          <a:rPr lang="en-US" i="1">
                            <a:effectLst/>
                            <a:latin typeface="Cambria Math" panose="02040503050406030204" pitchFamily="18" charset="0"/>
                            <a:ea typeface="Times New Roman" panose="02020603050405020304" pitchFamily="18" charset="0"/>
                          </a:rPr>
                          <m:t>𝑟𝑜</m:t>
                        </m:r>
                        <m:r>
                          <a:rPr lang="en-US" i="1">
                            <a:effectLst/>
                            <a:latin typeface="Cambria Math" panose="02040503050406030204" pitchFamily="18" charset="0"/>
                            <a:ea typeface="Times New Roman" panose="02020603050405020304" pitchFamily="18" charset="0"/>
                          </a:rPr>
                          <m:t>,</m:t>
                        </m:r>
                        <m:r>
                          <a:rPr lang="en-US" i="1">
                            <a:effectLst/>
                            <a:latin typeface="Cambria Math" panose="02040503050406030204" pitchFamily="18" charset="0"/>
                            <a:ea typeface="Times New Roman" panose="02020603050405020304" pitchFamily="18" charset="0"/>
                          </a:rPr>
                          <m:t>𝑚𝑎𝑥</m:t>
                        </m:r>
                      </m:sub>
                    </m:sSub>
                    <m:sSup>
                      <m:sSupPr>
                        <m:ctrlPr>
                          <a:rPr lang="en-US" i="1">
                            <a:effectLst/>
                            <a:latin typeface="Cambria Math" panose="02040503050406030204" pitchFamily="18" charset="0"/>
                            <a:ea typeface="Times New Roman" panose="02020603050405020304" pitchFamily="18" charset="0"/>
                          </a:rPr>
                        </m:ctrlPr>
                      </m:sSupPr>
                      <m:e>
                        <m:d>
                          <m:dPr>
                            <m:ctrlPr>
                              <a:rPr lang="en-US" i="1">
                                <a:effectLst/>
                                <a:latin typeface="Cambria Math" panose="02040503050406030204" pitchFamily="18" charset="0"/>
                                <a:ea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rPr>
                                </m:ctrlPr>
                              </m:fPr>
                              <m:num>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𝑜</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𝑜𝑟</m:t>
                                    </m:r>
                                  </m:sub>
                                </m:sSub>
                              </m:num>
                              <m:den>
                                <m:r>
                                  <a:rPr lang="en-US" i="1">
                                    <a:effectLst/>
                                    <a:latin typeface="Cambria Math" panose="02040503050406030204" pitchFamily="18" charset="0"/>
                                    <a:ea typeface="Times New Roman" panose="02020603050405020304" pitchFamily="18" charset="0"/>
                                  </a:rPr>
                                  <m:t>1−</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𝑜𝑟</m:t>
                                    </m:r>
                                  </m:sub>
                                </m:sSub>
                                <m:r>
                                  <a:rPr lang="en-US" i="1">
                                    <a:effectLst/>
                                    <a:latin typeface="Cambria Math" panose="02040503050406030204" pitchFamily="18" charset="0"/>
                                    <a:ea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rPr>
                                      <m:t>𝑔𝑐</m:t>
                                    </m:r>
                                  </m:sub>
                                </m:sSub>
                              </m:den>
                            </m:f>
                          </m:e>
                        </m:d>
                      </m:e>
                      <m:sup>
                        <m:sSub>
                          <m:sSubPr>
                            <m:ctrlPr>
                              <a:rPr lang="en-US" i="1">
                                <a:effectLst/>
                                <a:latin typeface="Cambria Math" panose="02040503050406030204" pitchFamily="18" charset="0"/>
                                <a:ea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rPr>
                              <m:t>𝑜</m:t>
                            </m:r>
                          </m:sub>
                        </m:sSub>
                      </m:sup>
                    </m:sSup>
                  </m:oMath>
                </a14:m>
                <a:r>
                  <a:rPr lang="en-US" dirty="0">
                    <a:effectLst/>
                    <a:latin typeface="Times New Roman" panose="02020603050405020304" pitchFamily="18" charset="0"/>
                    <a:ea typeface="SimSun" panose="02010600030101010101" pitchFamily="2" charset="-122"/>
                  </a:rPr>
                  <a:t>,</a:t>
                </a:r>
                <a:endParaRPr lang="en-US" dirty="0">
                  <a:effectLst/>
                  <a:latin typeface="Times New Roman" panose="02020603050405020304" pitchFamily="18" charset="0"/>
                  <a:ea typeface="Times New Roman" panose="02020603050405020304" pitchFamily="18" charset="0"/>
                </a:endParaRPr>
              </a:p>
              <a:p>
                <a:pPr algn="ct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𝑟𝑔</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𝑟𝑔</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sSup>
                      <m:sSupPr>
                        <m:ctrlPr>
                          <a:rPr lang="en-US" i="1">
                            <a:effectLst/>
                            <a:latin typeface="Cambria Math" panose="020405030504060302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𝑔𝑐</m:t>
                                </m:r>
                              </m:sub>
                            </m:sSub>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𝑜𝑟</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𝑔𝑐</m:t>
                                </m:r>
                              </m:sub>
                            </m:sSub>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e>
                      <m:sup>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sup>
                    </m:sSup>
                  </m:oMath>
                </a14:m>
                <a:r>
                  <a:rPr lang="en-US" dirty="0">
                    <a:effectLst/>
                    <a:latin typeface="Times New Roman" panose="02020603050405020304" pitchFamily="18" charset="0"/>
                    <a:ea typeface="Times New Roman" panose="02020603050405020304" pitchFamily="18" charset="0"/>
                  </a:rPr>
                  <a:t>,</a:t>
                </a:r>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308113" y="2654020"/>
                <a:ext cx="3866092" cy="1107291"/>
              </a:xfrm>
              <a:prstGeom prst="rect">
                <a:avLst/>
              </a:prstGeom>
              <a:blipFill rotWithShape="0">
                <a:blip r:embed="rId7"/>
                <a:stretch>
                  <a:fillRect b="-5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07059" y="5206694"/>
                <a:ext cx="1488484" cy="686470"/>
              </a:xfrm>
              <a:prstGeom prst="rect">
                <a:avLst/>
              </a:prstGeom>
            </p:spPr>
            <p:txBody>
              <a:bodyPr wrap="none">
                <a:spAutoFit/>
              </a:bodyPr>
              <a:lstStyle/>
              <a:p>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𝑟𝑔</m:t>
                                </m:r>
                              </m:sub>
                            </m:sSub>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𝑟𝑜</m:t>
                                </m:r>
                              </m:sub>
                            </m:sSub>
                          </m:num>
                          <m:den>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b>
                              <m:sSubPr>
                                <m:ctrlPr>
                                  <a:rPr lang="en-US" i="1">
                                    <a:effectLst/>
                                    <a:latin typeface="Cambria Math" panose="020405030504060302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𝑔</m:t>
                                </m:r>
                              </m:sub>
                            </m:sSub>
                          </m:den>
                        </m:f>
                      </m:den>
                    </m:f>
                  </m:oMath>
                </a14:m>
                <a:r>
                  <a:rPr lang="en-US" dirty="0">
                    <a:effectLst/>
                    <a:latin typeface="Times New Roman" panose="02020603050405020304" pitchFamily="18" charset="0"/>
                    <a:ea typeface="Times New Roman" panose="02020603050405020304" pitchFamily="18" charset="0"/>
                  </a:rPr>
                  <a:t>.</a:t>
                </a: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807059" y="5206694"/>
                <a:ext cx="1488484" cy="686470"/>
              </a:xfrm>
              <a:prstGeom prst="rect">
                <a:avLst/>
              </a:prstGeom>
              <a:blipFill rotWithShape="0">
                <a:blip r:embed="rId8"/>
                <a:stretch>
                  <a:fillRect l="-1224" r="-2449" b="-1770"/>
                </a:stretch>
              </a:blipFill>
            </p:spPr>
            <p:txBody>
              <a:bodyPr/>
              <a:lstStyle/>
              <a:p>
                <a:r>
                  <a:rPr lang="en-US">
                    <a:noFill/>
                  </a:rPr>
                  <a:t> </a:t>
                </a:r>
              </a:p>
            </p:txBody>
          </p:sp>
        </mc:Fallback>
      </mc:AlternateContent>
      <p:sp>
        <p:nvSpPr>
          <p:cNvPr id="19" name="TextBox 18"/>
          <p:cNvSpPr txBox="1"/>
          <p:nvPr/>
        </p:nvSpPr>
        <p:spPr>
          <a:xfrm>
            <a:off x="807060" y="2060775"/>
            <a:ext cx="260335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Corey’s Model,</a:t>
            </a:r>
            <a:endParaRPr lang="en-US"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807059" y="4215582"/>
            <a:ext cx="2603351"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Generate Oil Flow Fraction,</a:t>
            </a:r>
            <a:endParaRPr lang="en-US" sz="28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598770" y="2838334"/>
            <a:ext cx="1000461" cy="369332"/>
          </a:xfrm>
          <a:prstGeom prst="rect">
            <a:avLst/>
          </a:prstGeom>
          <a:noFill/>
        </p:spPr>
        <p:txBody>
          <a:bodyPr wrap="square" rtlCol="0">
            <a:spAutoFit/>
          </a:bodyPr>
          <a:lstStyle/>
          <a:p>
            <a:r>
              <a:rPr lang="en-US" i="1" dirty="0"/>
              <a:t>n</a:t>
            </a:r>
            <a:r>
              <a:rPr lang="en-US" i="1" dirty="0" smtClean="0"/>
              <a:t>g = 2</a:t>
            </a:r>
            <a:endParaRPr lang="en-US" i="1" dirty="0"/>
          </a:p>
        </p:txBody>
      </p:sp>
      <p:sp>
        <p:nvSpPr>
          <p:cNvPr id="22" name="TextBox 21"/>
          <p:cNvSpPr txBox="1"/>
          <p:nvPr/>
        </p:nvSpPr>
        <p:spPr>
          <a:xfrm>
            <a:off x="4598770" y="5228216"/>
            <a:ext cx="1000461" cy="369332"/>
          </a:xfrm>
          <a:prstGeom prst="rect">
            <a:avLst/>
          </a:prstGeom>
          <a:noFill/>
        </p:spPr>
        <p:txBody>
          <a:bodyPr wrap="square" rtlCol="0">
            <a:spAutoFit/>
          </a:bodyPr>
          <a:lstStyle/>
          <a:p>
            <a:r>
              <a:rPr lang="en-US" i="1" dirty="0"/>
              <a:t>n</a:t>
            </a:r>
            <a:r>
              <a:rPr lang="en-US" i="1" dirty="0" smtClean="0"/>
              <a:t>g = 4</a:t>
            </a:r>
            <a:endParaRPr lang="en-US" i="1" dirty="0"/>
          </a:p>
        </p:txBody>
      </p:sp>
    </p:spTree>
    <p:extLst>
      <p:ext uri="{BB962C8B-B14F-4D97-AF65-F5344CB8AC3E}">
        <p14:creationId xmlns:p14="http://schemas.microsoft.com/office/powerpoint/2010/main" val="104111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8</a:t>
            </a:fld>
            <a:endParaRPr lang="en-US"/>
          </a:p>
        </p:txBody>
      </p:sp>
      <p:sp>
        <p:nvSpPr>
          <p:cNvPr id="3" name="Rectangle 2"/>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Wellhead OGR Response</a:t>
            </a:r>
            <a:endParaRPr lang="en-US" altLang="zh-CN" sz="2800" b="1"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2408081" y="1031396"/>
            <a:ext cx="7080773" cy="901321"/>
          </a:xfrm>
          <a:prstGeom prst="rect">
            <a:avLst/>
          </a:prstGeom>
        </p:spPr>
      </p:pic>
      <p:sp>
        <p:nvSpPr>
          <p:cNvPr id="14" name="TextBox 13"/>
          <p:cNvSpPr txBox="1"/>
          <p:nvPr/>
        </p:nvSpPr>
        <p:spPr>
          <a:xfrm>
            <a:off x="1648505" y="4878643"/>
            <a:ext cx="3937630" cy="1323439"/>
          </a:xfrm>
          <a:prstGeom prst="rect">
            <a:avLst/>
          </a:prstGeom>
          <a:noFill/>
        </p:spPr>
        <p:txBody>
          <a:bodyPr wrap="square" rtlCol="0">
            <a:spAutoFit/>
          </a:bodyPr>
          <a:lstStyle/>
          <a:p>
            <a:pPr marL="285750" indent="-285750">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n</a:t>
            </a:r>
            <a:r>
              <a:rPr lang="en-US" sz="2000" i="1" dirty="0" smtClean="0">
                <a:latin typeface="Times New Roman" panose="02020603050405020304" pitchFamily="18" charset="0"/>
                <a:cs typeface="Times New Roman" panose="02020603050405020304" pitchFamily="18" charset="0"/>
              </a:rPr>
              <a:t>g = 0.5 </a:t>
            </a:r>
            <a:r>
              <a:rPr lang="en-US" sz="2000" dirty="0" smtClean="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ng = 1 </a:t>
            </a:r>
            <a:r>
              <a:rPr lang="en-US" sz="2000" dirty="0" smtClean="0">
                <a:latin typeface="Times New Roman" panose="02020603050405020304" pitchFamily="18" charset="0"/>
                <a:cs typeface="Times New Roman" panose="02020603050405020304" pitchFamily="18" charset="0"/>
              </a:rPr>
              <a:t>(type A): OGR drops when </a:t>
            </a:r>
            <a:r>
              <a:rPr lang="en-US" sz="2000" i="1" dirty="0" err="1" smtClean="0">
                <a:latin typeface="Times New Roman" panose="02020603050405020304" pitchFamily="18" charset="0"/>
                <a:cs typeface="Times New Roman" panose="02020603050405020304" pitchFamily="18" charset="0"/>
              </a:rPr>
              <a:t>P</a:t>
            </a:r>
            <a:r>
              <a:rPr lang="en-US" sz="2000" i="1" baseline="-25000" dirty="0" err="1" smtClean="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is reached</a:t>
            </a:r>
          </a:p>
          <a:p>
            <a:pPr marL="285750" indent="-285750">
              <a:buFont typeface="Arial" panose="020B0604020202020204" pitchFamily="34" charset="0"/>
              <a:buChar char="•"/>
            </a:pPr>
            <a:r>
              <a:rPr lang="en-US" sz="2000" i="1" dirty="0" smtClean="0">
                <a:latin typeface="Times New Roman" panose="02020603050405020304" pitchFamily="18" charset="0"/>
                <a:cs typeface="Times New Roman" panose="02020603050405020304" pitchFamily="18" charset="0"/>
              </a:rPr>
              <a:t>ng = 2 </a:t>
            </a:r>
            <a:r>
              <a:rPr lang="en-US" sz="2000" dirty="0" smtClean="0">
                <a:latin typeface="Times New Roman" panose="02020603050405020304" pitchFamily="18" charset="0"/>
                <a:cs typeface="Times New Roman" panose="02020603050405020304" pitchFamily="18" charset="0"/>
              </a:rPr>
              <a:t>and</a:t>
            </a:r>
            <a:r>
              <a:rPr lang="en-US" sz="2000" i="1" dirty="0" smtClean="0">
                <a:latin typeface="Times New Roman" panose="02020603050405020304" pitchFamily="18" charset="0"/>
                <a:cs typeface="Times New Roman" panose="02020603050405020304" pitchFamily="18" charset="0"/>
              </a:rPr>
              <a:t> ng = 4 </a:t>
            </a:r>
            <a:r>
              <a:rPr lang="en-US" sz="2000" dirty="0" smtClean="0">
                <a:latin typeface="Times New Roman" panose="02020603050405020304" pitchFamily="18" charset="0"/>
                <a:cs typeface="Times New Roman" panose="02020603050405020304" pitchFamily="18" charset="0"/>
              </a:rPr>
              <a:t>(type B): OGR</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rises and then drops</a:t>
            </a:r>
            <a:endParaRPr lang="en-US" sz="2000" i="1" dirty="0">
              <a:latin typeface="Times New Roman" panose="02020603050405020304" pitchFamily="18" charset="0"/>
              <a:cs typeface="Times New Roman" panose="02020603050405020304" pitchFamily="18" charset="0"/>
            </a:endParaRPr>
          </a:p>
        </p:txBody>
      </p:sp>
      <p:graphicFrame>
        <p:nvGraphicFramePr>
          <p:cNvPr id="15" name="Chart 14"/>
          <p:cNvGraphicFramePr/>
          <p:nvPr>
            <p:extLst>
              <p:ext uri="{D42A27DB-BD31-4B8C-83A1-F6EECF244321}">
                <p14:modId xmlns:p14="http://schemas.microsoft.com/office/powerpoint/2010/main" val="2351620549"/>
              </p:ext>
            </p:extLst>
          </p:nvPr>
        </p:nvGraphicFramePr>
        <p:xfrm>
          <a:off x="1494831" y="2036716"/>
          <a:ext cx="4045584" cy="2718817"/>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7096766" y="4878643"/>
            <a:ext cx="4155733" cy="1631216"/>
          </a:xfrm>
          <a:prstGeom prst="rect">
            <a:avLst/>
          </a:prstGeom>
          <a:noFill/>
        </p:spPr>
        <p:txBody>
          <a:bodyPr wrap="square" rtlCol="0">
            <a:spAutoFit/>
          </a:bodyPr>
          <a:lstStyle/>
          <a:p>
            <a:pPr marL="285750" indent="-285750">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n</a:t>
            </a:r>
            <a:r>
              <a:rPr lang="en-US" sz="2000" i="1" dirty="0" smtClean="0">
                <a:latin typeface="Times New Roman" panose="02020603050405020304" pitchFamily="18" charset="0"/>
                <a:cs typeface="Times New Roman" panose="02020603050405020304" pitchFamily="18" charset="0"/>
              </a:rPr>
              <a:t>g = 0.5 </a:t>
            </a:r>
            <a:r>
              <a:rPr lang="en-US" sz="2000" dirty="0" smtClean="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ng = 1 </a:t>
            </a:r>
            <a:r>
              <a:rPr lang="en-US" sz="2000" dirty="0" smtClean="0">
                <a:latin typeface="Times New Roman" panose="02020603050405020304" pitchFamily="18" charset="0"/>
                <a:cs typeface="Times New Roman" panose="02020603050405020304" pitchFamily="18" charset="0"/>
              </a:rPr>
              <a:t>(type A): OGR increase when BHP is kept constant</a:t>
            </a:r>
          </a:p>
          <a:p>
            <a:pPr marL="285750" indent="-285750">
              <a:buFont typeface="Arial" panose="020B0604020202020204" pitchFamily="34" charset="0"/>
              <a:buChar char="•"/>
            </a:pPr>
            <a:r>
              <a:rPr lang="en-US" sz="2000" i="1" dirty="0" smtClean="0">
                <a:latin typeface="Times New Roman" panose="02020603050405020304" pitchFamily="18" charset="0"/>
                <a:cs typeface="Times New Roman" panose="02020603050405020304" pitchFamily="18" charset="0"/>
              </a:rPr>
              <a:t>ng = 2 </a:t>
            </a:r>
            <a:r>
              <a:rPr lang="en-US" sz="2000" dirty="0" smtClean="0">
                <a:latin typeface="Times New Roman" panose="02020603050405020304" pitchFamily="18" charset="0"/>
                <a:cs typeface="Times New Roman" panose="02020603050405020304" pitchFamily="18" charset="0"/>
              </a:rPr>
              <a:t>and</a:t>
            </a:r>
            <a:r>
              <a:rPr lang="en-US" sz="2000" i="1" dirty="0" smtClean="0">
                <a:latin typeface="Times New Roman" panose="02020603050405020304" pitchFamily="18" charset="0"/>
                <a:cs typeface="Times New Roman" panose="02020603050405020304" pitchFamily="18" charset="0"/>
              </a:rPr>
              <a:t> ng = 4 </a:t>
            </a:r>
            <a:r>
              <a:rPr lang="en-US" sz="2000" dirty="0" smtClean="0">
                <a:latin typeface="Times New Roman" panose="02020603050405020304" pitchFamily="18" charset="0"/>
                <a:cs typeface="Times New Roman" panose="02020603050405020304" pitchFamily="18" charset="0"/>
              </a:rPr>
              <a:t>(type B): OGR almost keeps constant when BHP holds</a:t>
            </a:r>
            <a:endParaRPr lang="en-US" sz="2000" dirty="0">
              <a:latin typeface="Times New Roman" panose="02020603050405020304" pitchFamily="18" charset="0"/>
              <a:cs typeface="Times New Roman" panose="02020603050405020304" pitchFamily="18" charset="0"/>
            </a:endParaRPr>
          </a:p>
        </p:txBody>
      </p:sp>
      <p:graphicFrame>
        <p:nvGraphicFramePr>
          <p:cNvPr id="17" name="Chart 16"/>
          <p:cNvGraphicFramePr/>
          <p:nvPr>
            <p:extLst>
              <p:ext uri="{D42A27DB-BD31-4B8C-83A1-F6EECF244321}">
                <p14:modId xmlns:p14="http://schemas.microsoft.com/office/powerpoint/2010/main" val="3618087915"/>
              </p:ext>
            </p:extLst>
          </p:nvPr>
        </p:nvGraphicFramePr>
        <p:xfrm>
          <a:off x="7096765" y="2036715"/>
          <a:ext cx="4155733" cy="2841927"/>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p:cNvSpPr txBox="1"/>
          <p:nvPr/>
        </p:nvSpPr>
        <p:spPr>
          <a:xfrm>
            <a:off x="1305194" y="1913606"/>
            <a:ext cx="1500780" cy="369332"/>
          </a:xfrm>
          <a:prstGeom prst="rect">
            <a:avLst/>
          </a:prstGeom>
          <a:noFill/>
        </p:spPr>
        <p:txBody>
          <a:bodyPr wrap="square" rtlCol="0">
            <a:spAutoFit/>
          </a:bodyPr>
          <a:lstStyle/>
          <a:p>
            <a:r>
              <a:rPr lang="en-US" dirty="0" smtClean="0"/>
              <a:t>Test 1</a:t>
            </a:r>
            <a:endParaRPr lang="en-US" dirty="0"/>
          </a:p>
        </p:txBody>
      </p:sp>
      <p:sp>
        <p:nvSpPr>
          <p:cNvPr id="10" name="TextBox 9"/>
          <p:cNvSpPr txBox="1"/>
          <p:nvPr/>
        </p:nvSpPr>
        <p:spPr>
          <a:xfrm>
            <a:off x="6793771" y="1852324"/>
            <a:ext cx="1020574" cy="369332"/>
          </a:xfrm>
          <a:prstGeom prst="rect">
            <a:avLst/>
          </a:prstGeom>
          <a:noFill/>
        </p:spPr>
        <p:txBody>
          <a:bodyPr wrap="square" rtlCol="0">
            <a:spAutoFit/>
          </a:bodyPr>
          <a:lstStyle/>
          <a:p>
            <a:r>
              <a:rPr lang="en-US" dirty="0"/>
              <a:t>T</a:t>
            </a:r>
            <a:r>
              <a:rPr lang="en-US" dirty="0" smtClean="0"/>
              <a:t>est 2</a:t>
            </a:r>
            <a:endParaRPr lang="en-US" dirty="0"/>
          </a:p>
        </p:txBody>
      </p:sp>
      <p:sp>
        <p:nvSpPr>
          <p:cNvPr id="5" name="TextBox 4"/>
          <p:cNvSpPr txBox="1"/>
          <p:nvPr/>
        </p:nvSpPr>
        <p:spPr>
          <a:xfrm>
            <a:off x="1369561" y="3763712"/>
            <a:ext cx="250537" cy="369332"/>
          </a:xfrm>
          <a:prstGeom prst="rect">
            <a:avLst/>
          </a:prstGeom>
          <a:noFill/>
        </p:spPr>
        <p:txBody>
          <a:bodyPr wrap="square" rtlCol="0">
            <a:spAutoFit/>
          </a:bodyPr>
          <a:lstStyle/>
          <a:p>
            <a:r>
              <a:rPr lang="en-US" dirty="0" smtClean="0"/>
              <a:t>A</a:t>
            </a:r>
            <a:endParaRPr lang="en-US" dirty="0"/>
          </a:p>
        </p:txBody>
      </p:sp>
      <p:cxnSp>
        <p:nvCxnSpPr>
          <p:cNvPr id="7" name="Straight Arrow Connector 6"/>
          <p:cNvCxnSpPr>
            <a:stCxn id="5" idx="3"/>
          </p:cNvCxnSpPr>
          <p:nvPr/>
        </p:nvCxnSpPr>
        <p:spPr>
          <a:xfrm flipV="1">
            <a:off x="1620098" y="3763712"/>
            <a:ext cx="787983"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3"/>
          </p:cNvCxnSpPr>
          <p:nvPr/>
        </p:nvCxnSpPr>
        <p:spPr>
          <a:xfrm flipV="1">
            <a:off x="1620098" y="3848519"/>
            <a:ext cx="1082909" cy="99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37020" y="2371273"/>
            <a:ext cx="351692" cy="369332"/>
          </a:xfrm>
          <a:prstGeom prst="rect">
            <a:avLst/>
          </a:prstGeom>
          <a:noFill/>
        </p:spPr>
        <p:txBody>
          <a:bodyPr wrap="square" rtlCol="0">
            <a:spAutoFit/>
          </a:bodyPr>
          <a:lstStyle/>
          <a:p>
            <a:r>
              <a:rPr lang="en-US" dirty="0" smtClean="0"/>
              <a:t>B</a:t>
            </a:r>
            <a:endParaRPr lang="en-US" dirty="0"/>
          </a:p>
        </p:txBody>
      </p:sp>
      <p:cxnSp>
        <p:nvCxnSpPr>
          <p:cNvPr id="22" name="Straight Arrow Connector 21"/>
          <p:cNvCxnSpPr/>
          <p:nvPr/>
        </p:nvCxnSpPr>
        <p:spPr>
          <a:xfrm flipH="1">
            <a:off x="3185328" y="2587616"/>
            <a:ext cx="351691" cy="125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2924070" y="2713055"/>
            <a:ext cx="665704" cy="715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1329626" y="3541709"/>
            <a:ext cx="250537" cy="369332"/>
          </a:xfrm>
          <a:prstGeom prst="rect">
            <a:avLst/>
          </a:prstGeom>
          <a:noFill/>
        </p:spPr>
        <p:txBody>
          <a:bodyPr wrap="square" rtlCol="0">
            <a:spAutoFit/>
          </a:bodyPr>
          <a:lstStyle/>
          <a:p>
            <a:r>
              <a:rPr lang="en-US" dirty="0" smtClean="0"/>
              <a:t>A</a:t>
            </a:r>
            <a:endParaRPr lang="en-US" dirty="0"/>
          </a:p>
        </p:txBody>
      </p:sp>
      <p:cxnSp>
        <p:nvCxnSpPr>
          <p:cNvPr id="29" name="Straight Arrow Connector 28"/>
          <p:cNvCxnSpPr>
            <a:stCxn id="28" idx="1"/>
          </p:cNvCxnSpPr>
          <p:nvPr/>
        </p:nvCxnSpPr>
        <p:spPr>
          <a:xfrm flipH="1">
            <a:off x="10590849" y="3726375"/>
            <a:ext cx="7387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8" idx="1"/>
          </p:cNvCxnSpPr>
          <p:nvPr/>
        </p:nvCxnSpPr>
        <p:spPr>
          <a:xfrm flipH="1">
            <a:off x="10590849" y="3726375"/>
            <a:ext cx="738777" cy="191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1454895" y="2622914"/>
            <a:ext cx="351692" cy="369332"/>
          </a:xfrm>
          <a:prstGeom prst="rect">
            <a:avLst/>
          </a:prstGeom>
          <a:noFill/>
        </p:spPr>
        <p:txBody>
          <a:bodyPr wrap="square" rtlCol="0">
            <a:spAutoFit/>
          </a:bodyPr>
          <a:lstStyle/>
          <a:p>
            <a:r>
              <a:rPr lang="en-US" dirty="0" smtClean="0"/>
              <a:t>B</a:t>
            </a:r>
            <a:endParaRPr lang="en-US" dirty="0"/>
          </a:p>
        </p:txBody>
      </p:sp>
      <p:cxnSp>
        <p:nvCxnSpPr>
          <p:cNvPr id="36" name="Straight Arrow Connector 35"/>
          <p:cNvCxnSpPr/>
          <p:nvPr/>
        </p:nvCxnSpPr>
        <p:spPr>
          <a:xfrm flipH="1" flipV="1">
            <a:off x="10619490" y="2652828"/>
            <a:ext cx="810733" cy="96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10619490" y="2874490"/>
            <a:ext cx="863487" cy="84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0516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0AD0B-4418-4BC6-AB72-D71BB002E683}" type="slidenum">
              <a:rPr lang="en-US" smtClean="0"/>
              <a:t>9</a:t>
            </a:fld>
            <a:endParaRPr lang="en-US"/>
          </a:p>
        </p:txBody>
      </p:sp>
      <p:sp>
        <p:nvSpPr>
          <p:cNvPr id="3" name="Rectangle 2"/>
          <p:cNvSpPr>
            <a:spLocks noChangeArrowheads="1"/>
          </p:cNvSpPr>
          <p:nvPr/>
        </p:nvSpPr>
        <p:spPr bwMode="auto">
          <a:xfrm>
            <a:off x="644438" y="570622"/>
            <a:ext cx="10608061" cy="61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8" tIns="45718" rIns="91438" bIns="45718"/>
          <a:lstStyle>
            <a:lvl1pPr algn="ctr" defTabSz="850900">
              <a:defRPr sz="4400">
                <a:solidFill>
                  <a:schemeClr val="tx2"/>
                </a:solidFill>
                <a:latin typeface="Times New Roman" pitchFamily="18" charset="0"/>
              </a:defRPr>
            </a:lvl1pPr>
            <a:lvl2pPr algn="ctr" defTabSz="850900">
              <a:defRPr sz="4400">
                <a:solidFill>
                  <a:schemeClr val="tx2"/>
                </a:solidFill>
                <a:latin typeface="Times New Roman" pitchFamily="18" charset="0"/>
              </a:defRPr>
            </a:lvl2pPr>
            <a:lvl3pPr algn="ctr" defTabSz="850900">
              <a:defRPr sz="4400">
                <a:solidFill>
                  <a:schemeClr val="tx2"/>
                </a:solidFill>
                <a:latin typeface="Times New Roman" pitchFamily="18" charset="0"/>
              </a:defRPr>
            </a:lvl3pPr>
            <a:lvl4pPr algn="ctr" defTabSz="850900">
              <a:defRPr sz="4400">
                <a:solidFill>
                  <a:schemeClr val="tx2"/>
                </a:solidFill>
                <a:latin typeface="Times New Roman" pitchFamily="18" charset="0"/>
              </a:defRPr>
            </a:lvl4pPr>
            <a:lvl5pPr algn="ctr" defTabSz="850900">
              <a:defRPr sz="4400">
                <a:solidFill>
                  <a:schemeClr val="tx2"/>
                </a:solidFill>
                <a:latin typeface="Times New Roman" pitchFamily="18" charset="0"/>
              </a:defRPr>
            </a:lvl5pPr>
            <a:lvl6pPr marL="457200" algn="ctr" defTabSz="850900" eaLnBrk="0" fontAlgn="base" hangingPunct="0">
              <a:spcBef>
                <a:spcPct val="0"/>
              </a:spcBef>
              <a:spcAft>
                <a:spcPct val="0"/>
              </a:spcAft>
              <a:defRPr sz="4400">
                <a:solidFill>
                  <a:schemeClr val="tx2"/>
                </a:solidFill>
                <a:latin typeface="Times New Roman" pitchFamily="18" charset="0"/>
              </a:defRPr>
            </a:lvl6pPr>
            <a:lvl7pPr marL="914400" algn="ctr" defTabSz="850900" eaLnBrk="0" fontAlgn="base" hangingPunct="0">
              <a:spcBef>
                <a:spcPct val="0"/>
              </a:spcBef>
              <a:spcAft>
                <a:spcPct val="0"/>
              </a:spcAft>
              <a:defRPr sz="4400">
                <a:solidFill>
                  <a:schemeClr val="tx2"/>
                </a:solidFill>
                <a:latin typeface="Times New Roman" pitchFamily="18" charset="0"/>
              </a:defRPr>
            </a:lvl7pPr>
            <a:lvl8pPr marL="1371600" algn="ctr" defTabSz="850900" eaLnBrk="0" fontAlgn="base" hangingPunct="0">
              <a:spcBef>
                <a:spcPct val="0"/>
              </a:spcBef>
              <a:spcAft>
                <a:spcPct val="0"/>
              </a:spcAft>
              <a:defRPr sz="4400">
                <a:solidFill>
                  <a:schemeClr val="tx2"/>
                </a:solidFill>
                <a:latin typeface="Times New Roman" pitchFamily="18" charset="0"/>
              </a:defRPr>
            </a:lvl8pPr>
            <a:lvl9pPr marL="1828800" algn="ctr" defTabSz="850900" eaLnBrk="0" fontAlgn="base" hangingPunct="0">
              <a:spcBef>
                <a:spcPct val="0"/>
              </a:spcBef>
              <a:spcAft>
                <a:spcPct val="0"/>
              </a:spcAft>
              <a:defRPr sz="4400">
                <a:solidFill>
                  <a:schemeClr val="tx2"/>
                </a:solidFill>
                <a:latin typeface="Times New Roman" pitchFamily="18" charset="0"/>
              </a:defRPr>
            </a:lvl9pPr>
          </a:lstStyle>
          <a:p>
            <a:pPr algn="l">
              <a:defRPr/>
            </a:pPr>
            <a:r>
              <a:rPr lang="en-US" altLang="zh-CN" sz="2800" b="1" dirty="0">
                <a:latin typeface="Arial" panose="020B0604020202020204" pitchFamily="34" charset="0"/>
                <a:cs typeface="Arial" panose="020B0604020202020204" pitchFamily="34" charset="0"/>
              </a:rPr>
              <a:t>Underlying </a:t>
            </a:r>
            <a:r>
              <a:rPr lang="en-US" altLang="zh-CN" sz="2800" b="1" dirty="0" smtClean="0">
                <a:latin typeface="Arial" panose="020B0604020202020204" pitchFamily="34" charset="0"/>
                <a:cs typeface="Arial" panose="020B0604020202020204" pitchFamily="34" charset="0"/>
              </a:rPr>
              <a:t>Physics – OGR vs Underground Variables(Pressure and Saturation)</a:t>
            </a:r>
            <a:endParaRPr lang="en-US" altLang="zh-CN" sz="28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206141" y="1599361"/>
                <a:ext cx="5985859" cy="2394758"/>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Equation of  OGR:</a:t>
                </a:r>
              </a:p>
              <a:p>
                <a:pPr>
                  <a:spcBef>
                    <a:spcPts val="600"/>
                  </a:spcBef>
                </a:pPr>
                <a14:m>
                  <m:oMath xmlns:m="http://schemas.openxmlformats.org/officeDocument/2006/math">
                    <m:r>
                      <a:rPr lang="en-US" i="1">
                        <a:latin typeface="Cambria Math" panose="02040503050406030204" pitchFamily="18" charset="0"/>
                      </a:rPr>
                      <m:t>𝑂𝐺𝑅</m:t>
                    </m:r>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m:t>
                            </m:r>
                            <m:r>
                              <a:rPr lang="en-US">
                                <a:latin typeface="Cambria Math" panose="02040503050406030204" pitchFamily="18" charset="0"/>
                              </a:rPr>
                              <m:t>,</m:t>
                            </m:r>
                            <m:r>
                              <a:rPr lang="en-US" i="1">
                                <a:latin typeface="Cambria Math" panose="02040503050406030204" pitchFamily="18" charset="0"/>
                              </a:rPr>
                              <m:t>𝑠𝑡𝑑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𝑔</m:t>
                            </m:r>
                            <m:r>
                              <a:rPr lang="en-US">
                                <a:latin typeface="Cambria Math" panose="02040503050406030204" pitchFamily="18" charset="0"/>
                              </a:rPr>
                              <m:t>,</m:t>
                            </m:r>
                            <m:r>
                              <a:rPr lang="en-US" i="1">
                                <a:latin typeface="Cambria Math" panose="02040503050406030204" pitchFamily="18" charset="0"/>
                              </a:rPr>
                              <m:t>𝑠𝑡𝑑</m:t>
                            </m:r>
                          </m:sub>
                        </m:sSub>
                      </m:den>
                    </m:f>
                    <m:r>
                      <a:rPr lang="en-US">
                        <a:latin typeface="Cambria Math" panose="02040503050406030204" pitchFamily="18" charset="0"/>
                      </a:rPr>
                      <m:t>=</m:t>
                    </m:r>
                    <m:f>
                      <m:fPr>
                        <m:ctrlPr>
                          <a:rPr lang="en-US" i="1">
                            <a:latin typeface="Cambria Math" panose="02040503050406030204" pitchFamily="18" charset="0"/>
                          </a:rPr>
                        </m:ctrlPr>
                      </m:fPr>
                      <m:num>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d>
                                  <m:dPr>
                                    <m:endChr m:val=""/>
                                    <m:ctrlPr>
                                      <a:rPr lang="en-US" i="1">
                                        <a:latin typeface="Cambria Math" panose="02040503050406030204" pitchFamily="18" charset="0"/>
                                      </a:rPr>
                                    </m:ctrlPr>
                                  </m:dPr>
                                  <m:e>
                                    <m:r>
                                      <a:rPr lang="en-US" i="1">
                                        <a:latin typeface="Cambria Math" panose="02040503050406030204" pitchFamily="18" charset="0"/>
                                      </a:rPr>
                                      <m:t>𝑞</m:t>
                                    </m:r>
                                  </m:e>
                                </m:d>
                              </m:e>
                              <m:sub>
                                <m:r>
                                  <a:rPr lang="en-US" i="1">
                                    <a:latin typeface="Cambria Math" panose="02040503050406030204" pitchFamily="18" charset="0"/>
                                  </a:rPr>
                                  <m:t>𝑜</m:t>
                                </m:r>
                                <m:r>
                                  <a:rPr lang="en-US">
                                    <a:latin typeface="Cambria Math" panose="02040503050406030204" pitchFamily="18" charset="0"/>
                                  </a:rPr>
                                  <m:t>,</m:t>
                                </m:r>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den>
                        </m:f>
                        <m:r>
                          <a:rPr lang="en-US">
                            <a:latin typeface="Cambria Math" panose="02040503050406030204" pitchFamily="18" charset="0"/>
                          </a:rPr>
                          <m:t>)∙</m:t>
                        </m:r>
                        <m:r>
                          <a:rPr lang="en-US" i="1">
                            <a:latin typeface="Cambria Math" panose="02040503050406030204" pitchFamily="18" charset="0"/>
                          </a:rPr>
                          <m:t>𝑡</m:t>
                        </m:r>
                      </m:num>
                      <m:den>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𝑜</m:t>
                                        </m:r>
                                        <m:r>
                                          <a:rPr lang="en-US">
                                            <a:latin typeface="Cambria Math" panose="02040503050406030204" pitchFamily="18" charset="0"/>
                                          </a:rPr>
                                          <m:t>,</m:t>
                                        </m:r>
                                        <m:r>
                                          <a:rPr lang="en-US" i="1">
                                            <a:latin typeface="Cambria Math" panose="02040503050406030204" pitchFamily="18" charset="0"/>
                                          </a:rPr>
                                          <m:t>𝑟</m:t>
                                        </m:r>
                                      </m:sub>
                                    </m:sSub>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den>
                                    </m:f>
                                    <m:r>
                                      <a:rPr lang="en-US">
                                        <a:latin typeface="Cambria Math" panose="02040503050406030204" pitchFamily="18" charset="0"/>
                                      </a:rPr>
                                      <m:t>+</m:t>
                                    </m:r>
                                    <m:r>
                                      <a:rPr lang="en-US" i="1">
                                        <a:latin typeface="Cambria Math" panose="02040503050406030204" pitchFamily="18" charset="0"/>
                                      </a:rPr>
                                      <m:t>𝑞</m:t>
                                    </m:r>
                                  </m:e>
                                </m:d>
                              </m:e>
                              <m:sub>
                                <m:r>
                                  <a:rPr lang="en-US" i="1">
                                    <a:latin typeface="Cambria Math" panose="02040503050406030204" pitchFamily="18" charset="0"/>
                                  </a:rPr>
                                  <m:t>𝑔</m:t>
                                </m:r>
                                <m:r>
                                  <a:rPr lang="en-US">
                                    <a:latin typeface="Cambria Math" panose="02040503050406030204" pitchFamily="18" charset="0"/>
                                  </a:rPr>
                                  <m:t>,</m:t>
                                </m:r>
                                <m:r>
                                  <a:rPr lang="en-US" i="1">
                                    <a:latin typeface="Cambria Math" panose="02040503050406030204" pitchFamily="18" charset="0"/>
                                  </a:rPr>
                                  <m:t>𝑟</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den>
                        </m:f>
                        <m:r>
                          <a:rPr lang="en-US">
                            <a:latin typeface="Cambria Math" panose="02040503050406030204" pitchFamily="18" charset="0"/>
                          </a:rPr>
                          <m:t>)∙</m:t>
                        </m:r>
                        <m:r>
                          <a:rPr lang="en-US" i="1">
                            <a:latin typeface="Cambria Math" panose="02040503050406030204" pitchFamily="18" charset="0"/>
                          </a:rPr>
                          <m:t>𝑡</m:t>
                        </m:r>
                      </m:den>
                    </m:f>
                  </m:oMath>
                </a14:m>
                <a:r>
                  <a:rPr lang="en-US" i="1" dirty="0" smtClean="0">
                    <a:latin typeface="Cambria Math" panose="02040503050406030204" pitchFamily="18" charset="0"/>
                  </a:rPr>
                  <a:t>,		</a:t>
                </a:r>
                <a:r>
                  <a:rPr lang="en-US" dirty="0" err="1" smtClean="0">
                    <a:latin typeface="Cambria Math" panose="02040503050406030204" pitchFamily="18" charset="0"/>
                  </a:rPr>
                  <a:t>equ</a:t>
                </a:r>
                <a:r>
                  <a:rPr lang="en-US" dirty="0" smtClean="0">
                    <a:latin typeface="Cambria Math" panose="02040503050406030204" pitchFamily="18" charset="0"/>
                  </a:rPr>
                  <a:t>(1)</a:t>
                </a:r>
                <a:endParaRPr lang="en-US" dirty="0">
                  <a:latin typeface="Cambria Math" panose="02040503050406030204" pitchFamily="18" charset="0"/>
                </a:endParaRPr>
              </a:p>
              <a:p>
                <a:pPr>
                  <a:spcBef>
                    <a:spcPts val="600"/>
                  </a:spcBef>
                </a:pPr>
                <a14:m>
                  <m:oMath xmlns:m="http://schemas.openxmlformats.org/officeDocument/2006/math">
                    <m:r>
                      <a:rPr lang="en-US" i="1">
                        <a:latin typeface="Cambria Math" panose="02040503050406030204" pitchFamily="18" charset="0"/>
                      </a:rPr>
                      <m:t>𝑂𝐺𝑅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178</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r>
                              <a:rPr lang="en-US" i="1">
                                <a:latin typeface="Cambria Math" panose="02040503050406030204" pitchFamily="18" charset="0"/>
                              </a:rPr>
                              <m:t>5.615</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den>
                        </m:f>
                        <m:f>
                          <m:fPr>
                            <m:ctrlPr>
                              <a:rPr lang="en-US" i="1">
                                <a:latin typeface="Cambria Math" panose="02040503050406030204" pitchFamily="18" charset="0"/>
                              </a:rPr>
                            </m:ctrlPr>
                          </m:fPr>
                          <m:num>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en>
                        </m:f>
                      </m:den>
                    </m:f>
                  </m:oMath>
                </a14:m>
                <a:r>
                  <a:rPr lang="en-US" dirty="0" smtClean="0"/>
                  <a:t>, 			</a:t>
                </a:r>
                <a:r>
                  <a:rPr lang="en-US" dirty="0" err="1" smtClean="0"/>
                  <a:t>equ</a:t>
                </a:r>
                <a:r>
                  <a:rPr lang="en-US" dirty="0" smtClean="0"/>
                  <a:t>(2)</a:t>
                </a:r>
              </a:p>
              <a:p>
                <a:r>
                  <a:rPr lang="en-US"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oMath>
                </a14:m>
                <a:r>
                  <a:rPr lang="en-US" dirty="0">
                    <a:latin typeface="Times New Roman" panose="02020603050405020304" pitchFamily="18" charset="0"/>
                    <a:cs typeface="Times New Roman" panose="02020603050405020304" pitchFamily="18" charset="0"/>
                  </a:rPr>
                  <a:t> are </a:t>
                </a:r>
                <a:r>
                  <a:rPr lang="en-US" dirty="0" smtClean="0">
                    <a:latin typeface="Times New Roman" panose="02020603050405020304" pitchFamily="18" charset="0"/>
                    <a:cs typeface="Times New Roman" panose="02020603050405020304" pitchFamily="18" charset="0"/>
                  </a:rPr>
                  <a:t>functions </a:t>
                </a:r>
                <a:r>
                  <a:rPr lang="en-US" dirty="0">
                    <a:latin typeface="Times New Roman" panose="02020603050405020304" pitchFamily="18" charset="0"/>
                    <a:cs typeface="Times New Roman" panose="02020603050405020304" pitchFamily="18" charset="0"/>
                  </a:rPr>
                  <a:t>of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oMath>
                </a14:m>
                <a:r>
                  <a:rPr lang="en-US" dirty="0">
                    <a:latin typeface="Times New Roman" panose="02020603050405020304" pitchFamily="18" charset="0"/>
                    <a:cs typeface="Times New Roman" panose="02020603050405020304" pitchFamily="18" charset="0"/>
                  </a:rPr>
                  <a:t> is a </a:t>
                </a:r>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oMath>
                </a14:m>
                <a:r>
                  <a:rPr lang="en-US" i="1" dirty="0" smtClean="0">
                    <a:latin typeface="Cambria Math" panose="02040503050406030204" pitchFamily="18" charset="0"/>
                  </a:rPr>
                  <a:t>.</a:t>
                </a:r>
              </a:p>
              <a:p>
                <a14:m>
                  <m:oMath xmlns:m="http://schemas.openxmlformats.org/officeDocument/2006/math">
                    <m:r>
                      <a:rPr lang="en-US" b="0" i="1" smtClean="0">
                        <a:latin typeface="Cambria Math" panose="02040503050406030204" pitchFamily="18" charset="0"/>
                      </a:rPr>
                      <m:t>𝑂𝐺𝑅</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den>
                    </m:f>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𝑃</m:t>
                        </m:r>
                      </m:e>
                    </m:d>
                    <m:r>
                      <a:rPr lang="en-US" i="1">
                        <a:latin typeface="Cambria Math" panose="02040503050406030204" pitchFamily="18" charset="0"/>
                      </a:rPr>
                      <m:t>)</m:t>
                    </m:r>
                  </m:oMath>
                </a14:m>
                <a:r>
                  <a:rPr lang="en-US" i="1" dirty="0" smtClean="0">
                    <a:latin typeface="Cambria Math" panose="02040503050406030204" pitchFamily="18" charset="0"/>
                  </a:rPr>
                  <a:t>.		</a:t>
                </a:r>
                <a:r>
                  <a:rPr lang="en-US" dirty="0" err="1" smtClean="0">
                    <a:latin typeface="Cambria Math" panose="02040503050406030204" pitchFamily="18" charset="0"/>
                  </a:rPr>
                  <a:t>equ</a:t>
                </a:r>
                <a:r>
                  <a:rPr lang="en-US" dirty="0" smtClean="0">
                    <a:latin typeface="Cambria Math" panose="02040503050406030204" pitchFamily="18" charset="0"/>
                  </a:rPr>
                  <a:t>(3)</a:t>
                </a:r>
                <a:endParaRPr lang="en-US" dirty="0">
                  <a:latin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206141" y="1599361"/>
                <a:ext cx="5985859" cy="2394758"/>
              </a:xfrm>
              <a:prstGeom prst="rect">
                <a:avLst/>
              </a:prstGeom>
              <a:blipFill rotWithShape="0">
                <a:blip r:embed="rId3"/>
                <a:stretch>
                  <a:fillRect l="-815" t="-1272"/>
                </a:stretch>
              </a:blipFill>
            </p:spPr>
            <p:txBody>
              <a:bodyPr/>
              <a:lstStyle/>
              <a:p>
                <a:r>
                  <a:rPr lang="en-US">
                    <a:noFill/>
                  </a:rPr>
                  <a:t> </a:t>
                </a:r>
              </a:p>
            </p:txBody>
          </p:sp>
        </mc:Fallback>
      </mc:AlternateContent>
      <p:grpSp>
        <p:nvGrpSpPr>
          <p:cNvPr id="6" name="Group 5"/>
          <p:cNvGrpSpPr/>
          <p:nvPr/>
        </p:nvGrpSpPr>
        <p:grpSpPr>
          <a:xfrm>
            <a:off x="644438" y="2030516"/>
            <a:ext cx="4558198" cy="3037158"/>
            <a:chOff x="644439" y="1687207"/>
            <a:chExt cx="4558198" cy="3037158"/>
          </a:xfrm>
        </p:grpSpPr>
        <p:pic>
          <p:nvPicPr>
            <p:cNvPr id="2050" name="Picture 2" descr="rad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39" y="1687207"/>
              <a:ext cx="4558198" cy="30371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89324" y="4113354"/>
              <a:ext cx="1021976" cy="369332"/>
            </a:xfrm>
            <a:prstGeom prst="rect">
              <a:avLst/>
            </a:prstGeom>
            <a:noFill/>
          </p:spPr>
          <p:txBody>
            <a:bodyPr wrap="square" rtlCol="0">
              <a:spAutoFit/>
            </a:bodyPr>
            <a:lstStyle/>
            <a:p>
              <a:r>
                <a:rPr lang="en-US" b="1" i="1" dirty="0" smtClean="0">
                  <a:solidFill>
                    <a:schemeClr val="bg1"/>
                  </a:solidFill>
                </a:rPr>
                <a:t>P  S</a:t>
              </a:r>
              <a:r>
                <a:rPr lang="en-US" b="1" i="1" baseline="-25000" dirty="0" smtClean="0">
                  <a:solidFill>
                    <a:schemeClr val="bg1"/>
                  </a:solidFill>
                </a:rPr>
                <a:t>o</a:t>
              </a:r>
              <a:endParaRPr lang="en-US" b="1" i="1" baseline="-25000" dirty="0">
                <a:solidFill>
                  <a:schemeClr val="bg1"/>
                </a:solidFill>
              </a:endParaRPr>
            </a:p>
          </p:txBody>
        </p:sp>
        <p:sp>
          <p:nvSpPr>
            <p:cNvPr id="7" name="TextBox 6"/>
            <p:cNvSpPr txBox="1"/>
            <p:nvPr/>
          </p:nvSpPr>
          <p:spPr>
            <a:xfrm>
              <a:off x="1167348" y="2429483"/>
              <a:ext cx="1021976" cy="369332"/>
            </a:xfrm>
            <a:prstGeom prst="rect">
              <a:avLst/>
            </a:prstGeom>
            <a:noFill/>
          </p:spPr>
          <p:txBody>
            <a:bodyPr wrap="square" rtlCol="0">
              <a:spAutoFit/>
            </a:bodyPr>
            <a:lstStyle/>
            <a:p>
              <a:r>
                <a:rPr lang="en-US" b="1" i="1" dirty="0" smtClean="0"/>
                <a:t>OGR</a:t>
              </a:r>
              <a:endParaRPr lang="en-US" b="1" i="1" baseline="-25000" dirty="0"/>
            </a:p>
          </p:txBody>
        </p:sp>
      </p:grpSp>
      <mc:AlternateContent xmlns:mc="http://schemas.openxmlformats.org/markup-compatibility/2006" xmlns:a14="http://schemas.microsoft.com/office/drawing/2010/main">
        <mc:Choice Requires="a14">
          <p:sp>
            <p:nvSpPr>
              <p:cNvPr id="8" name="Rectangle 7"/>
              <p:cNvSpPr/>
              <p:nvPr/>
            </p:nvSpPr>
            <p:spPr>
              <a:xfrm>
                <a:off x="6206141" y="4456663"/>
                <a:ext cx="4719021" cy="1899687"/>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Derivative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𝒔</m:t>
                        </m:r>
                      </m:sub>
                    </m:sSub>
                  </m:oMath>
                </a14:m>
                <a:r>
                  <a:rPr lang="en-US" b="1" dirty="0">
                    <a:latin typeface="Times New Roman" panose="02020603050405020304" pitchFamily="18" charset="0"/>
                    <a:cs typeface="Times New Roman" panose="02020603050405020304" pitchFamily="18" charset="0"/>
                  </a:rPr>
                  <a:t>, </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𝒈</m:t>
                        </m:r>
                      </m:sub>
                    </m:sSub>
                    <m:r>
                      <a:rPr lang="en-US" b="1" i="1">
                        <a:latin typeface="Cambria Math" panose="02040503050406030204" pitchFamily="18" charset="0"/>
                      </a:rPr>
                      <m:t>) </m:t>
                    </m:r>
                  </m:oMath>
                </a14:m>
                <a:r>
                  <a:rPr lang="en-US" b="1"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𝒐</m:t>
                        </m:r>
                      </m:sub>
                    </m:sSub>
                  </m:oMath>
                </a14:m>
                <a:r>
                  <a:rPr lang="en-US" b="1" dirty="0">
                    <a:latin typeface="Times New Roman" panose="02020603050405020304" pitchFamily="18" charset="0"/>
                    <a:cs typeface="Times New Roman" panose="02020603050405020304" pitchFamily="18" charset="0"/>
                  </a:rPr>
                  <a:t>:</a:t>
                </a:r>
              </a:p>
              <a:p>
                <a:pPr>
                  <a:spcBef>
                    <a:spcPts val="600"/>
                  </a:spcBef>
                </a:pP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num>
                      <m:den>
                        <m:r>
                          <a:rPr lang="en-US" b="0" i="1" smtClean="0">
                            <a:latin typeface="Cambria Math" panose="02040503050406030204" pitchFamily="18" charset="0"/>
                          </a:rPr>
                          <m:t>𝑑</m:t>
                        </m:r>
                        <m:r>
                          <a:rPr lang="en-US" i="1">
                            <a:latin typeface="Cambria Math" panose="02040503050406030204" pitchFamily="18" charset="0"/>
                          </a:rPr>
                          <m:t>𝑃</m:t>
                        </m:r>
                      </m:den>
                    </m:f>
                    <m:r>
                      <a:rPr lang="en-US" i="1">
                        <a:latin typeface="Cambria Math" panose="02040503050406030204" pitchFamily="18" charset="0"/>
                      </a:rPr>
                      <m:t>&gt;0</m:t>
                    </m:r>
                  </m:oMath>
                </a14:m>
                <a:r>
                  <a:rPr lang="en-US" dirty="0" smtClean="0"/>
                  <a:t> for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m:t>
                        </m:r>
                      </m:sub>
                    </m:sSub>
                  </m:oMath>
                </a14:m>
                <a:r>
                  <a:rPr lang="en-US" dirty="0" smtClean="0"/>
                  <a:t>,</a:t>
                </a:r>
                <a:endParaRPr lang="en-US" dirty="0"/>
              </a:p>
              <a:p>
                <a:pPr>
                  <a:spcBef>
                    <a:spcPts val="600"/>
                  </a:spcBef>
                </a:pP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𝑔</m:t>
                            </m:r>
                          </m:sub>
                        </m:sSub>
                        <m:r>
                          <a:rPr lang="en-US" i="1">
                            <a:latin typeface="Cambria Math" panose="02040503050406030204" pitchFamily="18" charset="0"/>
                          </a:rPr>
                          <m:t>) </m:t>
                        </m:r>
                      </m:num>
                      <m:den>
                        <m:r>
                          <a:rPr lang="en-US" b="0" i="1" smtClean="0">
                            <a:latin typeface="Cambria Math" panose="02040503050406030204" pitchFamily="18" charset="0"/>
                          </a:rPr>
                          <m:t>𝑑</m:t>
                        </m:r>
                        <m:r>
                          <a:rPr lang="en-US" i="1">
                            <a:latin typeface="Cambria Math" panose="02040503050406030204" pitchFamily="18" charset="0"/>
                          </a:rPr>
                          <m:t>𝑃</m:t>
                        </m:r>
                      </m:den>
                    </m:f>
                    <m:r>
                      <a:rPr lang="en-US" i="1">
                        <a:latin typeface="Cambria Math" panose="02040503050406030204" pitchFamily="18" charset="0"/>
                      </a:rPr>
                      <m:t>&gt;0</m:t>
                    </m:r>
                  </m:oMath>
                </a14:m>
                <a:r>
                  <a:rPr lang="en-US" dirty="0"/>
                  <a:t>, for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m:t>
                        </m:r>
                      </m:sub>
                    </m:sSub>
                  </m:oMath>
                </a14:m>
                <a:r>
                  <a:rPr lang="en-US" dirty="0"/>
                  <a:t>,</a:t>
                </a:r>
              </a:p>
              <a:p>
                <a:pPr>
                  <a:spcBef>
                    <a:spcPts val="600"/>
                  </a:spcBef>
                </a:pP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m:t>
                            </m:r>
                          </m:sub>
                        </m:sSub>
                      </m:num>
                      <m:den>
                        <m:r>
                          <a:rPr lang="en-US" b="0" i="1" smtClean="0">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den>
                    </m:f>
                    <m:r>
                      <a:rPr lang="en-US" i="1">
                        <a:latin typeface="Cambria Math" panose="02040503050406030204" pitchFamily="18" charset="0"/>
                      </a:rPr>
                      <m:t>&gt;0</m:t>
                    </m:r>
                  </m:oMath>
                </a14:m>
                <a:r>
                  <a:rPr lang="en-US" dirty="0"/>
                  <a:t>, for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r>
                      <a:rPr lang="en-US" i="1">
                        <a:latin typeface="Cambria Math" panose="02040503050406030204" pitchFamily="18" charset="0"/>
                      </a:rPr>
                      <m:t>∈[0,1]</m:t>
                    </m:r>
                  </m:oMath>
                </a14:m>
                <a:r>
                  <a:rPr lang="en-US" dirty="0"/>
                  <a:t>.</a:t>
                </a:r>
              </a:p>
            </p:txBody>
          </p:sp>
        </mc:Choice>
        <mc:Fallback xmlns="">
          <p:sp>
            <p:nvSpPr>
              <p:cNvPr id="8" name="Rectangle 7"/>
              <p:cNvSpPr>
                <a:spLocks noRot="1" noChangeAspect="1" noMove="1" noResize="1" noEditPoints="1" noAdjustHandles="1" noChangeArrowheads="1" noChangeShapeType="1" noTextEdit="1"/>
              </p:cNvSpPr>
              <p:nvPr/>
            </p:nvSpPr>
            <p:spPr>
              <a:xfrm>
                <a:off x="6206141" y="4456663"/>
                <a:ext cx="4719021" cy="1899687"/>
              </a:xfrm>
              <a:prstGeom prst="rect">
                <a:avLst/>
              </a:prstGeom>
              <a:blipFill rotWithShape="0">
                <a:blip r:embed="rId5"/>
                <a:stretch>
                  <a:fillRect l="-1034" t="-1603"/>
                </a:stretch>
              </a:blipFill>
            </p:spPr>
            <p:txBody>
              <a:bodyPr/>
              <a:lstStyle/>
              <a:p>
                <a:r>
                  <a:rPr lang="en-US">
                    <a:noFill/>
                  </a:rPr>
                  <a:t> </a:t>
                </a:r>
              </a:p>
            </p:txBody>
          </p:sp>
        </mc:Fallback>
      </mc:AlternateContent>
      <p:sp>
        <p:nvSpPr>
          <p:cNvPr id="10" name="TextBox 9"/>
          <p:cNvSpPr txBox="1"/>
          <p:nvPr/>
        </p:nvSpPr>
        <p:spPr>
          <a:xfrm>
            <a:off x="578871" y="5182063"/>
            <a:ext cx="5627270" cy="307777"/>
          </a:xfrm>
          <a:prstGeom prst="rect">
            <a:avLst/>
          </a:prstGeom>
          <a:noFill/>
        </p:spPr>
        <p:txBody>
          <a:bodyPr wrap="square" rtlCol="0">
            <a:spAutoFit/>
          </a:bodyPr>
          <a:lstStyle/>
          <a:p>
            <a:r>
              <a:rPr lang="en-US" sz="1400" dirty="0" smtClean="0"/>
              <a:t>Retrieved from </a:t>
            </a:r>
            <a:r>
              <a:rPr lang="en-US" sz="1400" dirty="0"/>
              <a:t>http://www.j1soilandgas.com/environmental.php</a:t>
            </a:r>
          </a:p>
        </p:txBody>
      </p:sp>
    </p:spTree>
    <p:extLst>
      <p:ext uri="{BB962C8B-B14F-4D97-AF65-F5344CB8AC3E}">
        <p14:creationId xmlns:p14="http://schemas.microsoft.com/office/powerpoint/2010/main" val="146337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18466</TotalTime>
  <Words>5630</Words>
  <Application>Microsoft Office PowerPoint</Application>
  <PresentationFormat>Widescreen</PresentationFormat>
  <Paragraphs>739</Paragraphs>
  <Slides>49</Slides>
  <Notes>39</Notes>
  <HiddenSlides>10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ＭＳ Ｐゴシック</vt:lpstr>
      <vt:lpstr>宋体</vt:lpstr>
      <vt:lpstr>宋体</vt:lpstr>
      <vt:lpstr>Arial</vt:lpstr>
      <vt:lpstr>Calibri</vt:lpstr>
      <vt:lpstr>Calibri Light</vt:lpstr>
      <vt:lpstr>Cambria Math</vt:lpstr>
      <vt:lpstr>Courier New</vt:lpstr>
      <vt:lpstr>Symbol</vt:lpstr>
      <vt:lpstr>Times New Roman</vt:lpstr>
      <vt:lpstr>Wingdings</vt:lpstr>
      <vt:lpstr>Office Theme</vt:lpstr>
      <vt:lpstr>A Data-Driven Optimal Production Control Strategy for Unconventional Reservoirs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Data-driven Optimal Production Control Strategy for Unconventional Reservoir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Tulsa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Zhe</dc:creator>
  <cp:lastModifiedBy>Zhang, Yuchen</cp:lastModifiedBy>
  <cp:revision>438</cp:revision>
  <cp:lastPrinted>2016-04-06T16:36:16Z</cp:lastPrinted>
  <dcterms:created xsi:type="dcterms:W3CDTF">2015-04-02T03:05:24Z</dcterms:created>
  <dcterms:modified xsi:type="dcterms:W3CDTF">2018-01-18T06:47:59Z</dcterms:modified>
</cp:coreProperties>
</file>