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2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0"/>
    <p:restoredTop sz="96127"/>
  </p:normalViewPr>
  <p:slideViewPr>
    <p:cSldViewPr snapToGrid="0">
      <p:cViewPr varScale="1">
        <p:scale>
          <a:sx n="106" d="100"/>
          <a:sy n="106" d="100"/>
        </p:scale>
        <p:origin x="51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881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6 Two columns">
  <p:cSld name="CUSTOM_4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638797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6541221" y="1539734"/>
            <a:ext cx="635280" cy="1476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994425" y="1429625"/>
            <a:ext cx="4809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1147671" y="1539734"/>
            <a:ext cx="635280" cy="1476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>
            <a:spLocks noGrp="1"/>
          </p:cNvSpPr>
          <p:nvPr>
            <p:ph type="title"/>
          </p:nvPr>
        </p:nvSpPr>
        <p:spPr>
          <a:xfrm>
            <a:off x="994425" y="361575"/>
            <a:ext cx="1011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51" name="Google Shape;151;p7"/>
          <p:cNvSpPr txBox="1">
            <a:spLocks noGrp="1"/>
          </p:cNvSpPr>
          <p:nvPr>
            <p:ph type="body" idx="1"/>
          </p:nvPr>
        </p:nvSpPr>
        <p:spPr>
          <a:xfrm>
            <a:off x="1315075" y="2268525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7"/>
          <p:cNvSpPr txBox="1">
            <a:spLocks noGrp="1"/>
          </p:cNvSpPr>
          <p:nvPr>
            <p:ph type="body" idx="2"/>
          </p:nvPr>
        </p:nvSpPr>
        <p:spPr>
          <a:xfrm>
            <a:off x="6679275" y="2255000"/>
            <a:ext cx="4154400" cy="359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790075" y="8901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943321" y="1000259"/>
            <a:ext cx="635280" cy="1476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>
            <a:spLocks noGrp="1"/>
          </p:cNvSpPr>
          <p:nvPr>
            <p:ph type="subTitle" idx="1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60" name="Google Shape;160;p8"/>
          <p:cNvSpPr txBox="1">
            <a:spLocks noGrp="1"/>
          </p:cNvSpPr>
          <p:nvPr>
            <p:ph type="title"/>
          </p:nvPr>
        </p:nvSpPr>
        <p:spPr>
          <a:xfrm>
            <a:off x="920475" y="845500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61" name="Google Shape;161;p8"/>
          <p:cNvSpPr txBox="1">
            <a:spLocks noGrp="1"/>
          </p:cNvSpPr>
          <p:nvPr>
            <p:ph type="body" idx="2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accent1"/>
                </a:solidFill>
              </a:rPr>
              <a:t>密碼學</a:t>
            </a:r>
            <a:endParaRPr lang="en"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11753" y="5138057"/>
            <a:ext cx="4935600" cy="99337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ts val="5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zh-TW" altLang="en-US" dirty="0">
                <a:solidFill>
                  <a:schemeClr val="accent1"/>
                </a:solidFill>
              </a:rPr>
              <a:t>組員：</a:t>
            </a:r>
            <a:endParaRPr lang="en-US" altLang="zh-TW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ts val="5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zh-TW" altLang="en-US" dirty="0"/>
              <a:t>楊敦傑、楊竣捷、張育丞、葉俞君、徐茂霖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2C7805-88D5-C383-B86B-033A4E3A7DE6}"/>
              </a:ext>
            </a:extLst>
          </p:cNvPr>
          <p:cNvSpPr/>
          <p:nvPr/>
        </p:nvSpPr>
        <p:spPr>
          <a:xfrm>
            <a:off x="0" y="5287617"/>
            <a:ext cx="265043" cy="1570383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005449" y="1036183"/>
            <a:ext cx="77940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>
                <a:solidFill>
                  <a:schemeClr val="accent3"/>
                </a:solidFill>
              </a:rPr>
              <a:t>版面介紹</a:t>
            </a:r>
            <a:endParaRPr sz="32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CD18077-D7E3-1601-8E46-2C9C871BF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8152" y="1749526"/>
            <a:ext cx="6892839" cy="3690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47ECA67-AA51-DD6C-3419-0AB2AFC6AAD4}"/>
              </a:ext>
            </a:extLst>
          </p:cNvPr>
          <p:cNvSpPr/>
          <p:nvPr/>
        </p:nvSpPr>
        <p:spPr>
          <a:xfrm>
            <a:off x="0" y="5287617"/>
            <a:ext cx="265043" cy="1570383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29E4DDBB-4F07-4D5C-B7DF-393C99A4BBA4}"/>
              </a:ext>
            </a:extLst>
          </p:cNvPr>
          <p:cNvSpPr/>
          <p:nvPr/>
        </p:nvSpPr>
        <p:spPr>
          <a:xfrm>
            <a:off x="0" y="5287617"/>
            <a:ext cx="265043" cy="1570383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56A8F4-AB38-942B-877E-BFF71C50A827}"/>
              </a:ext>
            </a:extLst>
          </p:cNvPr>
          <p:cNvSpPr txBox="1"/>
          <p:nvPr/>
        </p:nvSpPr>
        <p:spPr>
          <a:xfrm>
            <a:off x="6829072" y="2211142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1" lang="zh-TW" altLang="en-US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Ａ</a:t>
            </a:r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kumimoji="1" lang="zh-TW" altLang="en-US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＝</a:t>
            </a:r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0100 0001</a:t>
            </a:r>
            <a:endParaRPr kumimoji="1" lang="zh-TW" altLang="en-US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92AAF51-DE3D-44BD-1652-254CC8CAF5A9}"/>
              </a:ext>
            </a:extLst>
          </p:cNvPr>
          <p:cNvSpPr txBox="1"/>
          <p:nvPr/>
        </p:nvSpPr>
        <p:spPr>
          <a:xfrm>
            <a:off x="6784550" y="2903285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密鑰＝</a:t>
            </a:r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1111 0011</a:t>
            </a:r>
            <a:endParaRPr kumimoji="1" lang="zh-TW" altLang="en-US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DB4452FE-A487-7195-AA19-2AF497AEE4CE}"/>
              </a:ext>
            </a:extLst>
          </p:cNvPr>
          <p:cNvCxnSpPr>
            <a:cxnSpLocks/>
          </p:cNvCxnSpPr>
          <p:nvPr/>
        </p:nvCxnSpPr>
        <p:spPr>
          <a:xfrm>
            <a:off x="7927067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A5A7A5B2-EF52-A530-E7AF-9BE51B948C9C}"/>
              </a:ext>
            </a:extLst>
          </p:cNvPr>
          <p:cNvGraphicFramePr>
            <a:graphicFrameLocks noGrp="1"/>
          </p:cNvGraphicFramePr>
          <p:nvPr/>
        </p:nvGraphicFramePr>
        <p:xfrm>
          <a:off x="9357159" y="2217433"/>
          <a:ext cx="173427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1215870697"/>
                    </a:ext>
                  </a:extLst>
                </a:gridCol>
                <a:gridCol w="578090">
                  <a:extLst>
                    <a:ext uri="{9D8B030D-6E8A-4147-A177-3AD203B41FA5}">
                      <a16:colId xmlns:a16="http://schemas.microsoft.com/office/drawing/2014/main" val="534060387"/>
                    </a:ext>
                  </a:extLst>
                </a:gridCol>
                <a:gridCol w="578090">
                  <a:extLst>
                    <a:ext uri="{9D8B030D-6E8A-4147-A177-3AD203B41FA5}">
                      <a16:colId xmlns:a16="http://schemas.microsoft.com/office/drawing/2014/main" val="3939385681"/>
                    </a:ext>
                  </a:extLst>
                </a:gridCol>
              </a:tblGrid>
              <a:tr h="2500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66247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08527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85145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79235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57046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65840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B8D4F6BB-A3E9-B4BF-31A4-4390A8F5BBA7}"/>
              </a:ext>
            </a:extLst>
          </p:cNvPr>
          <p:cNvSpPr txBox="1"/>
          <p:nvPr/>
        </p:nvSpPr>
        <p:spPr>
          <a:xfrm>
            <a:off x="6797894" y="3595428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結果＝</a:t>
            </a:r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1011 0010</a:t>
            </a:r>
            <a:endParaRPr kumimoji="1" lang="zh-TW" altLang="en-US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560E5D3F-DCEB-F2AE-9547-8D42CDE42659}"/>
              </a:ext>
            </a:extLst>
          </p:cNvPr>
          <p:cNvCxnSpPr>
            <a:cxnSpLocks/>
          </p:cNvCxnSpPr>
          <p:nvPr/>
        </p:nvCxnSpPr>
        <p:spPr>
          <a:xfrm>
            <a:off x="7927067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9BD9BF94-5730-CB90-AC4A-A0A59C716B06}"/>
              </a:ext>
            </a:extLst>
          </p:cNvPr>
          <p:cNvCxnSpPr/>
          <p:nvPr/>
        </p:nvCxnSpPr>
        <p:spPr>
          <a:xfrm>
            <a:off x="9099633" y="3299616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83D83917-4572-4E30-C6D1-0B4EBD76CFA5}"/>
              </a:ext>
            </a:extLst>
          </p:cNvPr>
          <p:cNvCxnSpPr>
            <a:cxnSpLocks/>
          </p:cNvCxnSpPr>
          <p:nvPr/>
        </p:nvCxnSpPr>
        <p:spPr>
          <a:xfrm>
            <a:off x="8083780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14663BA0-9D64-D5C3-E4D0-6107974BF5FD}"/>
              </a:ext>
            </a:extLst>
          </p:cNvPr>
          <p:cNvCxnSpPr>
            <a:cxnSpLocks/>
          </p:cNvCxnSpPr>
          <p:nvPr/>
        </p:nvCxnSpPr>
        <p:spPr>
          <a:xfrm>
            <a:off x="8083780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0BE5D846-268A-9EAA-1FD1-095E2D5E1467}"/>
              </a:ext>
            </a:extLst>
          </p:cNvPr>
          <p:cNvCxnSpPr/>
          <p:nvPr/>
        </p:nvCxnSpPr>
        <p:spPr>
          <a:xfrm>
            <a:off x="9093727" y="3891963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0B71037E-F7EF-4D1C-AA79-AD6A14B3D6D5}"/>
              </a:ext>
            </a:extLst>
          </p:cNvPr>
          <p:cNvCxnSpPr>
            <a:cxnSpLocks/>
          </p:cNvCxnSpPr>
          <p:nvPr/>
        </p:nvCxnSpPr>
        <p:spPr>
          <a:xfrm>
            <a:off x="8215078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78D356D-67DA-3AF6-36AA-0A0FE8A89E4F}"/>
              </a:ext>
            </a:extLst>
          </p:cNvPr>
          <p:cNvCxnSpPr>
            <a:cxnSpLocks/>
          </p:cNvCxnSpPr>
          <p:nvPr/>
        </p:nvCxnSpPr>
        <p:spPr>
          <a:xfrm>
            <a:off x="8215078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F0678A4E-1FAB-D8E5-62F9-E080ADD76507}"/>
              </a:ext>
            </a:extLst>
          </p:cNvPr>
          <p:cNvCxnSpPr>
            <a:cxnSpLocks/>
          </p:cNvCxnSpPr>
          <p:nvPr/>
        </p:nvCxnSpPr>
        <p:spPr>
          <a:xfrm>
            <a:off x="8352239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3EE62BEA-F995-2984-C65A-7BD7540F60A9}"/>
              </a:ext>
            </a:extLst>
          </p:cNvPr>
          <p:cNvCxnSpPr>
            <a:cxnSpLocks/>
          </p:cNvCxnSpPr>
          <p:nvPr/>
        </p:nvCxnSpPr>
        <p:spPr>
          <a:xfrm>
            <a:off x="8352239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F2276A1-6673-AD4C-4665-CDCD67368A76}"/>
              </a:ext>
            </a:extLst>
          </p:cNvPr>
          <p:cNvCxnSpPr>
            <a:cxnSpLocks/>
          </p:cNvCxnSpPr>
          <p:nvPr/>
        </p:nvCxnSpPr>
        <p:spPr>
          <a:xfrm>
            <a:off x="8580838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0FF8EDF-F899-AEED-2997-C9568CA5BDE9}"/>
              </a:ext>
            </a:extLst>
          </p:cNvPr>
          <p:cNvCxnSpPr>
            <a:cxnSpLocks/>
          </p:cNvCxnSpPr>
          <p:nvPr/>
        </p:nvCxnSpPr>
        <p:spPr>
          <a:xfrm>
            <a:off x="8580838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23CD3FE0-0C4D-A757-65BD-FA400F7A5709}"/>
              </a:ext>
            </a:extLst>
          </p:cNvPr>
          <p:cNvCxnSpPr>
            <a:cxnSpLocks/>
          </p:cNvCxnSpPr>
          <p:nvPr/>
        </p:nvCxnSpPr>
        <p:spPr>
          <a:xfrm>
            <a:off x="8714481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00171962-1BDF-EE25-9DBE-CA21EE853B4B}"/>
              </a:ext>
            </a:extLst>
          </p:cNvPr>
          <p:cNvCxnSpPr>
            <a:cxnSpLocks/>
          </p:cNvCxnSpPr>
          <p:nvPr/>
        </p:nvCxnSpPr>
        <p:spPr>
          <a:xfrm>
            <a:off x="8714481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5A63EEFE-3581-60E1-F9F5-ADD1420B1F77}"/>
              </a:ext>
            </a:extLst>
          </p:cNvPr>
          <p:cNvCxnSpPr>
            <a:cxnSpLocks/>
          </p:cNvCxnSpPr>
          <p:nvPr/>
        </p:nvCxnSpPr>
        <p:spPr>
          <a:xfrm>
            <a:off x="8848124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A5306FAA-804D-C994-3304-976D4FE7CDDC}"/>
              </a:ext>
            </a:extLst>
          </p:cNvPr>
          <p:cNvCxnSpPr>
            <a:cxnSpLocks/>
          </p:cNvCxnSpPr>
          <p:nvPr/>
        </p:nvCxnSpPr>
        <p:spPr>
          <a:xfrm>
            <a:off x="8848124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919A2E9C-F589-301E-D647-A0909E70C100}"/>
              </a:ext>
            </a:extLst>
          </p:cNvPr>
          <p:cNvCxnSpPr>
            <a:cxnSpLocks/>
          </p:cNvCxnSpPr>
          <p:nvPr/>
        </p:nvCxnSpPr>
        <p:spPr>
          <a:xfrm>
            <a:off x="8981767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ACE8168A-ED25-5389-CBE4-C3D9FD24835C}"/>
              </a:ext>
            </a:extLst>
          </p:cNvPr>
          <p:cNvCxnSpPr>
            <a:cxnSpLocks/>
          </p:cNvCxnSpPr>
          <p:nvPr/>
        </p:nvCxnSpPr>
        <p:spPr>
          <a:xfrm>
            <a:off x="8981767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F38B0150-5C88-BE1A-1BC7-C8778D3FECBE}"/>
              </a:ext>
            </a:extLst>
          </p:cNvPr>
          <p:cNvCxnSpPr/>
          <p:nvPr/>
        </p:nvCxnSpPr>
        <p:spPr>
          <a:xfrm>
            <a:off x="9099769" y="3299616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FAF9FEE6-33C0-614A-5030-FD2CC210FCBB}"/>
              </a:ext>
            </a:extLst>
          </p:cNvPr>
          <p:cNvCxnSpPr/>
          <p:nvPr/>
        </p:nvCxnSpPr>
        <p:spPr>
          <a:xfrm>
            <a:off x="9093727" y="3299616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5278AFA7-6816-00B9-44A1-E53725348F14}"/>
              </a:ext>
            </a:extLst>
          </p:cNvPr>
          <p:cNvCxnSpPr/>
          <p:nvPr/>
        </p:nvCxnSpPr>
        <p:spPr>
          <a:xfrm>
            <a:off x="9094582" y="2991299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B2A94CE3-3593-4F27-911F-5E5546D13871}"/>
              </a:ext>
            </a:extLst>
          </p:cNvPr>
          <p:cNvCxnSpPr/>
          <p:nvPr/>
        </p:nvCxnSpPr>
        <p:spPr>
          <a:xfrm>
            <a:off x="9094943" y="2991299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D77B09D6-233E-F561-9D7B-0ACDC6850343}"/>
              </a:ext>
            </a:extLst>
          </p:cNvPr>
          <p:cNvCxnSpPr/>
          <p:nvPr/>
        </p:nvCxnSpPr>
        <p:spPr>
          <a:xfrm>
            <a:off x="9097468" y="3299625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1F89DB1C-6B72-1BDF-F063-38FCF4E3D09F}"/>
              </a:ext>
            </a:extLst>
          </p:cNvPr>
          <p:cNvCxnSpPr/>
          <p:nvPr/>
        </p:nvCxnSpPr>
        <p:spPr>
          <a:xfrm>
            <a:off x="9093727" y="3891963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B01B470-51B9-484C-A7E1-F5CDC608EB94}"/>
              </a:ext>
            </a:extLst>
          </p:cNvPr>
          <p:cNvSpPr txBox="1"/>
          <p:nvPr/>
        </p:nvSpPr>
        <p:spPr>
          <a:xfrm>
            <a:off x="8267328" y="14263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chemeClr val="tx1"/>
                </a:solidFill>
              </a:rPr>
              <a:t>加密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B1C5E14-3E67-0B96-E273-279573A60462}"/>
              </a:ext>
            </a:extLst>
          </p:cNvPr>
          <p:cNvGrpSpPr/>
          <p:nvPr/>
        </p:nvGrpSpPr>
        <p:grpSpPr>
          <a:xfrm>
            <a:off x="4167398" y="617103"/>
            <a:ext cx="1211685" cy="307777"/>
            <a:chOff x="4167398" y="617103"/>
            <a:chExt cx="1211685" cy="307777"/>
          </a:xfrm>
        </p:grpSpPr>
        <p:cxnSp>
          <p:nvCxnSpPr>
            <p:cNvPr id="4" name="直線箭頭接點 3">
              <a:extLst>
                <a:ext uri="{FF2B5EF4-FFF2-40B4-BE49-F238E27FC236}">
                  <a16:creationId xmlns:a16="http://schemas.microsoft.com/office/drawing/2014/main" id="{78509594-1B59-C82E-5E5C-12EB7A8CD8C7}"/>
                </a:ext>
              </a:extLst>
            </p:cNvPr>
            <p:cNvCxnSpPr/>
            <p:nvPr/>
          </p:nvCxnSpPr>
          <p:spPr>
            <a:xfrm flipH="1">
              <a:off x="4167398" y="770992"/>
              <a:ext cx="372234" cy="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FED7DB-6DB8-2E72-130B-4F62CD88065A}"/>
                </a:ext>
              </a:extLst>
            </p:cNvPr>
            <p:cNvSpPr txBox="1"/>
            <p:nvPr/>
          </p:nvSpPr>
          <p:spPr>
            <a:xfrm>
              <a:off x="4582070" y="617103"/>
              <a:ext cx="7970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text = A</a:t>
              </a:r>
              <a:endParaRPr kumimoji="1" lang="zh-TW" altLang="en-US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pic>
        <p:nvPicPr>
          <p:cNvPr id="28" name="圖片 27">
            <a:extLst>
              <a:ext uri="{FF2B5EF4-FFF2-40B4-BE49-F238E27FC236}">
                <a16:creationId xmlns:a16="http://schemas.microsoft.com/office/drawing/2014/main" id="{4F6DE6CC-E29D-8930-F1B7-285CE011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66" y="1113096"/>
            <a:ext cx="5317121" cy="2743499"/>
          </a:xfrm>
          <a:prstGeom prst="rect">
            <a:avLst/>
          </a:prstGeom>
          <a:solidFill>
            <a:srgbClr val="FFFFFF">
              <a:shade val="85000"/>
            </a:srgbClr>
          </a:solidFill>
          <a:ln w="12700" cap="sq">
            <a:solidFill>
              <a:schemeClr val="accent5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8" name="圖片 57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A41D4085-B6D7-3EF4-BF60-5FCC105B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" y="-336571"/>
            <a:ext cx="6172663" cy="755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23802 0.1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1" y="6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repeatCount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28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>
            <a:extLst>
              <a:ext uri="{FF2B5EF4-FFF2-40B4-BE49-F238E27FC236}">
                <a16:creationId xmlns:a16="http://schemas.microsoft.com/office/drawing/2014/main" id="{395CC22B-4D1F-BDB1-F70B-75A01FB26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E4DDBB-4F07-4D5C-B7DF-393C99A4BBA4}"/>
              </a:ext>
            </a:extLst>
          </p:cNvPr>
          <p:cNvSpPr/>
          <p:nvPr/>
        </p:nvSpPr>
        <p:spPr>
          <a:xfrm>
            <a:off x="0" y="5287617"/>
            <a:ext cx="265043" cy="1570383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56A8F4-AB38-942B-877E-BFF71C50A827}"/>
              </a:ext>
            </a:extLst>
          </p:cNvPr>
          <p:cNvSpPr txBox="1"/>
          <p:nvPr/>
        </p:nvSpPr>
        <p:spPr>
          <a:xfrm>
            <a:off x="6834356" y="3577803"/>
            <a:ext cx="230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1" lang="zh-TW" altLang="en-US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Ａ</a:t>
            </a:r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kumimoji="1" lang="zh-TW" altLang="en-US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＝</a:t>
            </a:r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0100 0001</a:t>
            </a:r>
            <a:endParaRPr kumimoji="1" lang="zh-TW" altLang="en-US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92AAF51-DE3D-44BD-1652-254CC8CAF5A9}"/>
              </a:ext>
            </a:extLst>
          </p:cNvPr>
          <p:cNvSpPr txBox="1"/>
          <p:nvPr/>
        </p:nvSpPr>
        <p:spPr>
          <a:xfrm>
            <a:off x="6784550" y="2903285"/>
            <a:ext cx="2385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密鑰＝</a:t>
            </a:r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1111 0011</a:t>
            </a:r>
            <a:endParaRPr kumimoji="1" lang="zh-TW" altLang="en-US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DB4452FE-A487-7195-AA19-2AF497AEE4CE}"/>
              </a:ext>
            </a:extLst>
          </p:cNvPr>
          <p:cNvCxnSpPr>
            <a:cxnSpLocks/>
          </p:cNvCxnSpPr>
          <p:nvPr/>
        </p:nvCxnSpPr>
        <p:spPr>
          <a:xfrm>
            <a:off x="7927067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表格 29">
            <a:extLst>
              <a:ext uri="{FF2B5EF4-FFF2-40B4-BE49-F238E27FC236}">
                <a16:creationId xmlns:a16="http://schemas.microsoft.com/office/drawing/2014/main" id="{A5A7A5B2-EF52-A530-E7AF-9BE51B948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37366"/>
              </p:ext>
            </p:extLst>
          </p:nvPr>
        </p:nvGraphicFramePr>
        <p:xfrm>
          <a:off x="9357159" y="2217433"/>
          <a:ext cx="173427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1215870697"/>
                    </a:ext>
                  </a:extLst>
                </a:gridCol>
                <a:gridCol w="578090">
                  <a:extLst>
                    <a:ext uri="{9D8B030D-6E8A-4147-A177-3AD203B41FA5}">
                      <a16:colId xmlns:a16="http://schemas.microsoft.com/office/drawing/2014/main" val="534060387"/>
                    </a:ext>
                  </a:extLst>
                </a:gridCol>
                <a:gridCol w="578090">
                  <a:extLst>
                    <a:ext uri="{9D8B030D-6E8A-4147-A177-3AD203B41FA5}">
                      <a16:colId xmlns:a16="http://schemas.microsoft.com/office/drawing/2014/main" val="3939385681"/>
                    </a:ext>
                  </a:extLst>
                </a:gridCol>
              </a:tblGrid>
              <a:tr h="250052">
                <a:tc gridSpan="2"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輸入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966247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Ｂ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808527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385145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179235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457046"/>
                  </a:ext>
                </a:extLst>
              </a:tr>
              <a:tr h="25005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242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65840"/>
                  </a:ext>
                </a:extLst>
              </a:tr>
            </a:tbl>
          </a:graphicData>
        </a:graphic>
      </p:graphicFrame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560E5D3F-DCEB-F2AE-9547-8D42CDE42659}"/>
              </a:ext>
            </a:extLst>
          </p:cNvPr>
          <p:cNvCxnSpPr>
            <a:cxnSpLocks/>
          </p:cNvCxnSpPr>
          <p:nvPr/>
        </p:nvCxnSpPr>
        <p:spPr>
          <a:xfrm>
            <a:off x="7927067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9BD9BF94-5730-CB90-AC4A-A0A59C716B06}"/>
              </a:ext>
            </a:extLst>
          </p:cNvPr>
          <p:cNvCxnSpPr/>
          <p:nvPr/>
        </p:nvCxnSpPr>
        <p:spPr>
          <a:xfrm>
            <a:off x="9099633" y="3299616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83D83917-4572-4E30-C6D1-0B4EBD76CFA5}"/>
              </a:ext>
            </a:extLst>
          </p:cNvPr>
          <p:cNvCxnSpPr>
            <a:cxnSpLocks/>
          </p:cNvCxnSpPr>
          <p:nvPr/>
        </p:nvCxnSpPr>
        <p:spPr>
          <a:xfrm>
            <a:off x="8083780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14663BA0-9D64-D5C3-E4D0-6107974BF5FD}"/>
              </a:ext>
            </a:extLst>
          </p:cNvPr>
          <p:cNvCxnSpPr>
            <a:cxnSpLocks/>
          </p:cNvCxnSpPr>
          <p:nvPr/>
        </p:nvCxnSpPr>
        <p:spPr>
          <a:xfrm>
            <a:off x="8083780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0BE5D846-268A-9EAA-1FD1-095E2D5E1467}"/>
              </a:ext>
            </a:extLst>
          </p:cNvPr>
          <p:cNvCxnSpPr/>
          <p:nvPr/>
        </p:nvCxnSpPr>
        <p:spPr>
          <a:xfrm>
            <a:off x="9093727" y="3891963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0B71037E-F7EF-4D1C-AA79-AD6A14B3D6D5}"/>
              </a:ext>
            </a:extLst>
          </p:cNvPr>
          <p:cNvCxnSpPr>
            <a:cxnSpLocks/>
          </p:cNvCxnSpPr>
          <p:nvPr/>
        </p:nvCxnSpPr>
        <p:spPr>
          <a:xfrm>
            <a:off x="8215078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878D356D-67DA-3AF6-36AA-0A0FE8A89E4F}"/>
              </a:ext>
            </a:extLst>
          </p:cNvPr>
          <p:cNvCxnSpPr>
            <a:cxnSpLocks/>
          </p:cNvCxnSpPr>
          <p:nvPr/>
        </p:nvCxnSpPr>
        <p:spPr>
          <a:xfrm>
            <a:off x="8215078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F0678A4E-1FAB-D8E5-62F9-E080ADD76507}"/>
              </a:ext>
            </a:extLst>
          </p:cNvPr>
          <p:cNvCxnSpPr>
            <a:cxnSpLocks/>
          </p:cNvCxnSpPr>
          <p:nvPr/>
        </p:nvCxnSpPr>
        <p:spPr>
          <a:xfrm>
            <a:off x="8352239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3EE62BEA-F995-2984-C65A-7BD7540F60A9}"/>
              </a:ext>
            </a:extLst>
          </p:cNvPr>
          <p:cNvCxnSpPr>
            <a:cxnSpLocks/>
          </p:cNvCxnSpPr>
          <p:nvPr/>
        </p:nvCxnSpPr>
        <p:spPr>
          <a:xfrm>
            <a:off x="8352239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F2276A1-6673-AD4C-4665-CDCD67368A76}"/>
              </a:ext>
            </a:extLst>
          </p:cNvPr>
          <p:cNvCxnSpPr>
            <a:cxnSpLocks/>
          </p:cNvCxnSpPr>
          <p:nvPr/>
        </p:nvCxnSpPr>
        <p:spPr>
          <a:xfrm>
            <a:off x="8580838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0FF8EDF-F899-AEED-2997-C9568CA5BDE9}"/>
              </a:ext>
            </a:extLst>
          </p:cNvPr>
          <p:cNvCxnSpPr>
            <a:cxnSpLocks/>
          </p:cNvCxnSpPr>
          <p:nvPr/>
        </p:nvCxnSpPr>
        <p:spPr>
          <a:xfrm>
            <a:off x="8580838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23CD3FE0-0C4D-A757-65BD-FA400F7A5709}"/>
              </a:ext>
            </a:extLst>
          </p:cNvPr>
          <p:cNvCxnSpPr>
            <a:cxnSpLocks/>
          </p:cNvCxnSpPr>
          <p:nvPr/>
        </p:nvCxnSpPr>
        <p:spPr>
          <a:xfrm>
            <a:off x="8714481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00171962-1BDF-EE25-9DBE-CA21EE853B4B}"/>
              </a:ext>
            </a:extLst>
          </p:cNvPr>
          <p:cNvCxnSpPr>
            <a:cxnSpLocks/>
          </p:cNvCxnSpPr>
          <p:nvPr/>
        </p:nvCxnSpPr>
        <p:spPr>
          <a:xfrm>
            <a:off x="8714481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5A63EEFE-3581-60E1-F9F5-ADD1420B1F77}"/>
              </a:ext>
            </a:extLst>
          </p:cNvPr>
          <p:cNvCxnSpPr>
            <a:cxnSpLocks/>
          </p:cNvCxnSpPr>
          <p:nvPr/>
        </p:nvCxnSpPr>
        <p:spPr>
          <a:xfrm>
            <a:off x="8848124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A5306FAA-804D-C994-3304-976D4FE7CDDC}"/>
              </a:ext>
            </a:extLst>
          </p:cNvPr>
          <p:cNvCxnSpPr>
            <a:cxnSpLocks/>
          </p:cNvCxnSpPr>
          <p:nvPr/>
        </p:nvCxnSpPr>
        <p:spPr>
          <a:xfrm>
            <a:off x="8848124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919A2E9C-F589-301E-D647-A0909E70C100}"/>
              </a:ext>
            </a:extLst>
          </p:cNvPr>
          <p:cNvCxnSpPr>
            <a:cxnSpLocks/>
          </p:cNvCxnSpPr>
          <p:nvPr/>
        </p:nvCxnSpPr>
        <p:spPr>
          <a:xfrm>
            <a:off x="8981767" y="2574838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ACE8168A-ED25-5389-CBE4-C3D9FD24835C}"/>
              </a:ext>
            </a:extLst>
          </p:cNvPr>
          <p:cNvCxnSpPr>
            <a:cxnSpLocks/>
          </p:cNvCxnSpPr>
          <p:nvPr/>
        </p:nvCxnSpPr>
        <p:spPr>
          <a:xfrm>
            <a:off x="8981767" y="3257930"/>
            <a:ext cx="0" cy="364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F38B0150-5C88-BE1A-1BC7-C8778D3FECBE}"/>
              </a:ext>
            </a:extLst>
          </p:cNvPr>
          <p:cNvCxnSpPr/>
          <p:nvPr/>
        </p:nvCxnSpPr>
        <p:spPr>
          <a:xfrm>
            <a:off x="9099769" y="3299616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FAF9FEE6-33C0-614A-5030-FD2CC210FCBB}"/>
              </a:ext>
            </a:extLst>
          </p:cNvPr>
          <p:cNvCxnSpPr/>
          <p:nvPr/>
        </p:nvCxnSpPr>
        <p:spPr>
          <a:xfrm>
            <a:off x="9093727" y="3299616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箭頭接點 51">
            <a:extLst>
              <a:ext uri="{FF2B5EF4-FFF2-40B4-BE49-F238E27FC236}">
                <a16:creationId xmlns:a16="http://schemas.microsoft.com/office/drawing/2014/main" id="{5278AFA7-6816-00B9-44A1-E53725348F14}"/>
              </a:ext>
            </a:extLst>
          </p:cNvPr>
          <p:cNvCxnSpPr/>
          <p:nvPr/>
        </p:nvCxnSpPr>
        <p:spPr>
          <a:xfrm>
            <a:off x="9094582" y="2991299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箭頭接點 52">
            <a:extLst>
              <a:ext uri="{FF2B5EF4-FFF2-40B4-BE49-F238E27FC236}">
                <a16:creationId xmlns:a16="http://schemas.microsoft.com/office/drawing/2014/main" id="{B2A94CE3-3593-4F27-911F-5E5546D13871}"/>
              </a:ext>
            </a:extLst>
          </p:cNvPr>
          <p:cNvCxnSpPr/>
          <p:nvPr/>
        </p:nvCxnSpPr>
        <p:spPr>
          <a:xfrm>
            <a:off x="9094943" y="2991299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D77B09D6-233E-F561-9D7B-0ACDC6850343}"/>
              </a:ext>
            </a:extLst>
          </p:cNvPr>
          <p:cNvCxnSpPr/>
          <p:nvPr/>
        </p:nvCxnSpPr>
        <p:spPr>
          <a:xfrm>
            <a:off x="9097468" y="3299625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1F89DB1C-6B72-1BDF-F063-38FCF4E3D09F}"/>
              </a:ext>
            </a:extLst>
          </p:cNvPr>
          <p:cNvCxnSpPr/>
          <p:nvPr/>
        </p:nvCxnSpPr>
        <p:spPr>
          <a:xfrm>
            <a:off x="9093727" y="3891963"/>
            <a:ext cx="202721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15259B-4B2B-0940-1B3A-FA72CDEE2430}"/>
              </a:ext>
            </a:extLst>
          </p:cNvPr>
          <p:cNvSpPr txBox="1"/>
          <p:nvPr/>
        </p:nvSpPr>
        <p:spPr>
          <a:xfrm>
            <a:off x="6823925" y="2228767"/>
            <a:ext cx="2371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solidFill>
                  <a:schemeClr val="tx1"/>
                </a:solidFill>
                <a:latin typeface="Roboto" panose="02000000000000000000" pitchFamily="2" charset="0"/>
                <a:cs typeface="Roboto" panose="02000000000000000000" pitchFamily="2" charset="0"/>
              </a:rPr>
              <a:t>密文＝</a:t>
            </a:r>
            <a:r>
              <a:rPr kumimoji="1" lang="en-US" altLang="zh-TW" sz="20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1011 0010</a:t>
            </a:r>
            <a:endParaRPr kumimoji="1" lang="zh-TW" altLang="en-US" sz="200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7B01B470-51B9-484C-A7E1-F5CDC608EB94}"/>
              </a:ext>
            </a:extLst>
          </p:cNvPr>
          <p:cNvSpPr txBox="1"/>
          <p:nvPr/>
        </p:nvSpPr>
        <p:spPr>
          <a:xfrm>
            <a:off x="8267328" y="14263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chemeClr val="tx1"/>
                </a:solidFill>
              </a:rPr>
              <a:t>解密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FF7672B-6E9B-1A09-6586-0275B5339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9" y="3852945"/>
            <a:ext cx="5293723" cy="2504014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58" name="圖片 57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A41D4085-B6D7-3EF4-BF60-5FCC105BA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01" y="-336571"/>
            <a:ext cx="6172663" cy="7553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21 -0.0044 L 0.25469 -0.2224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-10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31A31DE-2F80-3F6E-F19B-9E60D75C4D1C}"/>
              </a:ext>
            </a:extLst>
          </p:cNvPr>
          <p:cNvSpPr txBox="1"/>
          <p:nvPr/>
        </p:nvSpPr>
        <p:spPr>
          <a:xfrm>
            <a:off x="944381" y="1828800"/>
            <a:ext cx="100134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&lt;h1&gt;</a:t>
            </a:r>
          </a:p>
          <a:p>
            <a:r>
              <a:rPr kumimoji="1" lang="en-US" altLang="zh-TW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Thanks for your watching</a:t>
            </a:r>
          </a:p>
          <a:p>
            <a:r>
              <a:rPr kumimoji="1" lang="en-US" altLang="zh-TW" sz="5400" dirty="0">
                <a:solidFill>
                  <a:schemeClr val="accent1">
                    <a:lumMod val="40000"/>
                    <a:lumOff val="6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&lt;/h1&gt;</a:t>
            </a:r>
            <a:endParaRPr kumimoji="1" lang="zh-TW" altLang="en-US" sz="5400" dirty="0">
              <a:solidFill>
                <a:schemeClr val="accent1">
                  <a:lumMod val="40000"/>
                  <a:lumOff val="60000"/>
                </a:schemeClr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19ED371-B0EA-3F75-FD16-FC63375DAC3A}"/>
              </a:ext>
            </a:extLst>
          </p:cNvPr>
          <p:cNvSpPr/>
          <p:nvPr/>
        </p:nvSpPr>
        <p:spPr>
          <a:xfrm>
            <a:off x="0" y="5287617"/>
            <a:ext cx="265043" cy="1570383"/>
          </a:xfrm>
          <a:prstGeom prst="rect">
            <a:avLst/>
          </a:prstGeom>
          <a:solidFill>
            <a:srgbClr val="16242F"/>
          </a:solidFill>
          <a:ln>
            <a:solidFill>
              <a:srgbClr val="1624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26" name="Picture 2" descr="未提供說明。">
            <a:extLst>
              <a:ext uri="{FF2B5EF4-FFF2-40B4-BE49-F238E27FC236}">
                <a16:creationId xmlns:a16="http://schemas.microsoft.com/office/drawing/2014/main" id="{463F70F2-EC93-8712-DB50-BB374F4BC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946" y="4119327"/>
            <a:ext cx="1998748" cy="1998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42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8781</TotalTime>
  <Words>104</Words>
  <Application>Microsoft Office PowerPoint</Application>
  <PresentationFormat>寬螢幕</PresentationFormat>
  <Paragraphs>50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Aldrich</vt:lpstr>
      <vt:lpstr>Abril Fatface</vt:lpstr>
      <vt:lpstr>Arial</vt:lpstr>
      <vt:lpstr>Calibri</vt:lpstr>
      <vt:lpstr>Roboto</vt:lpstr>
      <vt:lpstr>Roboto Mono</vt:lpstr>
      <vt:lpstr>SlidesMania</vt:lpstr>
      <vt:lpstr>密碼學</vt:lpstr>
      <vt:lpstr>版面介紹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密碼學</dc:title>
  <dc:creator>楊竣捷</dc:creator>
  <cp:lastModifiedBy>Lisa Lo</cp:lastModifiedBy>
  <cp:revision>5</cp:revision>
  <dcterms:modified xsi:type="dcterms:W3CDTF">2023-05-21T14:48:23Z</dcterms:modified>
</cp:coreProperties>
</file>