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0"/>
  </p:notesMasterIdLst>
  <p:sldIdLst>
    <p:sldId id="256" r:id="rId4"/>
    <p:sldId id="293" r:id="rId5"/>
    <p:sldId id="287" r:id="rId6"/>
    <p:sldId id="284" r:id="rId7"/>
    <p:sldId id="261" r:id="rId8"/>
    <p:sldId id="262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6CC"/>
    <a:srgbClr val="57A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129" d="100"/>
          <a:sy n="129" d="100"/>
        </p:scale>
        <p:origin x="69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2023-06-05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79812" y="2139702"/>
            <a:ext cx="3384376" cy="1048242"/>
          </a:xfrm>
        </p:spPr>
        <p:txBody>
          <a:bodyPr/>
          <a:lstStyle/>
          <a:p>
            <a:pPr lvl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VPN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加密以及運作方式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2"/>
          <a:srcRect r="10385"/>
          <a:stretch/>
        </p:blipFill>
        <p:spPr>
          <a:xfrm>
            <a:off x="5244135" y="1479598"/>
            <a:ext cx="2901244" cy="2123859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90399"/>
            <a:ext cx="9144000" cy="576064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VPN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是什麼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5536" y="1418436"/>
            <a:ext cx="4454240" cy="1058097"/>
            <a:chOff x="395536" y="913120"/>
            <a:chExt cx="2381543" cy="1058097"/>
          </a:xfrm>
        </p:grpSpPr>
        <p:sp>
          <p:nvSpPr>
            <p:cNvPr id="6" name="TextBox 5"/>
            <p:cNvSpPr txBox="1"/>
            <p:nvPr/>
          </p:nvSpPr>
          <p:spPr>
            <a:xfrm>
              <a:off x="400815" y="1232553"/>
              <a:ext cx="23762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VPN 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的全名是「虛擬私人網路」，透過此服務能夠保護網路連線和線上隱私。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VPN 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會為資料建立加密通道，隱藏 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IP 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位址來保護電腦。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913120"/>
              <a:ext cx="2376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VPN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是保護使用者的資料不易外洩的一款軟體 </a:t>
              </a:r>
              <a:r>
                <a:rPr lang="en-US" altLang="zh-TW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!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18700" y="3923231"/>
            <a:ext cx="1926735" cy="867712"/>
            <a:chOff x="803640" y="3358481"/>
            <a:chExt cx="2059657" cy="867712"/>
          </a:xfrm>
        </p:grpSpPr>
        <p:sp>
          <p:nvSpPr>
            <p:cNvPr id="12" name="TextBox 1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加密網絡數據流量，使在網絡上的活動變得私密和安全。</a:t>
              </a:r>
              <a:endParaRPr lang="ko-KR" altLang="en-US" sz="12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58481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個人隱私保護</a:t>
              </a:r>
              <a:endParaRPr lang="ko-KR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002579" y="3927585"/>
            <a:ext cx="1926735" cy="1048024"/>
            <a:chOff x="803640" y="3362835"/>
            <a:chExt cx="2059657" cy="1048024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加密網絡流量，使其更難以被駭客竊取。以達到保護個人敏感信息如銀行資料。</a:t>
              </a:r>
              <a:endParaRPr lang="ko-KR" altLang="en-US" sz="12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防止數據竊取</a:t>
              </a:r>
              <a:endParaRPr lang="ko-KR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60232" y="3927585"/>
            <a:ext cx="1926735" cy="1048024"/>
            <a:chOff x="803640" y="3362835"/>
            <a:chExt cx="2059657" cy="1048024"/>
          </a:xfrm>
        </p:grpSpPr>
        <p:sp>
          <p:nvSpPr>
            <p:cNvPr id="18" name="TextBox 17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隱藏真實</a:t>
              </a:r>
              <a:r>
                <a:rPr lang="en-US" altLang="zh-TW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IP</a:t>
              </a:r>
              <a:r>
                <a:rPr lang="zh-TW" altLang="en-US" sz="12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地址，使網絡上的活動難以被追蹤。避免受廣告追蹤、駭客攻擊和網絡監控等。</a:t>
              </a:r>
              <a:endParaRPr lang="ko-KR" altLang="en-US" sz="1200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匿名上網</a:t>
              </a:r>
              <a:endParaRPr lang="ko-KR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cs typeface="Arial" pitchFamily="34" charset="0"/>
              </a:endParaRPr>
            </a:p>
          </p:txBody>
        </p:sp>
      </p:grpSp>
      <p:sp>
        <p:nvSpPr>
          <p:cNvPr id="20" name="Rectangle 18">
            <a:extLst>
              <a:ext uri="{FF2B5EF4-FFF2-40B4-BE49-F238E27FC236}">
                <a16:creationId xmlns:a16="http://schemas.microsoft.com/office/drawing/2014/main" id="{476F7471-A403-40C5-8B99-A73FE096C70D}"/>
              </a:ext>
            </a:extLst>
          </p:cNvPr>
          <p:cNvSpPr/>
          <p:nvPr/>
        </p:nvSpPr>
        <p:spPr>
          <a:xfrm>
            <a:off x="6084168" y="4172799"/>
            <a:ext cx="456075" cy="36539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3CDCC0E0-C3EF-44EA-AABA-804E46A511E5}"/>
              </a:ext>
            </a:extLst>
          </p:cNvPr>
          <p:cNvSpPr/>
          <p:nvPr/>
        </p:nvSpPr>
        <p:spPr>
          <a:xfrm flipH="1">
            <a:off x="3441924" y="4151881"/>
            <a:ext cx="495241" cy="408229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Block Arc 25">
            <a:extLst>
              <a:ext uri="{FF2B5EF4-FFF2-40B4-BE49-F238E27FC236}">
                <a16:creationId xmlns:a16="http://schemas.microsoft.com/office/drawing/2014/main" id="{BAEAB8B8-739D-4E92-9A12-5351E4261343}"/>
              </a:ext>
            </a:extLst>
          </p:cNvPr>
          <p:cNvSpPr/>
          <p:nvPr/>
        </p:nvSpPr>
        <p:spPr>
          <a:xfrm>
            <a:off x="789907" y="4138139"/>
            <a:ext cx="382577" cy="432048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419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8" y="239577"/>
            <a:ext cx="8424936" cy="576064"/>
          </a:xfrm>
        </p:spPr>
        <p:txBody>
          <a:bodyPr/>
          <a:lstStyle/>
          <a:p>
            <a:pPr algn="ctr"/>
            <a:r>
              <a:rPr lang="en-US" altLang="zh-TW" dirty="0"/>
              <a:t>VPN</a:t>
            </a:r>
            <a:r>
              <a:rPr lang="zh-TW" altLang="en-US" dirty="0"/>
              <a:t>協定</a:t>
            </a:r>
            <a:endParaRPr lang="ko-KR" altLang="en-US" dirty="0"/>
          </a:p>
        </p:txBody>
      </p:sp>
      <p:sp>
        <p:nvSpPr>
          <p:cNvPr id="6" name="Oval 5"/>
          <p:cNvSpPr/>
          <p:nvPr/>
        </p:nvSpPr>
        <p:spPr>
          <a:xfrm>
            <a:off x="2493132" y="1768176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>
                  <a:noFill/>
                </a:ln>
                <a:solidFill>
                  <a:schemeClr val="bg1"/>
                </a:solidFill>
              </a:rPr>
              <a:t>1</a:t>
            </a:r>
            <a:endParaRPr lang="ko-KR" altLang="en-US" dirty="0">
              <a:ln w="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93132" y="2731878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2497330" y="3793985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5901171" y="1835723"/>
            <a:ext cx="670485" cy="67048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Oval 9"/>
          <p:cNvSpPr/>
          <p:nvPr/>
        </p:nvSpPr>
        <p:spPr>
          <a:xfrm>
            <a:off x="5901171" y="2863141"/>
            <a:ext cx="670485" cy="6704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9B6CC"/>
                </a:solidFill>
              </a:rPr>
              <a:t>5</a:t>
            </a:r>
            <a:endParaRPr lang="ko-KR" altLang="en-US" dirty="0">
              <a:solidFill>
                <a:srgbClr val="69B6C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1171" y="3793986"/>
            <a:ext cx="670485" cy="6704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9B6CC"/>
                </a:solidFill>
              </a:rPr>
              <a:t>6</a:t>
            </a:r>
            <a:endParaRPr lang="ko-KR" altLang="en-US" dirty="0">
              <a:solidFill>
                <a:srgbClr val="69B6CC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95536" y="1661733"/>
            <a:ext cx="1801466" cy="704570"/>
            <a:chOff x="803640" y="3336957"/>
            <a:chExt cx="2059657" cy="704570"/>
          </a:xfrm>
        </p:grpSpPr>
        <p:sp>
          <p:nvSpPr>
            <p:cNvPr id="43" name="TextBox 42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高安全性、速度快、</a:t>
              </a:r>
              <a:endParaRPr lang="en-US" altLang="zh-TW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較廣泛使用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</a:t>
              </a:r>
              <a:endParaRPr lang="en-US" altLang="zh-TW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OpenVPN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95536" y="2791789"/>
            <a:ext cx="1801466" cy="889236"/>
            <a:chOff x="803640" y="3336957"/>
            <a:chExt cx="2059657" cy="889236"/>
          </a:xfrm>
        </p:grpSpPr>
        <p:sp>
          <p:nvSpPr>
            <p:cNvPr id="46" name="TextBox 4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提供加密或身份驗證</a:t>
              </a:r>
              <a:endParaRPr lang="en-US" altLang="zh-TW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穩定性高、速度快、</a:t>
              </a:r>
              <a:endParaRPr lang="en-US" altLang="zh-TW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不錯的安全性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IPSec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/IKEv2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95536" y="3895250"/>
            <a:ext cx="1801466" cy="704570"/>
            <a:chOff x="803640" y="3336957"/>
            <a:chExt cx="2059657" cy="704570"/>
          </a:xfrm>
        </p:grpSpPr>
        <p:sp>
          <p:nvSpPr>
            <p:cNvPr id="49" name="TextBox 48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速度極快、代碼精簡</a:t>
              </a:r>
              <a:endParaRPr lang="en-US" altLang="zh-TW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r"/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穩定性高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WireGuard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70890" y="1713863"/>
            <a:ext cx="1800000" cy="519904"/>
            <a:chOff x="803640" y="3336957"/>
            <a:chExt cx="2059657" cy="519904"/>
          </a:xfrm>
        </p:grpSpPr>
        <p:sp>
          <p:nvSpPr>
            <p:cNvPr id="52" name="TextBox 51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用於連缐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Windows 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設備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</a:t>
              </a:r>
              <a:endParaRPr lang="en-US" altLang="zh-TW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SSTP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 flipH="1">
            <a:off x="6870890" y="2747281"/>
            <a:ext cx="1800000" cy="704570"/>
            <a:chOff x="803640" y="3336957"/>
            <a:chExt cx="2059657" cy="704570"/>
          </a:xfrm>
        </p:grpSpPr>
        <p:sp>
          <p:nvSpPr>
            <p:cNvPr id="55" name="TextBox 54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FF0000"/>
                  </a:solidFill>
                  <a:cs typeface="Arial" pitchFamily="34" charset="0"/>
                </a:rPr>
                <a:t>不具備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加密或身份驗證，支援大部分作業系統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L2TP/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IPSec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 flipH="1">
            <a:off x="6876256" y="3810760"/>
            <a:ext cx="1800000" cy="704570"/>
            <a:chOff x="803640" y="3336957"/>
            <a:chExt cx="2059657" cy="704570"/>
          </a:xfrm>
        </p:grpSpPr>
        <p:sp>
          <p:nvSpPr>
            <p:cNvPr id="58" name="TextBox 57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rgbClr val="FF0000"/>
                  </a:solidFill>
                  <a:cs typeface="Arial" pitchFamily="34" charset="0"/>
                </a:rPr>
                <a:t>協議過時老舊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，有許多漏洞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" pitchFamily="34" charset="0"/>
                </a:rPr>
                <a:t>。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3640" y="3336957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PPTP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0" name="Right Triangle 17">
            <a:extLst>
              <a:ext uri="{FF2B5EF4-FFF2-40B4-BE49-F238E27FC236}">
                <a16:creationId xmlns:a16="http://schemas.microsoft.com/office/drawing/2014/main" id="{C82AF2F4-6308-48F0-A5CD-6F3525ED98C0}"/>
              </a:ext>
            </a:extLst>
          </p:cNvPr>
          <p:cNvSpPr/>
          <p:nvPr/>
        </p:nvSpPr>
        <p:spPr>
          <a:xfrm>
            <a:off x="3918227" y="2345400"/>
            <a:ext cx="1224136" cy="1549850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2" name="Rectangle 18">
            <a:extLst>
              <a:ext uri="{FF2B5EF4-FFF2-40B4-BE49-F238E27FC236}">
                <a16:creationId xmlns:a16="http://schemas.microsoft.com/office/drawing/2014/main" id="{5E5B7E02-7508-499A-BEC3-1054356CE0EA}"/>
              </a:ext>
            </a:extLst>
          </p:cNvPr>
          <p:cNvSpPr/>
          <p:nvPr/>
        </p:nvSpPr>
        <p:spPr>
          <a:xfrm>
            <a:off x="4074589" y="2947521"/>
            <a:ext cx="911412" cy="70639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3" name="Oval 6">
            <a:extLst>
              <a:ext uri="{FF2B5EF4-FFF2-40B4-BE49-F238E27FC236}">
                <a16:creationId xmlns:a16="http://schemas.microsoft.com/office/drawing/2014/main" id="{3EC63A82-F9C5-47ED-AF46-FD3A3A831A52}"/>
              </a:ext>
            </a:extLst>
          </p:cNvPr>
          <p:cNvSpPr/>
          <p:nvPr/>
        </p:nvSpPr>
        <p:spPr>
          <a:xfrm>
            <a:off x="4351954" y="3021396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DF02EE28-335E-4EA7-BD12-24470E79C5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627" y="796457"/>
            <a:ext cx="7524328" cy="288032"/>
          </a:xfrm>
        </p:spPr>
        <p:txBody>
          <a:bodyPr/>
          <a:lstStyle/>
          <a:p>
            <a:pPr lvl="0" algn="ctr"/>
            <a:r>
              <a:rPr lang="zh-TW" altLang="en-US" dirty="0"/>
              <a:t>安全性取決於使用的</a:t>
            </a:r>
            <a:r>
              <a:rPr lang="en-US" altLang="zh-TW" dirty="0"/>
              <a:t>VPN</a:t>
            </a:r>
            <a:r>
              <a:rPr lang="zh-TW" altLang="en-US" dirty="0"/>
              <a:t>協定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104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42151" y="1539220"/>
            <a:ext cx="367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OpenVPN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、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IKEv2/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IPSec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 、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WireGuard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、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SSTP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、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L2TP/I</a:t>
            </a:r>
            <a:r>
              <a:rPr lang="en-US" altLang="zh-TW" sz="12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sec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 以上５種協議皆使用</a:t>
            </a:r>
            <a:r>
              <a:rPr lang="en-US" altLang="zh-TW" sz="1200" b="1" dirty="0">
                <a:solidFill>
                  <a:srgbClr val="FFC000"/>
                </a:solidFill>
                <a:cs typeface="Arial" pitchFamily="34" charset="0"/>
              </a:rPr>
              <a:t>AES-256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加密法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2150" y="2178617"/>
            <a:ext cx="364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en-US" altLang="zh-TW" sz="1200" b="1" dirty="0">
                <a:solidFill>
                  <a:schemeClr val="bg1"/>
                </a:solidFill>
                <a:cs typeface="Arial" pitchFamily="34" charset="0"/>
              </a:rPr>
              <a:t>PPTP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協議採用</a:t>
            </a:r>
            <a:r>
              <a:rPr lang="en-US" altLang="zh-TW" sz="1200" b="1" dirty="0">
                <a:solidFill>
                  <a:srgbClr val="FF0000"/>
                </a:solidFill>
                <a:cs typeface="Arial" pitchFamily="34" charset="0"/>
              </a:rPr>
              <a:t>128</a:t>
            </a:r>
            <a:r>
              <a:rPr lang="zh-TW" altLang="en-US" sz="1200" b="1" dirty="0">
                <a:solidFill>
                  <a:srgbClr val="FF0000"/>
                </a:solidFill>
                <a:cs typeface="Arial" pitchFamily="34" charset="0"/>
              </a:rPr>
              <a:t>位元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加密的</a:t>
            </a:r>
            <a:r>
              <a:rPr lang="en-US" altLang="zh-TW" sz="1200" b="1" dirty="0">
                <a:solidFill>
                  <a:schemeClr val="bg1"/>
                </a:solidFill>
                <a:cs typeface="Arial" pitchFamily="34" charset="0"/>
              </a:rPr>
              <a:t>RSA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和</a:t>
            </a:r>
            <a:r>
              <a:rPr lang="en-US" altLang="zh-TW" sz="1200" b="1" dirty="0">
                <a:solidFill>
                  <a:schemeClr val="bg1"/>
                </a:solidFill>
                <a:cs typeface="Arial" pitchFamily="34" charset="0"/>
              </a:rPr>
              <a:t>RC4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演算法，因而安全性相較其他協議較低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2150" y="2818014"/>
            <a:ext cx="394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l"/>
            </a:pP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知名的</a:t>
            </a:r>
            <a:r>
              <a:rPr lang="en-US" altLang="zh-TW" sz="1200" b="1" dirty="0">
                <a:solidFill>
                  <a:schemeClr val="bg1"/>
                </a:solidFill>
                <a:cs typeface="Arial" pitchFamily="34" charset="0"/>
              </a:rPr>
              <a:t>VPN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軟體如</a:t>
            </a:r>
            <a:r>
              <a:rPr lang="en-US" altLang="zh-TW" sz="1200" b="1" dirty="0">
                <a:solidFill>
                  <a:schemeClr val="bg1"/>
                </a:solidFill>
                <a:cs typeface="Arial" pitchFamily="34" charset="0"/>
              </a:rPr>
              <a:t>: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zh-TW" sz="1200" b="1" dirty="0" err="1">
                <a:solidFill>
                  <a:srgbClr val="FFFF00"/>
                </a:solidFill>
                <a:cs typeface="Arial" pitchFamily="34" charset="0"/>
              </a:rPr>
              <a:t>NordVPN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則採用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OpenVPN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、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IKEv2/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IPSec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以及</a:t>
            </a:r>
            <a:r>
              <a:rPr lang="en-US" altLang="zh-TW" sz="1200" b="1" dirty="0" err="1">
                <a:solidFill>
                  <a:schemeClr val="bg1"/>
                </a:solidFill>
                <a:cs typeface="Arial" pitchFamily="34" charset="0"/>
              </a:rPr>
              <a:t>NordLynx</a:t>
            </a:r>
            <a:r>
              <a:rPr lang="zh-TW" altLang="en-US" sz="1200" b="1" dirty="0">
                <a:solidFill>
                  <a:schemeClr val="bg1"/>
                </a:solidFill>
                <a:cs typeface="Arial" pitchFamily="34" charset="0"/>
              </a:rPr>
              <a:t>進行多重加密方式來保護使用者的資料</a:t>
            </a:r>
            <a:r>
              <a: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08282" y="3910286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/>
              <a:t>VPN</a:t>
            </a:r>
            <a:r>
              <a:rPr lang="zh-TW" altLang="en-US" sz="1400" b="1" dirty="0"/>
              <a:t>協議比較</a:t>
            </a:r>
            <a:endParaRPr lang="ko-KR" altLang="en-US" sz="1400" b="1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C214FE5-B543-4805-97F3-7CB9497E3DD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D123D2-D878-4CD5-87E8-BF9E31A61F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46" b="1586"/>
          <a:stretch/>
        </p:blipFill>
        <p:spPr>
          <a:xfrm>
            <a:off x="774390" y="1527868"/>
            <a:ext cx="3321908" cy="2170096"/>
          </a:xfrm>
          <a:prstGeom prst="rect">
            <a:avLst/>
          </a:prstGeom>
        </p:spPr>
      </p:pic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FD88D4D0-A148-4F0B-92DF-872F771DC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239577"/>
            <a:ext cx="8424936" cy="576064"/>
          </a:xfrm>
        </p:spPr>
        <p:txBody>
          <a:bodyPr/>
          <a:lstStyle/>
          <a:p>
            <a:pPr algn="ctr"/>
            <a:r>
              <a:rPr lang="en-US" altLang="zh-TW" dirty="0"/>
              <a:t>VPN</a:t>
            </a:r>
            <a:r>
              <a:rPr lang="zh-TW" altLang="en-US" dirty="0"/>
              <a:t>協定</a:t>
            </a:r>
            <a:endParaRPr lang="ko-KR" alt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C646CB6-6853-421F-8ACF-D1B813FB88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627" y="796457"/>
            <a:ext cx="7524328" cy="288032"/>
          </a:xfrm>
        </p:spPr>
        <p:txBody>
          <a:bodyPr/>
          <a:lstStyle/>
          <a:p>
            <a:pPr lvl="0" algn="ctr"/>
            <a:r>
              <a:rPr lang="zh-TW" altLang="en-US" dirty="0"/>
              <a:t>安全性取決於使用的</a:t>
            </a:r>
            <a:r>
              <a:rPr lang="en-US" altLang="zh-TW" dirty="0"/>
              <a:t>VPN</a:t>
            </a:r>
            <a:r>
              <a:rPr lang="zh-TW" altLang="en-US" dirty="0"/>
              <a:t>協定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1291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267494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VPN</a:t>
            </a:r>
            <a:r>
              <a:rPr lang="zh-TW" altLang="en-US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加密及運作方式</a:t>
            </a:r>
            <a:endParaRPr 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1413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07359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00582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575998" y="393805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194616"/>
            <a:ext cx="5860929" cy="687447"/>
            <a:chOff x="3017859" y="4363106"/>
            <a:chExt cx="1879883" cy="687447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用</a:t>
              </a:r>
              <a:r>
                <a:rPr lang="zh-TW" altLang="en-US" sz="1200" dirty="0">
                  <a:solidFill>
                    <a:srgbClr val="FFC000"/>
                  </a:solidFill>
                  <a:cs typeface="Arial" pitchFamily="34" charset="0"/>
                </a:rPr>
                <a:t>非對稱密鑰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交換相互握手，取得資料創建公鑰和私鑰，使用者使用提供的公鑰，用只有使用者可以解密的方式來加密數據。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  <a:cs typeface="Arial" pitchFamily="34" charset="0"/>
                </a:rPr>
                <a:t>Step.1: </a:t>
              </a:r>
              <a:r>
                <a:rPr lang="zh-TW" altLang="en-US" sz="1200" b="1" dirty="0">
                  <a:solidFill>
                    <a:schemeClr val="bg1"/>
                  </a:solidFill>
                  <a:cs typeface="Arial" pitchFamily="34" charset="0"/>
                </a:rPr>
                <a:t>非對稱密鑰交換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126843"/>
            <a:ext cx="5848470" cy="502781"/>
            <a:chOff x="3017859" y="4363106"/>
            <a:chExt cx="1875887" cy="502781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創建一個新</a:t>
              </a:r>
              <a:r>
                <a:rPr lang="zh-TW" altLang="en-US" sz="1200" dirty="0">
                  <a:solidFill>
                    <a:srgbClr val="FFC000"/>
                  </a:solidFill>
                  <a:cs typeface="Arial" pitchFamily="34" charset="0"/>
                </a:rPr>
                <a:t>對稱密鑰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，加密算法會使用此密鑰來傳輸實際數據。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  <a:cs typeface="Arial" pitchFamily="34" charset="0"/>
                </a:rPr>
                <a:t>Step.2: </a:t>
              </a:r>
              <a:r>
                <a:rPr lang="zh-TW" altLang="en-US" sz="1200" b="1" dirty="0">
                  <a:solidFill>
                    <a:schemeClr val="bg1"/>
                  </a:solidFill>
                  <a:cs typeface="Arial" pitchFamily="34" charset="0"/>
                </a:rPr>
                <a:t>對稱密鑰交換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2415" y="3059070"/>
            <a:ext cx="5836009" cy="502781"/>
            <a:chOff x="3017859" y="4363106"/>
            <a:chExt cx="1871890" cy="502781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加密算法會使用</a:t>
              </a:r>
              <a:r>
                <a:rPr lang="en-US" altLang="zh-TW" sz="1200" b="1" dirty="0">
                  <a:solidFill>
                    <a:schemeClr val="bg1"/>
                  </a:solidFill>
                  <a:cs typeface="Arial" pitchFamily="34" charset="0"/>
                </a:rPr>
                <a:t>Step.2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導出的</a:t>
              </a:r>
              <a:r>
                <a:rPr lang="zh-TW" altLang="en-US" sz="1200" dirty="0">
                  <a:solidFill>
                    <a:srgbClr val="FFC000"/>
                  </a:solidFill>
                  <a:cs typeface="Arial" pitchFamily="34" charset="0"/>
                </a:rPr>
                <a:t>對稱密鑰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來加密所有數據。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  <a:cs typeface="Arial" pitchFamily="34" charset="0"/>
                </a:rPr>
                <a:t>Step.3: </a:t>
              </a:r>
              <a:r>
                <a:rPr lang="zh-TW" altLang="en-US" sz="1200" b="1" dirty="0">
                  <a:solidFill>
                    <a:schemeClr val="bg1"/>
                  </a:solidFill>
                  <a:cs typeface="Arial" pitchFamily="34" charset="0"/>
                </a:rPr>
                <a:t>加密算法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55776" y="3991296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確保通訊是否被篡改，利用數學</a:t>
              </a:r>
              <a:r>
                <a:rPr lang="zh-TW" altLang="en-US" sz="1200" u="sng" dirty="0">
                  <a:solidFill>
                    <a:srgbClr val="FFC000"/>
                  </a:solidFill>
                  <a:cs typeface="Arial" pitchFamily="34" charset="0"/>
                </a:rPr>
                <a:t>哈希函數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來擾亂所傳送的部分訊息，接收方檢查此數據和私鑰做比對，若可以匹配則表示未受到干擾。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  <a:cs typeface="Arial" pitchFamily="34" charset="0"/>
                </a:rPr>
                <a:t>Step.4: </a:t>
              </a:r>
              <a:r>
                <a:rPr lang="zh-TW" altLang="en-US" sz="1200" b="1" dirty="0">
                  <a:solidFill>
                    <a:schemeClr val="bg1"/>
                  </a:solidFill>
                  <a:cs typeface="Arial" pitchFamily="34" charset="0"/>
                </a:rPr>
                <a:t>完整性算法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227374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Block Arc 25">
            <a:extLst>
              <a:ext uri="{FF2B5EF4-FFF2-40B4-BE49-F238E27FC236}">
                <a16:creationId xmlns:a16="http://schemas.microsoft.com/office/drawing/2014/main" id="{DFDFE824-4286-4C6E-AE16-E2291A86C0BE}"/>
              </a:ext>
            </a:extLst>
          </p:cNvPr>
          <p:cNvSpPr/>
          <p:nvPr/>
        </p:nvSpPr>
        <p:spPr>
          <a:xfrm>
            <a:off x="1850271" y="1357327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Oval 6">
            <a:extLst>
              <a:ext uri="{FF2B5EF4-FFF2-40B4-BE49-F238E27FC236}">
                <a16:creationId xmlns:a16="http://schemas.microsoft.com/office/drawing/2014/main" id="{84C52014-D387-487F-9328-1B7883122CB1}"/>
              </a:ext>
            </a:extLst>
          </p:cNvPr>
          <p:cNvSpPr/>
          <p:nvPr/>
        </p:nvSpPr>
        <p:spPr>
          <a:xfrm>
            <a:off x="1790254" y="4158547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Isosceles Triangle 51">
            <a:extLst>
              <a:ext uri="{FF2B5EF4-FFF2-40B4-BE49-F238E27FC236}">
                <a16:creationId xmlns:a16="http://schemas.microsoft.com/office/drawing/2014/main" id="{188C8457-5E7C-40B2-B682-09B2CDF0840B}"/>
              </a:ext>
            </a:extLst>
          </p:cNvPr>
          <p:cNvSpPr/>
          <p:nvPr/>
        </p:nvSpPr>
        <p:spPr>
          <a:xfrm>
            <a:off x="1799001" y="2339575"/>
            <a:ext cx="357265" cy="2619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 animBg="1"/>
      <p:bldP spid="27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5" y="3363838"/>
            <a:ext cx="9144000" cy="576063"/>
          </a:xfrm>
        </p:spPr>
        <p:txBody>
          <a:bodyPr/>
          <a:lstStyle/>
          <a:p>
            <a:r>
              <a:rPr lang="en-US" altLang="ko-KR" sz="4400" dirty="0"/>
              <a:t>Thank you</a:t>
            </a:r>
            <a:endParaRPr lang="ko-KR" altLang="en-US" sz="44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D3F867-CFD7-40C1-B210-BCC1770B7A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507853"/>
            <a:ext cx="9144000" cy="288032"/>
          </a:xfrm>
        </p:spPr>
        <p:txBody>
          <a:bodyPr/>
          <a:lstStyle/>
          <a:p>
            <a:r>
              <a:rPr lang="en-US" altLang="zh-TW" sz="2000" dirty="0"/>
              <a:t>---                                            ---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475</Words>
  <Application>Microsoft Office PowerPoint</Application>
  <PresentationFormat>如螢幕大小 (16:9)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맑은 고딕</vt:lpstr>
      <vt:lpstr>微軟正黑體</vt:lpstr>
      <vt:lpstr>Arial</vt:lpstr>
      <vt:lpstr>Wingdings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user</cp:lastModifiedBy>
  <cp:revision>125</cp:revision>
  <dcterms:created xsi:type="dcterms:W3CDTF">2016-12-05T23:26:54Z</dcterms:created>
  <dcterms:modified xsi:type="dcterms:W3CDTF">2023-06-05T07:06:03Z</dcterms:modified>
</cp:coreProperties>
</file>