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132359946" r:id="rId5"/>
    <p:sldId id="258" r:id="rId6"/>
    <p:sldId id="132359948" r:id="rId7"/>
    <p:sldId id="132359952" r:id="rId8"/>
    <p:sldId id="132359949" r:id="rId9"/>
    <p:sldId id="132359953" r:id="rId10"/>
    <p:sldId id="132359950" r:id="rId11"/>
    <p:sldId id="132359956" r:id="rId12"/>
    <p:sldId id="132359954" r:id="rId13"/>
    <p:sldId id="132359951" r:id="rId14"/>
    <p:sldId id="132359955" r:id="rId15"/>
    <p:sldId id="132359957" r:id="rId16"/>
    <p:sldId id="13235994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nChieh\Downloads\report_123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nChieh\Downloads\report_123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總計!$B$2:$B$6</c:f>
              <c:strCache>
                <c:ptCount val="5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</c:strCache>
            </c:strRef>
          </c:cat>
          <c:val>
            <c:numRef>
              <c:f>總計!$G$2:$G$6</c:f>
              <c:numCache>
                <c:formatCode>#,##0</c:formatCode>
                <c:ptCount val="5"/>
                <c:pt idx="0">
                  <c:v>259963932742</c:v>
                </c:pt>
                <c:pt idx="1">
                  <c:v>258141909482</c:v>
                </c:pt>
                <c:pt idx="2">
                  <c:v>264107668618</c:v>
                </c:pt>
                <c:pt idx="3">
                  <c:v>270256421275</c:v>
                </c:pt>
                <c:pt idx="4">
                  <c:v>275545208778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7-430E-8D22-387118866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983504"/>
        <c:axId val="400996464"/>
      </c:lineChart>
      <c:catAx>
        <c:axId val="4009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400996464"/>
        <c:crosses val="autoZero"/>
        <c:auto val="1"/>
        <c:lblAlgn val="ctr"/>
        <c:lblOffset val="100"/>
        <c:noMultiLvlLbl val="0"/>
      </c:catAx>
      <c:valAx>
        <c:axId val="40099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40098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bg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總計!$C$7</c:f>
              <c:strCache>
                <c:ptCount val="1"/>
                <c:pt idx="0">
                  <c:v>水力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總計!$B$8:$B$12</c:f>
              <c:strCache>
                <c:ptCount val="5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</c:strCache>
            </c:strRef>
          </c:cat>
          <c:val>
            <c:numRef>
              <c:f>總計!$C$8:$C$12</c:f>
              <c:numCache>
                <c:formatCode>0%</c:formatCode>
                <c:ptCount val="5"/>
                <c:pt idx="0">
                  <c:v>1.2006165497956175E-2</c:v>
                </c:pt>
                <c:pt idx="1">
                  <c:v>1.1756927602689886E-2</c:v>
                </c:pt>
                <c:pt idx="2">
                  <c:v>1.2470917702749065E-2</c:v>
                </c:pt>
                <c:pt idx="3">
                  <c:v>1.2335236973362456E-2</c:v>
                </c:pt>
                <c:pt idx="4">
                  <c:v>1.2233106919001991E-2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5-421F-B6D5-FED026464857}"/>
            </c:ext>
          </c:extLst>
        </c:ser>
        <c:ser>
          <c:idx val="1"/>
          <c:order val="1"/>
          <c:tx>
            <c:strRef>
              <c:f>總計!$D$7</c:f>
              <c:strCache>
                <c:ptCount val="1"/>
                <c:pt idx="0">
                  <c:v>火力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總計!$B$8:$B$12</c:f>
              <c:strCache>
                <c:ptCount val="5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</c:strCache>
            </c:strRef>
          </c:cat>
          <c:val>
            <c:numRef>
              <c:f>總計!$D$8:$D$12</c:f>
              <c:numCache>
                <c:formatCode>0%</c:formatCode>
                <c:ptCount val="5"/>
                <c:pt idx="0">
                  <c:v>0.78676841642485174</c:v>
                </c:pt>
                <c:pt idx="1">
                  <c:v>0.80637730961122678</c:v>
                </c:pt>
                <c:pt idx="2">
                  <c:v>0.81944807732572567</c:v>
                </c:pt>
                <c:pt idx="3">
                  <c:v>0.85885759567138709</c:v>
                </c:pt>
                <c:pt idx="4">
                  <c:v>0.84139873153370826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95-421F-B6D5-FED026464857}"/>
            </c:ext>
          </c:extLst>
        </c:ser>
        <c:ser>
          <c:idx val="2"/>
          <c:order val="2"/>
          <c:tx>
            <c:strRef>
              <c:f>總計!$E$7</c:f>
              <c:strCache>
                <c:ptCount val="1"/>
                <c:pt idx="0">
                  <c:v>核能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總計!$B$8:$B$12</c:f>
              <c:strCache>
                <c:ptCount val="5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</c:strCache>
            </c:strRef>
          </c:cat>
          <c:val>
            <c:numRef>
              <c:f>總計!$E$8:$E$12</c:f>
              <c:numCache>
                <c:formatCode>0%</c:formatCode>
                <c:ptCount val="5"/>
                <c:pt idx="0">
                  <c:v>0.16305713855340365</c:v>
                </c:pt>
                <c:pt idx="1">
                  <c:v>0.14128322159383072</c:v>
                </c:pt>
                <c:pt idx="2">
                  <c:v>0.11988051223834154</c:v>
                </c:pt>
                <c:pt idx="3">
                  <c:v>8.3052719687871923E-2</c:v>
                </c:pt>
                <c:pt idx="4">
                  <c:v>0.10044925957068532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95-421F-B6D5-FED026464857}"/>
            </c:ext>
          </c:extLst>
        </c:ser>
        <c:ser>
          <c:idx val="3"/>
          <c:order val="3"/>
          <c:tx>
            <c:strRef>
              <c:f>總計!$F$7</c:f>
              <c:strCache>
                <c:ptCount val="1"/>
                <c:pt idx="0">
                  <c:v>再生能源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總計!$B$8:$B$12</c:f>
              <c:strCache>
                <c:ptCount val="5"/>
                <c:pt idx="0">
                  <c:v>2014年</c:v>
                </c:pt>
                <c:pt idx="1">
                  <c:v>2015年</c:v>
                </c:pt>
                <c:pt idx="2">
                  <c:v>2016年</c:v>
                </c:pt>
                <c:pt idx="3">
                  <c:v>2017年</c:v>
                </c:pt>
                <c:pt idx="4">
                  <c:v>2018年</c:v>
                </c:pt>
              </c:strCache>
            </c:strRef>
          </c:cat>
          <c:val>
            <c:numRef>
              <c:f>總計!$F$8:$F$12</c:f>
              <c:numCache>
                <c:formatCode>0%</c:formatCode>
                <c:ptCount val="5"/>
                <c:pt idx="0">
                  <c:v>3.8168279523788463E-2</c:v>
                </c:pt>
                <c:pt idx="1">
                  <c:v>4.0582541192252575E-2</c:v>
                </c:pt>
                <c:pt idx="2">
                  <c:v>4.8200492733183706E-2</c:v>
                </c:pt>
                <c:pt idx="3">
                  <c:v>4.5754447667378559E-2</c:v>
                </c:pt>
                <c:pt idx="4">
                  <c:v>4.5918901976604483E-2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95-421F-B6D5-FED026464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9338080"/>
        <c:axId val="409339040"/>
      </c:barChart>
      <c:catAx>
        <c:axId val="409338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409339040"/>
        <c:crosses val="autoZero"/>
        <c:auto val="1"/>
        <c:lblAlgn val="ctr"/>
        <c:lblOffset val="100"/>
        <c:noMultiLvlLbl val="0"/>
      </c:catAx>
      <c:valAx>
        <c:axId val="409339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40933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bg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8916F-D1D9-48E8-BFDA-A11F12070277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B47-98B3-44C5-BEFB-98B4B9C4C8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23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E26D-CBED-4235-A535-488C330125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7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E26D-CBED-4235-A535-488C330125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6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E26D-CBED-4235-A535-488C330125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9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E26D-CBED-4235-A535-488C330125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8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E26D-CBED-4235-A535-488C330125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22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4E26D-CBED-4235-A535-488C330125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8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6FD8-8F12-1843-8D03-3096C32B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C3AAD2-FF6C-2ECA-C11F-5D95C584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DD46D-13F4-D4E7-4056-6C95A814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EABC3-DEC6-5B7A-13A9-DD6CE669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BA72B-D409-5DDC-06C3-0AC0D3E5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85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B02E3-C317-A1C5-A56A-5F760DDD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F88469-4208-9063-9490-C34729B3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AD2A8-B537-FBE4-8DF2-BAD4B904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84B83-A0DF-04F3-C641-434EF1DF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B318BD-4160-2B5D-08CA-85687665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2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4AA11D7-890E-7631-F624-628A2D1D2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DC140A-D986-53C6-B197-E0108958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55EB4-D6D8-E973-7164-24BCC1AE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F1C4CE-968C-0BDD-7513-020F78B2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B871F-7BF3-0C97-C5BF-307E9BE8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0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15673-CAC0-D961-37FB-BA8ABF73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6D9CD-6C6C-16AD-E535-81822654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4F107-B00D-A0B7-0574-4E3AC1F8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8769CE-4EAB-B5C0-E880-5D9C72C7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2BA6C3-9674-4814-B84E-97B86D3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9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59A0C-D87A-965F-A767-9E381C23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E096D4-56BA-061C-286D-593FD45D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FE09B9-6C3E-A9DA-06DC-28815D68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74E71F-2ACE-E60B-552C-795952A2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F85B6-C963-8902-B0C0-4E3B208B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37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F5F2A-9B48-1BE2-A2CE-D4BA89D2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BDA80-F767-4111-F9D6-E92880CED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DEC2EC-5BA6-4346-0C32-914E0BA4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400BEA-9BBC-D391-DDBD-B0165415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CB54E4-4A97-5B21-9F64-4BCCA765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B57A1-ADDC-A835-6C74-ED1562F0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14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FECBE-6B20-2F72-3D6C-0D0B4C6C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C0C916-0A07-6292-646F-2125DDD5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1497E3-213E-93D8-3F4E-1514046A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C3F5D8-CD73-9329-E7D6-E592F482B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55FCDB-9530-5279-1263-323B37E1A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2864C6-26DB-6E1C-E05B-A378AE7D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181C45-4459-89B2-D514-05E1CD00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4BE220-B6D1-2730-6AC1-B82620A1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66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0E48A-7B4E-4B0B-1410-D88AAB63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946DC0-E402-5060-6750-4DC64193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9C04CB-3AA9-A9D1-3216-7046939A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8F054D-1077-67F8-E051-8A69D89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7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E145AF-1593-DBCB-F8AF-43054906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FA1948-0728-6421-33DF-164D8C81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C02000-3249-54E7-65CB-28F7AA3F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6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D40D5-D0EC-6374-ADAD-9618AC3E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74D5E-01E3-AB1C-8BAD-987D114A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5F9BB0-BFC6-3CF7-8C13-48322437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C8A19-ED9A-6730-E4A2-5C034E80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6D92C8-69DB-5295-4FFC-F0FF9D09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5ED81A-612B-0EB6-5066-D5248406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2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8C9EE-CE33-E50F-8E63-BC609D5B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58A66E-2860-0FA7-B6D8-7B1603F0A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65A974-95B3-DE81-6062-D2FCB3B2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9E5447-3872-38FB-B98E-C8E1E814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3320E1-D04C-4C6D-B50C-FB9E34AE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F2827D-C961-C9A6-2C73-BB59768D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7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DCCCDF-54A4-27BD-457C-F677E7E0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9A34E-E087-5933-3F45-C2DA7EE07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C27EE-E568-ECE4-BAAF-66EF1C0CB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7AB6-9FFA-45DD-B559-E0D0E6D51453}" type="datetimeFigureOut">
              <a:rPr lang="zh-TW" altLang="en-US" smtClean="0"/>
              <a:t>2023/4/23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C48916-D14A-5E60-0A9B-7E259B2D1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8E606-B3CD-7711-A66E-45DCFC77D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5626-15D1-42B4-A897-0FC88A8391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6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reurl.cc/Q4kOj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url.cc/n7jRod" TargetMode="External"/><Relationship Id="rId5" Type="http://schemas.openxmlformats.org/officeDocument/2006/relationships/hyperlink" Target="https://reurl.cc/RvlD3G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5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F8087B19-5F45-2BCE-8175-59A4E32C5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2" t="19958" r="50723" b="10675"/>
          <a:stretch/>
        </p:blipFill>
        <p:spPr bwMode="auto">
          <a:xfrm>
            <a:off x="8063723" y="7464227"/>
            <a:ext cx="738909" cy="4313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圖片 29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A87648B4-9386-BA7B-9FC4-9671CE041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22447" r="71341" b="4430"/>
          <a:stretch/>
        </p:blipFill>
        <p:spPr bwMode="auto">
          <a:xfrm>
            <a:off x="4806560" y="7088688"/>
            <a:ext cx="738909" cy="4547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圖片 28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4D5B15F5-2022-72B0-8C67-DD135B61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1" t="30970" r="40414" b="4430"/>
          <a:stretch/>
        </p:blipFill>
        <p:spPr bwMode="auto">
          <a:xfrm>
            <a:off x="6978002" y="7083119"/>
            <a:ext cx="738909" cy="4017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圖片 27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45BE40B8-DB45-48F1-3406-2AF41F3D7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35738" r="81650" b="4430"/>
          <a:stretch/>
        </p:blipFill>
        <p:spPr bwMode="auto">
          <a:xfrm>
            <a:off x="5892281" y="7863819"/>
            <a:ext cx="738909" cy="3720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圖片 25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C3FE8F74-E8D8-748E-D357-95C76CC8B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0" t="50000" r="30105" b="4430"/>
          <a:stretch/>
        </p:blipFill>
        <p:spPr bwMode="auto">
          <a:xfrm>
            <a:off x="2635118" y="8802138"/>
            <a:ext cx="738909" cy="2833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圖片 24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DFE16BE6-C91C-F7FE-31AC-2ECA12DA3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51266" r="91959" b="4430"/>
          <a:stretch/>
        </p:blipFill>
        <p:spPr bwMode="auto">
          <a:xfrm>
            <a:off x="9149444" y="8880858"/>
            <a:ext cx="738909" cy="2755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圖片 23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EF37B55D-B88E-ABB7-0A19-956A2477C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3" t="51266" r="61032" b="4430"/>
          <a:stretch/>
        </p:blipFill>
        <p:spPr bwMode="auto">
          <a:xfrm>
            <a:off x="3720839" y="8880858"/>
            <a:ext cx="738909" cy="2755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50D9CA-A6A8-A6D5-8249-4F429BCEF710}"/>
              </a:ext>
            </a:extLst>
          </p:cNvPr>
          <p:cNvSpPr txBox="1"/>
          <p:nvPr/>
        </p:nvSpPr>
        <p:spPr>
          <a:xfrm>
            <a:off x="-11211813" y="3178623"/>
            <a:ext cx="100471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>
              <a:spcAft>
                <a:spcPts val="800"/>
              </a:spcAft>
            </a:pPr>
            <a:r>
              <a:rPr lang="zh-TW" altLang="zh-TW" sz="60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zh-TW" altLang="zh-TW" sz="6000" b="1" kern="0" cap="all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44C55BA-CD5E-E7B2-A161-FE1381D800EB}"/>
              </a:ext>
            </a:extLst>
          </p:cNvPr>
          <p:cNvSpPr txBox="1"/>
          <p:nvPr/>
        </p:nvSpPr>
        <p:spPr>
          <a:xfrm>
            <a:off x="3744322" y="-2627946"/>
            <a:ext cx="9809655" cy="106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1000"/>
              </a:spcAft>
            </a:pPr>
            <a:r>
              <a:rPr lang="en-US" altLang="zh-TW" sz="24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4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4041A1E-6EA5-170D-F5E8-F66933CFB4DD}"/>
              </a:ext>
            </a:extLst>
          </p:cNvPr>
          <p:cNvSpPr txBox="1"/>
          <p:nvPr/>
        </p:nvSpPr>
        <p:spPr>
          <a:xfrm>
            <a:off x="5875205" y="8100952"/>
            <a:ext cx="647130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tabLst>
                <a:tab pos="4431665" algn="l"/>
              </a:tabLst>
            </a:pP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修習課程：密碼學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 Cryptography</a:t>
            </a:r>
            <a:endParaRPr lang="zh-TW" alt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授課老師：王昱晟</a:t>
            </a:r>
            <a:r>
              <a:rPr lang="zh-TW" altLang="zh-TW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助理教授</a:t>
            </a:r>
            <a:endParaRPr lang="zh-TW" alt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zh-TW" alt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報告組別：第一組</a:t>
            </a:r>
            <a:endParaRPr lang="en-US" altLang="zh-TW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報告學生：楊敦傑、楊竣捷、張育丞、徐茂霖、葉俞君</a:t>
            </a:r>
            <a:endParaRPr lang="zh-TW" alt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43" name="圖片 42" descr="一張含有 文字 的圖片&#10;&#10;自動產生的描述">
            <a:extLst>
              <a:ext uri="{FF2B5EF4-FFF2-40B4-BE49-F238E27FC236}">
                <a16:creationId xmlns:a16="http://schemas.microsoft.com/office/drawing/2014/main" id="{7064D5F5-10FA-C624-A79B-1B3525F88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61" y="33750"/>
            <a:ext cx="9646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3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70">
        <p159:morph option="byObject"/>
      </p:transition>
    </mc:Choice>
    <mc:Fallback>
      <p:transition spd="slow" advTm="7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8BEBB74-CB71-4807-8644-F069CD0D6D0C}"/>
              </a:ext>
            </a:extLst>
          </p:cNvPr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81EC2-A0B8-428C-9ABD-39911E5A7A73}"/>
              </a:ext>
            </a:extLst>
          </p:cNvPr>
          <p:cNvSpPr txBox="1"/>
          <p:nvPr/>
        </p:nvSpPr>
        <p:spPr>
          <a:xfrm>
            <a:off x="5372100" y="2495550"/>
            <a:ext cx="4671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15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endParaRPr lang="en-US" altLang="zh-TW" sz="115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PA_ 10">
            <a:extLst>
              <a:ext uri="{FF2B5EF4-FFF2-40B4-BE49-F238E27FC236}">
                <a16:creationId xmlns:a16="http://schemas.microsoft.com/office/drawing/2014/main" id="{3853249B-C514-4552-B91F-AC144E5AFC5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57331" y="5156369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4" name="PA_ 9">
            <a:extLst>
              <a:ext uri="{FF2B5EF4-FFF2-40B4-BE49-F238E27FC236}">
                <a16:creationId xmlns:a16="http://schemas.microsoft.com/office/drawing/2014/main" id="{2F35625D-A6E7-4FC7-AE02-3E8C0837E5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158" y="446110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5" name="PA_ 11">
            <a:extLst>
              <a:ext uri="{FF2B5EF4-FFF2-40B4-BE49-F238E27FC236}">
                <a16:creationId xmlns:a16="http://schemas.microsoft.com/office/drawing/2014/main" id="{5AE6D1C1-F653-4F0B-93FA-FFF02E017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64300" y="5680244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6" name="PA_ 12">
            <a:extLst>
              <a:ext uri="{FF2B5EF4-FFF2-40B4-BE49-F238E27FC236}">
                <a16:creationId xmlns:a16="http://schemas.microsoft.com/office/drawing/2014/main" id="{817A2388-957B-49C6-AC90-7CF79ABE82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58327" y="561531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DDD3C-669F-4E6C-9B2B-3EB1F096123C}"/>
              </a:ext>
            </a:extLst>
          </p:cNvPr>
          <p:cNvSpPr txBox="1"/>
          <p:nvPr/>
        </p:nvSpPr>
        <p:spPr>
          <a:xfrm>
            <a:off x="1274057" y="1259646"/>
            <a:ext cx="321434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spc="-300" dirty="0">
                <a:solidFill>
                  <a:schemeClr val="bg1"/>
                </a:solidFill>
              </a:rPr>
              <a:t>0</a:t>
            </a:r>
            <a:r>
              <a:rPr lang="en-US" altLang="zh-CN" sz="23900" b="1" spc="-300" dirty="0">
                <a:solidFill>
                  <a:schemeClr val="accent2"/>
                </a:solidFill>
              </a:rPr>
              <a:t>4</a:t>
            </a:r>
            <a:endParaRPr lang="zh-CN" altLang="en-US" sz="23900" b="1" spc="-300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576B3-A998-EF45-05EF-90A03DEAB577}"/>
              </a:ext>
            </a:extLst>
          </p:cNvPr>
          <p:cNvSpPr/>
          <p:nvPr/>
        </p:nvSpPr>
        <p:spPr>
          <a:xfrm flipH="1">
            <a:off x="14351193" y="7264867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337330-82E5-5020-EB37-FB5E8D353D4F}"/>
              </a:ext>
            </a:extLst>
          </p:cNvPr>
          <p:cNvSpPr/>
          <p:nvPr/>
        </p:nvSpPr>
        <p:spPr>
          <a:xfrm flipH="1">
            <a:off x="-1893998" y="-57170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764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>
            <a:extLst>
              <a:ext uri="{FF2B5EF4-FFF2-40B4-BE49-F238E27FC236}">
                <a16:creationId xmlns:a16="http://schemas.microsoft.com/office/drawing/2014/main" id="{879B69CF-EE8F-710C-D9F0-3047AEA51C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651" y="358258"/>
            <a:ext cx="5194698" cy="11163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3DE457D-9A99-B012-51E8-DB861C15837C}"/>
              </a:ext>
            </a:extLst>
          </p:cNvPr>
          <p:cNvSpPr txBox="1"/>
          <p:nvPr/>
        </p:nvSpPr>
        <p:spPr>
          <a:xfrm>
            <a:off x="4918074" y="425889"/>
            <a:ext cx="235585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dist"/>
            <a:r>
              <a:rPr lang="zh-TW" altLang="en-US" sz="60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endParaRPr lang="zh-TW" altLang="zh-TW" sz="60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9D3BBB-D3B8-F191-74A7-69177F5DE0AC}"/>
              </a:ext>
            </a:extLst>
          </p:cNvPr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944DB5-96F3-BEB2-89B7-14A70E50B849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C75FF3-0C25-8A14-EF31-F9CFFDF51488}"/>
              </a:ext>
            </a:extLst>
          </p:cNvPr>
          <p:cNvSpPr/>
          <p:nvPr/>
        </p:nvSpPr>
        <p:spPr>
          <a:xfrm flipH="1">
            <a:off x="1003568" y="831545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5AB8C75-FF9C-AC42-E7F3-45FA332DCBF9}"/>
              </a:ext>
            </a:extLst>
          </p:cNvPr>
          <p:cNvSpPr/>
          <p:nvPr/>
        </p:nvSpPr>
        <p:spPr>
          <a:xfrm flipH="1">
            <a:off x="2043182" y="831545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D1AFA66-05B4-8611-6637-0729ED285294}"/>
              </a:ext>
            </a:extLst>
          </p:cNvPr>
          <p:cNvSpPr/>
          <p:nvPr/>
        </p:nvSpPr>
        <p:spPr>
          <a:xfrm flipH="1">
            <a:off x="1500740" y="20719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13" name="null.png" descr="descr">
            <a:extLst>
              <a:ext uri="{FF2B5EF4-FFF2-40B4-BE49-F238E27FC236}">
                <a16:creationId xmlns:a16="http://schemas.microsoft.com/office/drawing/2014/main" id="{A81FEEAC-BBC0-EC1C-A2E6-57690EE4A7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00000">
            <a:off x="9006506" y="-1630154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14" name="null.png" descr="descr">
            <a:extLst>
              <a:ext uri="{FF2B5EF4-FFF2-40B4-BE49-F238E27FC236}">
                <a16:creationId xmlns:a16="http://schemas.microsoft.com/office/drawing/2014/main" id="{6D5A864A-D4F3-96D2-9A52-60403B0C66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0000">
            <a:off x="8685573" y="-142097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458610F-48EB-F48A-867B-B23489EB8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43353"/>
              </p:ext>
            </p:extLst>
          </p:nvPr>
        </p:nvGraphicFramePr>
        <p:xfrm>
          <a:off x="276862" y="3425802"/>
          <a:ext cx="6160032" cy="244107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34768">
                  <a:extLst>
                    <a:ext uri="{9D8B030D-6E8A-4147-A177-3AD203B41FA5}">
                      <a16:colId xmlns:a16="http://schemas.microsoft.com/office/drawing/2014/main" val="2749732984"/>
                    </a:ext>
                  </a:extLst>
                </a:gridCol>
                <a:gridCol w="1101768">
                  <a:extLst>
                    <a:ext uri="{9D8B030D-6E8A-4147-A177-3AD203B41FA5}">
                      <a16:colId xmlns:a16="http://schemas.microsoft.com/office/drawing/2014/main" val="3941241573"/>
                    </a:ext>
                  </a:extLst>
                </a:gridCol>
                <a:gridCol w="1153074">
                  <a:extLst>
                    <a:ext uri="{9D8B030D-6E8A-4147-A177-3AD203B41FA5}">
                      <a16:colId xmlns:a16="http://schemas.microsoft.com/office/drawing/2014/main" val="1583113339"/>
                    </a:ext>
                  </a:extLst>
                </a:gridCol>
                <a:gridCol w="1108345">
                  <a:extLst>
                    <a:ext uri="{9D8B030D-6E8A-4147-A177-3AD203B41FA5}">
                      <a16:colId xmlns:a16="http://schemas.microsoft.com/office/drawing/2014/main" val="2708779538"/>
                    </a:ext>
                  </a:extLst>
                </a:gridCol>
                <a:gridCol w="1109003">
                  <a:extLst>
                    <a:ext uri="{9D8B030D-6E8A-4147-A177-3AD203B41FA5}">
                      <a16:colId xmlns:a16="http://schemas.microsoft.com/office/drawing/2014/main" val="3986694484"/>
                    </a:ext>
                  </a:extLst>
                </a:gridCol>
                <a:gridCol w="1153074">
                  <a:extLst>
                    <a:ext uri="{9D8B030D-6E8A-4147-A177-3AD203B41FA5}">
                      <a16:colId xmlns:a16="http://schemas.microsoft.com/office/drawing/2014/main" val="630300655"/>
                    </a:ext>
                  </a:extLst>
                </a:gridCol>
              </a:tblGrid>
              <a:tr h="46221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年度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水力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(W)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火力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(F)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核能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(N)</a:t>
                      </a:r>
                      <a:endParaRPr lang="zh-TW" sz="110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再生能源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(R)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總電量</a:t>
                      </a: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(E)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9772517"/>
                  </a:ext>
                </a:extLst>
              </a:tr>
              <a:tr h="39577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2014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3,121,170,000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204,531,411,691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42,388,975,000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9,922,376,051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259,963,932,742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5540569"/>
                  </a:ext>
                </a:extLst>
              </a:tr>
              <a:tr h="39577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2015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3,034,955,741</a:t>
                      </a:r>
                      <a:endParaRPr lang="zh-TW" sz="110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208,159,778,466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36,471,120,600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10,476,054,675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258,141,909,482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75591"/>
                  </a:ext>
                </a:extLst>
              </a:tr>
              <a:tr h="39577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3,293,665,000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216,422,521,256</a:t>
                      </a:r>
                      <a:endParaRPr lang="zh-TW" sz="110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31,661,362,600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12,730,119,762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264,107,668,618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0349667"/>
                  </a:ext>
                </a:extLst>
              </a:tr>
              <a:tr h="39577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3,333,677,000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232,111,780,191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22,445,530,800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12,365,433,284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270,256,421,275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615253"/>
                  </a:ext>
                </a:extLst>
              </a:tr>
              <a:tr h="39577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3,370,774,000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231,843,389,146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27,678,312,200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12,652,733,432</a:t>
                      </a:r>
                      <a:endParaRPr lang="zh-TW" sz="110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275,545,208,778</a:t>
                      </a:r>
                      <a:endParaRPr lang="zh-TW" sz="110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7552619"/>
                  </a:ext>
                </a:extLst>
              </a:tr>
            </a:tbl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9B38717E-D112-43CD-DF60-7A8EFD931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353596"/>
              </p:ext>
            </p:extLst>
          </p:nvPr>
        </p:nvGraphicFramePr>
        <p:xfrm>
          <a:off x="6720440" y="3157869"/>
          <a:ext cx="5194698" cy="251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BFF9CE-DFAB-C183-E425-7B8F4F2CAD95}"/>
              </a:ext>
            </a:extLst>
          </p:cNvPr>
          <p:cNvSpPr txBox="1"/>
          <p:nvPr/>
        </p:nvSpPr>
        <p:spPr>
          <a:xfrm>
            <a:off x="1273289" y="2801449"/>
            <a:ext cx="4450723" cy="5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歷年發電方式與對應發電量表。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E9C56FF-75DF-E8C4-D436-E5ADD101DA8B}"/>
              </a:ext>
            </a:extLst>
          </p:cNvPr>
          <p:cNvSpPr txBox="1"/>
          <p:nvPr/>
        </p:nvSpPr>
        <p:spPr>
          <a:xfrm>
            <a:off x="6436894" y="5389497"/>
            <a:ext cx="5923913" cy="5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年各年度總發電量折線圖。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ABF89246-A429-CE3C-2914-49F53080D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1" y="1735428"/>
            <a:ext cx="11660157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為了驗證我們的公式，因此製作以下圖表，可以看見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2015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年發電量下降的情況。</a:t>
            </a:r>
          </a:p>
        </p:txBody>
      </p:sp>
    </p:spTree>
    <p:extLst>
      <p:ext uri="{BB962C8B-B14F-4D97-AF65-F5344CB8AC3E}">
        <p14:creationId xmlns:p14="http://schemas.microsoft.com/office/powerpoint/2010/main" val="1218591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>
            <a:extLst>
              <a:ext uri="{FF2B5EF4-FFF2-40B4-BE49-F238E27FC236}">
                <a16:creationId xmlns:a16="http://schemas.microsoft.com/office/drawing/2014/main" id="{879B69CF-EE8F-710C-D9F0-3047AEA51C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651" y="358258"/>
            <a:ext cx="5194698" cy="11163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3DE457D-9A99-B012-51E8-DB861C15837C}"/>
              </a:ext>
            </a:extLst>
          </p:cNvPr>
          <p:cNvSpPr txBox="1"/>
          <p:nvPr/>
        </p:nvSpPr>
        <p:spPr>
          <a:xfrm>
            <a:off x="4918074" y="425889"/>
            <a:ext cx="235585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dist"/>
            <a:r>
              <a:rPr lang="zh-TW" altLang="en-US" sz="60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endParaRPr lang="zh-TW" altLang="zh-TW" sz="60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9D3BBB-D3B8-F191-74A7-69177F5DE0AC}"/>
              </a:ext>
            </a:extLst>
          </p:cNvPr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944DB5-96F3-BEB2-89B7-14A70E50B849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C75FF3-0C25-8A14-EF31-F9CFFDF51488}"/>
              </a:ext>
            </a:extLst>
          </p:cNvPr>
          <p:cNvSpPr/>
          <p:nvPr/>
        </p:nvSpPr>
        <p:spPr>
          <a:xfrm flipH="1">
            <a:off x="1003568" y="831545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5AB8C75-FF9C-AC42-E7F3-45FA332DCBF9}"/>
              </a:ext>
            </a:extLst>
          </p:cNvPr>
          <p:cNvSpPr/>
          <p:nvPr/>
        </p:nvSpPr>
        <p:spPr>
          <a:xfrm flipH="1">
            <a:off x="2043182" y="831545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D1AFA66-05B4-8611-6637-0729ED285294}"/>
              </a:ext>
            </a:extLst>
          </p:cNvPr>
          <p:cNvSpPr/>
          <p:nvPr/>
        </p:nvSpPr>
        <p:spPr>
          <a:xfrm flipH="1">
            <a:off x="1500740" y="20719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13" name="null.png" descr="descr">
            <a:extLst>
              <a:ext uri="{FF2B5EF4-FFF2-40B4-BE49-F238E27FC236}">
                <a16:creationId xmlns:a16="http://schemas.microsoft.com/office/drawing/2014/main" id="{A81FEEAC-BBC0-EC1C-A2E6-57690EE4A7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00000">
            <a:off x="9006506" y="-1630154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14" name="null.png" descr="descr">
            <a:extLst>
              <a:ext uri="{FF2B5EF4-FFF2-40B4-BE49-F238E27FC236}">
                <a16:creationId xmlns:a16="http://schemas.microsoft.com/office/drawing/2014/main" id="{6D5A864A-D4F3-96D2-9A52-60403B0C66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0000">
            <a:off x="8685573" y="-142097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9D9A394-F60A-7958-059A-B5126BEA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42944"/>
              </p:ext>
            </p:extLst>
          </p:nvPr>
        </p:nvGraphicFramePr>
        <p:xfrm>
          <a:off x="477943" y="3488267"/>
          <a:ext cx="5008457" cy="23469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98951">
                  <a:extLst>
                    <a:ext uri="{9D8B030D-6E8A-4147-A177-3AD203B41FA5}">
                      <a16:colId xmlns:a16="http://schemas.microsoft.com/office/drawing/2014/main" val="1297739320"/>
                    </a:ext>
                  </a:extLst>
                </a:gridCol>
                <a:gridCol w="849112">
                  <a:extLst>
                    <a:ext uri="{9D8B030D-6E8A-4147-A177-3AD203B41FA5}">
                      <a16:colId xmlns:a16="http://schemas.microsoft.com/office/drawing/2014/main" val="3296164255"/>
                    </a:ext>
                  </a:extLst>
                </a:gridCol>
                <a:gridCol w="790981">
                  <a:extLst>
                    <a:ext uri="{9D8B030D-6E8A-4147-A177-3AD203B41FA5}">
                      <a16:colId xmlns:a16="http://schemas.microsoft.com/office/drawing/2014/main" val="1537501548"/>
                    </a:ext>
                  </a:extLst>
                </a:gridCol>
                <a:gridCol w="807963">
                  <a:extLst>
                    <a:ext uri="{9D8B030D-6E8A-4147-A177-3AD203B41FA5}">
                      <a16:colId xmlns:a16="http://schemas.microsoft.com/office/drawing/2014/main" val="901049593"/>
                    </a:ext>
                  </a:extLst>
                </a:gridCol>
                <a:gridCol w="1109071">
                  <a:extLst>
                    <a:ext uri="{9D8B030D-6E8A-4147-A177-3AD203B41FA5}">
                      <a16:colId xmlns:a16="http://schemas.microsoft.com/office/drawing/2014/main" val="215090430"/>
                    </a:ext>
                  </a:extLst>
                </a:gridCol>
                <a:gridCol w="852379">
                  <a:extLst>
                    <a:ext uri="{9D8B030D-6E8A-4147-A177-3AD203B41FA5}">
                      <a16:colId xmlns:a16="http://schemas.microsoft.com/office/drawing/2014/main" val="513174396"/>
                    </a:ext>
                  </a:extLst>
                </a:gridCol>
              </a:tblGrid>
              <a:tr h="444619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年度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水力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(W)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火力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(F)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核能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(N)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再生能源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(R)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zh-TW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總電量</a:t>
                      </a: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(E)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200647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2014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79%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7584271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2015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4%</a:t>
                      </a:r>
                      <a:endParaRPr lang="zh-TW" sz="105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4616884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2016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82%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0846682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2017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86%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1479221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2018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84%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10%</a:t>
                      </a:r>
                      <a:endParaRPr lang="zh-TW" sz="105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5%</a:t>
                      </a:r>
                      <a:endParaRPr lang="zh-TW" sz="105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1000"/>
                        </a:spcAft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100%</a:t>
                      </a:r>
                      <a:endParaRPr lang="zh-TW" sz="105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580912"/>
                  </a:ext>
                </a:extLst>
              </a:tr>
            </a:tbl>
          </a:graphicData>
        </a:graphic>
      </p:graphicFrame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9256FE7E-9E5F-17D0-0888-BF97E6F00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078974"/>
              </p:ext>
            </p:extLst>
          </p:nvPr>
        </p:nvGraphicFramePr>
        <p:xfrm>
          <a:off x="5998860" y="2780773"/>
          <a:ext cx="5586274" cy="307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54C47CB0-40AC-CE0B-A31F-871F5D7BA644}"/>
              </a:ext>
            </a:extLst>
          </p:cNvPr>
          <p:cNvSpPr txBox="1"/>
          <p:nvPr/>
        </p:nvSpPr>
        <p:spPr>
          <a:xfrm>
            <a:off x="606866" y="2863914"/>
            <a:ext cx="5008457" cy="5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年各發電方式占比表。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199686-31C0-2CA3-B370-60015D09EB56}"/>
              </a:ext>
            </a:extLst>
          </p:cNvPr>
          <p:cNvSpPr txBox="1"/>
          <p:nvPr/>
        </p:nvSpPr>
        <p:spPr>
          <a:xfrm>
            <a:off x="5998860" y="5549918"/>
            <a:ext cx="5715000" cy="581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年各發電方式占比長條圖。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91BED05C-4E58-4330-9CDD-1BA8B695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1" y="1606914"/>
            <a:ext cx="11660157" cy="11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我們應用下表與圖，更能得知火力發電為台灣主要發電來源，若能增加何能，可有效減少火力發電。</a:t>
            </a:r>
          </a:p>
        </p:txBody>
      </p:sp>
    </p:spTree>
    <p:extLst>
      <p:ext uri="{BB962C8B-B14F-4D97-AF65-F5344CB8AC3E}">
        <p14:creationId xmlns:p14="http://schemas.microsoft.com/office/powerpoint/2010/main" val="24966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8BEBB74-CB71-4807-8644-F069CD0D6D0C}"/>
              </a:ext>
            </a:extLst>
          </p:cNvPr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81EC2-A0B8-428C-9ABD-39911E5A7A73}"/>
              </a:ext>
            </a:extLst>
          </p:cNvPr>
          <p:cNvSpPr txBox="1"/>
          <p:nvPr/>
        </p:nvSpPr>
        <p:spPr>
          <a:xfrm>
            <a:off x="5372100" y="2495550"/>
            <a:ext cx="4671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15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zh-CN" altLang="en-US" sz="115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PA_ 10">
            <a:extLst>
              <a:ext uri="{FF2B5EF4-FFF2-40B4-BE49-F238E27FC236}">
                <a16:creationId xmlns:a16="http://schemas.microsoft.com/office/drawing/2014/main" id="{3853249B-C514-4552-B91F-AC144E5AFC5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57331" y="5156369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4" name="PA_ 9">
            <a:extLst>
              <a:ext uri="{FF2B5EF4-FFF2-40B4-BE49-F238E27FC236}">
                <a16:creationId xmlns:a16="http://schemas.microsoft.com/office/drawing/2014/main" id="{2F35625D-A6E7-4FC7-AE02-3E8C0837E5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158" y="446110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5" name="PA_ 11">
            <a:extLst>
              <a:ext uri="{FF2B5EF4-FFF2-40B4-BE49-F238E27FC236}">
                <a16:creationId xmlns:a16="http://schemas.microsoft.com/office/drawing/2014/main" id="{5AE6D1C1-F653-4F0B-93FA-FFF02E017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64300" y="5680244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6" name="PA_ 12">
            <a:extLst>
              <a:ext uri="{FF2B5EF4-FFF2-40B4-BE49-F238E27FC236}">
                <a16:creationId xmlns:a16="http://schemas.microsoft.com/office/drawing/2014/main" id="{817A2388-957B-49C6-AC90-7CF79ABE82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58327" y="561531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DDD3C-669F-4E6C-9B2B-3EB1F096123C}"/>
              </a:ext>
            </a:extLst>
          </p:cNvPr>
          <p:cNvSpPr txBox="1"/>
          <p:nvPr/>
        </p:nvSpPr>
        <p:spPr>
          <a:xfrm>
            <a:off x="1274057" y="1259646"/>
            <a:ext cx="321434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spc="-300" dirty="0">
                <a:solidFill>
                  <a:schemeClr val="bg1"/>
                </a:solidFill>
              </a:rPr>
              <a:t>0</a:t>
            </a:r>
            <a:r>
              <a:rPr lang="en-US" altLang="zh-TW" sz="23900" b="1" spc="-300" dirty="0">
                <a:solidFill>
                  <a:schemeClr val="accent2"/>
                </a:solidFill>
              </a:rPr>
              <a:t>5</a:t>
            </a:r>
            <a:endParaRPr lang="zh-CN" altLang="en-US" sz="23900" b="1" spc="-300" dirty="0">
              <a:solidFill>
                <a:schemeClr val="accent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76757D-B327-F2E1-415F-71B31DDA2B71}"/>
              </a:ext>
            </a:extLst>
          </p:cNvPr>
          <p:cNvSpPr/>
          <p:nvPr/>
        </p:nvSpPr>
        <p:spPr>
          <a:xfrm flipH="1">
            <a:off x="14351193" y="724541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F495DE-8387-1530-633C-9CE5B644CF0E}"/>
              </a:ext>
            </a:extLst>
          </p:cNvPr>
          <p:cNvSpPr/>
          <p:nvPr/>
        </p:nvSpPr>
        <p:spPr>
          <a:xfrm flipH="1">
            <a:off x="-1893998" y="-591157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07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>
            <a:extLst>
              <a:ext uri="{FF2B5EF4-FFF2-40B4-BE49-F238E27FC236}">
                <a16:creationId xmlns:a16="http://schemas.microsoft.com/office/drawing/2014/main" id="{879B69CF-EE8F-710C-D9F0-3047AEA51C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651" y="358258"/>
            <a:ext cx="5194698" cy="11163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3DE457D-9A99-B012-51E8-DB861C15837C}"/>
              </a:ext>
            </a:extLst>
          </p:cNvPr>
          <p:cNvSpPr txBox="1"/>
          <p:nvPr/>
        </p:nvSpPr>
        <p:spPr>
          <a:xfrm>
            <a:off x="4918074" y="425889"/>
            <a:ext cx="235585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dist"/>
            <a:r>
              <a:rPr lang="zh-TW" altLang="en-US" sz="60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zh-TW" altLang="zh-TW" sz="60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7B4E7-78D8-8ADC-E8BB-9DDE55BBA4BA}"/>
              </a:ext>
            </a:extLst>
          </p:cNvPr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AAC811-F0B4-08C9-B532-4852B5817B7A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2CDAC4-FE2E-B568-EE2D-673466AC019D}"/>
              </a:ext>
            </a:extLst>
          </p:cNvPr>
          <p:cNvSpPr/>
          <p:nvPr/>
        </p:nvSpPr>
        <p:spPr>
          <a:xfrm flipH="1">
            <a:off x="11074609" y="5337458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BB21D6-6D5D-C454-E131-CF723B7E37E3}"/>
              </a:ext>
            </a:extLst>
          </p:cNvPr>
          <p:cNvSpPr/>
          <p:nvPr/>
        </p:nvSpPr>
        <p:spPr>
          <a:xfrm flipH="1">
            <a:off x="11571781" y="4716220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F5E1189-05C0-3517-F116-5B38D79CCFEC}"/>
              </a:ext>
            </a:extLst>
          </p:cNvPr>
          <p:cNvSpPr/>
          <p:nvPr/>
        </p:nvSpPr>
        <p:spPr>
          <a:xfrm flipH="1">
            <a:off x="10479585" y="4716220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EE47F62-7057-8595-944B-7177E01E2EA7}"/>
              </a:ext>
            </a:extLst>
          </p:cNvPr>
          <p:cNvSpPr/>
          <p:nvPr/>
        </p:nvSpPr>
        <p:spPr>
          <a:xfrm flipH="1">
            <a:off x="1003568" y="831545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1E80ED6-08B9-61AE-A692-43BB0242DC31}"/>
              </a:ext>
            </a:extLst>
          </p:cNvPr>
          <p:cNvSpPr/>
          <p:nvPr/>
        </p:nvSpPr>
        <p:spPr>
          <a:xfrm flipH="1">
            <a:off x="2043182" y="831545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CE46804-5A9B-B530-A536-6A84B9C2BCB9}"/>
              </a:ext>
            </a:extLst>
          </p:cNvPr>
          <p:cNvSpPr/>
          <p:nvPr/>
        </p:nvSpPr>
        <p:spPr>
          <a:xfrm flipH="1">
            <a:off x="1500740" y="20719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15" name="null.png" descr="descr">
            <a:extLst>
              <a:ext uri="{FF2B5EF4-FFF2-40B4-BE49-F238E27FC236}">
                <a16:creationId xmlns:a16="http://schemas.microsoft.com/office/drawing/2014/main" id="{81CE9ABC-0DB4-734A-CD45-2598764266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00000">
            <a:off x="9006506" y="-1630154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16" name="null.png" descr="descr">
            <a:extLst>
              <a:ext uri="{FF2B5EF4-FFF2-40B4-BE49-F238E27FC236}">
                <a16:creationId xmlns:a16="http://schemas.microsoft.com/office/drawing/2014/main" id="{3120DBD0-6DF2-73D7-0DB1-34287F583C7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0000">
            <a:off x="8685573" y="-142097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9F546AC-DC57-BE75-8A41-A0CDB120E8A8}"/>
              </a:ext>
            </a:extLst>
          </p:cNvPr>
          <p:cNvSpPr txBox="1"/>
          <p:nvPr/>
        </p:nvSpPr>
        <p:spPr>
          <a:xfrm>
            <a:off x="32911" y="1610046"/>
            <a:ext cx="12036042" cy="22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我們透過觀察歷年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找尋適合台灣發展且能夠減少環境汙染以及達到穩定供電的方式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。應用官方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提供的數據來進行研究，清楚了解到對於降低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汙染的方式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，使用太陽能與水力的可行性較低，面對台灣現今社會與產業生態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的轉型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，核能的重啟是必然，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歐盟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將核能認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列為綠能之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[4]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更因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推行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永續發展與綠能，台灣應當適度開放核能。</a:t>
            </a:r>
          </a:p>
        </p:txBody>
      </p:sp>
    </p:spTree>
    <p:extLst>
      <p:ext uri="{BB962C8B-B14F-4D97-AF65-F5344CB8AC3E}">
        <p14:creationId xmlns:p14="http://schemas.microsoft.com/office/powerpoint/2010/main" val="305118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null.png" descr="descr">
            <a:extLst>
              <a:ext uri="{FF2B5EF4-FFF2-40B4-BE49-F238E27FC236}">
                <a16:creationId xmlns:a16="http://schemas.microsoft.com/office/drawing/2014/main" id="{3120DBD0-6DF2-73D7-0DB1-34287F583C7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700000">
            <a:off x="8685573" y="-142097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2" name="null.png">
            <a:extLst>
              <a:ext uri="{FF2B5EF4-FFF2-40B4-BE49-F238E27FC236}">
                <a16:creationId xmlns:a16="http://schemas.microsoft.com/office/drawing/2014/main" id="{879B69CF-EE8F-710C-D9F0-3047AEA51C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8651" y="358258"/>
            <a:ext cx="5194698" cy="11163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3DE457D-9A99-B012-51E8-DB861C15837C}"/>
              </a:ext>
            </a:extLst>
          </p:cNvPr>
          <p:cNvSpPr txBox="1"/>
          <p:nvPr/>
        </p:nvSpPr>
        <p:spPr>
          <a:xfrm>
            <a:off x="3624334" y="417104"/>
            <a:ext cx="496837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dist"/>
            <a:r>
              <a:rPr lang="zh-TW" altLang="en-US" sz="60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參考文獻</a:t>
            </a:r>
            <a:endParaRPr lang="zh-TW" altLang="zh-TW" sz="60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7B4E7-78D8-8ADC-E8BB-9DDE55BBA4BA}"/>
              </a:ext>
            </a:extLst>
          </p:cNvPr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AAC811-F0B4-08C9-B532-4852B5817B7A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2CDAC4-FE2E-B568-EE2D-673466AC019D}"/>
              </a:ext>
            </a:extLst>
          </p:cNvPr>
          <p:cNvSpPr/>
          <p:nvPr/>
        </p:nvSpPr>
        <p:spPr>
          <a:xfrm flipH="1">
            <a:off x="11074609" y="5337458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BB21D6-6D5D-C454-E131-CF723B7E37E3}"/>
              </a:ext>
            </a:extLst>
          </p:cNvPr>
          <p:cNvSpPr/>
          <p:nvPr/>
        </p:nvSpPr>
        <p:spPr>
          <a:xfrm flipH="1">
            <a:off x="11571781" y="4716220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F5E1189-05C0-3517-F116-5B38D79CCFEC}"/>
              </a:ext>
            </a:extLst>
          </p:cNvPr>
          <p:cNvSpPr/>
          <p:nvPr/>
        </p:nvSpPr>
        <p:spPr>
          <a:xfrm flipH="1">
            <a:off x="10479585" y="4716220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EE47F62-7057-8595-944B-7177E01E2EA7}"/>
              </a:ext>
            </a:extLst>
          </p:cNvPr>
          <p:cNvSpPr/>
          <p:nvPr/>
        </p:nvSpPr>
        <p:spPr>
          <a:xfrm flipH="1">
            <a:off x="1003568" y="831545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1E80ED6-08B9-61AE-A692-43BB0242DC31}"/>
              </a:ext>
            </a:extLst>
          </p:cNvPr>
          <p:cNvSpPr/>
          <p:nvPr/>
        </p:nvSpPr>
        <p:spPr>
          <a:xfrm flipH="1">
            <a:off x="2043182" y="831545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CE46804-5A9B-B530-A536-6A84B9C2BCB9}"/>
              </a:ext>
            </a:extLst>
          </p:cNvPr>
          <p:cNvSpPr/>
          <p:nvPr/>
        </p:nvSpPr>
        <p:spPr>
          <a:xfrm flipH="1">
            <a:off x="1500740" y="20719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15" name="null.png" descr="descr">
            <a:extLst>
              <a:ext uri="{FF2B5EF4-FFF2-40B4-BE49-F238E27FC236}">
                <a16:creationId xmlns:a16="http://schemas.microsoft.com/office/drawing/2014/main" id="{81CE9ABC-0DB4-734A-CD45-2598764266F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0000">
            <a:off x="9006506" y="-1630154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49F546AC-DC57-BE75-8A41-A0CDB120E8A8}"/>
              </a:ext>
            </a:extLst>
          </p:cNvPr>
          <p:cNvSpPr txBox="1"/>
          <p:nvPr/>
        </p:nvSpPr>
        <p:spPr>
          <a:xfrm>
            <a:off x="32911" y="1610046"/>
            <a:ext cx="12036042" cy="3272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[1] 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電力設備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第四版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，劉博文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/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陳春雄，全華圖書出版，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2011/03/04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ISBN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9789572178003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[2] EUV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成吃電怪獸！彭博估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2025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年台積電耗能占全台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12.5%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，中央廣播電臺，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2022/08/26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endParaRPr lang="zh-TW" altLang="zh-TW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711200" lvl="1" algn="just">
              <a:lnSpc>
                <a:spcPct val="140000"/>
              </a:lnSpc>
              <a:spcAft>
                <a:spcPts val="1000"/>
              </a:spcAft>
            </a:pPr>
            <a:r>
              <a:rPr lang="en-US" altLang="zh-TW" sz="20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https://reurl.cc/RvlD3G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[3] 2014~2018 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全台發電統計，台灣發電量統計查詢，</a:t>
            </a:r>
            <a:r>
              <a:rPr lang="en-US" altLang="zh-TW" sz="20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https://reurl.cc/n7jRod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Aft>
                <a:spcPts val="1000"/>
              </a:spcAft>
            </a:pP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[4] 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【時事評論】核能正式被歐盟納入綠色能源：當「減碳淨零」與「非核家園」出現兩難，你會如何取</a:t>
            </a:r>
            <a:endParaRPr lang="en-US" altLang="zh-TW" sz="2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 algn="just">
              <a:lnSpc>
                <a:spcPct val="140000"/>
              </a:lnSpc>
              <a:spcAft>
                <a:spcPts val="1000"/>
              </a:spcAft>
            </a:pP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捨？，換日線，</a:t>
            </a:r>
            <a:r>
              <a:rPr lang="en-US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2022/08/11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https://reurl.cc/Q4kOjO</a:t>
            </a:r>
            <a:r>
              <a:rPr lang="zh-TW" altLang="zh-TW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20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4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55070" y="1177756"/>
            <a:ext cx="428436" cy="4019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矩形 9"/>
          <p:cNvSpPr/>
          <p:nvPr/>
        </p:nvSpPr>
        <p:spPr>
          <a:xfrm flipV="1">
            <a:off x="5688896" y="1187668"/>
            <a:ext cx="382694" cy="3821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789FE2D0-7BDE-4D54-AD55-542BA5AF5601}"/>
              </a:ext>
            </a:extLst>
          </p:cNvPr>
          <p:cNvSpPr/>
          <p:nvPr/>
        </p:nvSpPr>
        <p:spPr>
          <a:xfrm flipV="1">
            <a:off x="6273542" y="1186239"/>
            <a:ext cx="382694" cy="3821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PA_ 10">
            <a:extLst>
              <a:ext uri="{FF2B5EF4-FFF2-40B4-BE49-F238E27FC236}">
                <a16:creationId xmlns:a16="http://schemas.microsoft.com/office/drawing/2014/main" id="{35F90A34-F1B7-435F-A4AF-A74553FE5E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57331" y="5156369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PA_ 9">
            <a:extLst>
              <a:ext uri="{FF2B5EF4-FFF2-40B4-BE49-F238E27FC236}">
                <a16:creationId xmlns:a16="http://schemas.microsoft.com/office/drawing/2014/main" id="{139E8F92-CB2B-4539-9D45-CE84D6F47F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158" y="446110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PA_ 11">
            <a:extLst>
              <a:ext uri="{FF2B5EF4-FFF2-40B4-BE49-F238E27FC236}">
                <a16:creationId xmlns:a16="http://schemas.microsoft.com/office/drawing/2014/main" id="{8A42EE56-E042-483A-A879-8BB6316E21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64300" y="5680244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PA_ 12">
            <a:extLst>
              <a:ext uri="{FF2B5EF4-FFF2-40B4-BE49-F238E27FC236}">
                <a16:creationId xmlns:a16="http://schemas.microsoft.com/office/drawing/2014/main" id="{6D8FE505-0E00-4360-AC78-78EE83FFBC9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58327" y="561531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燕尾形 21">
            <a:extLst>
              <a:ext uri="{FF2B5EF4-FFF2-40B4-BE49-F238E27FC236}">
                <a16:creationId xmlns:a16="http://schemas.microsoft.com/office/drawing/2014/main" id="{BC3334C1-4230-461D-8063-1736B0BBE55B}"/>
              </a:ext>
            </a:extLst>
          </p:cNvPr>
          <p:cNvSpPr/>
          <p:nvPr/>
        </p:nvSpPr>
        <p:spPr>
          <a:xfrm rot="5400000">
            <a:off x="6090036" y="4940495"/>
            <a:ext cx="265411" cy="548803"/>
          </a:xfrm>
          <a:prstGeom prst="chevron">
            <a:avLst>
              <a:gd name="adj" fmla="val 864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794" y="3092056"/>
            <a:ext cx="11370412" cy="793248"/>
          </a:xfrm>
          <a:prstGeom prst="rect">
            <a:avLst/>
          </a:prstGeom>
          <a:solidFill>
            <a:srgbClr val="33364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C9B9AE5D-C54C-45F3-BD34-76105582280E}"/>
              </a:ext>
            </a:extLst>
          </p:cNvPr>
          <p:cNvSpPr txBox="1"/>
          <p:nvPr/>
        </p:nvSpPr>
        <p:spPr>
          <a:xfrm rot="21600000">
            <a:off x="2563214" y="3181215"/>
            <a:ext cx="6915151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TW" sz="6600" spc="600" dirty="0">
                <a:ln w="0">
                  <a:noFill/>
                </a:ln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Thank</a:t>
            </a:r>
            <a:r>
              <a:rPr lang="zh-TW" altLang="en-US" sz="6600" spc="600" dirty="0">
                <a:ln w="0">
                  <a:noFill/>
                </a:ln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6600" spc="600" dirty="0">
                <a:ln w="0">
                  <a:noFill/>
                </a:ln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You</a:t>
            </a:r>
            <a:endParaRPr lang="zh-CN" altLang="en-US" sz="6600" spc="600" dirty="0">
              <a:ln w="0">
                <a:noFill/>
              </a:ln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EF48F899-AC89-425A-B15B-C7FAFEA690B1}"/>
              </a:ext>
            </a:extLst>
          </p:cNvPr>
          <p:cNvSpPr txBox="1"/>
          <p:nvPr/>
        </p:nvSpPr>
        <p:spPr>
          <a:xfrm>
            <a:off x="2614014" y="2004175"/>
            <a:ext cx="691515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TW" altLang="en-US" sz="6000" spc="600" dirty="0">
                <a:ln w="0">
                  <a:noFill/>
                </a:ln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感謝您的聆聽</a:t>
            </a:r>
            <a:endParaRPr lang="zh-CN" altLang="en-US" sz="6000" spc="600" dirty="0">
              <a:ln w="0">
                <a:noFill/>
              </a:ln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D0369F6-DF92-9024-E040-39A470F33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4" y="4738297"/>
            <a:ext cx="1714078" cy="121861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882669E-9F5B-C1D4-E869-9CD8BFBA6E35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15" name="圖片 14" descr="一張含有 圖表 的圖片&#10;&#10;自動產生的描述">
            <a:extLst>
              <a:ext uri="{FF2B5EF4-FFF2-40B4-BE49-F238E27FC236}">
                <a16:creationId xmlns:a16="http://schemas.microsoft.com/office/drawing/2014/main" id="{E14417D6-47C7-2048-D73C-A9E6DE2B80C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" r="2358" b="2882"/>
          <a:stretch/>
        </p:blipFill>
        <p:spPr bwMode="auto">
          <a:xfrm>
            <a:off x="9745306" y="82858"/>
            <a:ext cx="2380718" cy="2314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473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F8087B19-5F45-2BCE-8175-59A4E32C5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12" t="19958" r="50723" b="10675"/>
          <a:stretch/>
        </p:blipFill>
        <p:spPr bwMode="auto">
          <a:xfrm>
            <a:off x="6767373" y="1529554"/>
            <a:ext cx="738909" cy="4313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圖片 29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A87648B4-9386-BA7B-9FC4-9671CE041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4" t="22447" r="71341" b="4430"/>
          <a:stretch/>
        </p:blipFill>
        <p:spPr bwMode="auto">
          <a:xfrm>
            <a:off x="4481639" y="1684369"/>
            <a:ext cx="738909" cy="4547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圖片 28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4D5B15F5-2022-72B0-8C67-DD135B61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1" t="30970" r="40414" b="4430"/>
          <a:stretch/>
        </p:blipFill>
        <p:spPr bwMode="auto">
          <a:xfrm>
            <a:off x="7910241" y="2214410"/>
            <a:ext cx="738909" cy="4017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圖片 27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45BE40B8-DB45-48F1-3406-2AF41F3D7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35738" r="81650" b="4430"/>
          <a:stretch/>
        </p:blipFill>
        <p:spPr bwMode="auto">
          <a:xfrm>
            <a:off x="3338771" y="2510918"/>
            <a:ext cx="738909" cy="3720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圖片 25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C3FE8F74-E8D8-748E-D357-95C76CC8B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0" t="50000" r="30105" b="4430"/>
          <a:stretch/>
        </p:blipFill>
        <p:spPr bwMode="auto">
          <a:xfrm>
            <a:off x="9053108" y="3397819"/>
            <a:ext cx="738909" cy="2833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圖片 24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DFE16BE6-C91C-F7FE-31AC-2ECA12DA3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" t="51266" r="91959" b="4430"/>
          <a:stretch/>
        </p:blipFill>
        <p:spPr bwMode="auto">
          <a:xfrm>
            <a:off x="2195904" y="3476538"/>
            <a:ext cx="738909" cy="2755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圖片 23" descr="【時事評論】核能正式被歐盟納入綠色能源：當「減碳淨零」與「非核家園」出現兩難，你會如何取捨？">
            <a:extLst>
              <a:ext uri="{FF2B5EF4-FFF2-40B4-BE49-F238E27FC236}">
                <a16:creationId xmlns:a16="http://schemas.microsoft.com/office/drawing/2014/main" id="{EF37B55D-B88E-ABB7-0A19-956A2477C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3" t="51266" r="61032" b="4430"/>
          <a:stretch/>
        </p:blipFill>
        <p:spPr bwMode="auto">
          <a:xfrm>
            <a:off x="5624506" y="3476538"/>
            <a:ext cx="738909" cy="2755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50D9CA-A6A8-A6D5-8249-4F429BCEF710}"/>
              </a:ext>
            </a:extLst>
          </p:cNvPr>
          <p:cNvSpPr txBox="1"/>
          <p:nvPr/>
        </p:nvSpPr>
        <p:spPr>
          <a:xfrm>
            <a:off x="306989" y="513891"/>
            <a:ext cx="11373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>
              <a:spcAft>
                <a:spcPts val="800"/>
              </a:spcAft>
            </a:pPr>
            <a:r>
              <a:rPr lang="zh-TW" altLang="zh-TW" sz="60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zh-TW" altLang="zh-TW" sz="6000" b="1" kern="0" cap="all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44C55BA-CD5E-E7B2-A161-FE1381D800EB}"/>
              </a:ext>
            </a:extLst>
          </p:cNvPr>
          <p:cNvSpPr txBox="1"/>
          <p:nvPr/>
        </p:nvSpPr>
        <p:spPr>
          <a:xfrm>
            <a:off x="2102945" y="1630370"/>
            <a:ext cx="9809655" cy="106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1000"/>
              </a:spcAft>
            </a:pPr>
            <a:r>
              <a:rPr lang="en-US" altLang="zh-TW" sz="24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4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2" name="圖片 1" descr="一張含有 文字 的圖片&#10;&#10;自動產生的描述">
            <a:extLst>
              <a:ext uri="{FF2B5EF4-FFF2-40B4-BE49-F238E27FC236}">
                <a16:creationId xmlns:a16="http://schemas.microsoft.com/office/drawing/2014/main" id="{4B9437EC-686F-2C97-82A1-85504ACFB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340" y="98396"/>
            <a:ext cx="1728861" cy="1229122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C4041A1E-6EA5-170D-F5E8-F66933CFB4DD}"/>
              </a:ext>
            </a:extLst>
          </p:cNvPr>
          <p:cNvSpPr txBox="1"/>
          <p:nvPr/>
        </p:nvSpPr>
        <p:spPr>
          <a:xfrm>
            <a:off x="5720692" y="5090092"/>
            <a:ext cx="647130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tabLst>
                <a:tab pos="4431665" algn="l"/>
              </a:tabLst>
            </a:pP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修習課程：密碼學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 Cryptography</a:t>
            </a:r>
            <a:endParaRPr lang="zh-TW" alt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授課老師：王昱晟</a:t>
            </a:r>
            <a:r>
              <a:rPr lang="zh-TW" altLang="zh-TW" sz="2000" b="1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助理教授</a:t>
            </a:r>
            <a:endParaRPr lang="zh-TW" alt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zh-TW" alt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報告組別：第一組</a:t>
            </a:r>
            <a:endParaRPr lang="en-US" altLang="zh-TW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zh-TW" altLang="zh-TW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報告學生：楊敦傑、楊竣捷、張育丞、徐茂霖、葉俞君</a:t>
            </a:r>
            <a:endParaRPr lang="zh-TW" alt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6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null.png" descr="descr">
            <a:extLst>
              <a:ext uri="{FF2B5EF4-FFF2-40B4-BE49-F238E27FC236}">
                <a16:creationId xmlns:a16="http://schemas.microsoft.com/office/drawing/2014/main" id="{2A40D564-ADFF-5CB2-F2F9-E8E442E09B2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1463" y="2294870"/>
            <a:ext cx="3439315" cy="251736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38" name="null.png" descr="descr">
            <a:extLst>
              <a:ext uri="{FF2B5EF4-FFF2-40B4-BE49-F238E27FC236}">
                <a16:creationId xmlns:a16="http://schemas.microsoft.com/office/drawing/2014/main" id="{1A90B016-B145-E044-E024-38084DEF9D3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700000">
            <a:off x="4422995" y="-174882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42" name="null.png" descr="descr">
            <a:extLst>
              <a:ext uri="{FF2B5EF4-FFF2-40B4-BE49-F238E27FC236}">
                <a16:creationId xmlns:a16="http://schemas.microsoft.com/office/drawing/2014/main" id="{98AFE506-CFEF-C4B5-F6E8-BFCFA7340DF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2700000">
            <a:off x="4102062" y="3430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43" name="TextBox 4">
            <a:extLst>
              <a:ext uri="{FF2B5EF4-FFF2-40B4-BE49-F238E27FC236}">
                <a16:creationId xmlns:a16="http://schemas.microsoft.com/office/drawing/2014/main" id="{D2D75E22-02C8-2BA5-1583-317F40629743}"/>
              </a:ext>
            </a:extLst>
          </p:cNvPr>
          <p:cNvSpPr txBox="1"/>
          <p:nvPr/>
        </p:nvSpPr>
        <p:spPr>
          <a:xfrm>
            <a:off x="1908350" y="3753960"/>
            <a:ext cx="351389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en-US" altLang="zh-CN" sz="4800" spc="277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CONTENTS</a:t>
            </a:r>
            <a:endParaRPr lang="zh-CN" altLang="en-US" sz="4800" spc="277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ACBD87A7-0794-1041-0985-C2CC0F77C982}"/>
              </a:ext>
            </a:extLst>
          </p:cNvPr>
          <p:cNvSpPr txBox="1"/>
          <p:nvPr/>
        </p:nvSpPr>
        <p:spPr>
          <a:xfrm>
            <a:off x="1526441" y="2365376"/>
            <a:ext cx="213885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l">
              <a:lnSpc>
                <a:spcPct val="100000"/>
              </a:lnSpc>
            </a:pPr>
            <a:r>
              <a:rPr lang="zh-TW" altLang="en-US" sz="4800" spc="277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</a:t>
            </a:r>
            <a:endParaRPr lang="en-US" altLang="zh-TW" sz="4800" spc="277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zh-TW" altLang="en-US" sz="4800" spc="277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錄</a:t>
            </a:r>
            <a:endParaRPr lang="zh-CN" altLang="en-US" sz="4800" spc="277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F1911210-93FD-8800-E654-AA7FDCA67798}"/>
              </a:ext>
            </a:extLst>
          </p:cNvPr>
          <p:cNvSpPr txBox="1"/>
          <p:nvPr/>
        </p:nvSpPr>
        <p:spPr>
          <a:xfrm>
            <a:off x="5694215" y="1398350"/>
            <a:ext cx="822789" cy="423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01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A9905774-94FE-4A84-63F0-6E17F0C53A24}"/>
              </a:ext>
            </a:extLst>
          </p:cNvPr>
          <p:cNvSpPr txBox="1"/>
          <p:nvPr/>
        </p:nvSpPr>
        <p:spPr>
          <a:xfrm>
            <a:off x="6845573" y="1398349"/>
            <a:ext cx="2355851" cy="423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just"/>
            <a:r>
              <a:rPr lang="zh-TW" altLang="zh-TW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動機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EC914B96-2E7D-401A-760C-47B0D162C18E}"/>
              </a:ext>
            </a:extLst>
          </p:cNvPr>
          <p:cNvSpPr txBox="1"/>
          <p:nvPr/>
        </p:nvSpPr>
        <p:spPr>
          <a:xfrm>
            <a:off x="6105609" y="2364981"/>
            <a:ext cx="822789" cy="423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02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1FD73063-152D-531B-A13E-604650ADC4E3}"/>
              </a:ext>
            </a:extLst>
          </p:cNvPr>
          <p:cNvSpPr txBox="1"/>
          <p:nvPr/>
        </p:nvSpPr>
        <p:spPr>
          <a:xfrm>
            <a:off x="7256964" y="2361001"/>
            <a:ext cx="2355851" cy="423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zh-TW" altLang="en-US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目的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id="{F70D76B6-7B02-A5DA-AFAA-412C75A37C44}"/>
              </a:ext>
            </a:extLst>
          </p:cNvPr>
          <p:cNvSpPr txBox="1"/>
          <p:nvPr/>
        </p:nvSpPr>
        <p:spPr>
          <a:xfrm>
            <a:off x="6517003" y="3345422"/>
            <a:ext cx="822789" cy="423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3" name="TextBox 4">
            <a:extLst>
              <a:ext uri="{FF2B5EF4-FFF2-40B4-BE49-F238E27FC236}">
                <a16:creationId xmlns:a16="http://schemas.microsoft.com/office/drawing/2014/main" id="{89C42AC6-1817-E5B4-0787-0771EEA3BAC4}"/>
              </a:ext>
            </a:extLst>
          </p:cNvPr>
          <p:cNvSpPr txBox="1"/>
          <p:nvPr/>
        </p:nvSpPr>
        <p:spPr>
          <a:xfrm>
            <a:off x="7668361" y="3327632"/>
            <a:ext cx="2355851" cy="423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zh-TW" altLang="en-US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作法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3FF66A6D-A14F-5522-AA52-8411311F8550}"/>
              </a:ext>
            </a:extLst>
          </p:cNvPr>
          <p:cNvSpPr txBox="1"/>
          <p:nvPr/>
        </p:nvSpPr>
        <p:spPr>
          <a:xfrm>
            <a:off x="6845573" y="4328173"/>
            <a:ext cx="822789" cy="423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04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255C8769-570F-503D-1C0C-818DBD1EDAC2}"/>
              </a:ext>
            </a:extLst>
          </p:cNvPr>
          <p:cNvSpPr txBox="1"/>
          <p:nvPr/>
        </p:nvSpPr>
        <p:spPr>
          <a:xfrm>
            <a:off x="8081599" y="4308073"/>
            <a:ext cx="2355851" cy="423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zh-TW" altLang="en-US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PA_ 10">
            <a:extLst>
              <a:ext uri="{FF2B5EF4-FFF2-40B4-BE49-F238E27FC236}">
                <a16:creationId xmlns:a16="http://schemas.microsoft.com/office/drawing/2014/main" id="{95542E41-9637-DE85-21E0-C1B516B07DA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84475" y="4676288"/>
            <a:ext cx="523875" cy="523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8" name="PA_ 11">
            <a:extLst>
              <a:ext uri="{FF2B5EF4-FFF2-40B4-BE49-F238E27FC236}">
                <a16:creationId xmlns:a16="http://schemas.microsoft.com/office/drawing/2014/main" id="{EFCF8E87-AF77-4EAA-2D9B-D7EFD2884D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0925" y="4047394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TextBox 4">
            <a:extLst>
              <a:ext uri="{FF2B5EF4-FFF2-40B4-BE49-F238E27FC236}">
                <a16:creationId xmlns:a16="http://schemas.microsoft.com/office/drawing/2014/main" id="{E75D04DF-D0D2-D1A7-2CB8-34A21795B4CC}"/>
              </a:ext>
            </a:extLst>
          </p:cNvPr>
          <p:cNvSpPr txBox="1"/>
          <p:nvPr/>
        </p:nvSpPr>
        <p:spPr>
          <a:xfrm>
            <a:off x="7256964" y="5290826"/>
            <a:ext cx="822789" cy="4233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altLang="zh-CN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CN" altLang="en-US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EDD1306D-701C-02C3-7ED7-4656BA852D2A}"/>
              </a:ext>
            </a:extLst>
          </p:cNvPr>
          <p:cNvSpPr txBox="1"/>
          <p:nvPr/>
        </p:nvSpPr>
        <p:spPr>
          <a:xfrm>
            <a:off x="8408322" y="5290826"/>
            <a:ext cx="2355851" cy="423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zh-TW" altLang="en-US" sz="2751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結論</a:t>
            </a:r>
            <a:endParaRPr lang="en-US" altLang="zh-TW" sz="2751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EE52EBB9-2A6D-B707-6319-29AC028FCC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" r="71208" b="72249"/>
          <a:stretch/>
        </p:blipFill>
        <p:spPr bwMode="auto">
          <a:xfrm>
            <a:off x="8488522" y="203012"/>
            <a:ext cx="1704700" cy="1704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07E20F07-C170-8E4B-BCE1-A08179889A4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90" r="36015" b="72249"/>
          <a:stretch/>
        </p:blipFill>
        <p:spPr bwMode="auto">
          <a:xfrm>
            <a:off x="10540664" y="1345114"/>
            <a:ext cx="1403769" cy="14037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B9A33180-746D-352F-79C5-FDBDD1395A0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3" t="72430" r="622" b="-181"/>
          <a:stretch/>
        </p:blipFill>
        <p:spPr bwMode="auto">
          <a:xfrm>
            <a:off x="9065813" y="2748883"/>
            <a:ext cx="1916798" cy="19167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1E76EB4A-267F-5957-FA2F-EFD6BB8E93A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4" t="35224" r="35684" b="35803"/>
          <a:stretch/>
        </p:blipFill>
        <p:spPr bwMode="auto">
          <a:xfrm>
            <a:off x="10356712" y="4712193"/>
            <a:ext cx="1587721" cy="15060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816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8BEBB74-CB71-4807-8644-F069CD0D6D0C}"/>
              </a:ext>
            </a:extLst>
          </p:cNvPr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81EC2-A0B8-428C-9ABD-39911E5A7A73}"/>
              </a:ext>
            </a:extLst>
          </p:cNvPr>
          <p:cNvSpPr txBox="1"/>
          <p:nvPr/>
        </p:nvSpPr>
        <p:spPr>
          <a:xfrm>
            <a:off x="5449102" y="2495550"/>
            <a:ext cx="4671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15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動機</a:t>
            </a:r>
            <a:endParaRPr lang="zh-CN" altLang="en-US" sz="115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PA_ 10">
            <a:extLst>
              <a:ext uri="{FF2B5EF4-FFF2-40B4-BE49-F238E27FC236}">
                <a16:creationId xmlns:a16="http://schemas.microsoft.com/office/drawing/2014/main" id="{3853249B-C514-4552-B91F-AC144E5AFC5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57331" y="5156369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4" name="PA_ 9">
            <a:extLst>
              <a:ext uri="{FF2B5EF4-FFF2-40B4-BE49-F238E27FC236}">
                <a16:creationId xmlns:a16="http://schemas.microsoft.com/office/drawing/2014/main" id="{2F35625D-A6E7-4FC7-AE02-3E8C0837E5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158" y="446110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5" name="PA_ 11">
            <a:extLst>
              <a:ext uri="{FF2B5EF4-FFF2-40B4-BE49-F238E27FC236}">
                <a16:creationId xmlns:a16="http://schemas.microsoft.com/office/drawing/2014/main" id="{5AE6D1C1-F653-4F0B-93FA-FFF02E017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64300" y="5680244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6" name="PA_ 12">
            <a:extLst>
              <a:ext uri="{FF2B5EF4-FFF2-40B4-BE49-F238E27FC236}">
                <a16:creationId xmlns:a16="http://schemas.microsoft.com/office/drawing/2014/main" id="{817A2388-957B-49C6-AC90-7CF79ABE82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58327" y="561531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DDD3C-669F-4E6C-9B2B-3EB1F096123C}"/>
              </a:ext>
            </a:extLst>
          </p:cNvPr>
          <p:cNvSpPr txBox="1"/>
          <p:nvPr/>
        </p:nvSpPr>
        <p:spPr>
          <a:xfrm>
            <a:off x="1274057" y="1259646"/>
            <a:ext cx="3145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spc="600" dirty="0">
                <a:solidFill>
                  <a:schemeClr val="bg1"/>
                </a:solidFill>
              </a:rPr>
              <a:t>0</a:t>
            </a:r>
            <a:r>
              <a:rPr lang="en-US" altLang="zh-CN" sz="23900" b="1" spc="600" dirty="0">
                <a:solidFill>
                  <a:schemeClr val="accent2"/>
                </a:solidFill>
              </a:rPr>
              <a:t>1</a:t>
            </a:r>
            <a:endParaRPr lang="zh-CN" altLang="en-US" sz="23900" b="1" spc="600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041C9C-D920-F790-1372-FE3F40D993CC}"/>
              </a:ext>
            </a:extLst>
          </p:cNvPr>
          <p:cNvSpPr/>
          <p:nvPr/>
        </p:nvSpPr>
        <p:spPr>
          <a:xfrm flipH="1">
            <a:off x="14351193" y="7264867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EF9FDB-0A3B-8AAA-AE04-BDAA4B118E94}"/>
              </a:ext>
            </a:extLst>
          </p:cNvPr>
          <p:cNvSpPr/>
          <p:nvPr/>
        </p:nvSpPr>
        <p:spPr>
          <a:xfrm flipH="1">
            <a:off x="-1893998" y="-57170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744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>
            <a:extLst>
              <a:ext uri="{FF2B5EF4-FFF2-40B4-BE49-F238E27FC236}">
                <a16:creationId xmlns:a16="http://schemas.microsoft.com/office/drawing/2014/main" id="{879B69CF-EE8F-710C-D9F0-3047AEA51C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651" y="358258"/>
            <a:ext cx="5194698" cy="11163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3DE457D-9A99-B012-51E8-DB861C15837C}"/>
              </a:ext>
            </a:extLst>
          </p:cNvPr>
          <p:cNvSpPr txBox="1"/>
          <p:nvPr/>
        </p:nvSpPr>
        <p:spPr>
          <a:xfrm>
            <a:off x="4918074" y="425889"/>
            <a:ext cx="235585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dist"/>
            <a:r>
              <a:rPr lang="zh-TW" altLang="zh-TW" sz="60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AA83FB-B860-E126-2005-7564A3133FD2}"/>
              </a:ext>
            </a:extLst>
          </p:cNvPr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EEDB8E-986A-20EC-9F72-B8EB5088A66A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563174-A591-B822-7918-CA68B330928D}"/>
              </a:ext>
            </a:extLst>
          </p:cNvPr>
          <p:cNvSpPr/>
          <p:nvPr/>
        </p:nvSpPr>
        <p:spPr>
          <a:xfrm flipH="1">
            <a:off x="11074609" y="5337458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5025C53-5249-EB17-DBFF-03790593F7B9}"/>
              </a:ext>
            </a:extLst>
          </p:cNvPr>
          <p:cNvSpPr/>
          <p:nvPr/>
        </p:nvSpPr>
        <p:spPr>
          <a:xfrm flipH="1">
            <a:off x="11571781" y="4716220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3D4961D-48CB-C8E4-E310-9D2DD4215F04}"/>
              </a:ext>
            </a:extLst>
          </p:cNvPr>
          <p:cNvSpPr/>
          <p:nvPr/>
        </p:nvSpPr>
        <p:spPr>
          <a:xfrm flipH="1">
            <a:off x="10479585" y="4716220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B5EEFD7-1A02-54E3-826E-BF3D07D08C9D}"/>
              </a:ext>
            </a:extLst>
          </p:cNvPr>
          <p:cNvSpPr/>
          <p:nvPr/>
        </p:nvSpPr>
        <p:spPr>
          <a:xfrm flipH="1">
            <a:off x="1003568" y="831545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C018286-4EA8-0E2B-80CF-4F7F6795D35C}"/>
              </a:ext>
            </a:extLst>
          </p:cNvPr>
          <p:cNvSpPr/>
          <p:nvPr/>
        </p:nvSpPr>
        <p:spPr>
          <a:xfrm flipH="1">
            <a:off x="2043182" y="831545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289FCB4-2864-D478-FCD0-D171E618DC61}"/>
              </a:ext>
            </a:extLst>
          </p:cNvPr>
          <p:cNvSpPr/>
          <p:nvPr/>
        </p:nvSpPr>
        <p:spPr>
          <a:xfrm flipH="1">
            <a:off x="1500740" y="207192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14" name="null.png" descr="descr">
            <a:extLst>
              <a:ext uri="{FF2B5EF4-FFF2-40B4-BE49-F238E27FC236}">
                <a16:creationId xmlns:a16="http://schemas.microsoft.com/office/drawing/2014/main" id="{056E1717-A82C-3157-584E-0C2002E1C7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00000">
            <a:off x="9006506" y="-1630154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15" name="null.png" descr="descr">
            <a:extLst>
              <a:ext uri="{FF2B5EF4-FFF2-40B4-BE49-F238E27FC236}">
                <a16:creationId xmlns:a16="http://schemas.microsoft.com/office/drawing/2014/main" id="{62EB92E3-8F84-6C7D-377F-EDC998D18F2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0000">
            <a:off x="8685573" y="-142097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DE4AB1-5609-9956-3E25-6C5FA01B28B8}"/>
              </a:ext>
            </a:extLst>
          </p:cNvPr>
          <p:cNvSpPr txBox="1"/>
          <p:nvPr/>
        </p:nvSpPr>
        <p:spPr>
          <a:xfrm>
            <a:off x="276661" y="1832858"/>
            <a:ext cx="11543706" cy="2242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1000"/>
              </a:spcAft>
            </a:pPr>
            <a:r>
              <a:rPr lang="zh-TW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近年來，身受氣候變遷影響，全台雨勢銳減，更因政策方針的轉型，導致總發電量入不敷出，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使得</a:t>
            </a:r>
            <a:r>
              <a:rPr lang="zh-TW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國人深受停電所苦，更因如此導致電力設備身受突波</a:t>
            </a:r>
            <a:r>
              <a:rPr lang="en-US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(Spikes)</a:t>
            </a:r>
            <a:r>
              <a:rPr lang="zh-TW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迫害</a:t>
            </a:r>
            <a:r>
              <a:rPr lang="en-US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[1]</a:t>
            </a:r>
            <a:r>
              <a:rPr lang="zh-TW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，壽命銳減，更容易導致火災發生，對此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穩定發電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是否再次開啟核電廠成為一大課題，我們將針對過去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zh-TW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求學經驗，善加利用公式進行模擬，揣摩其必要性。</a:t>
            </a:r>
            <a:endParaRPr lang="zh-TW" altLang="zh-TW" sz="160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8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8BEBB74-CB71-4807-8644-F069CD0D6D0C}"/>
              </a:ext>
            </a:extLst>
          </p:cNvPr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81EC2-A0B8-428C-9ABD-39911E5A7A73}"/>
              </a:ext>
            </a:extLst>
          </p:cNvPr>
          <p:cNvSpPr txBox="1"/>
          <p:nvPr/>
        </p:nvSpPr>
        <p:spPr>
          <a:xfrm>
            <a:off x="5372100" y="2495550"/>
            <a:ext cx="4671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15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目的</a:t>
            </a:r>
            <a:endParaRPr lang="zh-CN" altLang="en-US" sz="115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PA_ 10">
            <a:extLst>
              <a:ext uri="{FF2B5EF4-FFF2-40B4-BE49-F238E27FC236}">
                <a16:creationId xmlns:a16="http://schemas.microsoft.com/office/drawing/2014/main" id="{3853249B-C514-4552-B91F-AC144E5AFC5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57331" y="5156369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4" name="PA_ 9">
            <a:extLst>
              <a:ext uri="{FF2B5EF4-FFF2-40B4-BE49-F238E27FC236}">
                <a16:creationId xmlns:a16="http://schemas.microsoft.com/office/drawing/2014/main" id="{2F35625D-A6E7-4FC7-AE02-3E8C0837E5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158" y="446110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5" name="PA_ 11">
            <a:extLst>
              <a:ext uri="{FF2B5EF4-FFF2-40B4-BE49-F238E27FC236}">
                <a16:creationId xmlns:a16="http://schemas.microsoft.com/office/drawing/2014/main" id="{5AE6D1C1-F653-4F0B-93FA-FFF02E017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64300" y="5680244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6" name="PA_ 12">
            <a:extLst>
              <a:ext uri="{FF2B5EF4-FFF2-40B4-BE49-F238E27FC236}">
                <a16:creationId xmlns:a16="http://schemas.microsoft.com/office/drawing/2014/main" id="{817A2388-957B-49C6-AC90-7CF79ABE82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58327" y="561531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DDD3C-669F-4E6C-9B2B-3EB1F096123C}"/>
              </a:ext>
            </a:extLst>
          </p:cNvPr>
          <p:cNvSpPr txBox="1"/>
          <p:nvPr/>
        </p:nvSpPr>
        <p:spPr>
          <a:xfrm>
            <a:off x="1274057" y="1259646"/>
            <a:ext cx="343555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spc="-300" dirty="0">
                <a:solidFill>
                  <a:schemeClr val="bg1"/>
                </a:solidFill>
              </a:rPr>
              <a:t>0</a:t>
            </a:r>
            <a:r>
              <a:rPr lang="en-US" altLang="zh-CN" sz="23900" b="1" spc="-300" dirty="0">
                <a:solidFill>
                  <a:schemeClr val="accent2"/>
                </a:solidFill>
              </a:rPr>
              <a:t>2</a:t>
            </a:r>
            <a:endParaRPr lang="zh-CN" altLang="en-US" sz="23900" b="1" spc="-300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F8AFA0-4C50-5566-B6E6-061D0C78CE71}"/>
              </a:ext>
            </a:extLst>
          </p:cNvPr>
          <p:cNvSpPr/>
          <p:nvPr/>
        </p:nvSpPr>
        <p:spPr>
          <a:xfrm flipH="1">
            <a:off x="14351193" y="7264867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38ED23-F64F-A0DC-9D00-590A9C4F2298}"/>
              </a:ext>
            </a:extLst>
          </p:cNvPr>
          <p:cNvSpPr/>
          <p:nvPr/>
        </p:nvSpPr>
        <p:spPr>
          <a:xfrm flipH="1">
            <a:off x="-1893998" y="-57170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832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>
            <a:extLst>
              <a:ext uri="{FF2B5EF4-FFF2-40B4-BE49-F238E27FC236}">
                <a16:creationId xmlns:a16="http://schemas.microsoft.com/office/drawing/2014/main" id="{879B69CF-EE8F-710C-D9F0-3047AEA51C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651" y="358258"/>
            <a:ext cx="5194698" cy="11163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3DE457D-9A99-B012-51E8-DB861C15837C}"/>
              </a:ext>
            </a:extLst>
          </p:cNvPr>
          <p:cNvSpPr txBox="1"/>
          <p:nvPr/>
        </p:nvSpPr>
        <p:spPr>
          <a:xfrm>
            <a:off x="4918074" y="425889"/>
            <a:ext cx="235585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dist"/>
            <a:r>
              <a:rPr lang="zh-TW" altLang="en-US" sz="60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目的</a:t>
            </a:r>
            <a:endParaRPr lang="zh-TW" altLang="zh-TW" sz="60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59CD0E-D33A-E57E-D3F0-B3D07614FC73}"/>
              </a:ext>
            </a:extLst>
          </p:cNvPr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861268-6285-5FDE-39D7-EE6C094543C1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25292E-94D4-5A78-144C-04E9166040DF}"/>
              </a:ext>
            </a:extLst>
          </p:cNvPr>
          <p:cNvSpPr/>
          <p:nvPr/>
        </p:nvSpPr>
        <p:spPr>
          <a:xfrm flipH="1">
            <a:off x="11074609" y="5337458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F8E783-CDA3-BE68-F14F-81C3F9CD55D9}"/>
              </a:ext>
            </a:extLst>
          </p:cNvPr>
          <p:cNvSpPr/>
          <p:nvPr/>
        </p:nvSpPr>
        <p:spPr>
          <a:xfrm flipH="1">
            <a:off x="11571781" y="4716220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C53E413-292D-7B60-5F32-F5BEFC8E30CB}"/>
              </a:ext>
            </a:extLst>
          </p:cNvPr>
          <p:cNvSpPr/>
          <p:nvPr/>
        </p:nvSpPr>
        <p:spPr>
          <a:xfrm flipH="1">
            <a:off x="10479585" y="4716220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54D745F-4322-5720-4E72-487F8E1EAB73}"/>
              </a:ext>
            </a:extLst>
          </p:cNvPr>
          <p:cNvSpPr/>
          <p:nvPr/>
        </p:nvSpPr>
        <p:spPr>
          <a:xfrm flipH="1">
            <a:off x="1003568" y="831545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59E57FF-E033-6433-1E96-36C6D811DBFC}"/>
              </a:ext>
            </a:extLst>
          </p:cNvPr>
          <p:cNvSpPr/>
          <p:nvPr/>
        </p:nvSpPr>
        <p:spPr>
          <a:xfrm flipH="1">
            <a:off x="2043182" y="831545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55621AE-D783-0BD1-27EB-9132E628D94D}"/>
              </a:ext>
            </a:extLst>
          </p:cNvPr>
          <p:cNvSpPr/>
          <p:nvPr/>
        </p:nvSpPr>
        <p:spPr>
          <a:xfrm flipH="1">
            <a:off x="1500740" y="20719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13" name="null.png" descr="descr">
            <a:extLst>
              <a:ext uri="{FF2B5EF4-FFF2-40B4-BE49-F238E27FC236}">
                <a16:creationId xmlns:a16="http://schemas.microsoft.com/office/drawing/2014/main" id="{89E2D7E6-B822-E0C4-2E31-976CF0CBC3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00000">
            <a:off x="9006506" y="-1630154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14" name="null.png" descr="descr">
            <a:extLst>
              <a:ext uri="{FF2B5EF4-FFF2-40B4-BE49-F238E27FC236}">
                <a16:creationId xmlns:a16="http://schemas.microsoft.com/office/drawing/2014/main" id="{31620D43-9698-E9CA-2879-207BE5502C5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0000">
            <a:off x="8685573" y="-142097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39D866-2F47-EB7B-4CA3-3B54C9665140}"/>
              </a:ext>
            </a:extLst>
          </p:cNvPr>
          <p:cNvSpPr txBox="1"/>
          <p:nvPr/>
        </p:nvSpPr>
        <p:spPr>
          <a:xfrm>
            <a:off x="276862" y="1828998"/>
            <a:ext cx="11586587" cy="23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過去至今我們所依賴的精密製造產業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需要大量的水資源外，更需要大量的電能支持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對此能源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議題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如何進行解決成為當今顯學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呈上述論點，將應用數據來說話，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為滿足各界人士，我們設計簡單的公式解決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，更順應國際趨勢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ESG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永續能源」浪潮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促使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議題快速推展</a:t>
            </a: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262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8BEBB74-CB71-4807-8644-F069CD0D6D0C}"/>
              </a:ext>
            </a:extLst>
          </p:cNvPr>
          <p:cNvSpPr/>
          <p:nvPr/>
        </p:nvSpPr>
        <p:spPr>
          <a:xfrm>
            <a:off x="1148076" y="2495550"/>
            <a:ext cx="3973142" cy="1866898"/>
          </a:xfrm>
          <a:prstGeom prst="parallelogram">
            <a:avLst>
              <a:gd name="adj" fmla="val 9038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81EC2-A0B8-428C-9ABD-39911E5A7A73}"/>
              </a:ext>
            </a:extLst>
          </p:cNvPr>
          <p:cNvSpPr txBox="1"/>
          <p:nvPr/>
        </p:nvSpPr>
        <p:spPr>
          <a:xfrm>
            <a:off x="5372100" y="2495550"/>
            <a:ext cx="467106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15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作法</a:t>
            </a:r>
            <a:endParaRPr lang="en-US" altLang="zh-TW" sz="115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PA_ 10">
            <a:extLst>
              <a:ext uri="{FF2B5EF4-FFF2-40B4-BE49-F238E27FC236}">
                <a16:creationId xmlns:a16="http://schemas.microsoft.com/office/drawing/2014/main" id="{3853249B-C514-4552-B91F-AC144E5AFC5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57331" y="5156369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4" name="PA_ 9">
            <a:extLst>
              <a:ext uri="{FF2B5EF4-FFF2-40B4-BE49-F238E27FC236}">
                <a16:creationId xmlns:a16="http://schemas.microsoft.com/office/drawing/2014/main" id="{2F35625D-A6E7-4FC7-AE02-3E8C0837E5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1158" y="446110"/>
            <a:ext cx="523875" cy="523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5" name="PA_ 11">
            <a:extLst>
              <a:ext uri="{FF2B5EF4-FFF2-40B4-BE49-F238E27FC236}">
                <a16:creationId xmlns:a16="http://schemas.microsoft.com/office/drawing/2014/main" id="{5AE6D1C1-F653-4F0B-93FA-FFF02E017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64300" y="5680244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>
              <a:latin typeface="+mn-ea"/>
            </a:endParaRPr>
          </a:p>
        </p:txBody>
      </p:sp>
      <p:sp>
        <p:nvSpPr>
          <p:cNvPr id="16" name="PA_ 12">
            <a:extLst>
              <a:ext uri="{FF2B5EF4-FFF2-40B4-BE49-F238E27FC236}">
                <a16:creationId xmlns:a16="http://schemas.microsoft.com/office/drawing/2014/main" id="{817A2388-957B-49C6-AC90-7CF79ABE821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58327" y="561531"/>
            <a:ext cx="293031" cy="2930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DDD3C-669F-4E6C-9B2B-3EB1F096123C}"/>
              </a:ext>
            </a:extLst>
          </p:cNvPr>
          <p:cNvSpPr txBox="1"/>
          <p:nvPr/>
        </p:nvSpPr>
        <p:spPr>
          <a:xfrm>
            <a:off x="1274057" y="1259646"/>
            <a:ext cx="343555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00" b="1" spc="-300" dirty="0">
                <a:solidFill>
                  <a:schemeClr val="bg1"/>
                </a:solidFill>
              </a:rPr>
              <a:t>0</a:t>
            </a:r>
            <a:r>
              <a:rPr lang="en-US" altLang="zh-CN" sz="23900" b="1" spc="-300" dirty="0">
                <a:solidFill>
                  <a:schemeClr val="accent2"/>
                </a:solidFill>
              </a:rPr>
              <a:t>3</a:t>
            </a:r>
            <a:endParaRPr lang="zh-CN" altLang="en-US" sz="23900" b="1" spc="-300" dirty="0">
              <a:solidFill>
                <a:schemeClr val="accent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B71588-7B25-74DE-72F9-79452D0CA84B}"/>
              </a:ext>
            </a:extLst>
          </p:cNvPr>
          <p:cNvSpPr/>
          <p:nvPr/>
        </p:nvSpPr>
        <p:spPr>
          <a:xfrm flipH="1">
            <a:off x="14351193" y="7264867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9048F6-3200-6DF4-56EA-5C3A450D0645}"/>
              </a:ext>
            </a:extLst>
          </p:cNvPr>
          <p:cNvSpPr/>
          <p:nvPr/>
        </p:nvSpPr>
        <p:spPr>
          <a:xfrm flipH="1">
            <a:off x="-1893998" y="-571702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141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ull.png">
            <a:extLst>
              <a:ext uri="{FF2B5EF4-FFF2-40B4-BE49-F238E27FC236}">
                <a16:creationId xmlns:a16="http://schemas.microsoft.com/office/drawing/2014/main" id="{879B69CF-EE8F-710C-D9F0-3047AEA51C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8651" y="358258"/>
            <a:ext cx="5194698" cy="111634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73DE457D-9A99-B012-51E8-DB861C15837C}"/>
              </a:ext>
            </a:extLst>
          </p:cNvPr>
          <p:cNvSpPr txBox="1"/>
          <p:nvPr/>
        </p:nvSpPr>
        <p:spPr>
          <a:xfrm>
            <a:off x="4918074" y="425889"/>
            <a:ext cx="235585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lvl="0" algn="dist"/>
            <a:r>
              <a:rPr lang="zh-TW" altLang="en-US" sz="6000" spc="255" dirty="0">
                <a:ln w="0"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作法</a:t>
            </a:r>
            <a:endParaRPr lang="zh-TW" altLang="zh-TW" sz="6000" spc="255" dirty="0">
              <a:ln w="0">
                <a:noFill/>
              </a:ln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C764C1-425A-CF3D-3EB7-74A4A0AACFD7}"/>
              </a:ext>
            </a:extLst>
          </p:cNvPr>
          <p:cNvSpPr/>
          <p:nvPr/>
        </p:nvSpPr>
        <p:spPr>
          <a:xfrm>
            <a:off x="0" y="6095999"/>
            <a:ext cx="12192000" cy="793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87D870-DCA0-79CF-3A4D-E53D24005FB6}"/>
              </a:ext>
            </a:extLst>
          </p:cNvPr>
          <p:cNvSpPr txBox="1"/>
          <p:nvPr/>
        </p:nvSpPr>
        <p:spPr>
          <a:xfrm>
            <a:off x="276862" y="6112367"/>
            <a:ext cx="12758748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14400" algn="ctr">
              <a:spcAft>
                <a:spcPts val="800"/>
              </a:spcAft>
            </a:pPr>
            <a:r>
              <a:rPr lang="zh-TW" altLang="zh-TW" sz="1600" b="1" kern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無核家園可行性評估報告</a:t>
            </a:r>
            <a:endParaRPr lang="en-US" altLang="zh-TW" sz="1600" b="1" kern="0" cap="all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R="914400" algn="ctr">
              <a:spcAft>
                <a:spcPts val="800"/>
              </a:spcAft>
            </a:pPr>
            <a:r>
              <a:rPr lang="en-US" altLang="zh-TW" sz="1600" b="1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rPr>
              <a:t>"Taiwan without nuclear power, every household will experience blackouts": looking at electricity with data.</a:t>
            </a:r>
            <a:endParaRPr lang="zh-TW" altLang="zh-TW" sz="1050" dirty="0">
              <a:solidFill>
                <a:schemeClr val="bg1"/>
              </a:solidFill>
              <a:effectLst/>
              <a:latin typeface="Georgia" panose="02040502050405020303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3788E0E-D7B8-FDC5-4089-7CEC92B93A45}"/>
              </a:ext>
            </a:extLst>
          </p:cNvPr>
          <p:cNvSpPr/>
          <p:nvPr/>
        </p:nvSpPr>
        <p:spPr>
          <a:xfrm flipH="1">
            <a:off x="1003568" y="831545"/>
            <a:ext cx="497172" cy="48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946983C-E5E8-8B22-FCC2-96247945A5C4}"/>
              </a:ext>
            </a:extLst>
          </p:cNvPr>
          <p:cNvSpPr/>
          <p:nvPr/>
        </p:nvSpPr>
        <p:spPr>
          <a:xfrm flipH="1">
            <a:off x="2043182" y="831545"/>
            <a:ext cx="497172" cy="4839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F8F7AA4-D95E-D6F1-C2EE-9E6D0A7D33DE}"/>
              </a:ext>
            </a:extLst>
          </p:cNvPr>
          <p:cNvSpPr/>
          <p:nvPr/>
        </p:nvSpPr>
        <p:spPr>
          <a:xfrm flipH="1">
            <a:off x="1500740" y="207192"/>
            <a:ext cx="497172" cy="4839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latin typeface="+mn-ea"/>
              <a:sym typeface="+mn-lt"/>
            </a:endParaRPr>
          </a:p>
        </p:txBody>
      </p:sp>
      <p:pic>
        <p:nvPicPr>
          <p:cNvPr id="13" name="null.png" descr="descr">
            <a:extLst>
              <a:ext uri="{FF2B5EF4-FFF2-40B4-BE49-F238E27FC236}">
                <a16:creationId xmlns:a16="http://schemas.microsoft.com/office/drawing/2014/main" id="{3DEB4B37-40E4-026C-C25D-99249FF533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700000">
            <a:off x="9006506" y="-1630154"/>
            <a:ext cx="15551" cy="26368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14" name="null.png" descr="descr">
            <a:extLst>
              <a:ext uri="{FF2B5EF4-FFF2-40B4-BE49-F238E27FC236}">
                <a16:creationId xmlns:a16="http://schemas.microsoft.com/office/drawing/2014/main" id="{A7B3A79F-847D-9515-D93D-2CB6CCBE630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700000">
            <a:off x="8685573" y="-1420971"/>
            <a:ext cx="15551" cy="35446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FA31C08F-7053-A2FB-740C-6DC046165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0" y="1720418"/>
            <a:ext cx="11660157" cy="168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我們將透過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2014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2018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年期間各發電廠發電量占比當作依據，嘗試計算出台灣每年各類發電量占比，藉此判斷台灣的發電量正負成長，其中更以台灣經濟部能源局數據進行假設，發電方式分別有水力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(W)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、火力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(F)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、核能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(N)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以及再生能源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(R)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1226128-C5DA-CE99-AABF-EC5AF57F8099}"/>
                  </a:ext>
                </a:extLst>
              </p:cNvPr>
              <p:cNvSpPr txBox="1"/>
              <p:nvPr/>
            </p:nvSpPr>
            <p:spPr>
              <a:xfrm>
                <a:off x="0" y="4001945"/>
                <a:ext cx="6515100" cy="1386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發電量占比</m:t>
                      </m:r>
                      <m:r>
                        <a:rPr lang="zh-TW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可變發電量</m:t>
                          </m:r>
                          <m:r>
                            <a:rPr lang="zh-TW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TW" alt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TW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參考發電量</m:t>
                          </m:r>
                          <m:r>
                            <a:rPr lang="zh-TW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TW" alt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zh-TW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×100%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1226128-C5DA-CE99-AABF-EC5AF57F8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01945"/>
                <a:ext cx="6515100" cy="13864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CFD1922-2C12-235C-91E6-95D779ABFC4E}"/>
                  </a:ext>
                </a:extLst>
              </p:cNvPr>
              <p:cNvSpPr txBox="1"/>
              <p:nvPr/>
            </p:nvSpPr>
            <p:spPr>
              <a:xfrm>
                <a:off x="5756731" y="4313055"/>
                <a:ext cx="6515100" cy="79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火力發電占比</m:t>
                      </m:r>
                      <m:r>
                        <a:rPr lang="zh-TW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4500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10000</m:t>
                          </m:r>
                        </m:den>
                      </m:f>
                      <m:r>
                        <a:rPr lang="zh-TW" alt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×100%=45%</m:t>
                      </m:r>
                    </m:oMath>
                  </m:oMathPara>
                </a14:m>
                <a:endParaRPr lang="zh-TW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4CFD1922-2C12-235C-91E6-95D779AB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31" y="4313055"/>
                <a:ext cx="6515100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">
            <a:extLst>
              <a:ext uri="{FF2B5EF4-FFF2-40B4-BE49-F238E27FC236}">
                <a16:creationId xmlns:a16="http://schemas.microsoft.com/office/drawing/2014/main" id="{84E13D70-72B3-32AC-3B20-312655A18F6B}"/>
              </a:ext>
            </a:extLst>
          </p:cNvPr>
          <p:cNvSpPr/>
          <p:nvPr/>
        </p:nvSpPr>
        <p:spPr>
          <a:xfrm flipH="1">
            <a:off x="452388" y="3661052"/>
            <a:ext cx="350217" cy="3408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24781AD9-EAC2-86F0-AF6E-48A40D7D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1" y="3473376"/>
            <a:ext cx="3477337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304800" algn="just" fontAlgn="base">
              <a:lnSpc>
                <a:spcPct val="150000"/>
              </a:lnSpc>
              <a:spcBef>
                <a:spcPct val="0"/>
              </a:spcBef>
              <a:spcAft>
                <a:spcPts val="1000"/>
              </a:spcAft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公式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：發電量占比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F7F4889D-0699-D170-B47C-5C1E18FD7BBE}"/>
              </a:ext>
            </a:extLst>
          </p:cNvPr>
          <p:cNvSpPr/>
          <p:nvPr/>
        </p:nvSpPr>
        <p:spPr>
          <a:xfrm flipH="1">
            <a:off x="5453573" y="3716115"/>
            <a:ext cx="350217" cy="3408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51219926-A41C-A7EF-553B-A41CFEC7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5256" y="3527862"/>
                <a:ext cx="4281679" cy="581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304800" algn="just" fontAlgn="base">
                  <a:lnSpc>
                    <a:spcPct val="150000"/>
                  </a:lnSpc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zh-TW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公式</a:t>
                </a:r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zh-TW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：舉例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-</m:t>
                    </m:r>
                    <m:r>
                      <a:rPr lang="zh-TW" altLang="en-US" sz="24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火力發電占比</m:t>
                    </m:r>
                  </m:oMath>
                </a14:m>
                <a:endParaRPr lang="zh-TW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51219926-A41C-A7EF-553B-A41CFEC7D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5256" y="3527862"/>
                <a:ext cx="4281679" cy="581121"/>
              </a:xfrm>
              <a:prstGeom prst="rect">
                <a:avLst/>
              </a:prstGeom>
              <a:blipFill>
                <a:blip r:embed="rId7"/>
                <a:stretch>
                  <a:fillRect b="-2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9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1090</Words>
  <Application>Microsoft Office PowerPoint</Application>
  <PresentationFormat>寬螢幕</PresentationFormat>
  <Paragraphs>159</Paragraphs>
  <Slides>16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DengXian</vt:lpstr>
      <vt:lpstr>標楷體</vt:lpstr>
      <vt:lpstr>Arial</vt:lpstr>
      <vt:lpstr>Calibri</vt:lpstr>
      <vt:lpstr>Calibri Light</vt:lpstr>
      <vt:lpstr>Cambria Math</vt:lpstr>
      <vt:lpstr>Georgia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Yu-Cheng, Chang</dc:creator>
  <cp:lastModifiedBy>Yu-Cheng, Chang</cp:lastModifiedBy>
  <cp:revision>4</cp:revision>
  <dcterms:created xsi:type="dcterms:W3CDTF">2023-04-23T12:59:46Z</dcterms:created>
  <dcterms:modified xsi:type="dcterms:W3CDTF">2023-04-23T16:42:37Z</dcterms:modified>
</cp:coreProperties>
</file>