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iImCSxQi9pZKD8Sugfr5a9dSEI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EA0632-BAF5-4345-BDAF-9A3FE7C3A5F0}">
  <a:tblStyle styleId="{0CEA0632-BAF5-4345-BDAF-9A3FE7C3A5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8C74F0-AB8C-4320-8D1D-4E32FA53EB3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80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a49b2ad9e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a49b2ad9e_0_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34a49b2ad9e_0_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a5391875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a53918753_0_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4a53918753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2" name="Google Shape;1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a49b2ad9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a49b2ad9e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4a49b2ad9e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a49b2ad9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a49b2ad9e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34a49b2ad9e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49b2ad9e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49b2ad9e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34a49b2ad9e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a49b2ad9e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a49b2ad9e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34a49b2ad9e_0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a49b2ad9e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a49b2ad9e_0_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4a49b2ad9e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a49b2ad9e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a49b2ad9e_0_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4a49b2ad9e_0_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全景圖片 (含標題)">
  <p:cSld name="全景圖片 (含標題)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>
            <a:spLocks noGrp="1"/>
          </p:cNvSpPr>
          <p:nvPr>
            <p:ph type="pic" idx="2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與說明文字">
  <p:cSld name="標題與說明文字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 (含標題)">
  <p:cSld name="引述 (含標題)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7"/>
          <p:cNvSpPr txBox="1">
            <a:spLocks noGrp="1"/>
          </p:cNvSpPr>
          <p:nvPr>
            <p:ph type="body" idx="1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2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Rockwell"/>
              <a:buNone/>
            </a:pPr>
            <a:r>
              <a:rPr lang="en-US" sz="8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名片">
  <p:cSld name="名片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欄">
  <p:cSld name="3 欄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2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body" idx="3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body" idx="4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body" idx="5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6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圖片欄">
  <p:cSld name="3 圖片欄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20"/>
          <p:cNvSpPr>
            <a:spLocks noGrp="1"/>
          </p:cNvSpPr>
          <p:nvPr>
            <p:ph type="pic" idx="2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5" name="Google Shape;115;p20"/>
          <p:cNvSpPr txBox="1">
            <a:spLocks noGrp="1"/>
          </p:cNvSpPr>
          <p:nvPr>
            <p:ph type="body" idx="3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4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20"/>
          <p:cNvSpPr>
            <a:spLocks noGrp="1"/>
          </p:cNvSpPr>
          <p:nvPr>
            <p:ph type="pic" idx="5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18" name="Google Shape;118;p20"/>
          <p:cNvSpPr txBox="1">
            <a:spLocks noGrp="1"/>
          </p:cNvSpPr>
          <p:nvPr>
            <p:ph type="body" idx="6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7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0"/>
          <p:cNvSpPr>
            <a:spLocks noGrp="1"/>
          </p:cNvSpPr>
          <p:nvPr>
            <p:ph type="pic" idx="8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121" name="Google Shape;121;p20"/>
          <p:cNvSpPr txBox="1">
            <a:spLocks noGrp="1"/>
          </p:cNvSpPr>
          <p:nvPr>
            <p:ph type="body" idx="9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2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>
            <a:spLocks noGrp="1"/>
          </p:cNvSpPr>
          <p:nvPr>
            <p:ph type="pic" idx="2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</p:spPr>
      </p:sp>
      <p:sp>
        <p:nvSpPr>
          <p:cNvPr id="68" name="Google Shape;68;p14"/>
          <p:cNvSpPr txBox="1">
            <a:spLocks noGrp="1"/>
          </p:cNvSpPr>
          <p:nvPr>
            <p:ph type="body" idx="1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  <a:defRPr sz="3400" b="1" i="0" u="none" strike="noStrike" cap="none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914400" marR="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2286000" marR="0" lvl="4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2743200" marR="0" lvl="5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3200400" marR="0" lvl="6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3657600" marR="0" lvl="7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4114800" marR="0" lvl="8" indent="-3048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>
            <a:spLocks noGrp="1"/>
          </p:cNvSpPr>
          <p:nvPr>
            <p:ph type="ctrTitle"/>
          </p:nvPr>
        </p:nvSpPr>
        <p:spPr>
          <a:xfrm>
            <a:off x="734775" y="510599"/>
            <a:ext cx="10472100" cy="290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lt1">
                <a:alpha val="10000"/>
              </a:schemeClr>
            </a:outerShdw>
          </a:effectLst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Bookman Old Style"/>
              <a:buNone/>
            </a:pPr>
            <a:r>
              <a:rPr lang="en-US" sz="4800" dirty="0">
                <a:solidFill>
                  <a:srgbClr val="3D85C6"/>
                </a:solidFill>
              </a:rPr>
              <a:t>Data Science Principles with Applications on Educational Data</a:t>
            </a:r>
            <a:br>
              <a:rPr lang="en-US" sz="4800" dirty="0">
                <a:solidFill>
                  <a:srgbClr val="3D85C6"/>
                </a:solidFill>
              </a:rPr>
            </a:br>
            <a:r>
              <a:rPr lang="en-US" sz="4800" dirty="0">
                <a:solidFill>
                  <a:srgbClr val="3D85C6"/>
                </a:solidFill>
              </a:rPr>
              <a:t>GROUP PROJECT PROPOSAL</a:t>
            </a:r>
            <a:br>
              <a:rPr lang="en-US" sz="4800" dirty="0">
                <a:solidFill>
                  <a:srgbClr val="0070C0"/>
                </a:solidFill>
              </a:rPr>
            </a:br>
            <a:r>
              <a:rPr lang="en-US" sz="3911" dirty="0">
                <a:solidFill>
                  <a:srgbClr val="E06666"/>
                </a:solidFill>
              </a:rPr>
              <a:t>Exploring Key Factors in Educational Data: </a:t>
            </a:r>
            <a:endParaRPr sz="3911" dirty="0">
              <a:solidFill>
                <a:srgbClr val="E0666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22727"/>
              <a:buFont typeface="Bookman Old Style"/>
              <a:buNone/>
            </a:pPr>
            <a:r>
              <a:rPr lang="en-US" sz="3911" dirty="0">
                <a:solidFill>
                  <a:srgbClr val="E06666"/>
                </a:solidFill>
              </a:rPr>
              <a:t>A Case Study on University Rankings</a:t>
            </a:r>
            <a:endParaRPr sz="3911" dirty="0">
              <a:solidFill>
                <a:srgbClr val="E06666"/>
              </a:solidFill>
            </a:endParaRPr>
          </a:p>
        </p:txBody>
      </p:sp>
      <p:sp>
        <p:nvSpPr>
          <p:cNvPr id="142" name="Google Shape;142;p1"/>
          <p:cNvSpPr txBox="1">
            <a:spLocks noGrp="1"/>
          </p:cNvSpPr>
          <p:nvPr>
            <p:ph type="subTitle" idx="1"/>
          </p:nvPr>
        </p:nvSpPr>
        <p:spPr>
          <a:xfrm>
            <a:off x="1595244" y="4925188"/>
            <a:ext cx="90015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</a:pPr>
            <a:r>
              <a:rPr lang="en-US">
                <a:solidFill>
                  <a:schemeClr val="lt2"/>
                </a:solidFill>
              </a:rPr>
              <a:t>Date: 04/16/2025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3048000" y="603345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National Taipei University of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Computer Science and Information Engineering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1"/>
          <p:cNvGraphicFramePr/>
          <p:nvPr>
            <p:extLst>
              <p:ext uri="{D42A27DB-BD31-4B8C-83A1-F6EECF244321}">
                <p14:modId xmlns:p14="http://schemas.microsoft.com/office/powerpoint/2010/main" val="1489662849"/>
              </p:ext>
            </p:extLst>
          </p:nvPr>
        </p:nvGraphicFramePr>
        <p:xfrm>
          <a:off x="540725" y="3871175"/>
          <a:ext cx="11110550" cy="1108475"/>
        </p:xfrm>
        <a:graphic>
          <a:graphicData uri="http://schemas.openxmlformats.org/drawingml/2006/table">
            <a:tbl>
              <a:tblPr>
                <a:noFill/>
                <a:tableStyleId>{0CEA0632-BAF5-4345-BDAF-9A3FE7C3A5F0}</a:tableStyleId>
              </a:tblPr>
              <a:tblGrid>
                <a:gridCol w="115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2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1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2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55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Name: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張育丞,</a:t>
                      </a:r>
                      <a:endParaRPr sz="1800" dirty="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張字青,</a:t>
                      </a:r>
                      <a:endParaRPr sz="1800" dirty="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周姿妤,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黃詳諺,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Duong Van Nhat Quang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92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Sid:</a:t>
                      </a:r>
                      <a:endParaRPr sz="1800" dirty="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113598043,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113598032,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113598090,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113598091,</a:t>
                      </a:r>
                      <a:endParaRPr sz="180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1800" dirty="0">
                          <a:solidFill>
                            <a:schemeClr val="lt2"/>
                          </a:solidFill>
                          <a:latin typeface="Bookman Old Style" panose="0205060405050502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  <a:sym typeface="Rockwell"/>
                        </a:rPr>
                        <a:t>113998411</a:t>
                      </a:r>
                      <a:endParaRPr sz="1800" dirty="0">
                        <a:solidFill>
                          <a:schemeClr val="lt2"/>
                        </a:solidFill>
                        <a:latin typeface="Bookman Old Style" panose="020506040505050202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  <a:sym typeface="Rockwell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a49b2ad9e_0_169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Timeline</a:t>
            </a:r>
            <a:endParaRPr/>
          </a:p>
        </p:txBody>
      </p:sp>
      <p:sp>
        <p:nvSpPr>
          <p:cNvPr id="225" name="Google Shape;225;g34a49b2ad9e_0_16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226" name="Google Shape;226;g34a49b2ad9e_0_169"/>
          <p:cNvGraphicFramePr/>
          <p:nvPr/>
        </p:nvGraphicFramePr>
        <p:xfrm>
          <a:off x="1529013" y="1905000"/>
          <a:ext cx="9133975" cy="4406249"/>
        </p:xfrm>
        <a:graphic>
          <a:graphicData uri="http://schemas.openxmlformats.org/drawingml/2006/table">
            <a:tbl>
              <a:tblPr>
                <a:noFill/>
                <a:tableStyleId>{0CEA0632-BAF5-4345-BDAF-9A3FE7C3A5F0}</a:tableStyleId>
              </a:tblPr>
              <a:tblGrid>
                <a:gridCol w="14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Week</a:t>
                      </a:r>
                      <a:endParaRPr sz="2000" b="1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Task</a:t>
                      </a:r>
                      <a:endParaRPr sz="2000" b="1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10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Familiarize with dataset, literature review, initial data cleaning.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11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EDA and correlation matrix visualization.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12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Feature importance analysis (Decision Trees, Random Forests).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13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Predictive modeling (Regression Analysis).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14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Visualization and results review.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15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Project review.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16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Project report and presentation preparation.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17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Final report submission and presentation.</a:t>
                      </a:r>
                      <a:endParaRPr sz="20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a53918753_0_17"/>
          <p:cNvSpPr/>
          <p:nvPr/>
        </p:nvSpPr>
        <p:spPr>
          <a:xfrm>
            <a:off x="3078000" y="2595900"/>
            <a:ext cx="6036000" cy="13614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Thank You</a:t>
            </a:r>
            <a:endParaRPr sz="4600" b="1">
              <a:solidFill>
                <a:schemeClr val="lt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33" name="Google Shape;233;g34a53918753_0_17"/>
          <p:cNvSpPr txBox="1">
            <a:spLocks noGrp="1"/>
          </p:cNvSpPr>
          <p:nvPr>
            <p:ph type="body" idx="1"/>
          </p:nvPr>
        </p:nvSpPr>
        <p:spPr>
          <a:xfrm>
            <a:off x="1818600" y="4104475"/>
            <a:ext cx="85548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/>
              <a:t>If you have any questions, please feel free to contact us by email.</a:t>
            </a:r>
            <a:endParaRPr sz="1800" dirty="0"/>
          </a:p>
        </p:txBody>
      </p:sp>
      <p:sp>
        <p:nvSpPr>
          <p:cNvPr id="234" name="Google Shape;234;g34a53918753_0_17"/>
          <p:cNvSpPr txBox="1">
            <a:spLocks noGrp="1"/>
          </p:cNvSpPr>
          <p:nvPr>
            <p:ph type="body" idx="1"/>
          </p:nvPr>
        </p:nvSpPr>
        <p:spPr>
          <a:xfrm>
            <a:off x="1818600" y="4645975"/>
            <a:ext cx="8554800" cy="54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358"/>
              <a:buNone/>
            </a:pPr>
            <a:r>
              <a:rPr lang="en-US" sz="1750"/>
              <a:t>t { 113598043, 113598032, 113598090, 113598091, 113998411 } @ntut.org.tw</a:t>
            </a:r>
            <a:endParaRPr sz="1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50" name="Google Shape;150;p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594325" y="2083925"/>
            <a:ext cx="11063025" cy="3197275"/>
            <a:chOff x="518125" y="2083925"/>
            <a:chExt cx="11063025" cy="3197275"/>
          </a:xfrm>
        </p:grpSpPr>
        <p:sp>
          <p:nvSpPr>
            <p:cNvPr id="152" name="Google Shape;152;p2"/>
            <p:cNvSpPr/>
            <p:nvPr/>
          </p:nvSpPr>
          <p:spPr>
            <a:xfrm>
              <a:off x="518125" y="2083925"/>
              <a:ext cx="24693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01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Bookman Old Style"/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(About Dataset)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518125" y="4141200"/>
              <a:ext cx="24693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05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Related Work</a:t>
              </a:r>
              <a:endParaRPr sz="1800" b="1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3366450" y="4141200"/>
              <a:ext cx="24939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06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Data Processing and Analysis Flow</a:t>
              </a:r>
              <a:endParaRPr sz="1800" b="1">
                <a:latin typeface="Rockwell"/>
                <a:ea typeface="Rockwell"/>
                <a:cs typeface="Rockwell"/>
                <a:sym typeface="Rockwell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6214775" y="4141200"/>
              <a:ext cx="24939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07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Expected Results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9111850" y="4141200"/>
              <a:ext cx="24693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06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Timeline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366450" y="2083925"/>
              <a:ext cx="24939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02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(Motivation)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6214775" y="2083925"/>
              <a:ext cx="24939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03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Introduction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(Objectives)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9111850" y="2083925"/>
              <a:ext cx="2469300" cy="1140000"/>
            </a:xfrm>
            <a:prstGeom prst="rect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04</a:t>
              </a:r>
              <a:endParaRPr sz="21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chemeClr val="lt1"/>
                  </a:solidFill>
                  <a:latin typeface="Bookman Old Style"/>
                  <a:ea typeface="Bookman Old Style"/>
                  <a:cs typeface="Bookman Old Style"/>
                  <a:sym typeface="Bookman Old Style"/>
                </a:rPr>
                <a:t>Dataset Preview</a:t>
              </a:r>
              <a:endParaRPr sz="1800" b="1">
                <a:solidFill>
                  <a:schemeClr val="lt1"/>
                </a:solidFill>
                <a:latin typeface="Bookman Old Style"/>
                <a:ea typeface="Bookman Old Style"/>
                <a:cs typeface="Bookman Old Style"/>
                <a:sym typeface="Bookman Old Styl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Bookman Old Style"/>
              <a:buNone/>
            </a:pPr>
            <a:r>
              <a:rPr lang="en-US"/>
              <a:t>Introduction - About Dataset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913800" y="2096073"/>
            <a:ext cx="1035390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1900"/>
              <a:t>World University Ranking -</a:t>
            </a:r>
            <a:r>
              <a:rPr lang="en-US"/>
              <a:t> focuses on university rankings across different regions.</a:t>
            </a:r>
            <a:endParaRPr/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Datasets are sourced from Times Higher Education, Academic Ranking of World Universities, and Center for World University Rankings.</a:t>
            </a:r>
            <a:endParaRPr/>
          </a:p>
          <a:p>
            <a:pPr marL="457200" lvl="0" indent="-3556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Data collected during 2014–2015 for consistency.</a:t>
            </a:r>
            <a:endParaRPr/>
          </a:p>
        </p:txBody>
      </p:sp>
      <p:sp>
        <p:nvSpPr>
          <p:cNvPr id="166" name="Google Shape;166;p3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a49b2ad9e_0_2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- Motivation</a:t>
            </a:r>
            <a:endParaRPr/>
          </a:p>
        </p:txBody>
      </p:sp>
      <p:sp>
        <p:nvSpPr>
          <p:cNvPr id="173" name="Google Shape;173;g34a49b2ad9e_0_2"/>
          <p:cNvSpPr txBox="1">
            <a:spLocks noGrp="1"/>
          </p:cNvSpPr>
          <p:nvPr>
            <p:ph type="body" idx="1"/>
          </p:nvPr>
        </p:nvSpPr>
        <p:spPr>
          <a:xfrm>
            <a:off x="913800" y="2096075"/>
            <a:ext cx="10353900" cy="3787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Global university rankings significantly impact higher education policies and strategies.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Understanding key indicators is crucial for academic institutions aiming to enhance competitiveness and influence.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Educational data provide a rich foundation for exploring patterns and proposing actionable insights.</a:t>
            </a:r>
            <a:endParaRPr/>
          </a:p>
        </p:txBody>
      </p:sp>
      <p:sp>
        <p:nvSpPr>
          <p:cNvPr id="174" name="Google Shape;174;g34a49b2ad9e_0_2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4a49b2ad9e_0_11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- Objectives</a:t>
            </a:r>
            <a:endParaRPr/>
          </a:p>
        </p:txBody>
      </p:sp>
      <p:sp>
        <p:nvSpPr>
          <p:cNvPr id="181" name="Google Shape;181;g34a49b2ad9e_0_11"/>
          <p:cNvSpPr txBox="1">
            <a:spLocks noGrp="1"/>
          </p:cNvSpPr>
          <p:nvPr>
            <p:ph type="body" idx="1"/>
          </p:nvPr>
        </p:nvSpPr>
        <p:spPr>
          <a:xfrm>
            <a:off x="913800" y="1943675"/>
            <a:ext cx="10353900" cy="385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Identify and analyze key educational indicators influencing global university rankings.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Integrate multiple features (citations, patents, publications) to explore combined effects.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Visualize relationships among indicators to enhance interpretability.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Provide data-driven analysis to assist in understanding university competitiveness.</a:t>
            </a:r>
            <a:endParaRPr/>
          </a:p>
        </p:txBody>
      </p:sp>
      <p:sp>
        <p:nvSpPr>
          <p:cNvPr id="182" name="Google Shape;182;g34a49b2ad9e_0_11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a49b2ad9e_0_2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Preview</a:t>
            </a:r>
            <a:endParaRPr/>
          </a:p>
        </p:txBody>
      </p:sp>
      <p:sp>
        <p:nvSpPr>
          <p:cNvPr id="189" name="Google Shape;189;g34a49b2ad9e_0_20"/>
          <p:cNvSpPr txBox="1">
            <a:spLocks noGrp="1"/>
          </p:cNvSpPr>
          <p:nvPr>
            <p:ph type="body" idx="1"/>
          </p:nvPr>
        </p:nvSpPr>
        <p:spPr>
          <a:xfrm>
            <a:off x="913800" y="1981776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38455" algn="just" rtl="0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SzPts val="1730"/>
              <a:buChar char="•"/>
            </a:pPr>
            <a:r>
              <a:rPr lang="en-US" sz="1900"/>
              <a:t>Dataset from Kaggle: "World University Ranking."</a:t>
            </a:r>
            <a:endParaRPr sz="1900"/>
          </a:p>
          <a:p>
            <a:pPr marL="457200" lvl="0" indent="-338455" algn="just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30"/>
              <a:buChar char="•"/>
            </a:pPr>
            <a:r>
              <a:rPr lang="en-US" sz="1900"/>
              <a:t>Selected 14 headers for analysis:</a:t>
            </a:r>
            <a:br>
              <a:rPr lang="en-US" sz="1900"/>
            </a:br>
            <a:r>
              <a:rPr lang="en-US" sz="1900"/>
              <a:t> ( List in two columns )</a:t>
            </a:r>
            <a:endParaRPr sz="1900"/>
          </a:p>
        </p:txBody>
      </p:sp>
      <p:sp>
        <p:nvSpPr>
          <p:cNvPr id="190" name="Google Shape;190;g34a49b2ad9e_0_2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91" name="Google Shape;191;g34a49b2ad9e_0_20"/>
          <p:cNvSpPr txBox="1"/>
          <p:nvPr/>
        </p:nvSpPr>
        <p:spPr>
          <a:xfrm>
            <a:off x="1164725" y="3485525"/>
            <a:ext cx="38037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World Rank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Institution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Country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Quality of Faculty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Influence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Broad Impact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Score</a:t>
            </a:r>
            <a:endParaRPr/>
          </a:p>
        </p:txBody>
      </p:sp>
      <p:sp>
        <p:nvSpPr>
          <p:cNvPr id="192" name="Google Shape;192;g34a49b2ad9e_0_20"/>
          <p:cNvSpPr txBox="1"/>
          <p:nvPr/>
        </p:nvSpPr>
        <p:spPr>
          <a:xfrm>
            <a:off x="5218250" y="3485525"/>
            <a:ext cx="38037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National Rank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Quality of Education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Alumni Employment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Publications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Citations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Patents  </a:t>
            </a:r>
            <a:endParaRPr sz="20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55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ckwell"/>
              <a:buChar char="●"/>
            </a:pPr>
            <a:r>
              <a:rPr lang="en-US" sz="20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Year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a49b2ad9e_0_34"/>
          <p:cNvSpPr txBox="1">
            <a:spLocks noGrp="1"/>
          </p:cNvSpPr>
          <p:nvPr>
            <p:ph type="title"/>
          </p:nvPr>
        </p:nvSpPr>
        <p:spPr>
          <a:xfrm>
            <a:off x="919050" y="609600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Related Work - Research Topics &amp; Methods</a:t>
            </a:r>
            <a:endParaRPr/>
          </a:p>
        </p:txBody>
      </p:sp>
      <p:sp>
        <p:nvSpPr>
          <p:cNvPr id="199" name="Google Shape;199;g34a49b2ad9e_0_34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aphicFrame>
        <p:nvGraphicFramePr>
          <p:cNvPr id="200" name="Google Shape;200;g34a49b2ad9e_0_34"/>
          <p:cNvGraphicFramePr/>
          <p:nvPr/>
        </p:nvGraphicFramePr>
        <p:xfrm>
          <a:off x="952500" y="1807600"/>
          <a:ext cx="10287000" cy="4081319"/>
        </p:xfrm>
        <a:graphic>
          <a:graphicData uri="http://schemas.openxmlformats.org/drawingml/2006/table">
            <a:tbl>
              <a:tblPr>
                <a:noFill/>
                <a:tableStyleId>{0CEA0632-BAF5-4345-BDAF-9A3FE7C3A5F0}</a:tableStyleId>
              </a:tblPr>
              <a:tblGrid>
                <a:gridCol w="294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2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Topic</a:t>
                      </a:r>
                      <a:endParaRPr sz="2000" b="1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Research Question</a:t>
                      </a:r>
                      <a:endParaRPr sz="2000" b="1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Method</a:t>
                      </a:r>
                      <a:endParaRPr sz="2000" b="1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Citations vs. World Rank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Does more citations lead to better rank?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Correlation + Linear Regression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Alumni Employment vs. Score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Does better employment lead to higher score?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Correlation + Regression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Key Indicators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Which indicator influences rank most?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Relation Weight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Country Impact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Do specific countries rank higher at same score?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Group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Patents vs. Academic Impact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Which type of university ranks higher?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Comparative Analysis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91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University Type Classification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Classify by citations and patents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lt1"/>
                          </a:solidFill>
                          <a:latin typeface="Rockwell"/>
                          <a:ea typeface="Rockwell"/>
                          <a:cs typeface="Rockwell"/>
                          <a:sym typeface="Rockwell"/>
                        </a:rPr>
                        <a:t>Clustering</a:t>
                      </a:r>
                      <a:endParaRPr sz="1600">
                        <a:solidFill>
                          <a:schemeClr val="lt1"/>
                        </a:solidFill>
                        <a:latin typeface="Rockwell"/>
                        <a:ea typeface="Rockwell"/>
                        <a:cs typeface="Rockwell"/>
                        <a:sym typeface="Rockwell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01" name="Google Shape;201;g34a49b2ad9e_0_34"/>
          <p:cNvGraphicFramePr/>
          <p:nvPr/>
        </p:nvGraphicFramePr>
        <p:xfrm>
          <a:off x="1632125" y="861875"/>
          <a:ext cx="208250" cy="396210"/>
        </p:xfrm>
        <a:graphic>
          <a:graphicData uri="http://schemas.openxmlformats.org/drawingml/2006/table">
            <a:tbl>
              <a:tblPr>
                <a:noFill/>
                <a:tableStyleId>{9F8C74F0-AB8C-4320-8D1D-4E32FA53EB3A}</a:tableStyleId>
              </a:tblPr>
              <a:tblGrid>
                <a:gridCol w="2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a49b2ad9e_0_149"/>
          <p:cNvSpPr txBox="1">
            <a:spLocks noGrp="1"/>
          </p:cNvSpPr>
          <p:nvPr>
            <p:ph type="title"/>
          </p:nvPr>
        </p:nvSpPr>
        <p:spPr>
          <a:xfrm>
            <a:off x="919045" y="595275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Processing and Analysis Flow</a:t>
            </a:r>
            <a:endParaRPr/>
          </a:p>
        </p:txBody>
      </p:sp>
      <p:sp>
        <p:nvSpPr>
          <p:cNvPr id="208" name="Google Shape;208;g34a49b2ad9e_0_149"/>
          <p:cNvSpPr txBox="1">
            <a:spLocks noGrp="1"/>
          </p:cNvSpPr>
          <p:nvPr>
            <p:ph type="body" idx="1"/>
          </p:nvPr>
        </p:nvSpPr>
        <p:spPr>
          <a:xfrm>
            <a:off x="609000" y="1638875"/>
            <a:ext cx="5486400" cy="4416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Font typeface="Rockwell"/>
              <a:buAutoNum type="arabicPeriod"/>
            </a:pPr>
            <a:r>
              <a:rPr lang="en-US" sz="1800"/>
              <a:t>Data Preprocessing</a:t>
            </a:r>
            <a:endParaRPr sz="1800"/>
          </a:p>
          <a:p>
            <a:pPr marL="914400" lvl="1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Clean missing or inconsistent data.</a:t>
            </a:r>
            <a:endParaRPr sz="1629"/>
          </a:p>
          <a:p>
            <a:pPr marL="914400" lvl="1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Normalize features for comparability.</a:t>
            </a:r>
            <a:endParaRPr sz="1629"/>
          </a:p>
          <a:p>
            <a:pPr marL="457200" lvl="0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Font typeface="Rockwell"/>
              <a:buAutoNum type="arabicPeriod"/>
            </a:pPr>
            <a:r>
              <a:rPr lang="en-US" sz="1800"/>
              <a:t>Exploratory Data Analysis (EDA)</a:t>
            </a:r>
            <a:endParaRPr sz="1800"/>
          </a:p>
          <a:p>
            <a:pPr marL="914400" lvl="1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Generate correlation matrix.</a:t>
            </a:r>
            <a:endParaRPr sz="1629"/>
          </a:p>
          <a:p>
            <a:pPr marL="914400" lvl="1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Visualize feature distributions and relationships.</a:t>
            </a:r>
            <a:endParaRPr sz="1629"/>
          </a:p>
          <a:p>
            <a:pPr marL="457200" lvl="0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Font typeface="Rockwell"/>
              <a:buAutoNum type="arabicPeriod"/>
            </a:pPr>
            <a:r>
              <a:rPr lang="en-US" sz="1800"/>
              <a:t>Feature Importance Analysis</a:t>
            </a:r>
            <a:endParaRPr sz="1800"/>
          </a:p>
          <a:p>
            <a:pPr marL="914400" lvl="1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Apply Decision Trees and Random Forests.</a:t>
            </a:r>
            <a:endParaRPr sz="1629"/>
          </a:p>
          <a:p>
            <a:pPr marL="914400" lvl="1" indent="-33210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30"/>
              <a:buChar char="○"/>
            </a:pPr>
            <a:r>
              <a:rPr lang="en-US" sz="1629"/>
              <a:t>Conduct Principal Component Analysis (PCA).</a:t>
            </a:r>
            <a:endParaRPr sz="1629"/>
          </a:p>
        </p:txBody>
      </p:sp>
      <p:sp>
        <p:nvSpPr>
          <p:cNvPr id="209" name="Google Shape;209;g34a49b2ad9e_0_149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10" name="Google Shape;210;g34a49b2ad9e_0_149"/>
          <p:cNvSpPr txBox="1"/>
          <p:nvPr/>
        </p:nvSpPr>
        <p:spPr>
          <a:xfrm>
            <a:off x="6095400" y="1636776"/>
            <a:ext cx="5486400" cy="19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AutoNum type="arabicPeriod" startAt="4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Predictive Modeling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Char char="○"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Build regression models (Linear Regression, Decision Tree Regression).</a:t>
            </a:r>
            <a:endParaRPr sz="16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45720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ckwell"/>
              <a:buAutoNum type="arabicPeriod" startAt="4"/>
            </a:pPr>
            <a:r>
              <a:rPr lang="en-US" sz="18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Visualization</a:t>
            </a:r>
            <a:endParaRPr sz="1800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marL="914400" lvl="1" indent="-3302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Rockwell"/>
              <a:buChar char="○"/>
            </a:pPr>
            <a:r>
              <a:rPr lang="en-US" sz="1600">
                <a:solidFill>
                  <a:schemeClr val="lt1"/>
                </a:solidFill>
                <a:latin typeface="Rockwell"/>
                <a:ea typeface="Rockwell"/>
                <a:cs typeface="Rockwell"/>
                <a:sym typeface="Rockwell"/>
              </a:rPr>
              <a:t>Correlation matrix, feature importance, regression results.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a49b2ad9e_0_160"/>
          <p:cNvSpPr txBox="1">
            <a:spLocks noGrp="1"/>
          </p:cNvSpPr>
          <p:nvPr>
            <p:ph type="title"/>
          </p:nvPr>
        </p:nvSpPr>
        <p:spPr>
          <a:xfrm>
            <a:off x="913795" y="609600"/>
            <a:ext cx="10353900" cy="1326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Expected Results</a:t>
            </a:r>
            <a:endParaRPr/>
          </a:p>
        </p:txBody>
      </p:sp>
      <p:sp>
        <p:nvSpPr>
          <p:cNvPr id="217" name="Google Shape;217;g34a49b2ad9e_0_160"/>
          <p:cNvSpPr txBox="1">
            <a:spLocks noGrp="1"/>
          </p:cNvSpPr>
          <p:nvPr>
            <p:ph type="body" idx="1"/>
          </p:nvPr>
        </p:nvSpPr>
        <p:spPr>
          <a:xfrm>
            <a:off x="913795" y="2096064"/>
            <a:ext cx="10353900" cy="369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34290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Identify key factors significantly impacting university rankings.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predictive models based on educational indicators.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Visualize insights into relationships among indicators.</a:t>
            </a:r>
            <a:endParaRPr/>
          </a:p>
          <a:p>
            <a:pPr marL="4572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Provide actionable suggestions for academic institutions.</a:t>
            </a:r>
            <a:endParaRPr/>
          </a:p>
        </p:txBody>
      </p:sp>
      <p:sp>
        <p:nvSpPr>
          <p:cNvPr id="218" name="Google Shape;218;g34a49b2ad9e_0_160"/>
          <p:cNvSpPr txBox="1">
            <a:spLocks noGrp="1"/>
          </p:cNvSpPr>
          <p:nvPr>
            <p:ph type="sldNum" idx="12"/>
          </p:nvPr>
        </p:nvSpPr>
        <p:spPr>
          <a:xfrm>
            <a:off x="10514011" y="5883275"/>
            <a:ext cx="75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594</Words>
  <Application>Microsoft Office PowerPoint</Application>
  <PresentationFormat>寬螢幕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Arial</vt:lpstr>
      <vt:lpstr>Bookman Old Style</vt:lpstr>
      <vt:lpstr>Calibri</vt:lpstr>
      <vt:lpstr>Rockwell</vt:lpstr>
      <vt:lpstr>Damask</vt:lpstr>
      <vt:lpstr>Data Science Principles with Applications on Educational Data GROUP PROJECT PROPOSAL Exploring Key Factors in Educational Data:  A Case Study on University Rankings</vt:lpstr>
      <vt:lpstr>OUTLINE</vt:lpstr>
      <vt:lpstr>Introduction - About Dataset</vt:lpstr>
      <vt:lpstr>Introduction - Motivation</vt:lpstr>
      <vt:lpstr>Introduction - Objectives</vt:lpstr>
      <vt:lpstr>Dataset Preview</vt:lpstr>
      <vt:lpstr>Related Work - Research Topics &amp; Methods</vt:lpstr>
      <vt:lpstr>Data Processing and Analysis Flow</vt:lpstr>
      <vt:lpstr>Expected Results</vt:lpstr>
      <vt:lpstr> Timeline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Freddy</dc:creator>
  <cp:lastModifiedBy>Yu-Cheng, Chang</cp:lastModifiedBy>
  <cp:revision>1</cp:revision>
  <dcterms:created xsi:type="dcterms:W3CDTF">2019-04-04T09:54:01Z</dcterms:created>
  <dcterms:modified xsi:type="dcterms:W3CDTF">2025-04-12T03:45:06Z</dcterms:modified>
</cp:coreProperties>
</file>