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iImCSxQi9pZKD8Sugfr5a9dSEI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373C1F-2B75-45B9-B7B1-443EC09190A9}">
  <a:tblStyle styleId="{73373C1F-2B75-45B9-B7B1-443EC09190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E4E16A7-C66D-425A-9152-06CB60E98426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a49b2ad9e_0_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4a49b2ad9e_0_1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34a49b2ad9e_0_1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4a53918753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4a53918753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34a53918753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a49b2ad9e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a49b2ad9e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34a49b2ad9e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a49b2ad9e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4a49b2ad9e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34a49b2ad9e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a49b2ad9e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4a49b2ad9e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4a49b2ad9e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a49b2ad9e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4a49b2ad9e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34a49b2ad9e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4a49b2ad9e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4a49b2ad9e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34a49b2ad9e_0_1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4a49b2ad9e_0_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4a49b2ad9e_0_1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34a49b2ad9e_0_1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1595269" y="11223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595269" y="3602038"/>
            <a:ext cx="900146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全景圖片 (含標題)">
  <p:cSld name="全景圖片 (含標題)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913806" y="4289372"/>
            <a:ext cx="1036756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/>
          <p:nvPr>
            <p:ph idx="2" type="pic"/>
          </p:nvPr>
        </p:nvSpPr>
        <p:spPr>
          <a:xfrm>
            <a:off x="913806" y="621321"/>
            <a:ext cx="10367564" cy="3379735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913795" y="5108728"/>
            <a:ext cx="10365998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與說明文字">
  <p:cSld name="標題與說明文字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913795" y="609600"/>
            <a:ext cx="10353762" cy="3424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913795" y="4204820"/>
            <a:ext cx="10353761" cy="1592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 (含標題)">
  <p:cSld name="引述 (含標題)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1720644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913794" y="4204821"/>
            <a:ext cx="1035376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ckwel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ckwel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名片">
  <p:cSld name="名片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913806" y="2126942"/>
            <a:ext cx="10355327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913794" y="4650556"/>
            <a:ext cx="10353763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1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欄">
  <p:cSld name="3 欄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913794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913794" y="2088319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913794" y="2911624"/>
            <a:ext cx="3298956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19"/>
          <p:cNvSpPr txBox="1"/>
          <p:nvPr>
            <p:ph idx="3" type="body"/>
          </p:nvPr>
        </p:nvSpPr>
        <p:spPr>
          <a:xfrm>
            <a:off x="4444878" y="2088320"/>
            <a:ext cx="3298558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19"/>
          <p:cNvSpPr txBox="1"/>
          <p:nvPr>
            <p:ph idx="4" type="body"/>
          </p:nvPr>
        </p:nvSpPr>
        <p:spPr>
          <a:xfrm>
            <a:off x="4444878" y="2911624"/>
            <a:ext cx="329982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19"/>
          <p:cNvSpPr txBox="1"/>
          <p:nvPr>
            <p:ph idx="5" type="body"/>
          </p:nvPr>
        </p:nvSpPr>
        <p:spPr>
          <a:xfrm>
            <a:off x="7973298" y="2088320"/>
            <a:ext cx="3291211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19"/>
          <p:cNvSpPr txBox="1"/>
          <p:nvPr>
            <p:ph idx="6" type="body"/>
          </p:nvPr>
        </p:nvSpPr>
        <p:spPr>
          <a:xfrm>
            <a:off x="7976346" y="2911624"/>
            <a:ext cx="329121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1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圖片欄">
  <p:cSld name="3 圖片欄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913795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913795" y="4195899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20"/>
          <p:cNvSpPr/>
          <p:nvPr>
            <p:ph idx="2" type="pic"/>
          </p:nvPr>
        </p:nvSpPr>
        <p:spPr>
          <a:xfrm>
            <a:off x="1092020" y="2298987"/>
            <a:ext cx="2940050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sp>
      <p:sp>
        <p:nvSpPr>
          <p:cNvPr id="115" name="Google Shape;115;p20"/>
          <p:cNvSpPr txBox="1"/>
          <p:nvPr>
            <p:ph idx="3" type="body"/>
          </p:nvPr>
        </p:nvSpPr>
        <p:spPr>
          <a:xfrm>
            <a:off x="913795" y="4772161"/>
            <a:ext cx="3298955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6" name="Google Shape;116;p20"/>
          <p:cNvSpPr txBox="1"/>
          <p:nvPr>
            <p:ph idx="4" type="body"/>
          </p:nvPr>
        </p:nvSpPr>
        <p:spPr>
          <a:xfrm>
            <a:off x="4442701" y="4195899"/>
            <a:ext cx="329898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20"/>
          <p:cNvSpPr/>
          <p:nvPr>
            <p:ph idx="5" type="pic"/>
          </p:nvPr>
        </p:nvSpPr>
        <p:spPr>
          <a:xfrm>
            <a:off x="4568996" y="2298987"/>
            <a:ext cx="2930525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sp>
      <p:sp>
        <p:nvSpPr>
          <p:cNvPr id="118" name="Google Shape;118;p20"/>
          <p:cNvSpPr txBox="1"/>
          <p:nvPr>
            <p:ph idx="6" type="body"/>
          </p:nvPr>
        </p:nvSpPr>
        <p:spPr>
          <a:xfrm>
            <a:off x="4441348" y="4772160"/>
            <a:ext cx="3300336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20"/>
          <p:cNvSpPr txBox="1"/>
          <p:nvPr>
            <p:ph idx="7" type="body"/>
          </p:nvPr>
        </p:nvSpPr>
        <p:spPr>
          <a:xfrm>
            <a:off x="7973423" y="4195899"/>
            <a:ext cx="32899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20"/>
          <p:cNvSpPr/>
          <p:nvPr>
            <p:ph idx="8" type="pic"/>
          </p:nvPr>
        </p:nvSpPr>
        <p:spPr>
          <a:xfrm>
            <a:off x="8152803" y="2298987"/>
            <a:ext cx="2932113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sp>
      <p:sp>
        <p:nvSpPr>
          <p:cNvPr id="121" name="Google Shape;121;p20"/>
          <p:cNvSpPr txBox="1"/>
          <p:nvPr>
            <p:ph idx="9" type="body"/>
          </p:nvPr>
        </p:nvSpPr>
        <p:spPr>
          <a:xfrm>
            <a:off x="7973298" y="4772161"/>
            <a:ext cx="3294258" cy="101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 rot="5400000">
            <a:off x="4243108" y="-1233249"/>
            <a:ext cx="3695136" cy="1035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 rot="5400000">
            <a:off x="7405428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1229244" y="657226"/>
            <a:ext cx="973351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1229244" y="3602038"/>
            <a:ext cx="973351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913795" y="2088319"/>
            <a:ext cx="510600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173403" y="2088319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913795" y="609600"/>
            <a:ext cx="1035376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141804" y="2088320"/>
            <a:ext cx="487919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402003" y="2088320"/>
            <a:ext cx="486555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5078064" y="609600"/>
            <a:ext cx="6189492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917228" y="2971800"/>
            <a:ext cx="3932237" cy="281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917227" y="609600"/>
            <a:ext cx="5929773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7424804" y="758881"/>
            <a:ext cx="3255356" cy="4883038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913794" y="2971800"/>
            <a:ext cx="593495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 b="1" i="0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/>
          <p:nvPr>
            <p:ph type="ctrTitle"/>
          </p:nvPr>
        </p:nvSpPr>
        <p:spPr>
          <a:xfrm>
            <a:off x="734775" y="510599"/>
            <a:ext cx="10472100" cy="290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1">
                <a:alpha val="10000"/>
              </a:schemeClr>
            </a:outerShdw>
          </a:effectLst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Bookman Old Style"/>
              <a:buNone/>
            </a:pPr>
            <a:r>
              <a:rPr lang="en-US" sz="4800">
                <a:solidFill>
                  <a:srgbClr val="3D85C6"/>
                </a:solidFill>
              </a:rPr>
              <a:t>Data Science Principles with Applications on Educational Data</a:t>
            </a:r>
            <a:br>
              <a:rPr lang="en-US" sz="4800">
                <a:solidFill>
                  <a:srgbClr val="3D85C6"/>
                </a:solidFill>
              </a:rPr>
            </a:br>
            <a:r>
              <a:rPr lang="en-US" sz="4800">
                <a:solidFill>
                  <a:srgbClr val="3D85C6"/>
                </a:solidFill>
              </a:rPr>
              <a:t>GROUP PROJECT PROPOSAL</a:t>
            </a:r>
            <a:br>
              <a:rPr lang="en-US" sz="4800">
                <a:solidFill>
                  <a:srgbClr val="0070C0"/>
                </a:solidFill>
              </a:rPr>
            </a:br>
            <a:r>
              <a:rPr lang="en-US" sz="3911">
                <a:solidFill>
                  <a:srgbClr val="E06666"/>
                </a:solidFill>
              </a:rPr>
              <a:t>Exploring Key Factors in Educational Data: </a:t>
            </a:r>
            <a:endParaRPr sz="3911">
              <a:solidFill>
                <a:srgbClr val="E0666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22727"/>
              <a:buFont typeface="Bookman Old Style"/>
              <a:buNone/>
            </a:pPr>
            <a:r>
              <a:rPr lang="en-US" sz="3911">
                <a:solidFill>
                  <a:srgbClr val="E06666"/>
                </a:solidFill>
              </a:rPr>
              <a:t>A Case Study on University Rankings</a:t>
            </a:r>
            <a:endParaRPr sz="3911">
              <a:solidFill>
                <a:srgbClr val="E06666"/>
              </a:solidFill>
            </a:endParaRPr>
          </a:p>
        </p:txBody>
      </p:sp>
      <p:sp>
        <p:nvSpPr>
          <p:cNvPr id="142" name="Google Shape;142;p1"/>
          <p:cNvSpPr txBox="1"/>
          <p:nvPr>
            <p:ph idx="1" type="subTitle"/>
          </p:nvPr>
        </p:nvSpPr>
        <p:spPr>
          <a:xfrm>
            <a:off x="1595244" y="4925188"/>
            <a:ext cx="90015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en-US">
                <a:solidFill>
                  <a:schemeClr val="lt2"/>
                </a:solidFill>
              </a:rPr>
              <a:t>Date: </a:t>
            </a:r>
            <a:r>
              <a:rPr lang="en-US">
                <a:solidFill>
                  <a:schemeClr val="lt2"/>
                </a:solidFill>
              </a:rPr>
              <a:t>04</a:t>
            </a:r>
            <a:r>
              <a:rPr lang="en-US">
                <a:solidFill>
                  <a:schemeClr val="lt2"/>
                </a:solidFill>
              </a:rPr>
              <a:t>/</a:t>
            </a:r>
            <a:r>
              <a:rPr lang="en-US">
                <a:solidFill>
                  <a:schemeClr val="lt2"/>
                </a:solidFill>
              </a:rPr>
              <a:t>16</a:t>
            </a:r>
            <a:r>
              <a:rPr lang="en-US">
                <a:solidFill>
                  <a:schemeClr val="lt2"/>
                </a:solidFill>
              </a:rPr>
              <a:t>/</a:t>
            </a:r>
            <a:r>
              <a:rPr lang="en-US">
                <a:solidFill>
                  <a:schemeClr val="lt2"/>
                </a:solidFill>
              </a:rPr>
              <a:t>2025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3048000" y="6033456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National Taipei University of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Computer Science and Information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4" name="Google Shape;144;p1"/>
          <p:cNvGraphicFramePr/>
          <p:nvPr/>
        </p:nvGraphicFramePr>
        <p:xfrm>
          <a:off x="540725" y="387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{73373C1F-2B75-45B9-B7B1-443EC09190A9}</a:tableStyleId>
              </a:tblPr>
              <a:tblGrid>
                <a:gridCol w="1155050"/>
                <a:gridCol w="1631825"/>
                <a:gridCol w="1656275"/>
                <a:gridCol w="1642825"/>
                <a:gridCol w="1661625"/>
                <a:gridCol w="3362950"/>
              </a:tblGrid>
              <a:tr h="5455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2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Name:</a:t>
                      </a:r>
                      <a:endParaRPr sz="2200">
                        <a:solidFill>
                          <a:schemeClr val="lt2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chemeClr val="lt2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張育丞,</a:t>
                      </a:r>
                      <a:endParaRPr sz="2200">
                        <a:solidFill>
                          <a:schemeClr val="lt2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chemeClr val="lt2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張字青,</a:t>
                      </a:r>
                      <a:endParaRPr sz="2200">
                        <a:solidFill>
                          <a:schemeClr val="lt2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chemeClr val="lt2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周姿妤,</a:t>
                      </a:r>
                      <a:endParaRPr sz="2200">
                        <a:solidFill>
                          <a:schemeClr val="lt2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chemeClr val="lt2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黃詳諺,</a:t>
                      </a:r>
                      <a:endParaRPr sz="2200">
                        <a:solidFill>
                          <a:schemeClr val="lt2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chemeClr val="lt2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Duong Van Nhat Quang</a:t>
                      </a:r>
                      <a:endParaRPr sz="2200">
                        <a:solidFill>
                          <a:schemeClr val="lt2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lt2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Sid:</a:t>
                      </a:r>
                      <a:endParaRPr sz="2200">
                        <a:solidFill>
                          <a:schemeClr val="lt2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chemeClr val="lt2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113598043,</a:t>
                      </a:r>
                      <a:endParaRPr sz="2200">
                        <a:solidFill>
                          <a:schemeClr val="lt2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chemeClr val="lt2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113598032,</a:t>
                      </a:r>
                      <a:endParaRPr sz="2200">
                        <a:solidFill>
                          <a:schemeClr val="lt2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chemeClr val="lt2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113598090,</a:t>
                      </a:r>
                      <a:endParaRPr sz="2200">
                        <a:solidFill>
                          <a:schemeClr val="lt2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chemeClr val="lt2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113598091,</a:t>
                      </a:r>
                      <a:endParaRPr sz="2200">
                        <a:solidFill>
                          <a:schemeClr val="lt2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chemeClr val="lt2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113998411</a:t>
                      </a:r>
                      <a:endParaRPr sz="2200">
                        <a:solidFill>
                          <a:schemeClr val="lt2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4a49b2ad9e_0_169"/>
          <p:cNvSpPr txBox="1"/>
          <p:nvPr>
            <p:ph type="title"/>
          </p:nvPr>
        </p:nvSpPr>
        <p:spPr>
          <a:xfrm>
            <a:off x="913795" y="609600"/>
            <a:ext cx="10353900" cy="132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Timeline</a:t>
            </a:r>
            <a:endParaRPr/>
          </a:p>
        </p:txBody>
      </p:sp>
      <p:sp>
        <p:nvSpPr>
          <p:cNvPr id="225" name="Google Shape;225;g34a49b2ad9e_0_169"/>
          <p:cNvSpPr txBox="1"/>
          <p:nvPr>
            <p:ph idx="12" type="sldNum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26" name="Google Shape;226;g34a49b2ad9e_0_169"/>
          <p:cNvGraphicFramePr/>
          <p:nvPr/>
        </p:nvGraphicFramePr>
        <p:xfrm>
          <a:off x="1529013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{73373C1F-2B75-45B9-B7B1-443EC09190A9}</a:tableStyleId>
              </a:tblPr>
              <a:tblGrid>
                <a:gridCol w="1412950"/>
                <a:gridCol w="7721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Week</a:t>
                      </a:r>
                      <a:endParaRPr b="1" sz="20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Task</a:t>
                      </a:r>
                      <a:endParaRPr b="1" sz="20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10</a:t>
                      </a:r>
                      <a:endParaRPr sz="20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Familiarize with dataset, literature review, initial data cleaning.</a:t>
                      </a:r>
                      <a:endParaRPr sz="20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11</a:t>
                      </a:r>
                      <a:endParaRPr sz="20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EDA and correlation matrix visualization.</a:t>
                      </a:r>
                      <a:endParaRPr sz="20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12</a:t>
                      </a:r>
                      <a:endParaRPr sz="20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Feature importance analysis (Decision Trees, Random Forests).</a:t>
                      </a:r>
                      <a:endParaRPr sz="20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13</a:t>
                      </a:r>
                      <a:endParaRPr sz="20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Predictive modeling (Regression Analysis).</a:t>
                      </a:r>
                      <a:endParaRPr sz="20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14</a:t>
                      </a:r>
                      <a:endParaRPr sz="20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Visualization and results review.</a:t>
                      </a:r>
                      <a:endParaRPr sz="20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15</a:t>
                      </a:r>
                      <a:endParaRPr sz="20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Project review.</a:t>
                      </a:r>
                      <a:endParaRPr sz="20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16</a:t>
                      </a:r>
                      <a:endParaRPr sz="20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Project report and presentation preparation.</a:t>
                      </a:r>
                      <a:endParaRPr sz="20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17</a:t>
                      </a:r>
                      <a:endParaRPr sz="20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Final report submission and presentation.</a:t>
                      </a:r>
                      <a:endParaRPr sz="20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4a53918753_0_17"/>
          <p:cNvSpPr/>
          <p:nvPr/>
        </p:nvSpPr>
        <p:spPr>
          <a:xfrm>
            <a:off x="3078000" y="2595900"/>
            <a:ext cx="6036000" cy="13614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Thank You</a:t>
            </a:r>
            <a:endParaRPr b="1" sz="4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33" name="Google Shape;233;g34a53918753_0_17"/>
          <p:cNvSpPr txBox="1"/>
          <p:nvPr>
            <p:ph idx="1" type="body"/>
          </p:nvPr>
        </p:nvSpPr>
        <p:spPr>
          <a:xfrm>
            <a:off x="1818600" y="4104475"/>
            <a:ext cx="8554800" cy="54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If you have any questions, please feel free to contact us by email.</a:t>
            </a:r>
            <a:endParaRPr sz="1800"/>
          </a:p>
        </p:txBody>
      </p:sp>
      <p:sp>
        <p:nvSpPr>
          <p:cNvPr id="234" name="Google Shape;234;g34a53918753_0_17"/>
          <p:cNvSpPr txBox="1"/>
          <p:nvPr>
            <p:ph idx="1" type="body"/>
          </p:nvPr>
        </p:nvSpPr>
        <p:spPr>
          <a:xfrm>
            <a:off x="1818600" y="4645975"/>
            <a:ext cx="8554800" cy="54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358"/>
              <a:buNone/>
            </a:pPr>
            <a:r>
              <a:rPr lang="en-US" sz="1750"/>
              <a:t>t { 113598043, 113598032, 113598090, 113598091, 113998411 } @ntut.org.tw</a:t>
            </a:r>
            <a:endParaRPr sz="17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50" name="Google Shape;150;p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1" name="Google Shape;151;p2"/>
          <p:cNvGrpSpPr/>
          <p:nvPr/>
        </p:nvGrpSpPr>
        <p:grpSpPr>
          <a:xfrm>
            <a:off x="594325" y="2083925"/>
            <a:ext cx="11063025" cy="3197275"/>
            <a:chOff x="518125" y="2083925"/>
            <a:chExt cx="11063025" cy="3197275"/>
          </a:xfrm>
        </p:grpSpPr>
        <p:sp>
          <p:nvSpPr>
            <p:cNvPr id="152" name="Google Shape;152;p2"/>
            <p:cNvSpPr/>
            <p:nvPr/>
          </p:nvSpPr>
          <p:spPr>
            <a:xfrm>
              <a:off x="518125" y="2083925"/>
              <a:ext cx="2469300" cy="1140000"/>
            </a:xfrm>
            <a:prstGeom prst="rect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01</a:t>
              </a:r>
              <a:endParaRPr b="1" sz="21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Introduction</a:t>
              </a:r>
              <a:endParaRPr b="1" sz="1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Bookman Old Style"/>
                <a:buNone/>
              </a:pPr>
              <a:r>
                <a:rPr b="1" lang="en-US" sz="1800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(About Dataset)</a:t>
              </a:r>
              <a:endParaRPr b="1" sz="1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18125" y="4141200"/>
              <a:ext cx="2469300" cy="1140000"/>
            </a:xfrm>
            <a:prstGeom prst="rect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05</a:t>
              </a:r>
              <a:endParaRPr b="1" sz="21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Related Work</a:t>
              </a:r>
              <a:endParaRPr b="1" sz="1800"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6450" y="4141200"/>
              <a:ext cx="2493900" cy="1140000"/>
            </a:xfrm>
            <a:prstGeom prst="rect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06</a:t>
              </a:r>
              <a:endParaRPr b="1" sz="21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Data Processing and Analysis Flow</a:t>
              </a:r>
              <a:endParaRPr b="1" sz="1800"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214775" y="4141200"/>
              <a:ext cx="2493900" cy="1140000"/>
            </a:xfrm>
            <a:prstGeom prst="rect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07</a:t>
              </a:r>
              <a:endParaRPr b="1" sz="21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Expected Results</a:t>
              </a:r>
              <a:endParaRPr b="1" sz="1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9111850" y="4141200"/>
              <a:ext cx="2469300" cy="1140000"/>
            </a:xfrm>
            <a:prstGeom prst="rect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06</a:t>
              </a:r>
              <a:endParaRPr b="1" sz="21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Timeline</a:t>
              </a:r>
              <a:endParaRPr b="1" sz="1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366450" y="2083925"/>
              <a:ext cx="2493900" cy="1140000"/>
            </a:xfrm>
            <a:prstGeom prst="rect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02</a:t>
              </a:r>
              <a:endParaRPr b="1" sz="21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Introduction</a:t>
              </a:r>
              <a:endParaRPr b="1" sz="1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(</a:t>
              </a:r>
              <a:r>
                <a:rPr b="1" lang="en-US" sz="1800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Motivation</a:t>
              </a:r>
              <a:r>
                <a:rPr b="1" lang="en-US" sz="1800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)</a:t>
              </a:r>
              <a:endParaRPr b="1" sz="1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214775" y="2083925"/>
              <a:ext cx="2493900" cy="1140000"/>
            </a:xfrm>
            <a:prstGeom prst="rect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03</a:t>
              </a:r>
              <a:endParaRPr b="1" sz="21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Introduction</a:t>
              </a:r>
              <a:endParaRPr b="1" sz="1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(</a:t>
              </a:r>
              <a:r>
                <a:rPr b="1" lang="en-US" sz="1800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Objectives</a:t>
              </a:r>
              <a:r>
                <a:rPr b="1" lang="en-US" sz="1800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)</a:t>
              </a:r>
              <a:endParaRPr b="1" sz="1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9111850" y="2083925"/>
              <a:ext cx="2469300" cy="1140000"/>
            </a:xfrm>
            <a:prstGeom prst="rect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04</a:t>
              </a:r>
              <a:endParaRPr b="1" sz="21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Dataset Preview</a:t>
              </a:r>
              <a:endParaRPr b="1" sz="1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 txBox="1"/>
          <p:nvPr>
            <p:ph type="title"/>
          </p:nvPr>
        </p:nvSpPr>
        <p:spPr>
          <a:xfrm>
            <a:off x="913795" y="609600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n-US"/>
              <a:t>Introduction - About Dataset</a:t>
            </a:r>
            <a:endParaRPr/>
          </a:p>
        </p:txBody>
      </p:sp>
      <p:sp>
        <p:nvSpPr>
          <p:cNvPr id="165" name="Google Shape;165;p3"/>
          <p:cNvSpPr txBox="1"/>
          <p:nvPr>
            <p:ph idx="1" type="body"/>
          </p:nvPr>
        </p:nvSpPr>
        <p:spPr>
          <a:xfrm>
            <a:off x="913800" y="2096073"/>
            <a:ext cx="103539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556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1900"/>
              <a:t>World University Ranking -</a:t>
            </a:r>
            <a:r>
              <a:rPr lang="en-US"/>
              <a:t> focuses on university rankings across different regions.</a:t>
            </a:r>
            <a:endParaRPr/>
          </a:p>
          <a:p>
            <a:pPr indent="-3556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Datasets are sourced from Times Higher Education, Academic Ranking of World Universities, and Center for World University Rankings.</a:t>
            </a:r>
            <a:endParaRPr/>
          </a:p>
          <a:p>
            <a:pPr indent="-3556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Data collected during 2014–2015 for consistency.</a:t>
            </a:r>
            <a:endParaRPr/>
          </a:p>
        </p:txBody>
      </p:sp>
      <p:sp>
        <p:nvSpPr>
          <p:cNvPr id="166" name="Google Shape;166;p3"/>
          <p:cNvSpPr txBox="1"/>
          <p:nvPr>
            <p:ph idx="12" type="sldNum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a49b2ad9e_0_2"/>
          <p:cNvSpPr txBox="1"/>
          <p:nvPr>
            <p:ph type="title"/>
          </p:nvPr>
        </p:nvSpPr>
        <p:spPr>
          <a:xfrm>
            <a:off x="913795" y="609600"/>
            <a:ext cx="10353900" cy="132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- Motivation</a:t>
            </a:r>
            <a:endParaRPr/>
          </a:p>
        </p:txBody>
      </p:sp>
      <p:sp>
        <p:nvSpPr>
          <p:cNvPr id="173" name="Google Shape;173;g34a49b2ad9e_0_2"/>
          <p:cNvSpPr txBox="1"/>
          <p:nvPr>
            <p:ph idx="1" type="body"/>
          </p:nvPr>
        </p:nvSpPr>
        <p:spPr>
          <a:xfrm>
            <a:off x="913800" y="2096075"/>
            <a:ext cx="10353900" cy="378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Global university rankings significantly impact higher education policies and strategies.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Understanding key indicators is crucial for academic institutions aiming to enhance competitiveness and influence.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Educational data provide a rich foundation for exploring patterns and proposing actionable insights.</a:t>
            </a:r>
            <a:endParaRPr/>
          </a:p>
        </p:txBody>
      </p:sp>
      <p:sp>
        <p:nvSpPr>
          <p:cNvPr id="174" name="Google Shape;174;g34a49b2ad9e_0_2"/>
          <p:cNvSpPr txBox="1"/>
          <p:nvPr>
            <p:ph idx="12" type="sldNum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a49b2ad9e_0_11"/>
          <p:cNvSpPr txBox="1"/>
          <p:nvPr>
            <p:ph type="title"/>
          </p:nvPr>
        </p:nvSpPr>
        <p:spPr>
          <a:xfrm>
            <a:off x="913795" y="609600"/>
            <a:ext cx="10353900" cy="132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- Objectives</a:t>
            </a:r>
            <a:endParaRPr/>
          </a:p>
        </p:txBody>
      </p:sp>
      <p:sp>
        <p:nvSpPr>
          <p:cNvPr id="181" name="Google Shape;181;g34a49b2ad9e_0_11"/>
          <p:cNvSpPr txBox="1"/>
          <p:nvPr>
            <p:ph idx="1" type="body"/>
          </p:nvPr>
        </p:nvSpPr>
        <p:spPr>
          <a:xfrm>
            <a:off x="913800" y="1943675"/>
            <a:ext cx="10353900" cy="385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Identify and analyze key educational indicators influencing global university rankings.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Integrate multiple features (citations, patents, publications) to explore combined effects.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Visualize relationships among indicators to enhance interpretability.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Provide data-driven analysis to assist in understanding university competitiveness.</a:t>
            </a:r>
            <a:endParaRPr/>
          </a:p>
        </p:txBody>
      </p:sp>
      <p:sp>
        <p:nvSpPr>
          <p:cNvPr id="182" name="Google Shape;182;g34a49b2ad9e_0_11"/>
          <p:cNvSpPr txBox="1"/>
          <p:nvPr>
            <p:ph idx="12" type="sldNum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a49b2ad9e_0_20"/>
          <p:cNvSpPr txBox="1"/>
          <p:nvPr>
            <p:ph type="title"/>
          </p:nvPr>
        </p:nvSpPr>
        <p:spPr>
          <a:xfrm>
            <a:off x="913795" y="609600"/>
            <a:ext cx="10353900" cy="132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Preview</a:t>
            </a:r>
            <a:endParaRPr/>
          </a:p>
        </p:txBody>
      </p:sp>
      <p:sp>
        <p:nvSpPr>
          <p:cNvPr id="189" name="Google Shape;189;g34a49b2ad9e_0_20"/>
          <p:cNvSpPr txBox="1"/>
          <p:nvPr>
            <p:ph idx="1" type="body"/>
          </p:nvPr>
        </p:nvSpPr>
        <p:spPr>
          <a:xfrm>
            <a:off x="913800" y="1981776"/>
            <a:ext cx="10353900" cy="132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8455" lvl="0" marL="457200" rtl="0" algn="just">
              <a:lnSpc>
                <a:spcPct val="180000"/>
              </a:lnSpc>
              <a:spcBef>
                <a:spcPts val="1000"/>
              </a:spcBef>
              <a:spcAft>
                <a:spcPts val="0"/>
              </a:spcAft>
              <a:buSzPts val="1730"/>
              <a:buChar char="•"/>
            </a:pPr>
            <a:r>
              <a:rPr lang="en-US" sz="1900"/>
              <a:t>Dataset from Kaggle: "World University Ranking."</a:t>
            </a:r>
            <a:endParaRPr sz="1900"/>
          </a:p>
          <a:p>
            <a:pPr indent="-338455" lvl="0" marL="457200" rtl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730"/>
              <a:buChar char="•"/>
            </a:pPr>
            <a:r>
              <a:rPr lang="en-US" sz="1900"/>
              <a:t>Selected 14 headers for analysis:</a:t>
            </a:r>
            <a:br>
              <a:rPr lang="en-US" sz="1900"/>
            </a:br>
            <a:r>
              <a:rPr lang="en-US" sz="1900"/>
              <a:t> ( List in two columns )</a:t>
            </a:r>
            <a:endParaRPr sz="1900"/>
          </a:p>
        </p:txBody>
      </p:sp>
      <p:sp>
        <p:nvSpPr>
          <p:cNvPr id="190" name="Google Shape;190;g34a49b2ad9e_0_20"/>
          <p:cNvSpPr txBox="1"/>
          <p:nvPr>
            <p:ph idx="12" type="sldNum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g34a49b2ad9e_0_20"/>
          <p:cNvSpPr txBox="1"/>
          <p:nvPr/>
        </p:nvSpPr>
        <p:spPr>
          <a:xfrm>
            <a:off x="1164725" y="3485525"/>
            <a:ext cx="38037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World Rank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556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Institution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556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Country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556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Quality of Faculty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556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Influence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556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Broad Impact  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556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Score</a:t>
            </a:r>
            <a:endParaRPr/>
          </a:p>
        </p:txBody>
      </p:sp>
      <p:sp>
        <p:nvSpPr>
          <p:cNvPr id="192" name="Google Shape;192;g34a49b2ad9e_0_20"/>
          <p:cNvSpPr txBox="1"/>
          <p:nvPr/>
        </p:nvSpPr>
        <p:spPr>
          <a:xfrm>
            <a:off x="5218250" y="3485525"/>
            <a:ext cx="38037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National Rank  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556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Quality of Education  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556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Alumni Employment  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556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Publications  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556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Citations  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556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Patents  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556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Year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4a49b2ad9e_0_34"/>
          <p:cNvSpPr txBox="1"/>
          <p:nvPr>
            <p:ph type="title"/>
          </p:nvPr>
        </p:nvSpPr>
        <p:spPr>
          <a:xfrm>
            <a:off x="919050" y="609600"/>
            <a:ext cx="10353900" cy="132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Related Work - Research Topics &amp; Methods</a:t>
            </a:r>
            <a:endParaRPr/>
          </a:p>
        </p:txBody>
      </p:sp>
      <p:sp>
        <p:nvSpPr>
          <p:cNvPr id="199" name="Google Shape;199;g34a49b2ad9e_0_34"/>
          <p:cNvSpPr txBox="1"/>
          <p:nvPr>
            <p:ph idx="12" type="sldNum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00" name="Google Shape;200;g34a49b2ad9e_0_34"/>
          <p:cNvGraphicFramePr/>
          <p:nvPr/>
        </p:nvGraphicFramePr>
        <p:xfrm>
          <a:off x="952500" y="180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{73373C1F-2B75-45B9-B7B1-443EC09190A9}</a:tableStyleId>
              </a:tblPr>
              <a:tblGrid>
                <a:gridCol w="2942025"/>
                <a:gridCol w="4152325"/>
                <a:gridCol w="3192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Topic</a:t>
                      </a:r>
                      <a:endParaRPr b="1" sz="20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Research Question</a:t>
                      </a:r>
                      <a:endParaRPr b="1" sz="20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Method</a:t>
                      </a:r>
                      <a:endParaRPr b="1" sz="20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Citations vs. World Rank</a:t>
                      </a:r>
                      <a:endParaRPr sz="16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Does more citations lead to better rank?</a:t>
                      </a:r>
                      <a:endParaRPr sz="16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Correlation + Linear Regression</a:t>
                      </a:r>
                      <a:endParaRPr sz="16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Alumni Employment vs. Score</a:t>
                      </a:r>
                      <a:endParaRPr sz="16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Does better employment lead to higher score?</a:t>
                      </a:r>
                      <a:endParaRPr sz="16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Correlation + Regression</a:t>
                      </a:r>
                      <a:endParaRPr sz="16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Key Indicators Analysis</a:t>
                      </a:r>
                      <a:endParaRPr sz="16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Which indicator influences rank most?</a:t>
                      </a:r>
                      <a:endParaRPr sz="16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Relation Weight Analysis</a:t>
                      </a:r>
                      <a:endParaRPr sz="16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Country Impact</a:t>
                      </a:r>
                      <a:endParaRPr sz="16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Do specific countries rank higher at same score?</a:t>
                      </a:r>
                      <a:endParaRPr sz="16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Group Analysis</a:t>
                      </a:r>
                      <a:endParaRPr sz="16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Patents vs. Academic Impact</a:t>
                      </a:r>
                      <a:endParaRPr sz="16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Which type of university ranks higher?</a:t>
                      </a:r>
                      <a:endParaRPr sz="16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Comparative Analysis</a:t>
                      </a:r>
                      <a:endParaRPr sz="16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9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University Type Classification</a:t>
                      </a:r>
                      <a:endParaRPr sz="16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Classify by citations and patents</a:t>
                      </a:r>
                      <a:endParaRPr sz="16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Clustering</a:t>
                      </a:r>
                      <a:endParaRPr sz="16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1" name="Google Shape;201;g34a49b2ad9e_0_34"/>
          <p:cNvGraphicFramePr/>
          <p:nvPr/>
        </p:nvGraphicFramePr>
        <p:xfrm>
          <a:off x="1632125" y="86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{4E4E16A7-C66D-425A-9152-06CB60E98426}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4a49b2ad9e_0_149"/>
          <p:cNvSpPr txBox="1"/>
          <p:nvPr>
            <p:ph type="title"/>
          </p:nvPr>
        </p:nvSpPr>
        <p:spPr>
          <a:xfrm>
            <a:off x="919045" y="595275"/>
            <a:ext cx="10353900" cy="132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Processing and Analysis Flow</a:t>
            </a:r>
            <a:endParaRPr/>
          </a:p>
        </p:txBody>
      </p:sp>
      <p:sp>
        <p:nvSpPr>
          <p:cNvPr id="208" name="Google Shape;208;g34a49b2ad9e_0_149"/>
          <p:cNvSpPr txBox="1"/>
          <p:nvPr>
            <p:ph idx="1" type="body"/>
          </p:nvPr>
        </p:nvSpPr>
        <p:spPr>
          <a:xfrm>
            <a:off x="609000" y="1638875"/>
            <a:ext cx="5486400" cy="441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210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30"/>
              <a:buFont typeface="Rockwell"/>
              <a:buAutoNum type="arabicPeriod"/>
            </a:pPr>
            <a:r>
              <a:rPr lang="en-US" sz="1800"/>
              <a:t>Data Preprocessing</a:t>
            </a:r>
            <a:endParaRPr sz="1800"/>
          </a:p>
          <a:p>
            <a:pPr indent="-332105" lvl="1" marL="9144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30"/>
              <a:buChar char="○"/>
            </a:pPr>
            <a:r>
              <a:rPr lang="en-US" sz="1629"/>
              <a:t>Clean missing or inconsistent data.</a:t>
            </a:r>
            <a:endParaRPr sz="1629"/>
          </a:p>
          <a:p>
            <a:pPr indent="-332105" lvl="1" marL="9144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30"/>
              <a:buChar char="○"/>
            </a:pPr>
            <a:r>
              <a:rPr lang="en-US" sz="1629"/>
              <a:t>Normalize features for comparability.</a:t>
            </a:r>
            <a:endParaRPr sz="1629"/>
          </a:p>
          <a:p>
            <a:pPr indent="-33210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30"/>
              <a:buFont typeface="Rockwell"/>
              <a:buAutoNum type="arabicPeriod"/>
            </a:pPr>
            <a:r>
              <a:rPr lang="en-US" sz="1800"/>
              <a:t>Exploratory Data Analy</a:t>
            </a:r>
            <a:r>
              <a:rPr lang="en-US" sz="1800"/>
              <a:t>s</a:t>
            </a:r>
            <a:r>
              <a:rPr lang="en-US" sz="1800"/>
              <a:t>is (EDA)</a:t>
            </a:r>
            <a:endParaRPr sz="1800"/>
          </a:p>
          <a:p>
            <a:pPr indent="-332105" lvl="1" marL="9144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30"/>
              <a:buChar char="○"/>
            </a:pPr>
            <a:r>
              <a:rPr lang="en-US" sz="1629"/>
              <a:t>Generate correlation matrix.</a:t>
            </a:r>
            <a:endParaRPr sz="1629"/>
          </a:p>
          <a:p>
            <a:pPr indent="-332105" lvl="1" marL="9144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30"/>
              <a:buChar char="○"/>
            </a:pPr>
            <a:r>
              <a:rPr lang="en-US" sz="1629"/>
              <a:t>Visualize feature distributions and relationships.</a:t>
            </a:r>
            <a:endParaRPr sz="1629"/>
          </a:p>
          <a:p>
            <a:pPr indent="-33210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30"/>
              <a:buFont typeface="Rockwell"/>
              <a:buAutoNum type="arabicPeriod"/>
            </a:pPr>
            <a:r>
              <a:rPr lang="en-US" sz="1800"/>
              <a:t>Feature Importance Analysis</a:t>
            </a:r>
            <a:endParaRPr sz="1800"/>
          </a:p>
          <a:p>
            <a:pPr indent="-332105" lvl="1" marL="9144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30"/>
              <a:buChar char="○"/>
            </a:pPr>
            <a:r>
              <a:rPr lang="en-US" sz="1629"/>
              <a:t>Apply Decision Trees and Random Forests.</a:t>
            </a:r>
            <a:endParaRPr sz="1629"/>
          </a:p>
          <a:p>
            <a:pPr indent="-332105" lvl="1" marL="9144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30"/>
              <a:buChar char="○"/>
            </a:pPr>
            <a:r>
              <a:rPr lang="en-US" sz="1629"/>
              <a:t>Conduct Principal Component Analysis (PCA).</a:t>
            </a:r>
            <a:endParaRPr sz="1629"/>
          </a:p>
        </p:txBody>
      </p:sp>
      <p:sp>
        <p:nvSpPr>
          <p:cNvPr id="209" name="Google Shape;209;g34a49b2ad9e_0_149"/>
          <p:cNvSpPr txBox="1"/>
          <p:nvPr>
            <p:ph idx="12" type="sldNum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g34a49b2ad9e_0_149"/>
          <p:cNvSpPr txBox="1"/>
          <p:nvPr/>
        </p:nvSpPr>
        <p:spPr>
          <a:xfrm>
            <a:off x="6095400" y="1636776"/>
            <a:ext cx="5486400" cy="19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ckwell"/>
              <a:buAutoNum type="arabicPeriod" startAt="4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Predictive Modeling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302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ckwell"/>
              <a:buChar char="○"/>
            </a:pPr>
            <a:r>
              <a:rPr lang="en-US" sz="1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Build regression models (Linear Regression, Decision Tree Regression).</a:t>
            </a:r>
            <a:endParaRPr sz="1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ckwell"/>
              <a:buAutoNum type="arabicPeriod" startAt="4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Visualization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30200" lvl="1" marL="914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ckwell"/>
              <a:buChar char="○"/>
            </a:pPr>
            <a:r>
              <a:rPr lang="en-US" sz="1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Correlation matrix, feature importance, regression results.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4a49b2ad9e_0_160"/>
          <p:cNvSpPr txBox="1"/>
          <p:nvPr>
            <p:ph type="title"/>
          </p:nvPr>
        </p:nvSpPr>
        <p:spPr>
          <a:xfrm>
            <a:off x="913795" y="609600"/>
            <a:ext cx="10353900" cy="1326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Expected Results</a:t>
            </a:r>
            <a:endParaRPr/>
          </a:p>
        </p:txBody>
      </p:sp>
      <p:sp>
        <p:nvSpPr>
          <p:cNvPr id="217" name="Google Shape;217;g34a49b2ad9e_0_160"/>
          <p:cNvSpPr txBox="1"/>
          <p:nvPr>
            <p:ph idx="1" type="body"/>
          </p:nvPr>
        </p:nvSpPr>
        <p:spPr>
          <a:xfrm>
            <a:off x="913795" y="2096064"/>
            <a:ext cx="10353900" cy="369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Identify key factors significantly impacting university rankings.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Build predictive models based on educational indicators.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Visualize insights into relationships among indicators.</a:t>
            </a:r>
            <a:endParaRPr/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Provide actionable suggestions for academic institutions.</a:t>
            </a:r>
            <a:endParaRPr/>
          </a:p>
        </p:txBody>
      </p:sp>
      <p:sp>
        <p:nvSpPr>
          <p:cNvPr id="218" name="Google Shape;218;g34a49b2ad9e_0_160"/>
          <p:cNvSpPr txBox="1"/>
          <p:nvPr>
            <p:ph idx="12" type="sldNum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2019-04-04T09:54:01Z</dcterms:created>
  <dc:creator>Freddy</dc:creator>
</cp:coreProperties>
</file>