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890"/>
    <a:srgbClr val="FEF6F0"/>
    <a:srgbClr val="FBE5D6"/>
    <a:srgbClr val="F6C5A4"/>
    <a:srgbClr val="E6C0DF"/>
    <a:srgbClr val="BC58A9"/>
    <a:srgbClr val="CAE8AA"/>
    <a:srgbClr val="69C398"/>
    <a:srgbClr val="9FD9B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7" autoAdjust="0"/>
    <p:restoredTop sz="94660"/>
  </p:normalViewPr>
  <p:slideViewPr>
    <p:cSldViewPr snapToGrid="0">
      <p:cViewPr>
        <p:scale>
          <a:sx n="33" d="100"/>
          <a:sy n="33" d="100"/>
        </p:scale>
        <p:origin x="67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7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5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8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98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6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8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5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2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10FE-BC6B-4F38-91EB-BBFC22D496C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76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群組 1059">
            <a:extLst>
              <a:ext uri="{FF2B5EF4-FFF2-40B4-BE49-F238E27FC236}">
                <a16:creationId xmlns:a16="http://schemas.microsoft.com/office/drawing/2014/main" id="{02A10EB3-1889-640F-8E0A-A788CB3B99E2}"/>
              </a:ext>
            </a:extLst>
          </p:cNvPr>
          <p:cNvGrpSpPr/>
          <p:nvPr/>
        </p:nvGrpSpPr>
        <p:grpSpPr>
          <a:xfrm>
            <a:off x="719729" y="269699"/>
            <a:ext cx="28960106" cy="2415584"/>
            <a:chOff x="719729" y="269699"/>
            <a:chExt cx="28960106" cy="2415584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5A7F4794-BCEE-5D9C-2212-FE77BFBB98D2}"/>
                </a:ext>
              </a:extLst>
            </p:cNvPr>
            <p:cNvSpPr txBox="1"/>
            <p:nvPr/>
          </p:nvSpPr>
          <p:spPr>
            <a:xfrm>
              <a:off x="719729" y="650828"/>
              <a:ext cx="99277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44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自然語言處理 </a:t>
              </a:r>
              <a:r>
                <a:rPr kumimoji="1" lang="en-US" altLang="zh-TW" sz="44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NLP 2024</a:t>
              </a:r>
              <a:r>
                <a:rPr kumimoji="1" lang="zh-TW" altLang="en-US" sz="44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44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Term Project</a:t>
              </a:r>
              <a:endParaRPr kumimoji="1" lang="zh-TW" altLang="en-US" sz="4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2BC1A7A-8521-CE76-2E41-0A88CC15CD17}"/>
                </a:ext>
              </a:extLst>
            </p:cNvPr>
            <p:cNvGrpSpPr/>
            <p:nvPr/>
          </p:nvGrpSpPr>
          <p:grpSpPr>
            <a:xfrm>
              <a:off x="27050798" y="269699"/>
              <a:ext cx="2629037" cy="2301139"/>
              <a:chOff x="24264806" y="200761"/>
              <a:chExt cx="2629037" cy="2301139"/>
            </a:xfrm>
          </p:grpSpPr>
          <p:grpSp>
            <p:nvGrpSpPr>
              <p:cNvPr id="3" name="Group 15">
                <a:extLst>
                  <a:ext uri="{FF2B5EF4-FFF2-40B4-BE49-F238E27FC236}">
                    <a16:creationId xmlns:a16="http://schemas.microsoft.com/office/drawing/2014/main" id="{3FCC4A2D-E468-BBBD-61A5-453AB826F597}"/>
                  </a:ext>
                </a:extLst>
              </p:cNvPr>
              <p:cNvGrpSpPr/>
              <p:nvPr/>
            </p:nvGrpSpPr>
            <p:grpSpPr>
              <a:xfrm rot="13933571">
                <a:off x="24394506" y="71061"/>
                <a:ext cx="2301139" cy="2560539"/>
                <a:chOff x="4242525" y="2051627"/>
                <a:chExt cx="2223612" cy="2536187"/>
              </a:xfrm>
              <a:solidFill>
                <a:srgbClr val="85D8DE"/>
              </a:solidFill>
            </p:grpSpPr>
            <p:sp>
              <p:nvSpPr>
                <p:cNvPr id="5" name="Rounded Rectangle 16">
                  <a:extLst>
                    <a:ext uri="{FF2B5EF4-FFF2-40B4-BE49-F238E27FC236}">
                      <a16:creationId xmlns:a16="http://schemas.microsoft.com/office/drawing/2014/main" id="{E971CFA6-7DA3-367D-7FF0-3E5DE9697B3E}"/>
                    </a:ext>
                  </a:extLst>
                </p:cNvPr>
                <p:cNvSpPr/>
                <p:nvPr/>
              </p:nvSpPr>
              <p:spPr>
                <a:xfrm>
                  <a:off x="4242525" y="3147814"/>
                  <a:ext cx="1440000" cy="1440000"/>
                </a:xfrm>
                <a:prstGeom prst="roundRect">
                  <a:avLst>
                    <a:gd name="adj" fmla="val 134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6" name="Rounded Rectangle 17">
                  <a:extLst>
                    <a:ext uri="{FF2B5EF4-FFF2-40B4-BE49-F238E27FC236}">
                      <a16:creationId xmlns:a16="http://schemas.microsoft.com/office/drawing/2014/main" id="{A805F261-9BB0-AEF2-1124-9C73CAD065F6}"/>
                    </a:ext>
                  </a:extLst>
                </p:cNvPr>
                <p:cNvSpPr/>
                <p:nvPr/>
              </p:nvSpPr>
              <p:spPr>
                <a:xfrm>
                  <a:off x="4683019" y="2051627"/>
                  <a:ext cx="1005436" cy="1024067"/>
                </a:xfrm>
                <a:prstGeom prst="roundRect">
                  <a:avLst>
                    <a:gd name="adj" fmla="val 13467"/>
                  </a:avLst>
                </a:prstGeom>
                <a:solidFill>
                  <a:srgbClr val="59008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7" name="Rounded Rectangle 18">
                  <a:extLst>
                    <a:ext uri="{FF2B5EF4-FFF2-40B4-BE49-F238E27FC236}">
                      <a16:creationId xmlns:a16="http://schemas.microsoft.com/office/drawing/2014/main" id="{D955E968-72D6-9F3B-2B7A-392F3CBBAF9E}"/>
                    </a:ext>
                  </a:extLst>
                </p:cNvPr>
                <p:cNvSpPr/>
                <p:nvPr/>
              </p:nvSpPr>
              <p:spPr>
                <a:xfrm>
                  <a:off x="5746137" y="3147814"/>
                  <a:ext cx="720000" cy="720000"/>
                </a:xfrm>
                <a:prstGeom prst="roundRect">
                  <a:avLst>
                    <a:gd name="adj" fmla="val 13467"/>
                  </a:avLst>
                </a:prstGeom>
                <a:solidFill>
                  <a:srgbClr val="E490B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8" name="Rounded Rectangle 19">
                  <a:extLst>
                    <a:ext uri="{FF2B5EF4-FFF2-40B4-BE49-F238E27FC236}">
                      <a16:creationId xmlns:a16="http://schemas.microsoft.com/office/drawing/2014/main" id="{22BA7F89-382D-DCED-A129-81EB4ECA9B8B}"/>
                    </a:ext>
                  </a:extLst>
                </p:cNvPr>
                <p:cNvSpPr/>
                <p:nvPr/>
              </p:nvSpPr>
              <p:spPr>
                <a:xfrm>
                  <a:off x="5764217" y="2517614"/>
                  <a:ext cx="540000" cy="540000"/>
                </a:xfrm>
                <a:prstGeom prst="roundRect">
                  <a:avLst>
                    <a:gd name="adj" fmla="val 13467"/>
                  </a:avLst>
                </a:prstGeom>
                <a:solidFill>
                  <a:srgbClr val="1C0C5B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B9F93A78-837D-5171-CF44-238D4313946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5458473" y="450305"/>
                <a:ext cx="1435370" cy="1765128"/>
                <a:chOff x="1924" y="-89"/>
                <a:chExt cx="3652" cy="4491"/>
              </a:xfrm>
            </p:grpSpPr>
            <p:sp>
              <p:nvSpPr>
                <p:cNvPr id="11" name="Freeform 5">
                  <a:extLst>
                    <a:ext uri="{FF2B5EF4-FFF2-40B4-BE49-F238E27FC236}">
                      <a16:creationId xmlns:a16="http://schemas.microsoft.com/office/drawing/2014/main" id="{0EC1C5A1-F7D4-37C8-0D99-351DA20941A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433" y="1054"/>
                  <a:ext cx="873" cy="597"/>
                </a:xfrm>
                <a:custGeom>
                  <a:avLst/>
                  <a:gdLst>
                    <a:gd name="T0" fmla="*/ 43 w 3036"/>
                    <a:gd name="T1" fmla="*/ 2010 h 2077"/>
                    <a:gd name="T2" fmla="*/ 0 w 3036"/>
                    <a:gd name="T3" fmla="*/ 2073 h 2077"/>
                    <a:gd name="T4" fmla="*/ 2858 w 3036"/>
                    <a:gd name="T5" fmla="*/ 2077 h 2077"/>
                    <a:gd name="T6" fmla="*/ 3036 w 3036"/>
                    <a:gd name="T7" fmla="*/ 560 h 2077"/>
                    <a:gd name="T8" fmla="*/ 2044 w 3036"/>
                    <a:gd name="T9" fmla="*/ 0 h 2077"/>
                    <a:gd name="T10" fmla="*/ 1984 w 3036"/>
                    <a:gd name="T11" fmla="*/ 38 h 2077"/>
                    <a:gd name="T12" fmla="*/ 2970 w 3036"/>
                    <a:gd name="T13" fmla="*/ 594 h 2077"/>
                    <a:gd name="T14" fmla="*/ 2801 w 3036"/>
                    <a:gd name="T15" fmla="*/ 2014 h 2077"/>
                    <a:gd name="T16" fmla="*/ 43 w 3036"/>
                    <a:gd name="T17" fmla="*/ 2010 h 20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36" h="2077">
                      <a:moveTo>
                        <a:pt x="43" y="2010"/>
                      </a:moveTo>
                      <a:lnTo>
                        <a:pt x="0" y="2073"/>
                      </a:lnTo>
                      <a:lnTo>
                        <a:pt x="2858" y="2077"/>
                      </a:lnTo>
                      <a:lnTo>
                        <a:pt x="3036" y="560"/>
                      </a:lnTo>
                      <a:lnTo>
                        <a:pt x="2044" y="0"/>
                      </a:lnTo>
                      <a:lnTo>
                        <a:pt x="1984" y="38"/>
                      </a:lnTo>
                      <a:lnTo>
                        <a:pt x="2970" y="594"/>
                      </a:lnTo>
                      <a:lnTo>
                        <a:pt x="2801" y="2014"/>
                      </a:lnTo>
                      <a:lnTo>
                        <a:pt x="43" y="2010"/>
                      </a:ln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D4F8011C-704E-AECD-1C58-8B030241EBC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195" y="966"/>
                  <a:ext cx="731" cy="684"/>
                </a:xfrm>
                <a:custGeom>
                  <a:avLst/>
                  <a:gdLst>
                    <a:gd name="T0" fmla="*/ 2325 w 2541"/>
                    <a:gd name="T1" fmla="*/ 72 h 2380"/>
                    <a:gd name="T2" fmla="*/ 2480 w 2541"/>
                    <a:gd name="T3" fmla="*/ 159 h 2380"/>
                    <a:gd name="T4" fmla="*/ 2541 w 2541"/>
                    <a:gd name="T5" fmla="*/ 122 h 2380"/>
                    <a:gd name="T6" fmla="*/ 2323 w 2541"/>
                    <a:gd name="T7" fmla="*/ 0 h 2380"/>
                    <a:gd name="T8" fmla="*/ 1193 w 2541"/>
                    <a:gd name="T9" fmla="*/ 716 h 2380"/>
                    <a:gd name="T10" fmla="*/ 0 w 2541"/>
                    <a:gd name="T11" fmla="*/ 2380 h 2380"/>
                    <a:gd name="T12" fmla="*/ 423 w 2541"/>
                    <a:gd name="T13" fmla="*/ 2380 h 2380"/>
                    <a:gd name="T14" fmla="*/ 466 w 2541"/>
                    <a:gd name="T15" fmla="*/ 2318 h 2380"/>
                    <a:gd name="T16" fmla="*/ 123 w 2541"/>
                    <a:gd name="T17" fmla="*/ 2317 h 2380"/>
                    <a:gd name="T18" fmla="*/ 1236 w 2541"/>
                    <a:gd name="T19" fmla="*/ 762 h 2380"/>
                    <a:gd name="T20" fmla="*/ 2325 w 2541"/>
                    <a:gd name="T21" fmla="*/ 72 h 2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41" h="2380">
                      <a:moveTo>
                        <a:pt x="2325" y="72"/>
                      </a:moveTo>
                      <a:lnTo>
                        <a:pt x="2480" y="159"/>
                      </a:lnTo>
                      <a:lnTo>
                        <a:pt x="2541" y="122"/>
                      </a:lnTo>
                      <a:lnTo>
                        <a:pt x="2323" y="0"/>
                      </a:lnTo>
                      <a:lnTo>
                        <a:pt x="1193" y="716"/>
                      </a:lnTo>
                      <a:lnTo>
                        <a:pt x="0" y="2380"/>
                      </a:lnTo>
                      <a:lnTo>
                        <a:pt x="423" y="2380"/>
                      </a:lnTo>
                      <a:lnTo>
                        <a:pt x="466" y="2318"/>
                      </a:lnTo>
                      <a:lnTo>
                        <a:pt x="123" y="2317"/>
                      </a:lnTo>
                      <a:lnTo>
                        <a:pt x="1236" y="762"/>
                      </a:lnTo>
                      <a:lnTo>
                        <a:pt x="2325" y="72"/>
                      </a:ln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7">
                  <a:extLst>
                    <a:ext uri="{FF2B5EF4-FFF2-40B4-BE49-F238E27FC236}">
                      <a16:creationId xmlns:a16="http://schemas.microsoft.com/office/drawing/2014/main" id="{B6253AA6-A2C3-B8F8-C93D-A65A6E1FA35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172" y="1768"/>
                  <a:ext cx="283" cy="745"/>
                </a:xfrm>
                <a:custGeom>
                  <a:avLst/>
                  <a:gdLst>
                    <a:gd name="T0" fmla="*/ 0 w 984"/>
                    <a:gd name="T1" fmla="*/ 111 h 2589"/>
                    <a:gd name="T2" fmla="*/ 430 w 984"/>
                    <a:gd name="T3" fmla="*/ 111 h 2589"/>
                    <a:gd name="T4" fmla="*/ 59 w 984"/>
                    <a:gd name="T5" fmla="*/ 2589 h 2589"/>
                    <a:gd name="T6" fmla="*/ 171 w 984"/>
                    <a:gd name="T7" fmla="*/ 2589 h 2589"/>
                    <a:gd name="T8" fmla="*/ 543 w 984"/>
                    <a:gd name="T9" fmla="*/ 111 h 2589"/>
                    <a:gd name="T10" fmla="*/ 960 w 984"/>
                    <a:gd name="T11" fmla="*/ 111 h 2589"/>
                    <a:gd name="T12" fmla="*/ 984 w 984"/>
                    <a:gd name="T13" fmla="*/ 0 h 2589"/>
                    <a:gd name="T14" fmla="*/ 24 w 984"/>
                    <a:gd name="T15" fmla="*/ 0 h 2589"/>
                    <a:gd name="T16" fmla="*/ 0 w 984"/>
                    <a:gd name="T17" fmla="*/ 111 h 2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4" h="2589">
                      <a:moveTo>
                        <a:pt x="0" y="111"/>
                      </a:moveTo>
                      <a:lnTo>
                        <a:pt x="430" y="111"/>
                      </a:lnTo>
                      <a:lnTo>
                        <a:pt x="59" y="2589"/>
                      </a:lnTo>
                      <a:lnTo>
                        <a:pt x="171" y="2589"/>
                      </a:lnTo>
                      <a:lnTo>
                        <a:pt x="543" y="111"/>
                      </a:lnTo>
                      <a:lnTo>
                        <a:pt x="960" y="111"/>
                      </a:lnTo>
                      <a:lnTo>
                        <a:pt x="984" y="0"/>
                      </a:lnTo>
                      <a:lnTo>
                        <a:pt x="24" y="0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Rectangle 8">
                  <a:extLst>
                    <a:ext uri="{FF2B5EF4-FFF2-40B4-BE49-F238E27FC236}">
                      <a16:creationId xmlns:a16="http://schemas.microsoft.com/office/drawing/2014/main" id="{B7143123-739A-03C8-0077-0BC4AD37DC0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739" y="1768"/>
                  <a:ext cx="32" cy="744"/>
                </a:xfrm>
                <a:prstGeom prst="rect">
                  <a:avLst/>
                </a:prstGeom>
                <a:solidFill>
                  <a:srgbClr val="5D1C6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9">
                  <a:extLst>
                    <a:ext uri="{FF2B5EF4-FFF2-40B4-BE49-F238E27FC236}">
                      <a16:creationId xmlns:a16="http://schemas.microsoft.com/office/drawing/2014/main" id="{E9C1C604-EDB1-1DFD-6674-E228451DCDE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63" y="1764"/>
                  <a:ext cx="240" cy="749"/>
                </a:xfrm>
                <a:custGeom>
                  <a:avLst/>
                  <a:gdLst>
                    <a:gd name="T0" fmla="*/ 814 w 838"/>
                    <a:gd name="T1" fmla="*/ 113 h 2602"/>
                    <a:gd name="T2" fmla="*/ 838 w 838"/>
                    <a:gd name="T3" fmla="*/ 0 h 2602"/>
                    <a:gd name="T4" fmla="*/ 0 w 838"/>
                    <a:gd name="T5" fmla="*/ 0 h 2602"/>
                    <a:gd name="T6" fmla="*/ 0 w 838"/>
                    <a:gd name="T7" fmla="*/ 2602 h 2602"/>
                    <a:gd name="T8" fmla="*/ 449 w 838"/>
                    <a:gd name="T9" fmla="*/ 2602 h 2602"/>
                    <a:gd name="T10" fmla="*/ 473 w 838"/>
                    <a:gd name="T11" fmla="*/ 2490 h 2602"/>
                    <a:gd name="T12" fmla="*/ 111 w 838"/>
                    <a:gd name="T13" fmla="*/ 2490 h 2602"/>
                    <a:gd name="T14" fmla="*/ 111 w 838"/>
                    <a:gd name="T15" fmla="*/ 113 h 2602"/>
                    <a:gd name="T16" fmla="*/ 814 w 838"/>
                    <a:gd name="T17" fmla="*/ 113 h 2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38" h="2602">
                      <a:moveTo>
                        <a:pt x="814" y="113"/>
                      </a:moveTo>
                      <a:lnTo>
                        <a:pt x="838" y="0"/>
                      </a:lnTo>
                      <a:lnTo>
                        <a:pt x="0" y="0"/>
                      </a:lnTo>
                      <a:lnTo>
                        <a:pt x="0" y="2602"/>
                      </a:lnTo>
                      <a:lnTo>
                        <a:pt x="449" y="2602"/>
                      </a:lnTo>
                      <a:lnTo>
                        <a:pt x="473" y="2490"/>
                      </a:lnTo>
                      <a:lnTo>
                        <a:pt x="111" y="2490"/>
                      </a:lnTo>
                      <a:lnTo>
                        <a:pt x="111" y="113"/>
                      </a:lnTo>
                      <a:lnTo>
                        <a:pt x="814" y="113"/>
                      </a:ln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0">
                  <a:extLst>
                    <a:ext uri="{FF2B5EF4-FFF2-40B4-BE49-F238E27FC236}">
                      <a16:creationId xmlns:a16="http://schemas.microsoft.com/office/drawing/2014/main" id="{B2BA6ECE-C5A3-0DA4-74E7-3B06B9F71E6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358" y="1764"/>
                  <a:ext cx="278" cy="748"/>
                </a:xfrm>
                <a:custGeom>
                  <a:avLst/>
                  <a:gdLst>
                    <a:gd name="T0" fmla="*/ 967 w 967"/>
                    <a:gd name="T1" fmla="*/ 2599 h 2600"/>
                    <a:gd name="T2" fmla="*/ 967 w 967"/>
                    <a:gd name="T3" fmla="*/ 0 h 2600"/>
                    <a:gd name="T4" fmla="*/ 558 w 967"/>
                    <a:gd name="T5" fmla="*/ 0 h 2600"/>
                    <a:gd name="T6" fmla="*/ 314 w 967"/>
                    <a:gd name="T7" fmla="*/ 1128 h 2600"/>
                    <a:gd name="T8" fmla="*/ 0 w 967"/>
                    <a:gd name="T9" fmla="*/ 2600 h 2600"/>
                    <a:gd name="T10" fmla="*/ 114 w 967"/>
                    <a:gd name="T11" fmla="*/ 2600 h 2600"/>
                    <a:gd name="T12" fmla="*/ 409 w 967"/>
                    <a:gd name="T13" fmla="*/ 1215 h 2600"/>
                    <a:gd name="T14" fmla="*/ 409 w 967"/>
                    <a:gd name="T15" fmla="*/ 1215 h 2600"/>
                    <a:gd name="T16" fmla="*/ 855 w 967"/>
                    <a:gd name="T17" fmla="*/ 1215 h 2600"/>
                    <a:gd name="T18" fmla="*/ 855 w 967"/>
                    <a:gd name="T19" fmla="*/ 2599 h 2600"/>
                    <a:gd name="T20" fmla="*/ 967 w 967"/>
                    <a:gd name="T21" fmla="*/ 2599 h 2600"/>
                    <a:gd name="T22" fmla="*/ 433 w 967"/>
                    <a:gd name="T23" fmla="*/ 1105 h 2600"/>
                    <a:gd name="T24" fmla="*/ 648 w 967"/>
                    <a:gd name="T25" fmla="*/ 113 h 2600"/>
                    <a:gd name="T26" fmla="*/ 855 w 967"/>
                    <a:gd name="T27" fmla="*/ 113 h 2600"/>
                    <a:gd name="T28" fmla="*/ 855 w 967"/>
                    <a:gd name="T29" fmla="*/ 1105 h 2600"/>
                    <a:gd name="T30" fmla="*/ 433 w 967"/>
                    <a:gd name="T31" fmla="*/ 1105 h 2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67" h="2600">
                      <a:moveTo>
                        <a:pt x="967" y="2599"/>
                      </a:moveTo>
                      <a:lnTo>
                        <a:pt x="967" y="0"/>
                      </a:lnTo>
                      <a:lnTo>
                        <a:pt x="558" y="0"/>
                      </a:lnTo>
                      <a:lnTo>
                        <a:pt x="314" y="1128"/>
                      </a:lnTo>
                      <a:lnTo>
                        <a:pt x="0" y="2600"/>
                      </a:lnTo>
                      <a:lnTo>
                        <a:pt x="114" y="2600"/>
                      </a:lnTo>
                      <a:lnTo>
                        <a:pt x="409" y="1215"/>
                      </a:lnTo>
                      <a:lnTo>
                        <a:pt x="409" y="1215"/>
                      </a:lnTo>
                      <a:lnTo>
                        <a:pt x="855" y="1215"/>
                      </a:lnTo>
                      <a:lnTo>
                        <a:pt x="855" y="2599"/>
                      </a:lnTo>
                      <a:lnTo>
                        <a:pt x="967" y="2599"/>
                      </a:lnTo>
                      <a:close/>
                      <a:moveTo>
                        <a:pt x="433" y="1105"/>
                      </a:moveTo>
                      <a:lnTo>
                        <a:pt x="648" y="113"/>
                      </a:lnTo>
                      <a:lnTo>
                        <a:pt x="855" y="113"/>
                      </a:lnTo>
                      <a:lnTo>
                        <a:pt x="855" y="1105"/>
                      </a:lnTo>
                      <a:lnTo>
                        <a:pt x="433" y="1105"/>
                      </a:ln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1">
                  <a:extLst>
                    <a:ext uri="{FF2B5EF4-FFF2-40B4-BE49-F238E27FC236}">
                      <a16:creationId xmlns:a16="http://schemas.microsoft.com/office/drawing/2014/main" id="{47FAF780-7A5E-02FE-9C61-8E987064358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294" y="913"/>
                  <a:ext cx="1160" cy="1599"/>
                </a:xfrm>
                <a:custGeom>
                  <a:avLst/>
                  <a:gdLst>
                    <a:gd name="T0" fmla="*/ 3846 w 4032"/>
                    <a:gd name="T1" fmla="*/ 592 h 5562"/>
                    <a:gd name="T2" fmla="*/ 3719 w 4032"/>
                    <a:gd name="T3" fmla="*/ 642 h 5562"/>
                    <a:gd name="T4" fmla="*/ 2896 w 4032"/>
                    <a:gd name="T5" fmla="*/ 172 h 5562"/>
                    <a:gd name="T6" fmla="*/ 2551 w 4032"/>
                    <a:gd name="T7" fmla="*/ 172 h 5562"/>
                    <a:gd name="T8" fmla="*/ 2489 w 4032"/>
                    <a:gd name="T9" fmla="*/ 245 h 5562"/>
                    <a:gd name="T10" fmla="*/ 2236 w 4032"/>
                    <a:gd name="T11" fmla="*/ 400 h 5562"/>
                    <a:gd name="T12" fmla="*/ 1434 w 4032"/>
                    <a:gd name="T13" fmla="*/ 891 h 5562"/>
                    <a:gd name="T14" fmla="*/ 1322 w 4032"/>
                    <a:gd name="T15" fmla="*/ 850 h 5562"/>
                    <a:gd name="T16" fmla="*/ 1175 w 4032"/>
                    <a:gd name="T17" fmla="*/ 1109 h 5562"/>
                    <a:gd name="T18" fmla="*/ 585 w 4032"/>
                    <a:gd name="T19" fmla="*/ 1987 h 5562"/>
                    <a:gd name="T20" fmla="*/ 200 w 4032"/>
                    <a:gd name="T21" fmla="*/ 2562 h 5562"/>
                    <a:gd name="T22" fmla="*/ 136 w 4032"/>
                    <a:gd name="T23" fmla="*/ 2637 h 5562"/>
                    <a:gd name="T24" fmla="*/ 0 w 4032"/>
                    <a:gd name="T25" fmla="*/ 2775 h 5562"/>
                    <a:gd name="T26" fmla="*/ 190 w 4032"/>
                    <a:gd name="T27" fmla="*/ 2900 h 5562"/>
                    <a:gd name="T28" fmla="*/ 246 w 4032"/>
                    <a:gd name="T29" fmla="*/ 2695 h 5562"/>
                    <a:gd name="T30" fmla="*/ 376 w 4032"/>
                    <a:gd name="T31" fmla="*/ 2501 h 5562"/>
                    <a:gd name="T32" fmla="*/ 1261 w 4032"/>
                    <a:gd name="T33" fmla="*/ 1182 h 5562"/>
                    <a:gd name="T34" fmla="*/ 1322 w 4032"/>
                    <a:gd name="T35" fmla="*/ 1194 h 5562"/>
                    <a:gd name="T36" fmla="*/ 1490 w 4032"/>
                    <a:gd name="T37" fmla="*/ 989 h 5562"/>
                    <a:gd name="T38" fmla="*/ 1715 w 4032"/>
                    <a:gd name="T39" fmla="*/ 851 h 5562"/>
                    <a:gd name="T40" fmla="*/ 2409 w 4032"/>
                    <a:gd name="T41" fmla="*/ 426 h 5562"/>
                    <a:gd name="T42" fmla="*/ 2610 w 4032"/>
                    <a:gd name="T43" fmla="*/ 304 h 5562"/>
                    <a:gd name="T44" fmla="*/ 2847 w 4032"/>
                    <a:gd name="T45" fmla="*/ 293 h 5562"/>
                    <a:gd name="T46" fmla="*/ 3659 w 4032"/>
                    <a:gd name="T47" fmla="*/ 780 h 5562"/>
                    <a:gd name="T48" fmla="*/ 3562 w 4032"/>
                    <a:gd name="T49" fmla="*/ 2855 h 5562"/>
                    <a:gd name="T50" fmla="*/ 3249 w 4032"/>
                    <a:gd name="T51" fmla="*/ 2962 h 5562"/>
                    <a:gd name="T52" fmla="*/ 2691 w 4032"/>
                    <a:gd name="T53" fmla="*/ 5562 h 5562"/>
                    <a:gd name="T54" fmla="*/ 3100 w 4032"/>
                    <a:gd name="T55" fmla="*/ 4177 h 5562"/>
                    <a:gd name="T56" fmla="*/ 3546 w 4032"/>
                    <a:gd name="T57" fmla="*/ 4177 h 5562"/>
                    <a:gd name="T58" fmla="*/ 3657 w 4032"/>
                    <a:gd name="T59" fmla="*/ 5561 h 5562"/>
                    <a:gd name="T60" fmla="*/ 3755 w 4032"/>
                    <a:gd name="T61" fmla="*/ 3007 h 5562"/>
                    <a:gd name="T62" fmla="*/ 3891 w 4032"/>
                    <a:gd name="T63" fmla="*/ 962 h 5562"/>
                    <a:gd name="T64" fmla="*/ 4032 w 4032"/>
                    <a:gd name="T65" fmla="*/ 780 h 5562"/>
                    <a:gd name="T66" fmla="*/ 109 w 4032"/>
                    <a:gd name="T67" fmla="*/ 2845 h 5562"/>
                    <a:gd name="T68" fmla="*/ 62 w 4032"/>
                    <a:gd name="T69" fmla="*/ 2776 h 5562"/>
                    <a:gd name="T70" fmla="*/ 136 w 4032"/>
                    <a:gd name="T71" fmla="*/ 2702 h 5562"/>
                    <a:gd name="T72" fmla="*/ 210 w 4032"/>
                    <a:gd name="T73" fmla="*/ 2776 h 5562"/>
                    <a:gd name="T74" fmla="*/ 2724 w 4032"/>
                    <a:gd name="T75" fmla="*/ 243 h 5562"/>
                    <a:gd name="T76" fmla="*/ 2724 w 4032"/>
                    <a:gd name="T77" fmla="*/ 103 h 5562"/>
                    <a:gd name="T78" fmla="*/ 2724 w 4032"/>
                    <a:gd name="T79" fmla="*/ 243 h 5562"/>
                    <a:gd name="T80" fmla="*/ 3122 w 4032"/>
                    <a:gd name="T81" fmla="*/ 4067 h 5562"/>
                    <a:gd name="T82" fmla="*/ 3456 w 4032"/>
                    <a:gd name="T83" fmla="*/ 3075 h 5562"/>
                    <a:gd name="T84" fmla="*/ 3545 w 4032"/>
                    <a:gd name="T85" fmla="*/ 4067 h 5562"/>
                    <a:gd name="T86" fmla="*/ 3657 w 4032"/>
                    <a:gd name="T87" fmla="*/ 3081 h 5562"/>
                    <a:gd name="T88" fmla="*/ 3546 w 4032"/>
                    <a:gd name="T89" fmla="*/ 3086 h 5562"/>
                    <a:gd name="T90" fmla="*/ 3505 w 4032"/>
                    <a:gd name="T91" fmla="*/ 3009 h 5562"/>
                    <a:gd name="T92" fmla="*/ 3555 w 4032"/>
                    <a:gd name="T93" fmla="*/ 2925 h 5562"/>
                    <a:gd name="T94" fmla="*/ 3666 w 4032"/>
                    <a:gd name="T95" fmla="*/ 2942 h 5562"/>
                    <a:gd name="T96" fmla="*/ 3846 w 4032"/>
                    <a:gd name="T97" fmla="*/ 836 h 5562"/>
                    <a:gd name="T98" fmla="*/ 3846 w 4032"/>
                    <a:gd name="T99" fmla="*/ 726 h 5562"/>
                    <a:gd name="T100" fmla="*/ 3846 w 4032"/>
                    <a:gd name="T101" fmla="*/ 836 h 5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032" h="5562">
                      <a:moveTo>
                        <a:pt x="4032" y="780"/>
                      </a:moveTo>
                      <a:cubicBezTo>
                        <a:pt x="4032" y="677"/>
                        <a:pt x="3949" y="592"/>
                        <a:pt x="3846" y="592"/>
                      </a:cubicBezTo>
                      <a:cubicBezTo>
                        <a:pt x="3744" y="592"/>
                        <a:pt x="3752" y="611"/>
                        <a:pt x="3719" y="642"/>
                      </a:cubicBezTo>
                      <a:lnTo>
                        <a:pt x="3719" y="642"/>
                      </a:lnTo>
                      <a:lnTo>
                        <a:pt x="2896" y="190"/>
                      </a:lnTo>
                      <a:lnTo>
                        <a:pt x="2896" y="172"/>
                      </a:lnTo>
                      <a:cubicBezTo>
                        <a:pt x="2896" y="77"/>
                        <a:pt x="2819" y="0"/>
                        <a:pt x="2724" y="0"/>
                      </a:cubicBezTo>
                      <a:cubicBezTo>
                        <a:pt x="2629" y="0"/>
                        <a:pt x="2551" y="77"/>
                        <a:pt x="2551" y="172"/>
                      </a:cubicBezTo>
                      <a:cubicBezTo>
                        <a:pt x="2551" y="267"/>
                        <a:pt x="2551" y="195"/>
                        <a:pt x="2554" y="205"/>
                      </a:cubicBezTo>
                      <a:lnTo>
                        <a:pt x="2489" y="245"/>
                      </a:lnTo>
                      <a:lnTo>
                        <a:pt x="2297" y="362"/>
                      </a:lnTo>
                      <a:lnTo>
                        <a:pt x="2236" y="400"/>
                      </a:lnTo>
                      <a:lnTo>
                        <a:pt x="1656" y="755"/>
                      </a:lnTo>
                      <a:lnTo>
                        <a:pt x="1434" y="891"/>
                      </a:lnTo>
                      <a:lnTo>
                        <a:pt x="1434" y="891"/>
                      </a:lnTo>
                      <a:cubicBezTo>
                        <a:pt x="1404" y="866"/>
                        <a:pt x="1365" y="850"/>
                        <a:pt x="1322" y="850"/>
                      </a:cubicBezTo>
                      <a:cubicBezTo>
                        <a:pt x="1227" y="850"/>
                        <a:pt x="1151" y="926"/>
                        <a:pt x="1151" y="1021"/>
                      </a:cubicBezTo>
                      <a:cubicBezTo>
                        <a:pt x="1151" y="1116"/>
                        <a:pt x="1160" y="1082"/>
                        <a:pt x="1175" y="1109"/>
                      </a:cubicBezTo>
                      <a:lnTo>
                        <a:pt x="1175" y="1109"/>
                      </a:lnTo>
                      <a:lnTo>
                        <a:pt x="585" y="1987"/>
                      </a:lnTo>
                      <a:lnTo>
                        <a:pt x="241" y="2500"/>
                      </a:lnTo>
                      <a:lnTo>
                        <a:pt x="200" y="2562"/>
                      </a:lnTo>
                      <a:lnTo>
                        <a:pt x="150" y="2637"/>
                      </a:lnTo>
                      <a:lnTo>
                        <a:pt x="136" y="2637"/>
                      </a:lnTo>
                      <a:cubicBezTo>
                        <a:pt x="62" y="2637"/>
                        <a:pt x="2" y="2695"/>
                        <a:pt x="0" y="2769"/>
                      </a:cubicBezTo>
                      <a:lnTo>
                        <a:pt x="0" y="2775"/>
                      </a:lnTo>
                      <a:cubicBezTo>
                        <a:pt x="0" y="2850"/>
                        <a:pt x="61" y="2911"/>
                        <a:pt x="136" y="2911"/>
                      </a:cubicBezTo>
                      <a:cubicBezTo>
                        <a:pt x="211" y="2911"/>
                        <a:pt x="174" y="2907"/>
                        <a:pt x="190" y="2900"/>
                      </a:cubicBezTo>
                      <a:cubicBezTo>
                        <a:pt x="239" y="2879"/>
                        <a:pt x="272" y="2831"/>
                        <a:pt x="272" y="2775"/>
                      </a:cubicBezTo>
                      <a:cubicBezTo>
                        <a:pt x="272" y="2719"/>
                        <a:pt x="262" y="2717"/>
                        <a:pt x="246" y="2695"/>
                      </a:cubicBezTo>
                      <a:lnTo>
                        <a:pt x="335" y="2564"/>
                      </a:lnTo>
                      <a:lnTo>
                        <a:pt x="376" y="2501"/>
                      </a:lnTo>
                      <a:lnTo>
                        <a:pt x="677" y="2052"/>
                      </a:lnTo>
                      <a:lnTo>
                        <a:pt x="1261" y="1182"/>
                      </a:lnTo>
                      <a:lnTo>
                        <a:pt x="1261" y="1182"/>
                      </a:lnTo>
                      <a:cubicBezTo>
                        <a:pt x="1280" y="1190"/>
                        <a:pt x="1300" y="1194"/>
                        <a:pt x="1322" y="1194"/>
                      </a:cubicBezTo>
                      <a:cubicBezTo>
                        <a:pt x="1417" y="1194"/>
                        <a:pt x="1494" y="1117"/>
                        <a:pt x="1494" y="1022"/>
                      </a:cubicBezTo>
                      <a:cubicBezTo>
                        <a:pt x="1494" y="927"/>
                        <a:pt x="1494" y="1000"/>
                        <a:pt x="1490" y="989"/>
                      </a:cubicBezTo>
                      <a:lnTo>
                        <a:pt x="1490" y="989"/>
                      </a:lnTo>
                      <a:lnTo>
                        <a:pt x="1715" y="851"/>
                      </a:lnTo>
                      <a:lnTo>
                        <a:pt x="2347" y="464"/>
                      </a:lnTo>
                      <a:lnTo>
                        <a:pt x="2409" y="426"/>
                      </a:lnTo>
                      <a:lnTo>
                        <a:pt x="2547" y="341"/>
                      </a:lnTo>
                      <a:lnTo>
                        <a:pt x="2610" y="304"/>
                      </a:lnTo>
                      <a:cubicBezTo>
                        <a:pt x="2640" y="330"/>
                        <a:pt x="2680" y="346"/>
                        <a:pt x="2724" y="346"/>
                      </a:cubicBezTo>
                      <a:cubicBezTo>
                        <a:pt x="2767" y="346"/>
                        <a:pt x="2816" y="326"/>
                        <a:pt x="2847" y="293"/>
                      </a:cubicBezTo>
                      <a:lnTo>
                        <a:pt x="3662" y="741"/>
                      </a:lnTo>
                      <a:cubicBezTo>
                        <a:pt x="3660" y="754"/>
                        <a:pt x="3659" y="766"/>
                        <a:pt x="3659" y="780"/>
                      </a:cubicBezTo>
                      <a:cubicBezTo>
                        <a:pt x="3659" y="859"/>
                        <a:pt x="3709" y="927"/>
                        <a:pt x="3779" y="954"/>
                      </a:cubicBezTo>
                      <a:lnTo>
                        <a:pt x="3562" y="2855"/>
                      </a:lnTo>
                      <a:cubicBezTo>
                        <a:pt x="3507" y="2867"/>
                        <a:pt x="3465" y="2909"/>
                        <a:pt x="3449" y="2962"/>
                      </a:cubicBezTo>
                      <a:lnTo>
                        <a:pt x="3249" y="2962"/>
                      </a:lnTo>
                      <a:lnTo>
                        <a:pt x="3005" y="4090"/>
                      </a:lnTo>
                      <a:lnTo>
                        <a:pt x="2691" y="5562"/>
                      </a:lnTo>
                      <a:lnTo>
                        <a:pt x="2805" y="5562"/>
                      </a:lnTo>
                      <a:lnTo>
                        <a:pt x="3100" y="4177"/>
                      </a:lnTo>
                      <a:lnTo>
                        <a:pt x="3100" y="4177"/>
                      </a:lnTo>
                      <a:lnTo>
                        <a:pt x="3546" y="4177"/>
                      </a:lnTo>
                      <a:lnTo>
                        <a:pt x="3546" y="5561"/>
                      </a:lnTo>
                      <a:lnTo>
                        <a:pt x="3657" y="5561"/>
                      </a:lnTo>
                      <a:lnTo>
                        <a:pt x="3657" y="3152"/>
                      </a:lnTo>
                      <a:cubicBezTo>
                        <a:pt x="3715" y="3129"/>
                        <a:pt x="3755" y="3074"/>
                        <a:pt x="3755" y="3007"/>
                      </a:cubicBezTo>
                      <a:cubicBezTo>
                        <a:pt x="3755" y="2941"/>
                        <a:pt x="3722" y="2897"/>
                        <a:pt x="3674" y="2871"/>
                      </a:cubicBezTo>
                      <a:lnTo>
                        <a:pt x="3891" y="962"/>
                      </a:lnTo>
                      <a:cubicBezTo>
                        <a:pt x="3972" y="942"/>
                        <a:pt x="4032" y="869"/>
                        <a:pt x="4032" y="781"/>
                      </a:cubicBezTo>
                      <a:lnTo>
                        <a:pt x="4032" y="780"/>
                      </a:lnTo>
                      <a:close/>
                      <a:moveTo>
                        <a:pt x="136" y="2850"/>
                      </a:moveTo>
                      <a:cubicBezTo>
                        <a:pt x="126" y="2850"/>
                        <a:pt x="116" y="2847"/>
                        <a:pt x="109" y="2845"/>
                      </a:cubicBezTo>
                      <a:cubicBezTo>
                        <a:pt x="99" y="2841"/>
                        <a:pt x="90" y="2835"/>
                        <a:pt x="84" y="2827"/>
                      </a:cubicBezTo>
                      <a:cubicBezTo>
                        <a:pt x="71" y="2814"/>
                        <a:pt x="62" y="2796"/>
                        <a:pt x="62" y="2776"/>
                      </a:cubicBezTo>
                      <a:cubicBezTo>
                        <a:pt x="62" y="2747"/>
                        <a:pt x="79" y="2722"/>
                        <a:pt x="102" y="2710"/>
                      </a:cubicBezTo>
                      <a:cubicBezTo>
                        <a:pt x="112" y="2705"/>
                        <a:pt x="124" y="2702"/>
                        <a:pt x="136" y="2702"/>
                      </a:cubicBezTo>
                      <a:cubicBezTo>
                        <a:pt x="170" y="2702"/>
                        <a:pt x="199" y="2725"/>
                        <a:pt x="207" y="2756"/>
                      </a:cubicBezTo>
                      <a:cubicBezTo>
                        <a:pt x="209" y="2762"/>
                        <a:pt x="210" y="2770"/>
                        <a:pt x="210" y="2776"/>
                      </a:cubicBezTo>
                      <a:cubicBezTo>
                        <a:pt x="210" y="2817"/>
                        <a:pt x="177" y="2850"/>
                        <a:pt x="136" y="2850"/>
                      </a:cubicBezTo>
                      <a:close/>
                      <a:moveTo>
                        <a:pt x="2724" y="243"/>
                      </a:moveTo>
                      <a:cubicBezTo>
                        <a:pt x="2685" y="243"/>
                        <a:pt x="2654" y="212"/>
                        <a:pt x="2654" y="173"/>
                      </a:cubicBezTo>
                      <a:cubicBezTo>
                        <a:pt x="2654" y="135"/>
                        <a:pt x="2685" y="103"/>
                        <a:pt x="2724" y="103"/>
                      </a:cubicBezTo>
                      <a:cubicBezTo>
                        <a:pt x="2762" y="103"/>
                        <a:pt x="2794" y="135"/>
                        <a:pt x="2794" y="173"/>
                      </a:cubicBezTo>
                      <a:cubicBezTo>
                        <a:pt x="2794" y="212"/>
                        <a:pt x="2762" y="243"/>
                        <a:pt x="2724" y="243"/>
                      </a:cubicBezTo>
                      <a:close/>
                      <a:moveTo>
                        <a:pt x="3545" y="4067"/>
                      </a:moveTo>
                      <a:lnTo>
                        <a:pt x="3122" y="4067"/>
                      </a:lnTo>
                      <a:lnTo>
                        <a:pt x="3337" y="3075"/>
                      </a:lnTo>
                      <a:lnTo>
                        <a:pt x="3456" y="3075"/>
                      </a:lnTo>
                      <a:cubicBezTo>
                        <a:pt x="3474" y="3112"/>
                        <a:pt x="3506" y="3141"/>
                        <a:pt x="3545" y="3155"/>
                      </a:cubicBezTo>
                      <a:lnTo>
                        <a:pt x="3545" y="4067"/>
                      </a:lnTo>
                      <a:close/>
                      <a:moveTo>
                        <a:pt x="3692" y="3007"/>
                      </a:moveTo>
                      <a:cubicBezTo>
                        <a:pt x="3692" y="3037"/>
                        <a:pt x="3679" y="3064"/>
                        <a:pt x="3657" y="3081"/>
                      </a:cubicBezTo>
                      <a:cubicBezTo>
                        <a:pt x="3641" y="3094"/>
                        <a:pt x="3621" y="3102"/>
                        <a:pt x="3599" y="3102"/>
                      </a:cubicBezTo>
                      <a:cubicBezTo>
                        <a:pt x="3576" y="3102"/>
                        <a:pt x="3561" y="3096"/>
                        <a:pt x="3546" y="3086"/>
                      </a:cubicBezTo>
                      <a:cubicBezTo>
                        <a:pt x="3541" y="3082"/>
                        <a:pt x="3537" y="3078"/>
                        <a:pt x="3532" y="3075"/>
                      </a:cubicBezTo>
                      <a:cubicBezTo>
                        <a:pt x="3515" y="3057"/>
                        <a:pt x="3505" y="3035"/>
                        <a:pt x="3505" y="3009"/>
                      </a:cubicBezTo>
                      <a:cubicBezTo>
                        <a:pt x="3505" y="2982"/>
                        <a:pt x="3508" y="2977"/>
                        <a:pt x="3516" y="2963"/>
                      </a:cubicBezTo>
                      <a:cubicBezTo>
                        <a:pt x="3525" y="2947"/>
                        <a:pt x="3538" y="2934"/>
                        <a:pt x="3555" y="2925"/>
                      </a:cubicBezTo>
                      <a:cubicBezTo>
                        <a:pt x="3567" y="2917"/>
                        <a:pt x="3582" y="2913"/>
                        <a:pt x="3598" y="2913"/>
                      </a:cubicBezTo>
                      <a:cubicBezTo>
                        <a:pt x="3625" y="2913"/>
                        <a:pt x="3648" y="2925"/>
                        <a:pt x="3666" y="2942"/>
                      </a:cubicBezTo>
                      <a:cubicBezTo>
                        <a:pt x="3682" y="2959"/>
                        <a:pt x="3692" y="2982"/>
                        <a:pt x="3692" y="3007"/>
                      </a:cubicBezTo>
                      <a:close/>
                      <a:moveTo>
                        <a:pt x="3846" y="836"/>
                      </a:moveTo>
                      <a:cubicBezTo>
                        <a:pt x="3816" y="836"/>
                        <a:pt x="3791" y="811"/>
                        <a:pt x="3791" y="781"/>
                      </a:cubicBezTo>
                      <a:cubicBezTo>
                        <a:pt x="3791" y="751"/>
                        <a:pt x="3816" y="726"/>
                        <a:pt x="3846" y="726"/>
                      </a:cubicBezTo>
                      <a:cubicBezTo>
                        <a:pt x="3876" y="726"/>
                        <a:pt x="3901" y="751"/>
                        <a:pt x="3901" y="781"/>
                      </a:cubicBezTo>
                      <a:cubicBezTo>
                        <a:pt x="3901" y="811"/>
                        <a:pt x="3876" y="836"/>
                        <a:pt x="3846" y="836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2">
                  <a:extLst>
                    <a:ext uri="{FF2B5EF4-FFF2-40B4-BE49-F238E27FC236}">
                      <a16:creationId xmlns:a16="http://schemas.microsoft.com/office/drawing/2014/main" id="{22C1FF18-9E04-C650-B41A-A8E3364351A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363" y="2654"/>
                  <a:ext cx="578" cy="660"/>
                </a:xfrm>
                <a:custGeom>
                  <a:avLst/>
                  <a:gdLst>
                    <a:gd name="T0" fmla="*/ 189 w 2010"/>
                    <a:gd name="T1" fmla="*/ 381 h 2295"/>
                    <a:gd name="T2" fmla="*/ 254 w 2010"/>
                    <a:gd name="T3" fmla="*/ 370 h 2295"/>
                    <a:gd name="T4" fmla="*/ 582 w 2010"/>
                    <a:gd name="T5" fmla="*/ 926 h 2295"/>
                    <a:gd name="T6" fmla="*/ 1547 w 2010"/>
                    <a:gd name="T7" fmla="*/ 1605 h 2295"/>
                    <a:gd name="T8" fmla="*/ 1802 w 2010"/>
                    <a:gd name="T9" fmla="*/ 2295 h 2295"/>
                    <a:gd name="T10" fmla="*/ 2005 w 2010"/>
                    <a:gd name="T11" fmla="*/ 2295 h 2295"/>
                    <a:gd name="T12" fmla="*/ 2010 w 2010"/>
                    <a:gd name="T13" fmla="*/ 2222 h 2295"/>
                    <a:gd name="T14" fmla="*/ 1854 w 2010"/>
                    <a:gd name="T15" fmla="*/ 2222 h 2295"/>
                    <a:gd name="T16" fmla="*/ 1609 w 2010"/>
                    <a:gd name="T17" fmla="*/ 1558 h 2295"/>
                    <a:gd name="T18" fmla="*/ 637 w 2010"/>
                    <a:gd name="T19" fmla="*/ 876 h 2295"/>
                    <a:gd name="T20" fmla="*/ 316 w 2010"/>
                    <a:gd name="T21" fmla="*/ 332 h 2295"/>
                    <a:gd name="T22" fmla="*/ 380 w 2010"/>
                    <a:gd name="T23" fmla="*/ 190 h 2295"/>
                    <a:gd name="T24" fmla="*/ 190 w 2010"/>
                    <a:gd name="T25" fmla="*/ 0 h 2295"/>
                    <a:gd name="T26" fmla="*/ 0 w 2010"/>
                    <a:gd name="T27" fmla="*/ 190 h 2295"/>
                    <a:gd name="T28" fmla="*/ 190 w 2010"/>
                    <a:gd name="T29" fmla="*/ 380 h 2295"/>
                    <a:gd name="T30" fmla="*/ 189 w 2010"/>
                    <a:gd name="T31" fmla="*/ 381 h 2295"/>
                    <a:gd name="T32" fmla="*/ 189 w 2010"/>
                    <a:gd name="T33" fmla="*/ 72 h 2295"/>
                    <a:gd name="T34" fmla="*/ 306 w 2010"/>
                    <a:gd name="T35" fmla="*/ 190 h 2295"/>
                    <a:gd name="T36" fmla="*/ 189 w 2010"/>
                    <a:gd name="T37" fmla="*/ 307 h 2295"/>
                    <a:gd name="T38" fmla="*/ 71 w 2010"/>
                    <a:gd name="T39" fmla="*/ 190 h 2295"/>
                    <a:gd name="T40" fmla="*/ 189 w 2010"/>
                    <a:gd name="T41" fmla="*/ 72 h 2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10" h="2295">
                      <a:moveTo>
                        <a:pt x="189" y="381"/>
                      </a:moveTo>
                      <a:cubicBezTo>
                        <a:pt x="211" y="381"/>
                        <a:pt x="232" y="377"/>
                        <a:pt x="254" y="370"/>
                      </a:cubicBezTo>
                      <a:lnTo>
                        <a:pt x="582" y="926"/>
                      </a:lnTo>
                      <a:lnTo>
                        <a:pt x="1547" y="1605"/>
                      </a:lnTo>
                      <a:lnTo>
                        <a:pt x="1802" y="2295"/>
                      </a:lnTo>
                      <a:lnTo>
                        <a:pt x="2005" y="2295"/>
                      </a:lnTo>
                      <a:lnTo>
                        <a:pt x="2010" y="2222"/>
                      </a:lnTo>
                      <a:lnTo>
                        <a:pt x="1854" y="2222"/>
                      </a:lnTo>
                      <a:lnTo>
                        <a:pt x="1609" y="1558"/>
                      </a:lnTo>
                      <a:lnTo>
                        <a:pt x="637" y="876"/>
                      </a:lnTo>
                      <a:lnTo>
                        <a:pt x="316" y="332"/>
                      </a:lnTo>
                      <a:cubicBezTo>
                        <a:pt x="355" y="297"/>
                        <a:pt x="380" y="246"/>
                        <a:pt x="380" y="190"/>
                      </a:cubicBezTo>
                      <a:cubicBezTo>
                        <a:pt x="380" y="85"/>
                        <a:pt x="295" y="0"/>
                        <a:pt x="190" y="0"/>
                      </a:cubicBezTo>
                      <a:cubicBezTo>
                        <a:pt x="85" y="0"/>
                        <a:pt x="0" y="85"/>
                        <a:pt x="0" y="190"/>
                      </a:cubicBezTo>
                      <a:cubicBezTo>
                        <a:pt x="0" y="295"/>
                        <a:pt x="85" y="380"/>
                        <a:pt x="190" y="380"/>
                      </a:cubicBezTo>
                      <a:lnTo>
                        <a:pt x="189" y="381"/>
                      </a:lnTo>
                      <a:close/>
                      <a:moveTo>
                        <a:pt x="189" y="72"/>
                      </a:moveTo>
                      <a:cubicBezTo>
                        <a:pt x="254" y="72"/>
                        <a:pt x="306" y="125"/>
                        <a:pt x="306" y="190"/>
                      </a:cubicBezTo>
                      <a:cubicBezTo>
                        <a:pt x="306" y="254"/>
                        <a:pt x="254" y="307"/>
                        <a:pt x="189" y="307"/>
                      </a:cubicBezTo>
                      <a:cubicBezTo>
                        <a:pt x="124" y="307"/>
                        <a:pt x="71" y="254"/>
                        <a:pt x="71" y="190"/>
                      </a:cubicBezTo>
                      <a:cubicBezTo>
                        <a:pt x="71" y="125"/>
                        <a:pt x="124" y="72"/>
                        <a:pt x="189" y="72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33784B5E-860C-1970-C2DD-42C8D69F741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15" y="2663"/>
                  <a:ext cx="275" cy="651"/>
                </a:xfrm>
                <a:custGeom>
                  <a:avLst/>
                  <a:gdLst>
                    <a:gd name="T0" fmla="*/ 363 w 955"/>
                    <a:gd name="T1" fmla="*/ 1260 h 2264"/>
                    <a:gd name="T2" fmla="*/ 955 w 955"/>
                    <a:gd name="T3" fmla="*/ 0 h 2264"/>
                    <a:gd name="T4" fmla="*/ 660 w 955"/>
                    <a:gd name="T5" fmla="*/ 0 h 2264"/>
                    <a:gd name="T6" fmla="*/ 626 w 955"/>
                    <a:gd name="T7" fmla="*/ 74 h 2264"/>
                    <a:gd name="T8" fmla="*/ 840 w 955"/>
                    <a:gd name="T9" fmla="*/ 74 h 2264"/>
                    <a:gd name="T10" fmla="*/ 291 w 955"/>
                    <a:gd name="T11" fmla="*/ 1240 h 2264"/>
                    <a:gd name="T12" fmla="*/ 199 w 955"/>
                    <a:gd name="T13" fmla="*/ 2191 h 2264"/>
                    <a:gd name="T14" fmla="*/ 5 w 955"/>
                    <a:gd name="T15" fmla="*/ 2191 h 2264"/>
                    <a:gd name="T16" fmla="*/ 0 w 955"/>
                    <a:gd name="T17" fmla="*/ 2264 h 2264"/>
                    <a:gd name="T18" fmla="*/ 265 w 955"/>
                    <a:gd name="T19" fmla="*/ 2264 h 2264"/>
                    <a:gd name="T20" fmla="*/ 363 w 955"/>
                    <a:gd name="T21" fmla="*/ 1260 h 2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55" h="2264">
                      <a:moveTo>
                        <a:pt x="363" y="1260"/>
                      </a:moveTo>
                      <a:lnTo>
                        <a:pt x="955" y="0"/>
                      </a:lnTo>
                      <a:lnTo>
                        <a:pt x="660" y="0"/>
                      </a:lnTo>
                      <a:lnTo>
                        <a:pt x="626" y="74"/>
                      </a:lnTo>
                      <a:lnTo>
                        <a:pt x="840" y="74"/>
                      </a:lnTo>
                      <a:lnTo>
                        <a:pt x="291" y="1240"/>
                      </a:lnTo>
                      <a:lnTo>
                        <a:pt x="199" y="2191"/>
                      </a:lnTo>
                      <a:lnTo>
                        <a:pt x="5" y="2191"/>
                      </a:lnTo>
                      <a:lnTo>
                        <a:pt x="0" y="2264"/>
                      </a:lnTo>
                      <a:lnTo>
                        <a:pt x="265" y="2264"/>
                      </a:lnTo>
                      <a:lnTo>
                        <a:pt x="363" y="1260"/>
                      </a:ln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A5C1CFE-F2B0-33D9-1936-1C15F8AAD71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149" y="2480"/>
                  <a:ext cx="1116" cy="982"/>
                </a:xfrm>
                <a:custGeom>
                  <a:avLst/>
                  <a:gdLst>
                    <a:gd name="T0" fmla="*/ 2938 w 3879"/>
                    <a:gd name="T1" fmla="*/ 2827 h 3415"/>
                    <a:gd name="T2" fmla="*/ 2999 w 3879"/>
                    <a:gd name="T3" fmla="*/ 1987 h 3415"/>
                    <a:gd name="T4" fmla="*/ 3100 w 3879"/>
                    <a:gd name="T5" fmla="*/ 1833 h 3415"/>
                    <a:gd name="T6" fmla="*/ 3057 w 3879"/>
                    <a:gd name="T7" fmla="*/ 1722 h 3415"/>
                    <a:gd name="T8" fmla="*/ 3529 w 3879"/>
                    <a:gd name="T9" fmla="*/ 710 h 3415"/>
                    <a:gd name="T10" fmla="*/ 3656 w 3879"/>
                    <a:gd name="T11" fmla="*/ 436 h 3415"/>
                    <a:gd name="T12" fmla="*/ 3701 w 3879"/>
                    <a:gd name="T13" fmla="*/ 355 h 3415"/>
                    <a:gd name="T14" fmla="*/ 3701 w 3879"/>
                    <a:gd name="T15" fmla="*/ 0 h 3415"/>
                    <a:gd name="T16" fmla="*/ 3596 w 3879"/>
                    <a:gd name="T17" fmla="*/ 320 h 3415"/>
                    <a:gd name="T18" fmla="*/ 3211 w 3879"/>
                    <a:gd name="T19" fmla="*/ 1147 h 3415"/>
                    <a:gd name="T20" fmla="*/ 2961 w 3879"/>
                    <a:gd name="T21" fmla="*/ 1685 h 3415"/>
                    <a:gd name="T22" fmla="*/ 2801 w 3879"/>
                    <a:gd name="T23" fmla="*/ 1833 h 3415"/>
                    <a:gd name="T24" fmla="*/ 2897 w 3879"/>
                    <a:gd name="T25" fmla="*/ 1980 h 3415"/>
                    <a:gd name="T26" fmla="*/ 2837 w 3879"/>
                    <a:gd name="T27" fmla="*/ 2827 h 3415"/>
                    <a:gd name="T28" fmla="*/ 2823 w 3879"/>
                    <a:gd name="T29" fmla="*/ 3028 h 3415"/>
                    <a:gd name="T30" fmla="*/ 2695 w 3879"/>
                    <a:gd name="T31" fmla="*/ 3208 h 3415"/>
                    <a:gd name="T32" fmla="*/ 2409 w 3879"/>
                    <a:gd name="T33" fmla="*/ 3208 h 3415"/>
                    <a:gd name="T34" fmla="*/ 2286 w 3879"/>
                    <a:gd name="T35" fmla="*/ 3095 h 3415"/>
                    <a:gd name="T36" fmla="*/ 2168 w 3879"/>
                    <a:gd name="T37" fmla="*/ 2462 h 3415"/>
                    <a:gd name="T38" fmla="*/ 1968 w 3879"/>
                    <a:gd name="T39" fmla="*/ 2348 h 3415"/>
                    <a:gd name="T40" fmla="*/ 1178 w 3879"/>
                    <a:gd name="T41" fmla="*/ 1722 h 3415"/>
                    <a:gd name="T42" fmla="*/ 900 w 3879"/>
                    <a:gd name="T43" fmla="*/ 1517 h 3415"/>
                    <a:gd name="T44" fmla="*/ 353 w 3879"/>
                    <a:gd name="T45" fmla="*/ 409 h 3415"/>
                    <a:gd name="T46" fmla="*/ 282 w 3879"/>
                    <a:gd name="T47" fmla="*/ 267 h 3415"/>
                    <a:gd name="T48" fmla="*/ 65 w 3879"/>
                    <a:gd name="T49" fmla="*/ 272 h 3415"/>
                    <a:gd name="T50" fmla="*/ 0 w 3879"/>
                    <a:gd name="T51" fmla="*/ 408 h 3415"/>
                    <a:gd name="T52" fmla="*/ 215 w 3879"/>
                    <a:gd name="T53" fmla="*/ 582 h 3415"/>
                    <a:gd name="T54" fmla="*/ 750 w 3879"/>
                    <a:gd name="T55" fmla="*/ 1721 h 3415"/>
                    <a:gd name="T56" fmla="*/ 1110 w 3879"/>
                    <a:gd name="T57" fmla="*/ 1880 h 3415"/>
                    <a:gd name="T58" fmla="*/ 1903 w 3879"/>
                    <a:gd name="T59" fmla="*/ 2462 h 3415"/>
                    <a:gd name="T60" fmla="*/ 2188 w 3879"/>
                    <a:gd name="T61" fmla="*/ 3125 h 3415"/>
                    <a:gd name="T62" fmla="*/ 2120 w 3879"/>
                    <a:gd name="T63" fmla="*/ 3260 h 3415"/>
                    <a:gd name="T64" fmla="*/ 2409 w 3879"/>
                    <a:gd name="T65" fmla="*/ 3311 h 3415"/>
                    <a:gd name="T66" fmla="*/ 2695 w 3879"/>
                    <a:gd name="T67" fmla="*/ 3311 h 3415"/>
                    <a:gd name="T68" fmla="*/ 2997 w 3879"/>
                    <a:gd name="T69" fmla="*/ 3260 h 3415"/>
                    <a:gd name="T70" fmla="*/ 2927 w 3879"/>
                    <a:gd name="T71" fmla="*/ 3035 h 3415"/>
                    <a:gd name="T72" fmla="*/ 2934 w 3879"/>
                    <a:gd name="T73" fmla="*/ 2900 h 3415"/>
                    <a:gd name="T74" fmla="*/ 3804 w 3879"/>
                    <a:gd name="T75" fmla="*/ 177 h 3415"/>
                    <a:gd name="T76" fmla="*/ 3598 w 3879"/>
                    <a:gd name="T77" fmla="*/ 177 h 3415"/>
                    <a:gd name="T78" fmla="*/ 174 w 3879"/>
                    <a:gd name="T79" fmla="*/ 513 h 3415"/>
                    <a:gd name="T80" fmla="*/ 174 w 3879"/>
                    <a:gd name="T81" fmla="*/ 306 h 3415"/>
                    <a:gd name="T82" fmla="*/ 174 w 3879"/>
                    <a:gd name="T83" fmla="*/ 513 h 3415"/>
                    <a:gd name="T84" fmla="*/ 839 w 3879"/>
                    <a:gd name="T85" fmla="*/ 1722 h 3415"/>
                    <a:gd name="T86" fmla="*/ 1081 w 3879"/>
                    <a:gd name="T87" fmla="*/ 1722 h 3415"/>
                    <a:gd name="T88" fmla="*/ 2265 w 3879"/>
                    <a:gd name="T89" fmla="*/ 3333 h 3415"/>
                    <a:gd name="T90" fmla="*/ 2265 w 3879"/>
                    <a:gd name="T91" fmla="*/ 3186 h 3415"/>
                    <a:gd name="T92" fmla="*/ 2265 w 3879"/>
                    <a:gd name="T93" fmla="*/ 3333 h 3415"/>
                    <a:gd name="T94" fmla="*/ 2950 w 3879"/>
                    <a:gd name="T95" fmla="*/ 1760 h 3415"/>
                    <a:gd name="T96" fmla="*/ 2950 w 3879"/>
                    <a:gd name="T97" fmla="*/ 1907 h 3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879" h="3415">
                      <a:moveTo>
                        <a:pt x="2934" y="2900"/>
                      </a:moveTo>
                      <a:lnTo>
                        <a:pt x="2938" y="2827"/>
                      </a:lnTo>
                      <a:lnTo>
                        <a:pt x="2984" y="2203"/>
                      </a:lnTo>
                      <a:lnTo>
                        <a:pt x="2999" y="1987"/>
                      </a:lnTo>
                      <a:lnTo>
                        <a:pt x="2999" y="1975"/>
                      </a:lnTo>
                      <a:cubicBezTo>
                        <a:pt x="3057" y="1955"/>
                        <a:pt x="3100" y="1900"/>
                        <a:pt x="3100" y="1833"/>
                      </a:cubicBezTo>
                      <a:cubicBezTo>
                        <a:pt x="3100" y="1767"/>
                        <a:pt x="3082" y="1753"/>
                        <a:pt x="3055" y="1727"/>
                      </a:cubicBezTo>
                      <a:cubicBezTo>
                        <a:pt x="3055" y="1726"/>
                        <a:pt x="3057" y="1723"/>
                        <a:pt x="3057" y="1722"/>
                      </a:cubicBezTo>
                      <a:lnTo>
                        <a:pt x="3305" y="1191"/>
                      </a:lnTo>
                      <a:lnTo>
                        <a:pt x="3529" y="710"/>
                      </a:lnTo>
                      <a:lnTo>
                        <a:pt x="3562" y="637"/>
                      </a:lnTo>
                      <a:lnTo>
                        <a:pt x="3656" y="436"/>
                      </a:lnTo>
                      <a:lnTo>
                        <a:pt x="3694" y="355"/>
                      </a:lnTo>
                      <a:lnTo>
                        <a:pt x="3701" y="355"/>
                      </a:lnTo>
                      <a:cubicBezTo>
                        <a:pt x="3799" y="355"/>
                        <a:pt x="3879" y="275"/>
                        <a:pt x="3879" y="177"/>
                      </a:cubicBezTo>
                      <a:cubicBezTo>
                        <a:pt x="3879" y="80"/>
                        <a:pt x="3800" y="0"/>
                        <a:pt x="3701" y="0"/>
                      </a:cubicBezTo>
                      <a:cubicBezTo>
                        <a:pt x="3602" y="0"/>
                        <a:pt x="3524" y="78"/>
                        <a:pt x="3524" y="177"/>
                      </a:cubicBezTo>
                      <a:cubicBezTo>
                        <a:pt x="3524" y="276"/>
                        <a:pt x="3552" y="287"/>
                        <a:pt x="3596" y="320"/>
                      </a:cubicBezTo>
                      <a:lnTo>
                        <a:pt x="3562" y="392"/>
                      </a:lnTo>
                      <a:lnTo>
                        <a:pt x="3211" y="1147"/>
                      </a:lnTo>
                      <a:lnTo>
                        <a:pt x="2963" y="1678"/>
                      </a:lnTo>
                      <a:cubicBezTo>
                        <a:pt x="2963" y="1681"/>
                        <a:pt x="2962" y="1683"/>
                        <a:pt x="2961" y="1685"/>
                      </a:cubicBezTo>
                      <a:lnTo>
                        <a:pt x="2950" y="1685"/>
                      </a:lnTo>
                      <a:cubicBezTo>
                        <a:pt x="2867" y="1685"/>
                        <a:pt x="2801" y="1751"/>
                        <a:pt x="2801" y="1833"/>
                      </a:cubicBezTo>
                      <a:cubicBezTo>
                        <a:pt x="2801" y="1916"/>
                        <a:pt x="2841" y="1951"/>
                        <a:pt x="2897" y="1972"/>
                      </a:cubicBezTo>
                      <a:lnTo>
                        <a:pt x="2897" y="1980"/>
                      </a:lnTo>
                      <a:lnTo>
                        <a:pt x="2882" y="2197"/>
                      </a:lnTo>
                      <a:lnTo>
                        <a:pt x="2837" y="2827"/>
                      </a:lnTo>
                      <a:lnTo>
                        <a:pt x="2832" y="2900"/>
                      </a:lnTo>
                      <a:lnTo>
                        <a:pt x="2823" y="3028"/>
                      </a:lnTo>
                      <a:lnTo>
                        <a:pt x="2818" y="3106"/>
                      </a:lnTo>
                      <a:cubicBezTo>
                        <a:pt x="2761" y="3115"/>
                        <a:pt x="2713" y="3155"/>
                        <a:pt x="2695" y="3208"/>
                      </a:cubicBezTo>
                      <a:lnTo>
                        <a:pt x="2415" y="3208"/>
                      </a:lnTo>
                      <a:lnTo>
                        <a:pt x="2409" y="3208"/>
                      </a:lnTo>
                      <a:cubicBezTo>
                        <a:pt x="2390" y="3157"/>
                        <a:pt x="2343" y="3120"/>
                        <a:pt x="2288" y="3112"/>
                      </a:cubicBezTo>
                      <a:cubicBezTo>
                        <a:pt x="2288" y="3107"/>
                        <a:pt x="2288" y="3101"/>
                        <a:pt x="2286" y="3095"/>
                      </a:cubicBezTo>
                      <a:lnTo>
                        <a:pt x="2121" y="2563"/>
                      </a:lnTo>
                      <a:cubicBezTo>
                        <a:pt x="2150" y="2540"/>
                        <a:pt x="2168" y="2503"/>
                        <a:pt x="2168" y="2462"/>
                      </a:cubicBezTo>
                      <a:cubicBezTo>
                        <a:pt x="2168" y="2388"/>
                        <a:pt x="2108" y="2330"/>
                        <a:pt x="2036" y="2330"/>
                      </a:cubicBezTo>
                      <a:cubicBezTo>
                        <a:pt x="1963" y="2330"/>
                        <a:pt x="1988" y="2337"/>
                        <a:pt x="1968" y="2348"/>
                      </a:cubicBezTo>
                      <a:lnTo>
                        <a:pt x="1166" y="1795"/>
                      </a:lnTo>
                      <a:cubicBezTo>
                        <a:pt x="1175" y="1772"/>
                        <a:pt x="1178" y="1747"/>
                        <a:pt x="1178" y="1722"/>
                      </a:cubicBezTo>
                      <a:cubicBezTo>
                        <a:pt x="1178" y="1603"/>
                        <a:pt x="1082" y="1507"/>
                        <a:pt x="963" y="1507"/>
                      </a:cubicBezTo>
                      <a:cubicBezTo>
                        <a:pt x="845" y="1507"/>
                        <a:pt x="920" y="1511"/>
                        <a:pt x="900" y="1517"/>
                      </a:cubicBezTo>
                      <a:lnTo>
                        <a:pt x="303" y="533"/>
                      </a:lnTo>
                      <a:cubicBezTo>
                        <a:pt x="335" y="501"/>
                        <a:pt x="353" y="457"/>
                        <a:pt x="353" y="409"/>
                      </a:cubicBezTo>
                      <a:cubicBezTo>
                        <a:pt x="353" y="362"/>
                        <a:pt x="326" y="300"/>
                        <a:pt x="282" y="267"/>
                      </a:cubicBezTo>
                      <a:lnTo>
                        <a:pt x="282" y="267"/>
                      </a:lnTo>
                      <a:cubicBezTo>
                        <a:pt x="253" y="243"/>
                        <a:pt x="217" y="230"/>
                        <a:pt x="177" y="230"/>
                      </a:cubicBezTo>
                      <a:cubicBezTo>
                        <a:pt x="137" y="230"/>
                        <a:pt x="95" y="246"/>
                        <a:pt x="65" y="272"/>
                      </a:cubicBezTo>
                      <a:lnTo>
                        <a:pt x="65" y="272"/>
                      </a:lnTo>
                      <a:cubicBezTo>
                        <a:pt x="25" y="305"/>
                        <a:pt x="0" y="353"/>
                        <a:pt x="0" y="408"/>
                      </a:cubicBezTo>
                      <a:cubicBezTo>
                        <a:pt x="0" y="506"/>
                        <a:pt x="78" y="586"/>
                        <a:pt x="177" y="586"/>
                      </a:cubicBezTo>
                      <a:cubicBezTo>
                        <a:pt x="276" y="586"/>
                        <a:pt x="202" y="584"/>
                        <a:pt x="215" y="582"/>
                      </a:cubicBezTo>
                      <a:lnTo>
                        <a:pt x="812" y="1570"/>
                      </a:lnTo>
                      <a:cubicBezTo>
                        <a:pt x="773" y="1608"/>
                        <a:pt x="750" y="1662"/>
                        <a:pt x="750" y="1721"/>
                      </a:cubicBezTo>
                      <a:cubicBezTo>
                        <a:pt x="750" y="1840"/>
                        <a:pt x="846" y="1936"/>
                        <a:pt x="965" y="1936"/>
                      </a:cubicBezTo>
                      <a:cubicBezTo>
                        <a:pt x="1083" y="1936"/>
                        <a:pt x="1071" y="1915"/>
                        <a:pt x="1110" y="1880"/>
                      </a:cubicBezTo>
                      <a:lnTo>
                        <a:pt x="1907" y="2431"/>
                      </a:lnTo>
                      <a:cubicBezTo>
                        <a:pt x="1905" y="2441"/>
                        <a:pt x="1903" y="2451"/>
                        <a:pt x="1903" y="2462"/>
                      </a:cubicBezTo>
                      <a:cubicBezTo>
                        <a:pt x="1903" y="2531"/>
                        <a:pt x="1956" y="2587"/>
                        <a:pt x="2023" y="2593"/>
                      </a:cubicBezTo>
                      <a:lnTo>
                        <a:pt x="2188" y="3125"/>
                      </a:lnTo>
                      <a:cubicBezTo>
                        <a:pt x="2188" y="3127"/>
                        <a:pt x="2190" y="3130"/>
                        <a:pt x="2191" y="3132"/>
                      </a:cubicBezTo>
                      <a:cubicBezTo>
                        <a:pt x="2149" y="3158"/>
                        <a:pt x="2120" y="3206"/>
                        <a:pt x="2120" y="3260"/>
                      </a:cubicBezTo>
                      <a:cubicBezTo>
                        <a:pt x="2120" y="3342"/>
                        <a:pt x="2186" y="3408"/>
                        <a:pt x="2268" y="3408"/>
                      </a:cubicBezTo>
                      <a:cubicBezTo>
                        <a:pt x="2351" y="3408"/>
                        <a:pt x="2387" y="3367"/>
                        <a:pt x="2409" y="3311"/>
                      </a:cubicBezTo>
                      <a:lnTo>
                        <a:pt x="2415" y="3311"/>
                      </a:lnTo>
                      <a:lnTo>
                        <a:pt x="2695" y="3311"/>
                      </a:lnTo>
                      <a:cubicBezTo>
                        <a:pt x="2716" y="3372"/>
                        <a:pt x="2773" y="3415"/>
                        <a:pt x="2842" y="3415"/>
                      </a:cubicBezTo>
                      <a:cubicBezTo>
                        <a:pt x="2911" y="3415"/>
                        <a:pt x="2997" y="3345"/>
                        <a:pt x="2997" y="3260"/>
                      </a:cubicBezTo>
                      <a:cubicBezTo>
                        <a:pt x="2997" y="3175"/>
                        <a:pt x="2966" y="3152"/>
                        <a:pt x="2921" y="3126"/>
                      </a:cubicBezTo>
                      <a:lnTo>
                        <a:pt x="2927" y="3035"/>
                      </a:lnTo>
                      <a:lnTo>
                        <a:pt x="2937" y="2900"/>
                      </a:lnTo>
                      <a:lnTo>
                        <a:pt x="2934" y="2900"/>
                      </a:lnTo>
                      <a:close/>
                      <a:moveTo>
                        <a:pt x="3701" y="75"/>
                      </a:moveTo>
                      <a:cubicBezTo>
                        <a:pt x="3757" y="75"/>
                        <a:pt x="3804" y="121"/>
                        <a:pt x="3804" y="177"/>
                      </a:cubicBezTo>
                      <a:cubicBezTo>
                        <a:pt x="3804" y="233"/>
                        <a:pt x="3759" y="280"/>
                        <a:pt x="3701" y="280"/>
                      </a:cubicBezTo>
                      <a:cubicBezTo>
                        <a:pt x="3644" y="280"/>
                        <a:pt x="3598" y="233"/>
                        <a:pt x="3598" y="177"/>
                      </a:cubicBezTo>
                      <a:cubicBezTo>
                        <a:pt x="3598" y="121"/>
                        <a:pt x="3645" y="75"/>
                        <a:pt x="3701" y="75"/>
                      </a:cubicBezTo>
                      <a:close/>
                      <a:moveTo>
                        <a:pt x="174" y="513"/>
                      </a:moveTo>
                      <a:cubicBezTo>
                        <a:pt x="116" y="513"/>
                        <a:pt x="70" y="467"/>
                        <a:pt x="70" y="410"/>
                      </a:cubicBezTo>
                      <a:cubicBezTo>
                        <a:pt x="70" y="352"/>
                        <a:pt x="116" y="306"/>
                        <a:pt x="174" y="306"/>
                      </a:cubicBezTo>
                      <a:cubicBezTo>
                        <a:pt x="231" y="306"/>
                        <a:pt x="277" y="352"/>
                        <a:pt x="277" y="410"/>
                      </a:cubicBezTo>
                      <a:cubicBezTo>
                        <a:pt x="277" y="467"/>
                        <a:pt x="231" y="513"/>
                        <a:pt x="174" y="513"/>
                      </a:cubicBezTo>
                      <a:close/>
                      <a:moveTo>
                        <a:pt x="960" y="1843"/>
                      </a:moveTo>
                      <a:cubicBezTo>
                        <a:pt x="894" y="1843"/>
                        <a:pt x="839" y="1790"/>
                        <a:pt x="839" y="1722"/>
                      </a:cubicBezTo>
                      <a:cubicBezTo>
                        <a:pt x="839" y="1654"/>
                        <a:pt x="892" y="1601"/>
                        <a:pt x="960" y="1601"/>
                      </a:cubicBezTo>
                      <a:cubicBezTo>
                        <a:pt x="1027" y="1601"/>
                        <a:pt x="1081" y="1656"/>
                        <a:pt x="1081" y="1722"/>
                      </a:cubicBezTo>
                      <a:cubicBezTo>
                        <a:pt x="1081" y="1788"/>
                        <a:pt x="1027" y="1843"/>
                        <a:pt x="960" y="1843"/>
                      </a:cubicBezTo>
                      <a:close/>
                      <a:moveTo>
                        <a:pt x="2265" y="3333"/>
                      </a:moveTo>
                      <a:cubicBezTo>
                        <a:pt x="2224" y="3333"/>
                        <a:pt x="2191" y="3300"/>
                        <a:pt x="2191" y="3260"/>
                      </a:cubicBezTo>
                      <a:cubicBezTo>
                        <a:pt x="2191" y="3220"/>
                        <a:pt x="2225" y="3186"/>
                        <a:pt x="2265" y="3186"/>
                      </a:cubicBezTo>
                      <a:cubicBezTo>
                        <a:pt x="2305" y="3186"/>
                        <a:pt x="2338" y="3220"/>
                        <a:pt x="2338" y="3260"/>
                      </a:cubicBezTo>
                      <a:cubicBezTo>
                        <a:pt x="2338" y="3300"/>
                        <a:pt x="2305" y="3333"/>
                        <a:pt x="2265" y="3333"/>
                      </a:cubicBezTo>
                      <a:close/>
                      <a:moveTo>
                        <a:pt x="2876" y="1833"/>
                      </a:moveTo>
                      <a:cubicBezTo>
                        <a:pt x="2876" y="1792"/>
                        <a:pt x="2910" y="1760"/>
                        <a:pt x="2950" y="1760"/>
                      </a:cubicBezTo>
                      <a:cubicBezTo>
                        <a:pt x="2990" y="1760"/>
                        <a:pt x="3023" y="1793"/>
                        <a:pt x="3023" y="1833"/>
                      </a:cubicBezTo>
                      <a:cubicBezTo>
                        <a:pt x="3023" y="1873"/>
                        <a:pt x="2990" y="1907"/>
                        <a:pt x="2950" y="1907"/>
                      </a:cubicBezTo>
                      <a:cubicBezTo>
                        <a:pt x="2910" y="1907"/>
                        <a:pt x="2876" y="1873"/>
                        <a:pt x="2876" y="1833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15">
                  <a:extLst>
                    <a:ext uri="{FF2B5EF4-FFF2-40B4-BE49-F238E27FC236}">
                      <a16:creationId xmlns:a16="http://schemas.microsoft.com/office/drawing/2014/main" id="{AD6E9974-3C00-2A41-6B24-BC2812AB849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397" y="2688"/>
                  <a:ext cx="41" cy="41"/>
                </a:xfrm>
                <a:custGeom>
                  <a:avLst/>
                  <a:gdLst>
                    <a:gd name="T0" fmla="*/ 72 w 143"/>
                    <a:gd name="T1" fmla="*/ 143 h 143"/>
                    <a:gd name="T2" fmla="*/ 143 w 143"/>
                    <a:gd name="T3" fmla="*/ 72 h 143"/>
                    <a:gd name="T4" fmla="*/ 72 w 143"/>
                    <a:gd name="T5" fmla="*/ 0 h 143"/>
                    <a:gd name="T6" fmla="*/ 0 w 143"/>
                    <a:gd name="T7" fmla="*/ 72 h 143"/>
                    <a:gd name="T8" fmla="*/ 72 w 143"/>
                    <a:gd name="T9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43">
                      <a:moveTo>
                        <a:pt x="72" y="143"/>
                      </a:moveTo>
                      <a:cubicBezTo>
                        <a:pt x="110" y="143"/>
                        <a:pt x="143" y="112"/>
                        <a:pt x="143" y="72"/>
                      </a:cubicBezTo>
                      <a:cubicBezTo>
                        <a:pt x="143" y="32"/>
                        <a:pt x="112" y="0"/>
                        <a:pt x="72" y="0"/>
                      </a:cubicBezTo>
                      <a:cubicBezTo>
                        <a:pt x="32" y="0"/>
                        <a:pt x="0" y="32"/>
                        <a:pt x="0" y="72"/>
                      </a:cubicBezTo>
                      <a:cubicBezTo>
                        <a:pt x="0" y="112"/>
                        <a:pt x="32" y="143"/>
                        <a:pt x="72" y="143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Oval 16">
                  <a:extLst>
                    <a:ext uri="{FF2B5EF4-FFF2-40B4-BE49-F238E27FC236}">
                      <a16:creationId xmlns:a16="http://schemas.microsoft.com/office/drawing/2014/main" id="{91355889-BF11-0CFF-0B64-A40C37EE9F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180" y="2578"/>
                  <a:ext cx="38" cy="39"/>
                </a:xfrm>
                <a:prstGeom prst="ellipse">
                  <a:avLst/>
                </a:pr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7">
                  <a:extLst>
                    <a:ext uri="{FF2B5EF4-FFF2-40B4-BE49-F238E27FC236}">
                      <a16:creationId xmlns:a16="http://schemas.microsoft.com/office/drawing/2014/main" id="{DB39A3DF-1FEE-1949-CE2C-63A31D8AA93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52" y="1873"/>
                  <a:ext cx="24" cy="284"/>
                </a:xfrm>
                <a:custGeom>
                  <a:avLst/>
                  <a:gdLst>
                    <a:gd name="T0" fmla="*/ 0 w 85"/>
                    <a:gd name="T1" fmla="*/ 0 h 987"/>
                    <a:gd name="T2" fmla="*/ 81 w 85"/>
                    <a:gd name="T3" fmla="*/ 987 h 987"/>
                    <a:gd name="T4" fmla="*/ 0 w 85"/>
                    <a:gd name="T5" fmla="*/ 0 h 9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5" h="987">
                      <a:moveTo>
                        <a:pt x="0" y="0"/>
                      </a:moveTo>
                      <a:cubicBezTo>
                        <a:pt x="51" y="317"/>
                        <a:pt x="78" y="647"/>
                        <a:pt x="81" y="987"/>
                      </a:cubicBezTo>
                      <a:cubicBezTo>
                        <a:pt x="85" y="655"/>
                        <a:pt x="56" y="325"/>
                        <a:pt x="0" y="0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8">
                  <a:extLst>
                    <a:ext uri="{FF2B5EF4-FFF2-40B4-BE49-F238E27FC236}">
                      <a16:creationId xmlns:a16="http://schemas.microsoft.com/office/drawing/2014/main" id="{B5DDBA2B-0592-C893-C049-3726D24E8C0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24" y="-89"/>
                  <a:ext cx="3627" cy="4491"/>
                </a:xfrm>
                <a:custGeom>
                  <a:avLst/>
                  <a:gdLst>
                    <a:gd name="T0" fmla="*/ 9000 w 12613"/>
                    <a:gd name="T1" fmla="*/ 13252 h 15618"/>
                    <a:gd name="T2" fmla="*/ 999 w 12613"/>
                    <a:gd name="T3" fmla="*/ 7812 h 15618"/>
                    <a:gd name="T4" fmla="*/ 8999 w 12613"/>
                    <a:gd name="T5" fmla="*/ 2372 h 15618"/>
                    <a:gd name="T6" fmla="*/ 12613 w 12613"/>
                    <a:gd name="T7" fmla="*/ 6822 h 15618"/>
                    <a:gd name="T8" fmla="*/ 2417 w 12613"/>
                    <a:gd name="T9" fmla="*/ 3482 h 15618"/>
                    <a:gd name="T10" fmla="*/ 2417 w 12613"/>
                    <a:gd name="T11" fmla="*/ 12140 h 15618"/>
                    <a:gd name="T12" fmla="*/ 12611 w 12613"/>
                    <a:gd name="T13" fmla="*/ 8812 h 15618"/>
                    <a:gd name="T14" fmla="*/ 9000 w 12613"/>
                    <a:gd name="T15" fmla="*/ 13252 h 15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613" h="15618">
                      <a:moveTo>
                        <a:pt x="9000" y="13252"/>
                      </a:moveTo>
                      <a:cubicBezTo>
                        <a:pt x="5185" y="14771"/>
                        <a:pt x="983" y="11914"/>
                        <a:pt x="999" y="7812"/>
                      </a:cubicBezTo>
                      <a:cubicBezTo>
                        <a:pt x="982" y="3711"/>
                        <a:pt x="5185" y="855"/>
                        <a:pt x="8999" y="2372"/>
                      </a:cubicBezTo>
                      <a:cubicBezTo>
                        <a:pt x="10880" y="3092"/>
                        <a:pt x="12271" y="4853"/>
                        <a:pt x="12613" y="6822"/>
                      </a:cubicBezTo>
                      <a:cubicBezTo>
                        <a:pt x="11860" y="2146"/>
                        <a:pt x="6026" y="0"/>
                        <a:pt x="2417" y="3482"/>
                      </a:cubicBezTo>
                      <a:cubicBezTo>
                        <a:pt x="0" y="5810"/>
                        <a:pt x="1" y="9812"/>
                        <a:pt x="2417" y="12140"/>
                      </a:cubicBezTo>
                      <a:cubicBezTo>
                        <a:pt x="6024" y="15618"/>
                        <a:pt x="11850" y="13480"/>
                        <a:pt x="12611" y="8812"/>
                      </a:cubicBezTo>
                      <a:cubicBezTo>
                        <a:pt x="12266" y="10777"/>
                        <a:pt x="10878" y="12532"/>
                        <a:pt x="9000" y="13252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9">
                  <a:extLst>
                    <a:ext uri="{FF2B5EF4-FFF2-40B4-BE49-F238E27FC236}">
                      <a16:creationId xmlns:a16="http://schemas.microsoft.com/office/drawing/2014/main" id="{9FFD3CAA-852E-7D37-1F1B-5B872E6A612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51" y="2157"/>
                  <a:ext cx="25" cy="288"/>
                </a:xfrm>
                <a:custGeom>
                  <a:avLst/>
                  <a:gdLst>
                    <a:gd name="T0" fmla="*/ 0 w 87"/>
                    <a:gd name="T1" fmla="*/ 1001 h 1001"/>
                    <a:gd name="T2" fmla="*/ 83 w 87"/>
                    <a:gd name="T3" fmla="*/ 0 h 1001"/>
                    <a:gd name="T4" fmla="*/ 0 w 87"/>
                    <a:gd name="T5" fmla="*/ 1001 h 10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7" h="1001">
                      <a:moveTo>
                        <a:pt x="0" y="1001"/>
                      </a:moveTo>
                      <a:cubicBezTo>
                        <a:pt x="58" y="673"/>
                        <a:pt x="87" y="338"/>
                        <a:pt x="83" y="0"/>
                      </a:cubicBezTo>
                      <a:cubicBezTo>
                        <a:pt x="80" y="345"/>
                        <a:pt x="53" y="679"/>
                        <a:pt x="0" y="1001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069D48A-6152-BDFA-7EAD-1FA7DFC43F98}"/>
                </a:ext>
              </a:extLst>
            </p:cNvPr>
            <p:cNvSpPr txBox="1"/>
            <p:nvPr/>
          </p:nvSpPr>
          <p:spPr>
            <a:xfrm>
              <a:off x="719729" y="1977397"/>
              <a:ext cx="258547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Task:</a:t>
              </a:r>
              <a:r>
                <a:rPr kumimoji="1" lang="zh-TW" altLang="en-US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LLM – Detect AI Generated   Team ID:  35       </a:t>
              </a:r>
              <a:r>
                <a:rPr kumimoji="1" lang="zh-TW" altLang="en-US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           Team Member:  </a:t>
              </a:r>
              <a:r>
                <a:rPr kumimoji="1" lang="zh-TW" altLang="en-US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張字青；張育丞；劉莉庭；黃育承</a:t>
              </a:r>
              <a:r>
                <a:rPr kumimoji="1" lang="en-US" altLang="zh-TW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endParaRPr kumimoji="1" lang="zh-TW" altLang="en-US" sz="4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8B0BF799-C8A2-7736-109D-60F42A07D72B}"/>
              </a:ext>
            </a:extLst>
          </p:cNvPr>
          <p:cNvGrpSpPr/>
          <p:nvPr/>
        </p:nvGrpSpPr>
        <p:grpSpPr>
          <a:xfrm>
            <a:off x="20472377" y="41484313"/>
            <a:ext cx="9236384" cy="1136906"/>
            <a:chOff x="18966963" y="41218299"/>
            <a:chExt cx="10454288" cy="1286818"/>
          </a:xfrm>
        </p:grpSpPr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5294A85A-2C9F-4628-3D37-7BBDE135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88396" y="41218299"/>
              <a:ext cx="7932855" cy="1286818"/>
            </a:xfrm>
            <a:prstGeom prst="rect">
              <a:avLst/>
            </a:prstGeom>
          </p:spPr>
        </p:pic>
        <p:pic>
          <p:nvPicPr>
            <p:cNvPr id="1032" name="Picture 8" descr="Taipei Tech logo">
              <a:extLst>
                <a:ext uri="{FF2B5EF4-FFF2-40B4-BE49-F238E27FC236}">
                  <a16:creationId xmlns:a16="http://schemas.microsoft.com/office/drawing/2014/main" id="{7C6FEE29-D555-7087-9440-018B057EA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6963" y="41218299"/>
              <a:ext cx="2181048" cy="128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群組 1030">
            <a:extLst>
              <a:ext uri="{FF2B5EF4-FFF2-40B4-BE49-F238E27FC236}">
                <a16:creationId xmlns:a16="http://schemas.microsoft.com/office/drawing/2014/main" id="{FC35FF70-F930-62A5-7B31-8A339DFAC0FE}"/>
              </a:ext>
            </a:extLst>
          </p:cNvPr>
          <p:cNvGrpSpPr/>
          <p:nvPr/>
        </p:nvGrpSpPr>
        <p:grpSpPr>
          <a:xfrm>
            <a:off x="672578" y="8806926"/>
            <a:ext cx="14492864" cy="830997"/>
            <a:chOff x="889164" y="8837300"/>
            <a:chExt cx="13465540" cy="830997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D8348C68-8717-8664-4189-E4C5F40F64CA}"/>
                </a:ext>
              </a:extLst>
            </p:cNvPr>
            <p:cNvSpPr txBox="1"/>
            <p:nvPr/>
          </p:nvSpPr>
          <p:spPr>
            <a:xfrm>
              <a:off x="1120381" y="8837300"/>
              <a:ext cx="132343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800" b="1" dirty="0">
                  <a:solidFill>
                    <a:srgbClr val="00B05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References and explanations for various plans</a:t>
              </a:r>
              <a:endParaRPr kumimoji="1" lang="zh-TW" altLang="en-US" sz="4800" b="1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8BBED58-75AB-1CB8-F98B-B584FA04A17D}"/>
                </a:ext>
              </a:extLst>
            </p:cNvPr>
            <p:cNvSpPr/>
            <p:nvPr/>
          </p:nvSpPr>
          <p:spPr>
            <a:xfrm>
              <a:off x="889164" y="8896271"/>
              <a:ext cx="201706" cy="67235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34" name="群組 1033">
            <a:extLst>
              <a:ext uri="{FF2B5EF4-FFF2-40B4-BE49-F238E27FC236}">
                <a16:creationId xmlns:a16="http://schemas.microsoft.com/office/drawing/2014/main" id="{0AD4D008-1CD5-1FEB-951F-57406A454E0E}"/>
              </a:ext>
            </a:extLst>
          </p:cNvPr>
          <p:cNvGrpSpPr/>
          <p:nvPr/>
        </p:nvGrpSpPr>
        <p:grpSpPr>
          <a:xfrm>
            <a:off x="672579" y="10044263"/>
            <a:ext cx="28392543" cy="9000000"/>
            <a:chOff x="889164" y="10230789"/>
            <a:chExt cx="28392543" cy="9000000"/>
          </a:xfrm>
        </p:grpSpPr>
        <p:grpSp>
          <p:nvGrpSpPr>
            <p:cNvPr id="1025" name="群組 1024">
              <a:extLst>
                <a:ext uri="{FF2B5EF4-FFF2-40B4-BE49-F238E27FC236}">
                  <a16:creationId xmlns:a16="http://schemas.microsoft.com/office/drawing/2014/main" id="{85B2BEE1-DC96-E403-D290-2573408B5DE5}"/>
                </a:ext>
              </a:extLst>
            </p:cNvPr>
            <p:cNvGrpSpPr/>
            <p:nvPr/>
          </p:nvGrpSpPr>
          <p:grpSpPr>
            <a:xfrm>
              <a:off x="889164" y="10230789"/>
              <a:ext cx="9028130" cy="9000000"/>
              <a:chOff x="889164" y="12120549"/>
              <a:chExt cx="9028130" cy="9000000"/>
            </a:xfrm>
          </p:grpSpPr>
          <p:sp>
            <p:nvSpPr>
              <p:cNvPr id="29" name="矩形: 圓角 8">
                <a:extLst>
                  <a:ext uri="{FF2B5EF4-FFF2-40B4-BE49-F238E27FC236}">
                    <a16:creationId xmlns:a16="http://schemas.microsoft.com/office/drawing/2014/main" id="{70B11FD3-D655-C436-A04A-849EA4751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164" y="12120549"/>
                <a:ext cx="9028130" cy="9000000"/>
              </a:xfrm>
              <a:prstGeom prst="roundRect">
                <a:avLst>
                  <a:gd name="adj" fmla="val 671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13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 Narrow" panose="020B0604020202020204" pitchFamily="34" charset="0"/>
                  </a:rPr>
                  <a:t>A</a:t>
                </a:r>
                <a:endParaRPr lang="zh-TW" altLang="en-US" sz="41300" b="1" dirty="0">
                  <a:solidFill>
                    <a:schemeClr val="bg1"/>
                  </a:solidFill>
                  <a:latin typeface="Arial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7205F1E-7EC2-C34C-0251-670817E77EB1}"/>
                  </a:ext>
                </a:extLst>
              </p:cNvPr>
              <p:cNvSpPr txBox="1"/>
              <p:nvPr/>
            </p:nvSpPr>
            <p:spPr>
              <a:xfrm>
                <a:off x="1588968" y="12387925"/>
                <a:ext cx="76285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3600" b="1" dirty="0">
                    <a:solidFill>
                      <a:schemeClr val="accent6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LLM Detect: The Cluster [</a:t>
                </a:r>
                <a:r>
                  <a:rPr kumimoji="1" lang="zh-TW" altLang="en-US" sz="3600" b="1" dirty="0">
                    <a:solidFill>
                      <a:schemeClr val="accent6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中文</a:t>
                </a:r>
                <a:r>
                  <a:rPr kumimoji="1" lang="en-US" altLang="zh-TW" sz="3600" b="1" dirty="0">
                    <a:solidFill>
                      <a:schemeClr val="accent6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] </a:t>
                </a:r>
                <a:endParaRPr kumimoji="1" lang="zh-TW" altLang="en-US" sz="3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D3C7671-5FC8-A676-789B-1C007B0DA92A}"/>
                  </a:ext>
                </a:extLst>
              </p:cNvPr>
              <p:cNvSpPr txBox="1"/>
              <p:nvPr/>
            </p:nvSpPr>
            <p:spPr>
              <a:xfrm>
                <a:off x="1641139" y="13889929"/>
                <a:ext cx="7524178" cy="546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6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資料處理</a:t>
                </a:r>
                <a:endParaRPr kumimoji="1" lang="en-US" altLang="zh-TW" sz="3600" b="1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6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特徵提取</a:t>
                </a:r>
                <a:endParaRPr kumimoji="1" lang="en-US" altLang="zh-TW" sz="3600" b="1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6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數據轉換</a:t>
                </a:r>
                <a:endParaRPr kumimoji="1" lang="en-US" altLang="zh-TW" sz="3600" b="1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6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進行分類</a:t>
                </a:r>
                <a:endParaRPr kumimoji="1" lang="en-US" altLang="zh-TW" sz="3600" b="1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6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結果儲存</a:t>
                </a:r>
              </a:p>
            </p:txBody>
          </p:sp>
        </p:grpSp>
        <p:grpSp>
          <p:nvGrpSpPr>
            <p:cNvPr id="1024" name="群組 1023">
              <a:extLst>
                <a:ext uri="{FF2B5EF4-FFF2-40B4-BE49-F238E27FC236}">
                  <a16:creationId xmlns:a16="http://schemas.microsoft.com/office/drawing/2014/main" id="{DCF797D1-7F22-0B42-84AD-F4E18E276F24}"/>
                </a:ext>
              </a:extLst>
            </p:cNvPr>
            <p:cNvGrpSpPr/>
            <p:nvPr/>
          </p:nvGrpSpPr>
          <p:grpSpPr>
            <a:xfrm>
              <a:off x="10571370" y="10230789"/>
              <a:ext cx="9028130" cy="9000000"/>
              <a:chOff x="10768999" y="12120549"/>
              <a:chExt cx="9028130" cy="9000000"/>
            </a:xfrm>
          </p:grpSpPr>
          <p:sp>
            <p:nvSpPr>
              <p:cNvPr id="30" name="矩形: 圓角 8">
                <a:extLst>
                  <a:ext uri="{FF2B5EF4-FFF2-40B4-BE49-F238E27FC236}">
                    <a16:creationId xmlns:a16="http://schemas.microsoft.com/office/drawing/2014/main" id="{D3A2ACF1-5C19-8D2B-C70B-36D3EEF44D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68999" y="12120549"/>
                <a:ext cx="9028130" cy="9000000"/>
              </a:xfrm>
              <a:prstGeom prst="roundRect">
                <a:avLst>
                  <a:gd name="adj" fmla="val 671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13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 Narrow" panose="020B0604020202020204" pitchFamily="34" charset="0"/>
                  </a:rPr>
                  <a:t>B</a:t>
                </a:r>
                <a:endParaRPr lang="zh-TW" altLang="en-US" sz="41300" b="1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46854A8F-96E5-CC34-0738-1CBBCF3C265C}"/>
                  </a:ext>
                </a:extLst>
              </p:cNvPr>
              <p:cNvSpPr txBox="1"/>
              <p:nvPr/>
            </p:nvSpPr>
            <p:spPr>
              <a:xfrm>
                <a:off x="11468803" y="12387924"/>
                <a:ext cx="76285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3600" b="1" dirty="0">
                    <a:solidFill>
                      <a:schemeClr val="accent5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LLM Detect AI Generated (BERT)</a:t>
                </a:r>
                <a:endParaRPr kumimoji="1" lang="zh-TW" altLang="en-US" sz="3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3E34B878-3D4D-A32B-1C55-9CA7BD6FF50E}"/>
                  </a:ext>
                </a:extLst>
              </p:cNvPr>
              <p:cNvSpPr txBox="1"/>
              <p:nvPr/>
            </p:nvSpPr>
            <p:spPr>
              <a:xfrm>
                <a:off x="11573146" y="13488196"/>
                <a:ext cx="7524178" cy="656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資料處理</a:t>
                </a:r>
                <a:endParaRPr kumimoji="1" lang="en-US" altLang="zh-TW" sz="3600" b="1" dirty="0">
                  <a:solidFill>
                    <a:schemeClr val="accent5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特徵提取</a:t>
                </a:r>
                <a:endParaRPr kumimoji="1" lang="en-US" altLang="zh-TW" sz="3600" b="1" dirty="0">
                  <a:solidFill>
                    <a:schemeClr val="accent5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數據轉換</a:t>
                </a:r>
                <a:endParaRPr kumimoji="1" lang="en-US" altLang="zh-TW" sz="3600" b="1" dirty="0">
                  <a:solidFill>
                    <a:schemeClr val="accent5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模型訓練</a:t>
                </a:r>
                <a:endParaRPr kumimoji="1" lang="en-US" altLang="zh-TW" sz="3600" b="1" dirty="0">
                  <a:solidFill>
                    <a:schemeClr val="accent5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進行評估</a:t>
                </a:r>
                <a:endParaRPr kumimoji="1" lang="en-US" altLang="zh-TW" sz="3600" b="1" dirty="0">
                  <a:solidFill>
                    <a:schemeClr val="accent5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結果儲存</a:t>
                </a:r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61D39DAD-F425-94B6-64C1-D5619B99239E}"/>
                </a:ext>
              </a:extLst>
            </p:cNvPr>
            <p:cNvGrpSpPr/>
            <p:nvPr/>
          </p:nvGrpSpPr>
          <p:grpSpPr>
            <a:xfrm>
              <a:off x="20253577" y="10230789"/>
              <a:ext cx="9028130" cy="9000000"/>
              <a:chOff x="20253577" y="12169064"/>
              <a:chExt cx="9028130" cy="9000000"/>
            </a:xfrm>
          </p:grpSpPr>
          <p:sp>
            <p:nvSpPr>
              <p:cNvPr id="31" name="矩形: 圓角 8">
                <a:extLst>
                  <a:ext uri="{FF2B5EF4-FFF2-40B4-BE49-F238E27FC236}">
                    <a16:creationId xmlns:a16="http://schemas.microsoft.com/office/drawing/2014/main" id="{7F7321D8-77F8-68AB-3E70-B826BBB79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53577" y="12169064"/>
                <a:ext cx="9028130" cy="9000000"/>
              </a:xfrm>
              <a:prstGeom prst="roundRect">
                <a:avLst>
                  <a:gd name="adj" fmla="val 67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13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TW" altLang="en-US" sz="41300" b="1" dirty="0"/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33CE7FB-1F1D-371C-0870-DDF1AA0BDE7A}"/>
                  </a:ext>
                </a:extLst>
              </p:cNvPr>
              <p:cNvSpPr txBox="1"/>
              <p:nvPr/>
            </p:nvSpPr>
            <p:spPr>
              <a:xfrm>
                <a:off x="20953381" y="12201719"/>
                <a:ext cx="7628521" cy="1665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TW" sz="3600" b="1" dirty="0">
                    <a:solidFill>
                      <a:schemeClr val="accent2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Detect AI Generated Text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zh-TW" sz="3600" b="1" dirty="0">
                    <a:solidFill>
                      <a:schemeClr val="accent2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Using BLSTM &amp; </a:t>
                </a:r>
                <a:r>
                  <a:rPr kumimoji="1" lang="en-US" altLang="zh-TW" sz="3600" b="1" dirty="0" err="1">
                    <a:solidFill>
                      <a:schemeClr val="accent2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DistilBERT</a:t>
                </a:r>
                <a:endParaRPr kumimoji="1" lang="zh-TW" altLang="en-US" sz="3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7607CCAC-B68A-7987-CEF7-6440763960AC}"/>
                  </a:ext>
                </a:extLst>
              </p:cNvPr>
              <p:cNvSpPr txBox="1"/>
              <p:nvPr/>
            </p:nvSpPr>
            <p:spPr>
              <a:xfrm>
                <a:off x="21057724" y="14177109"/>
                <a:ext cx="7524178" cy="546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2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資料分割</a:t>
                </a:r>
                <a:endParaRPr kumimoji="1" lang="en-US" altLang="zh-TW" sz="3600" b="1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en-US" altLang="zh-TW" sz="3600" b="1" dirty="0" err="1">
                    <a:solidFill>
                      <a:schemeClr val="accent2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DistilBERT</a:t>
                </a:r>
                <a:r>
                  <a:rPr kumimoji="1" lang="zh-TW" altLang="en-US" sz="3600" b="1" dirty="0">
                    <a:solidFill>
                      <a:schemeClr val="accent2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訓練</a:t>
                </a:r>
                <a:endParaRPr kumimoji="1" lang="en-US" altLang="zh-TW" sz="3600" b="1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en-US" altLang="zh-TW" sz="3600" b="1" dirty="0">
                    <a:solidFill>
                      <a:schemeClr val="accent2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BLSTM </a:t>
                </a:r>
                <a:r>
                  <a:rPr kumimoji="1" lang="zh-TW" altLang="en-US" sz="3600" b="1" dirty="0">
                    <a:solidFill>
                      <a:schemeClr val="accent2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訓練</a:t>
                </a:r>
                <a:endParaRPr kumimoji="1" lang="en-US" altLang="zh-TW" sz="3600" b="1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2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模型評估</a:t>
                </a:r>
                <a:endParaRPr kumimoji="1" lang="en-US" altLang="zh-TW" sz="3600" b="1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itchFamily="2" charset="2"/>
                  <a:buAutoNum type="circleNumWdWhitePlain"/>
                </a:pPr>
                <a:r>
                  <a:rPr kumimoji="1" lang="zh-TW" altLang="en-US" sz="3600" b="1" dirty="0">
                    <a:solidFill>
                      <a:schemeClr val="accent2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結果儲存</a:t>
                </a:r>
                <a:endParaRPr kumimoji="1" lang="en-US" altLang="zh-TW" sz="3600" b="1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E0F8E3C-3876-D284-AA41-DFA359AC08AC}"/>
              </a:ext>
            </a:extLst>
          </p:cNvPr>
          <p:cNvSpPr txBox="1"/>
          <p:nvPr/>
        </p:nvSpPr>
        <p:spPr>
          <a:xfrm>
            <a:off x="1199410" y="19670831"/>
            <a:ext cx="1797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b="1" dirty="0">
                <a:solidFill>
                  <a:srgbClr val="69C39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Plan D: The Result of Improvement over the Basics of Plan A </a:t>
            </a:r>
            <a:endParaRPr kumimoji="1" lang="zh-TW" altLang="en-US" sz="4800" b="1" dirty="0">
              <a:solidFill>
                <a:srgbClr val="69C398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BD79612-A371-450D-F826-1A049AB80AD7}"/>
              </a:ext>
            </a:extLst>
          </p:cNvPr>
          <p:cNvSpPr/>
          <p:nvPr/>
        </p:nvSpPr>
        <p:spPr>
          <a:xfrm>
            <a:off x="672579" y="19678685"/>
            <a:ext cx="201706" cy="672353"/>
          </a:xfrm>
          <a:prstGeom prst="rect">
            <a:avLst/>
          </a:prstGeom>
          <a:solidFill>
            <a:srgbClr val="9FD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: 圓角 8">
            <a:extLst>
              <a:ext uri="{FF2B5EF4-FFF2-40B4-BE49-F238E27FC236}">
                <a16:creationId xmlns:a16="http://schemas.microsoft.com/office/drawing/2014/main" id="{5D1B4DB7-5F16-0CC5-7892-B3E193CE5D6B}"/>
              </a:ext>
            </a:extLst>
          </p:cNvPr>
          <p:cNvSpPr>
            <a:spLocks noChangeAspect="1"/>
          </p:cNvSpPr>
          <p:nvPr/>
        </p:nvSpPr>
        <p:spPr>
          <a:xfrm>
            <a:off x="595378" y="20908166"/>
            <a:ext cx="28469744" cy="10936979"/>
          </a:xfrm>
          <a:prstGeom prst="roundRect">
            <a:avLst>
              <a:gd name="adj" fmla="val 6716"/>
            </a:avLst>
          </a:prstGeom>
          <a:solidFill>
            <a:srgbClr val="D9F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1300" b="1" dirty="0">
                <a:solidFill>
                  <a:schemeClr val="bg1"/>
                </a:solidFill>
                <a:latin typeface="Arial" panose="020B0604020202020204" pitchFamily="34" charset="0"/>
                <a:cs typeface="Arial Narrow" panose="020B0604020202020204" pitchFamily="34" charset="0"/>
              </a:rPr>
              <a:t>D</a:t>
            </a:r>
            <a:endParaRPr lang="zh-TW" altLang="en-US" sz="41300" b="1" dirty="0">
              <a:solidFill>
                <a:schemeClr val="bg1"/>
              </a:solidFill>
              <a:latin typeface="Arial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166A63D9-9172-900D-518A-78F7C27387F7}"/>
              </a:ext>
            </a:extLst>
          </p:cNvPr>
          <p:cNvGrpSpPr/>
          <p:nvPr/>
        </p:nvGrpSpPr>
        <p:grpSpPr>
          <a:xfrm>
            <a:off x="1059865" y="23573388"/>
            <a:ext cx="8563643" cy="7494483"/>
            <a:chOff x="1415995" y="24451441"/>
            <a:chExt cx="8563643" cy="7494483"/>
          </a:xfrm>
        </p:grpSpPr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744C8FFF-FC23-A0C1-3B82-F273BA2951FA}"/>
                </a:ext>
              </a:extLst>
            </p:cNvPr>
            <p:cNvSpPr txBox="1"/>
            <p:nvPr/>
          </p:nvSpPr>
          <p:spPr>
            <a:xfrm>
              <a:off x="1415995" y="31299593"/>
              <a:ext cx="8563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Fig 1. The result of the PCA Original</a:t>
              </a:r>
              <a:endParaRPr kumimoji="1" lang="zh-TW" altLang="en-US" sz="3600" b="1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0F7A05F-0673-9EBE-0879-58122ECEE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995" y="24451441"/>
              <a:ext cx="8514511" cy="656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F265B49-2BA5-EA46-CC4B-1A41A14461EA}"/>
              </a:ext>
            </a:extLst>
          </p:cNvPr>
          <p:cNvGrpSpPr/>
          <p:nvPr/>
        </p:nvGrpSpPr>
        <p:grpSpPr>
          <a:xfrm>
            <a:off x="19844925" y="23577708"/>
            <a:ext cx="8607683" cy="7485842"/>
            <a:chOff x="20201055" y="24451441"/>
            <a:chExt cx="8607683" cy="748584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6A1E351-6936-AFE2-047B-46622DC8B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1055" y="24451441"/>
              <a:ext cx="8607683" cy="656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E8EDA81-F527-31D7-E0B5-42AE27879AE8}"/>
                </a:ext>
              </a:extLst>
            </p:cNvPr>
            <p:cNvSpPr txBox="1"/>
            <p:nvPr/>
          </p:nvSpPr>
          <p:spPr>
            <a:xfrm>
              <a:off x="20201055" y="31290952"/>
              <a:ext cx="86076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Fig 3. The result of the ROC Curve</a:t>
              </a:r>
              <a:endParaRPr kumimoji="1" lang="zh-TW" altLang="en-US" sz="3600" b="1" dirty="0"/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1DF7E09-D677-5267-AACE-E363E3269E4E}"/>
              </a:ext>
            </a:extLst>
          </p:cNvPr>
          <p:cNvSpPr txBox="1"/>
          <p:nvPr/>
        </p:nvSpPr>
        <p:spPr>
          <a:xfrm>
            <a:off x="1078329" y="21060209"/>
            <a:ext cx="25709817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PCA (</a:t>
            </a:r>
            <a:r>
              <a:rPr kumimoji="1"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主成分分析</a:t>
            </a:r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是透過降維處理使得</a:t>
            </a:r>
            <a:r>
              <a:rPr kumimoji="1" lang="zh-TW" altLang="en-US" sz="3600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資料變異量降低</a:t>
            </a:r>
            <a:r>
              <a:rPr kumimoji="1"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的方法。</a:t>
            </a:r>
            <a:endParaRPr kumimoji="1"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71500" indent="-571500" algn="just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ROC</a:t>
            </a:r>
            <a:r>
              <a:rPr kumimoji="1"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Curve</a:t>
            </a:r>
            <a:r>
              <a:rPr kumimoji="1"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(ROC </a:t>
            </a:r>
            <a:r>
              <a:rPr kumimoji="1"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曲線</a:t>
            </a:r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是透過分類器進行效益與成本之相對成數的分類法，結果越</a:t>
            </a:r>
            <a:r>
              <a:rPr kumimoji="1" lang="zh-TW" altLang="en-US" sz="3600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靠左邊</a:t>
            </a:r>
            <a:r>
              <a:rPr kumimoji="1"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也越</a:t>
            </a:r>
            <a:r>
              <a:rPr kumimoji="1" lang="zh-TW" altLang="en-US" sz="3600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靠上邊</a:t>
            </a:r>
            <a:r>
              <a:rPr kumimoji="1"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表達越好的成效。</a:t>
            </a:r>
          </a:p>
        </p:txBody>
      </p:sp>
      <p:grpSp>
        <p:nvGrpSpPr>
          <p:cNvPr id="1061" name="群組 1060">
            <a:extLst>
              <a:ext uri="{FF2B5EF4-FFF2-40B4-BE49-F238E27FC236}">
                <a16:creationId xmlns:a16="http://schemas.microsoft.com/office/drawing/2014/main" id="{0EEE9B4D-5A6E-FAA7-C600-34BF0DDBC1A4}"/>
              </a:ext>
            </a:extLst>
          </p:cNvPr>
          <p:cNvGrpSpPr/>
          <p:nvPr/>
        </p:nvGrpSpPr>
        <p:grpSpPr>
          <a:xfrm>
            <a:off x="10283545" y="23577708"/>
            <a:ext cx="8901343" cy="7485842"/>
            <a:chOff x="10283545" y="23577708"/>
            <a:chExt cx="8901343" cy="7485842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99534CFB-2A19-F9FD-6E16-D2734F8898CF}"/>
                </a:ext>
              </a:extLst>
            </p:cNvPr>
            <p:cNvGrpSpPr/>
            <p:nvPr/>
          </p:nvGrpSpPr>
          <p:grpSpPr>
            <a:xfrm>
              <a:off x="10283545" y="23577708"/>
              <a:ext cx="8901343" cy="7485842"/>
              <a:chOff x="10615109" y="24451441"/>
              <a:chExt cx="8901343" cy="7485842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625B2BF7-73AA-86D5-7FB4-1E57446CF2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15109" y="24451441"/>
                <a:ext cx="8901343" cy="656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89C8895B-FB32-320F-D0B3-4252E352C8B1}"/>
                  </a:ext>
                </a:extLst>
              </p:cNvPr>
              <p:cNvSpPr txBox="1"/>
              <p:nvPr/>
            </p:nvSpPr>
            <p:spPr>
              <a:xfrm>
                <a:off x="10615109" y="31290952"/>
                <a:ext cx="8901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36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Fig 2. The result of the PCA Improved</a:t>
                </a:r>
                <a:endParaRPr kumimoji="1" lang="zh-TW" altLang="en-US" sz="3600" b="1" dirty="0"/>
              </a:p>
            </p:txBody>
          </p:sp>
        </p:grp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BDD98E31-A65B-9162-644C-2529A77AA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737459" y="24290769"/>
              <a:ext cx="996757" cy="4649658"/>
            </a:xfrm>
            <a:prstGeom prst="line">
              <a:avLst/>
            </a:prstGeom>
            <a:ln w="57150">
              <a:solidFill>
                <a:srgbClr val="FF5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7" name="群組 1036">
            <a:extLst>
              <a:ext uri="{FF2B5EF4-FFF2-40B4-BE49-F238E27FC236}">
                <a16:creationId xmlns:a16="http://schemas.microsoft.com/office/drawing/2014/main" id="{458A6B1E-FE3E-4372-913B-A80F67D1D2B9}"/>
              </a:ext>
            </a:extLst>
          </p:cNvPr>
          <p:cNvGrpSpPr/>
          <p:nvPr/>
        </p:nvGrpSpPr>
        <p:grpSpPr>
          <a:xfrm>
            <a:off x="719729" y="32471712"/>
            <a:ext cx="11099202" cy="830997"/>
            <a:chOff x="889164" y="19885100"/>
            <a:chExt cx="11099202" cy="830997"/>
          </a:xfrm>
        </p:grpSpPr>
        <p:sp>
          <p:nvSpPr>
            <p:cNvPr id="1038" name="文字方塊 1037">
              <a:extLst>
                <a:ext uri="{FF2B5EF4-FFF2-40B4-BE49-F238E27FC236}">
                  <a16:creationId xmlns:a16="http://schemas.microsoft.com/office/drawing/2014/main" id="{02A71071-17D5-E202-A205-4EAE533AD90D}"/>
                </a:ext>
              </a:extLst>
            </p:cNvPr>
            <p:cNvSpPr txBox="1"/>
            <p:nvPr/>
          </p:nvSpPr>
          <p:spPr>
            <a:xfrm>
              <a:off x="1415995" y="19885100"/>
              <a:ext cx="105723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4800" b="1" dirty="0">
                  <a:solidFill>
                    <a:srgbClr val="92D05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Kaggle competition current results</a:t>
              </a:r>
              <a:endParaRPr kumimoji="1" lang="zh-TW" altLang="en-US" sz="4800" b="1" dirty="0">
                <a:solidFill>
                  <a:srgbClr val="92D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39" name="矩形 1038">
              <a:extLst>
                <a:ext uri="{FF2B5EF4-FFF2-40B4-BE49-F238E27FC236}">
                  <a16:creationId xmlns:a16="http://schemas.microsoft.com/office/drawing/2014/main" id="{FB3340FC-920E-56C1-EAF6-AB5BE34CE7DC}"/>
                </a:ext>
              </a:extLst>
            </p:cNvPr>
            <p:cNvSpPr/>
            <p:nvPr/>
          </p:nvSpPr>
          <p:spPr>
            <a:xfrm>
              <a:off x="889164" y="19892954"/>
              <a:ext cx="201706" cy="6723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040" name="矩形: 圓角 8">
            <a:extLst>
              <a:ext uri="{FF2B5EF4-FFF2-40B4-BE49-F238E27FC236}">
                <a16:creationId xmlns:a16="http://schemas.microsoft.com/office/drawing/2014/main" id="{D58C9E14-3D3F-61F5-FB82-E528B49C6214}"/>
              </a:ext>
            </a:extLst>
          </p:cNvPr>
          <p:cNvSpPr>
            <a:spLocks noChangeAspect="1"/>
          </p:cNvSpPr>
          <p:nvPr/>
        </p:nvSpPr>
        <p:spPr>
          <a:xfrm>
            <a:off x="672578" y="33705511"/>
            <a:ext cx="13563259" cy="7574377"/>
          </a:xfrm>
          <a:prstGeom prst="roundRect">
            <a:avLst>
              <a:gd name="adj" fmla="val 6716"/>
            </a:avLst>
          </a:prstGeom>
          <a:solidFill>
            <a:srgbClr val="CAE8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1300" b="1" dirty="0">
                <a:solidFill>
                  <a:schemeClr val="bg1"/>
                </a:solidFill>
                <a:latin typeface="Arial" panose="020B0604020202020204" pitchFamily="34" charset="0"/>
                <a:cs typeface="Arial Narrow" panose="020B0604020202020204" pitchFamily="34" charset="0"/>
              </a:rPr>
              <a:t>D</a:t>
            </a:r>
            <a:endParaRPr lang="zh-TW" altLang="en-US" sz="41300" b="1" dirty="0">
              <a:solidFill>
                <a:schemeClr val="bg1"/>
              </a:solidFill>
              <a:latin typeface="Arial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041" name="群組 1040">
            <a:extLst>
              <a:ext uri="{FF2B5EF4-FFF2-40B4-BE49-F238E27FC236}">
                <a16:creationId xmlns:a16="http://schemas.microsoft.com/office/drawing/2014/main" id="{3B971A2F-FD11-E4A1-256B-9013D13F7B4B}"/>
              </a:ext>
            </a:extLst>
          </p:cNvPr>
          <p:cNvGrpSpPr/>
          <p:nvPr/>
        </p:nvGrpSpPr>
        <p:grpSpPr>
          <a:xfrm>
            <a:off x="14921021" y="32528553"/>
            <a:ext cx="12268583" cy="830997"/>
            <a:chOff x="889164" y="19813631"/>
            <a:chExt cx="11110684" cy="830997"/>
          </a:xfrm>
        </p:grpSpPr>
        <p:sp>
          <p:nvSpPr>
            <p:cNvPr id="1042" name="文字方塊 1041">
              <a:extLst>
                <a:ext uri="{FF2B5EF4-FFF2-40B4-BE49-F238E27FC236}">
                  <a16:creationId xmlns:a16="http://schemas.microsoft.com/office/drawing/2014/main" id="{4E961C7D-692A-96F5-6314-3C5C6B4E7B59}"/>
                </a:ext>
              </a:extLst>
            </p:cNvPr>
            <p:cNvSpPr txBox="1"/>
            <p:nvPr/>
          </p:nvSpPr>
          <p:spPr>
            <a:xfrm>
              <a:off x="1427477" y="19813631"/>
              <a:ext cx="105723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4800" b="1" dirty="0">
                  <a:solidFill>
                    <a:srgbClr val="BC58A9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Future work and improvement projects</a:t>
              </a:r>
              <a:endParaRPr kumimoji="1" lang="zh-TW" altLang="en-US" sz="4800" b="1" dirty="0">
                <a:solidFill>
                  <a:srgbClr val="BC58A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43" name="矩形 1042">
              <a:extLst>
                <a:ext uri="{FF2B5EF4-FFF2-40B4-BE49-F238E27FC236}">
                  <a16:creationId xmlns:a16="http://schemas.microsoft.com/office/drawing/2014/main" id="{CE4D4E24-F2E8-DED0-180C-AA16C6755DB3}"/>
                </a:ext>
              </a:extLst>
            </p:cNvPr>
            <p:cNvSpPr/>
            <p:nvPr/>
          </p:nvSpPr>
          <p:spPr>
            <a:xfrm>
              <a:off x="889164" y="19892954"/>
              <a:ext cx="201706" cy="672353"/>
            </a:xfrm>
            <a:prstGeom prst="rect">
              <a:avLst/>
            </a:prstGeom>
            <a:solidFill>
              <a:srgbClr val="E6C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044" name="矩形: 圓角 8">
            <a:extLst>
              <a:ext uri="{FF2B5EF4-FFF2-40B4-BE49-F238E27FC236}">
                <a16:creationId xmlns:a16="http://schemas.microsoft.com/office/drawing/2014/main" id="{55B96B0F-63A4-081C-0A98-D32E685A16C5}"/>
              </a:ext>
            </a:extLst>
          </p:cNvPr>
          <p:cNvSpPr>
            <a:spLocks noChangeAspect="1"/>
          </p:cNvSpPr>
          <p:nvPr/>
        </p:nvSpPr>
        <p:spPr>
          <a:xfrm>
            <a:off x="14830250" y="33700432"/>
            <a:ext cx="14234872" cy="7574377"/>
          </a:xfrm>
          <a:prstGeom prst="roundRect">
            <a:avLst>
              <a:gd name="adj" fmla="val 6716"/>
            </a:avLst>
          </a:prstGeom>
          <a:solidFill>
            <a:srgbClr val="E6C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1300" b="1" dirty="0">
                <a:solidFill>
                  <a:schemeClr val="bg1"/>
                </a:solidFill>
                <a:latin typeface="Arial" panose="020B0604020202020204" pitchFamily="34" charset="0"/>
                <a:cs typeface="Arial Narrow" panose="020B0604020202020204" pitchFamily="34" charset="0"/>
              </a:rPr>
              <a:t>D</a:t>
            </a:r>
            <a:endParaRPr lang="zh-TW" altLang="en-US" sz="41300" b="1" dirty="0">
              <a:solidFill>
                <a:schemeClr val="bg1"/>
              </a:solidFill>
              <a:latin typeface="Arial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6DD24E2-202E-3127-8DD4-E2C8F153CFE2}"/>
              </a:ext>
            </a:extLst>
          </p:cNvPr>
          <p:cNvSpPr/>
          <p:nvPr/>
        </p:nvSpPr>
        <p:spPr>
          <a:xfrm>
            <a:off x="719730" y="4353410"/>
            <a:ext cx="13516107" cy="3810958"/>
          </a:xfrm>
          <a:prstGeom prst="roundRect">
            <a:avLst>
              <a:gd name="adj" fmla="val 6716"/>
            </a:avLst>
          </a:prstGeom>
          <a:solidFill>
            <a:srgbClr val="D5E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50" name="群組 1049">
            <a:extLst>
              <a:ext uri="{FF2B5EF4-FFF2-40B4-BE49-F238E27FC236}">
                <a16:creationId xmlns:a16="http://schemas.microsoft.com/office/drawing/2014/main" id="{012FE62E-FF7E-41C5-CBF8-6992221ABF77}"/>
              </a:ext>
            </a:extLst>
          </p:cNvPr>
          <p:cNvGrpSpPr/>
          <p:nvPr/>
        </p:nvGrpSpPr>
        <p:grpSpPr>
          <a:xfrm>
            <a:off x="719729" y="3311851"/>
            <a:ext cx="7461183" cy="830997"/>
            <a:chOff x="719729" y="3984988"/>
            <a:chExt cx="7461183" cy="830997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9E7B207-76B5-2E4D-B2FE-D4164BFA03D4}"/>
                </a:ext>
              </a:extLst>
            </p:cNvPr>
            <p:cNvSpPr txBox="1"/>
            <p:nvPr/>
          </p:nvSpPr>
          <p:spPr>
            <a:xfrm>
              <a:off x="1043809" y="3984988"/>
              <a:ext cx="71371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8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Introduction to the task</a:t>
              </a:r>
              <a:endParaRPr kumimoji="1" lang="zh-TW" altLang="en-US" sz="4800" b="1" dirty="0">
                <a:solidFill>
                  <a:srgbClr val="00206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0B1EB66-571C-7D67-3F9D-C57A093B7CFF}"/>
                </a:ext>
              </a:extLst>
            </p:cNvPr>
            <p:cNvSpPr/>
            <p:nvPr/>
          </p:nvSpPr>
          <p:spPr>
            <a:xfrm>
              <a:off x="719729" y="4029819"/>
              <a:ext cx="201706" cy="672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045" name="矩形: 圓角 1044">
            <a:extLst>
              <a:ext uri="{FF2B5EF4-FFF2-40B4-BE49-F238E27FC236}">
                <a16:creationId xmlns:a16="http://schemas.microsoft.com/office/drawing/2014/main" id="{820835CB-6B5B-6DD5-B1A2-CEB985752334}"/>
              </a:ext>
            </a:extLst>
          </p:cNvPr>
          <p:cNvSpPr/>
          <p:nvPr/>
        </p:nvSpPr>
        <p:spPr>
          <a:xfrm>
            <a:off x="14830251" y="4369400"/>
            <a:ext cx="14234872" cy="3810958"/>
          </a:xfrm>
          <a:prstGeom prst="roundRect">
            <a:avLst>
              <a:gd name="adj" fmla="val 6716"/>
            </a:avLst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46" name="群組 1045">
            <a:extLst>
              <a:ext uri="{FF2B5EF4-FFF2-40B4-BE49-F238E27FC236}">
                <a16:creationId xmlns:a16="http://schemas.microsoft.com/office/drawing/2014/main" id="{1488E8B8-2D29-162A-83BD-BCE818389DA7}"/>
              </a:ext>
            </a:extLst>
          </p:cNvPr>
          <p:cNvGrpSpPr/>
          <p:nvPr/>
        </p:nvGrpSpPr>
        <p:grpSpPr>
          <a:xfrm>
            <a:off x="14921021" y="3311851"/>
            <a:ext cx="10635957" cy="830997"/>
            <a:chOff x="792480" y="3326670"/>
            <a:chExt cx="10635957" cy="830997"/>
          </a:xfrm>
        </p:grpSpPr>
        <p:sp>
          <p:nvSpPr>
            <p:cNvPr id="1047" name="文字方塊 1046">
              <a:extLst>
                <a:ext uri="{FF2B5EF4-FFF2-40B4-BE49-F238E27FC236}">
                  <a16:creationId xmlns:a16="http://schemas.microsoft.com/office/drawing/2014/main" id="{DED323AA-E9D8-8A78-E988-2C07960F21F7}"/>
                </a:ext>
              </a:extLst>
            </p:cNvPr>
            <p:cNvSpPr txBox="1"/>
            <p:nvPr/>
          </p:nvSpPr>
          <p:spPr>
            <a:xfrm>
              <a:off x="1116561" y="3326670"/>
              <a:ext cx="1031187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800" b="1" dirty="0">
                  <a:solidFill>
                    <a:srgbClr val="F4B89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Introduction to improvement task</a:t>
              </a:r>
              <a:endParaRPr kumimoji="1" lang="zh-TW" altLang="en-US" sz="4800" b="1" dirty="0">
                <a:solidFill>
                  <a:srgbClr val="F4B890"/>
                </a:solidFill>
              </a:endParaRPr>
            </a:p>
          </p:txBody>
        </p:sp>
        <p:sp>
          <p:nvSpPr>
            <p:cNvPr id="1048" name="矩形 1047">
              <a:extLst>
                <a:ext uri="{FF2B5EF4-FFF2-40B4-BE49-F238E27FC236}">
                  <a16:creationId xmlns:a16="http://schemas.microsoft.com/office/drawing/2014/main" id="{FDF258FE-2796-56ED-0FAF-F242D8BCEA79}"/>
                </a:ext>
              </a:extLst>
            </p:cNvPr>
            <p:cNvSpPr/>
            <p:nvPr/>
          </p:nvSpPr>
          <p:spPr>
            <a:xfrm>
              <a:off x="792480" y="3371501"/>
              <a:ext cx="201706" cy="672353"/>
            </a:xfrm>
            <a:prstGeom prst="rect">
              <a:avLst/>
            </a:prstGeom>
            <a:solidFill>
              <a:srgbClr val="F4B8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00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210</Words>
  <Application>Microsoft Office PowerPoint</Application>
  <PresentationFormat>自訂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Microsoft JhengHei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WSCP助理</dc:creator>
  <cp:lastModifiedBy>Yu-Cheng, Chang</cp:lastModifiedBy>
  <cp:revision>17</cp:revision>
  <cp:lastPrinted>2024-12-10T08:06:09Z</cp:lastPrinted>
  <dcterms:created xsi:type="dcterms:W3CDTF">2022-04-27T06:39:03Z</dcterms:created>
  <dcterms:modified xsi:type="dcterms:W3CDTF">2024-12-10T10:11:49Z</dcterms:modified>
</cp:coreProperties>
</file>