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12"/>
  </p:notesMasterIdLst>
  <p:sldIdLst>
    <p:sldId id="262" r:id="rId2"/>
    <p:sldId id="264" r:id="rId3"/>
    <p:sldId id="266" r:id="rId4"/>
    <p:sldId id="270" r:id="rId5"/>
    <p:sldId id="271" r:id="rId6"/>
    <p:sldId id="265" r:id="rId7"/>
    <p:sldId id="276" r:id="rId8"/>
    <p:sldId id="277" r:id="rId9"/>
    <p:sldId id="278" r:id="rId10"/>
    <p:sldId id="279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35D1F1"/>
    <a:srgbClr val="FEFEF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17" autoAdjust="0"/>
  </p:normalViewPr>
  <p:slideViewPr>
    <p:cSldViewPr snapToGrid="0">
      <p:cViewPr varScale="1">
        <p:scale>
          <a:sx n="90" d="100"/>
          <a:sy n="90" d="100"/>
        </p:scale>
        <p:origin x="130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7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873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BC0E9-6858-FA0E-E958-947AFFA2C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189FC9-7FD8-560A-A829-7F3964433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061AD8-9E85-6F91-C773-9528C9980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157EE-CD53-2C58-371C-0EA414208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50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1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45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46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732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65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5A422-423A-DC5B-A586-72D6C3262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1544A6-B574-CCF3-CCC2-F670D429A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9186A3-EE25-6C03-70AC-A4DAC34F7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47886-E124-A7DF-EF8A-D915565A7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99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FFD27-A63D-05FA-CD4C-2D141289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1E5AA7-ED4A-58E8-9F03-33732161B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276C65-F593-5415-1745-028AAB81D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48D07F-8021-0050-F9E0-6A0B975F7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39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70A63-E7C7-4B53-A212-9F97EC6A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93A1E2-1538-4285-94F6-570757C3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9CD98-4736-4B92-A87F-4633658D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圖片 6" descr="一張含有 白色, 灰色 的圖片&#10;&#10;自動產生的描述">
            <a:extLst>
              <a:ext uri="{FF2B5EF4-FFF2-40B4-BE49-F238E27FC236}">
                <a16:creationId xmlns:a16="http://schemas.microsoft.com/office/drawing/2014/main" id="{E216796C-F9C8-981C-928B-2BA5670E8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25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95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422199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1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F3D5746-74EA-4D48-9319-918521DDD4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ED0F10C-7497-4968-8B89-9C39A49E9B85}"/>
              </a:ext>
            </a:extLst>
          </p:cNvPr>
          <p:cNvSpPr txBox="1"/>
          <p:nvPr/>
        </p:nvSpPr>
        <p:spPr>
          <a:xfrm>
            <a:off x="5250647" y="2232051"/>
            <a:ext cx="6370739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電腦動畫期中分享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CEE4C9-BE9C-4A0E-9FA3-DA9FF0299B58}"/>
              </a:ext>
            </a:extLst>
          </p:cNvPr>
          <p:cNvSpPr txBox="1"/>
          <p:nvPr/>
        </p:nvSpPr>
        <p:spPr>
          <a:xfrm>
            <a:off x="5352803" y="3290102"/>
            <a:ext cx="5773634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dist" defTabSz="914400">
              <a:defRPr/>
            </a:pPr>
            <a:r>
              <a:rPr lang="en-US" altLang="zh-CN" sz="1400" dirty="0">
                <a:solidFill>
                  <a:prstClr val="black"/>
                </a:solidFill>
                <a:latin typeface="Century Gothic" panose="020B0502020202020204" pitchFamily="34" charset="0"/>
                <a:ea typeface="微软雅黑"/>
              </a:rPr>
              <a:t>AIoT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/ Embedded Systems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/ Smart Controller</a:t>
            </a:r>
            <a:r>
              <a:rPr lang="zh-CN" alt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/ </a:t>
            </a:r>
            <a:r>
              <a:rPr lang="en-US" altLang="zh-TW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Audio Processing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CB521C4-2991-4DA4-9331-2D92ABBE2BEA}"/>
              </a:ext>
            </a:extLst>
          </p:cNvPr>
          <p:cNvGrpSpPr/>
          <p:nvPr/>
        </p:nvGrpSpPr>
        <p:grpSpPr>
          <a:xfrm>
            <a:off x="5352802" y="3759579"/>
            <a:ext cx="1765301" cy="316802"/>
            <a:chOff x="1244533" y="3522134"/>
            <a:chExt cx="1765301" cy="316802"/>
          </a:xfrm>
          <a:solidFill>
            <a:srgbClr val="7F0303"/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3318573-68CC-4C36-AED0-6CD82C243D32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E83C6FA-55BF-40CE-914C-897DD46B13A5}"/>
                </a:ext>
              </a:extLst>
            </p:cNvPr>
            <p:cNvSpPr txBox="1"/>
            <p:nvPr/>
          </p:nvSpPr>
          <p:spPr>
            <a:xfrm>
              <a:off x="1244533" y="3526647"/>
              <a:ext cx="1765300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Taipei Tech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79A83EF-E7FC-4C9F-B3A5-8E5A66CB8AA2}"/>
              </a:ext>
            </a:extLst>
          </p:cNvPr>
          <p:cNvGrpSpPr/>
          <p:nvPr/>
        </p:nvGrpSpPr>
        <p:grpSpPr>
          <a:xfrm>
            <a:off x="7356970" y="3755067"/>
            <a:ext cx="1765300" cy="316802"/>
            <a:chOff x="1244534" y="3522134"/>
            <a:chExt cx="1765300" cy="316802"/>
          </a:xfrm>
          <a:solidFill>
            <a:srgbClr val="7F0303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87290B-A2DF-4BE4-A6C0-EDE28284ACDD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338B91C-3E3F-46D0-A42A-EF6568DF0338}"/>
                </a:ext>
              </a:extLst>
            </p:cNvPr>
            <p:cNvSpPr txBox="1"/>
            <p:nvPr/>
          </p:nvSpPr>
          <p:spPr>
            <a:xfrm>
              <a:off x="1391641" y="3526647"/>
              <a:ext cx="1471087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400" b="1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Lab 1323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6E21796-CE58-400F-ADD1-A2B1AC96E10E}"/>
              </a:ext>
            </a:extLst>
          </p:cNvPr>
          <p:cNvGrpSpPr/>
          <p:nvPr/>
        </p:nvGrpSpPr>
        <p:grpSpPr>
          <a:xfrm>
            <a:off x="9361137" y="3755067"/>
            <a:ext cx="1765301" cy="316802"/>
            <a:chOff x="1244534" y="3522134"/>
            <a:chExt cx="1765301" cy="316802"/>
          </a:xfrm>
          <a:solidFill>
            <a:srgbClr val="7F0303"/>
          </a:solidFill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544D83-58C1-4E7C-B1C2-EE2FD4B93847}"/>
                </a:ext>
              </a:extLst>
            </p:cNvPr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rgbClr val="115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5687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788F6CC-76F8-4FAB-983D-6A00956DC110}"/>
                </a:ext>
              </a:extLst>
            </p:cNvPr>
            <p:cNvSpPr txBox="1"/>
            <p:nvPr/>
          </p:nvSpPr>
          <p:spPr>
            <a:xfrm>
              <a:off x="1244535" y="3526647"/>
              <a:ext cx="1765300" cy="307777"/>
            </a:xfrm>
            <a:prstGeom prst="rect">
              <a:avLst/>
            </a:prstGeom>
            <a:solidFill>
              <a:srgbClr val="115687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Yu-Cheng Chang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4D438A8-09F9-40B9-978A-FE5DD47EC912}"/>
              </a:ext>
            </a:extLst>
          </p:cNvPr>
          <p:cNvSpPr/>
          <p:nvPr/>
        </p:nvSpPr>
        <p:spPr>
          <a:xfrm>
            <a:off x="6276975" y="4147588"/>
            <a:ext cx="40576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微软雅黑"/>
                <a:cs typeface="Segoe UI Light" panose="020B0502040204020203" pitchFamily="34" charset="0"/>
              </a:rPr>
              <a:t>If you</a:t>
            </a:r>
            <a:r>
              <a:rPr kumimoji="0" lang="en-US" altLang="zh-CN" sz="1200" b="1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微软雅黑"/>
                <a:cs typeface="Segoe UI Light" panose="020B0502040204020203" pitchFamily="34" charset="0"/>
              </a:rPr>
              <a:t> strive for excellence, success will come to you.</a:t>
            </a:r>
            <a:endParaRPr kumimoji="0" lang="zh-CN" alt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微软雅黑"/>
              <a:cs typeface="Segoe UI Light" panose="020B0502040204020203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23CEB5-073A-4753-A87B-00003BD18E7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918018C-8C36-4384-93B5-75D7D76CB45B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DCB7924-F462-4143-9250-815364083204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D0CA3EC-4688-4A59-B5E0-8B8F9F548FC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AB8EFB4-7346-4C2E-9699-945F28A9015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89B390F-CFB4-48B5-940C-71D36E32927B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1ACD72-9D50-4799-B9C1-85D6C056D03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07884AE-B85D-4775-9774-DCF9A6DC34A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56EDB8F-C627-4934-81CF-7120174348B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B680386-E971-4C48-9236-7722E3F401C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5112039-02DE-453A-91D0-09B4CF77D8C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C09BC5-666C-43B7-A059-B34F1D596C54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BBEBE33-73B4-4F6A-BA7B-1D5B9F2E2E26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A6E7052-8BAE-4373-91D6-0FAA1570FBC0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ADD60A8-3C8E-4BB6-A413-F849D4910899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1D87B47-2AAB-42A6-8FFF-97DDFEFCAC7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B3EE3386-ABDA-40F3-9F01-42A045B3518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90E65833-AEF6-4095-9576-2053EF4E0FE7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261ADD6-A5A0-401F-B735-757092854532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D363411-C167-4A03-8A26-C937E69B58F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D1C6557-4A71-4130-BBA7-B8077B3119D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999ACF3-7254-4D28-A421-7FAF5CEA380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10" name="圖片 9" descr="一張含有 寫生, 圖畫, 圖解, 美工圖案 的圖片&#10;&#10;自動產生的描述">
            <a:extLst>
              <a:ext uri="{FF2B5EF4-FFF2-40B4-BE49-F238E27FC236}">
                <a16:creationId xmlns:a16="http://schemas.microsoft.com/office/drawing/2014/main" id="{0DBB8471-18A5-DCA0-B2CA-5117AB773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14" b="96296" l="9954" r="89931">
                        <a14:foregroundMark x1="54167" y1="6829" x2="44560" y2="4514"/>
                        <a14:foregroundMark x1="59491" y1="49306" x2="53009" y2="60648"/>
                        <a14:foregroundMark x1="45023" y1="45370" x2="65278" y2="59722"/>
                        <a14:foregroundMark x1="62384" y1="43750" x2="31134" y2="49769"/>
                        <a14:foregroundMark x1="31134" y1="49769" x2="29745" y2="58218"/>
                        <a14:foregroundMark x1="36806" y1="48495" x2="40394" y2="64468"/>
                        <a14:foregroundMark x1="49769" y1="80208" x2="51042" y2="96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98896"/>
            <a:ext cx="1668461" cy="1668461"/>
          </a:xfrm>
          <a:prstGeom prst="rect">
            <a:avLst/>
          </a:prstGeom>
        </p:spPr>
      </p:pic>
      <p:pic>
        <p:nvPicPr>
          <p:cNvPr id="8" name="圖片 7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2684969C-210F-B003-0CC1-956FB5B6D2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53051" y="228600"/>
            <a:ext cx="702217" cy="716622"/>
          </a:xfrm>
          <a:prstGeom prst="rect">
            <a:avLst/>
          </a:prstGeom>
        </p:spPr>
      </p:pic>
      <p:pic>
        <p:nvPicPr>
          <p:cNvPr id="9" name="圖片 8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37D3ADDF-C51B-4C38-EE20-643E1919B1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04" y="280575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2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035C4-091A-3D46-D957-B1F2350BB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5F1702-5748-54B7-63AA-8AD3FD0503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27" r="31184" b="21840"/>
          <a:stretch/>
        </p:blipFill>
        <p:spPr>
          <a:xfrm>
            <a:off x="373599" y="1637140"/>
            <a:ext cx="4393603" cy="320720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8011EB0-F1F3-7368-F191-27F0E05AF79B}"/>
              </a:ext>
            </a:extLst>
          </p:cNvPr>
          <p:cNvSpPr txBox="1"/>
          <p:nvPr/>
        </p:nvSpPr>
        <p:spPr>
          <a:xfrm>
            <a:off x="5778760" y="2448296"/>
            <a:ext cx="4641499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Thank You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3F048F7-CC8B-721B-0453-489E74D44B95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F278E3C-3EAE-BB48-0A48-9E741BD37DA8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2C438D7-1D84-019B-4C1F-BEDD814BB636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8516493-2502-A1E1-F3E5-A4CA96F6CCA7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660635-23C4-0438-95BE-FC25AE62FFA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05923AC-E05D-2409-CF58-264D948F38D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D203131-95B4-49C9-D84A-FBD4CB7B097D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9DCEA71-B37F-624E-4755-536D06BB5E13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A02A2F8-D0E0-7AA1-0094-9640C27E7353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018342E-CE29-13B3-E7EB-C95D4A919665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78A7AA6-BB7F-9DB8-3300-9DEBEF21408C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26F185C-BD09-A52C-9E94-3A1557C864D3}"/>
              </a:ext>
            </a:extLst>
          </p:cNvPr>
          <p:cNvGrpSpPr/>
          <p:nvPr/>
        </p:nvGrpSpPr>
        <p:grpSpPr>
          <a:xfrm>
            <a:off x="0" y="0"/>
            <a:ext cx="12192000" cy="228600"/>
            <a:chOff x="0" y="6629400"/>
            <a:chExt cx="12192000" cy="2286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FCBC4CB-CE10-8A04-C0FF-F3F54A6807AA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96B7818-8D01-5AC1-CBF1-36E66D02D141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97CDD51-7D09-5246-1E37-2990089FADCB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21236CC-FF44-A8F8-0612-8D9ED1AB1E7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D348877-DC78-3889-6571-985C10721B16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00097B8F-F055-8856-6BF0-788F228BED1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AFB3F63-CB7A-82DD-9B03-76A817DE02CD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B067D36-F389-9CEB-A1E4-EBFC4E006F52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82DBF44-F158-6E7A-2210-EBD854447DA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52E689D-C85C-96FF-A571-2CE74DA7F823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10" name="圖片 9" descr="一張含有 寫生, 圖畫, 圖解, 美工圖案 的圖片&#10;&#10;自動產生的描述">
            <a:extLst>
              <a:ext uri="{FF2B5EF4-FFF2-40B4-BE49-F238E27FC236}">
                <a16:creationId xmlns:a16="http://schemas.microsoft.com/office/drawing/2014/main" id="{EFAED643-E4CD-D16F-914C-A4FFF5FFE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14" b="96296" l="9954" r="89931">
                        <a14:foregroundMark x1="54167" y1="6829" x2="44560" y2="4514"/>
                        <a14:foregroundMark x1="59491" y1="49306" x2="53009" y2="60648"/>
                        <a14:foregroundMark x1="45023" y1="45370" x2="65278" y2="59722"/>
                        <a14:foregroundMark x1="62384" y1="43750" x2="31134" y2="49769"/>
                        <a14:foregroundMark x1="31134" y1="49769" x2="29745" y2="58218"/>
                        <a14:foregroundMark x1="36806" y1="48495" x2="40394" y2="64468"/>
                        <a14:foregroundMark x1="49769" y1="80208" x2="51042" y2="962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98896"/>
            <a:ext cx="1668461" cy="1668461"/>
          </a:xfrm>
          <a:prstGeom prst="rect">
            <a:avLst/>
          </a:prstGeom>
        </p:spPr>
      </p:pic>
      <p:pic>
        <p:nvPicPr>
          <p:cNvPr id="8" name="圖片 7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130764E8-3C39-CCC2-B7FA-507F7F896F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53051" y="228600"/>
            <a:ext cx="702217" cy="716622"/>
          </a:xfrm>
          <a:prstGeom prst="rect">
            <a:avLst/>
          </a:prstGeom>
        </p:spPr>
      </p:pic>
      <p:pic>
        <p:nvPicPr>
          <p:cNvPr id="9" name="圖片 8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E7849E37-BE93-EBC1-883A-4599C1D3EC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04" y="280575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15">
            <a:extLst>
              <a:ext uri="{FF2B5EF4-FFF2-40B4-BE49-F238E27FC236}">
                <a16:creationId xmlns:a16="http://schemas.microsoft.com/office/drawing/2014/main" id="{4100CCFE-5D23-4342-8F08-42C14CA75BA7}"/>
              </a:ext>
            </a:extLst>
          </p:cNvPr>
          <p:cNvSpPr/>
          <p:nvPr/>
        </p:nvSpPr>
        <p:spPr>
          <a:xfrm>
            <a:off x="6982878" y="2367182"/>
            <a:ext cx="3681699" cy="53018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圆角矩形 116">
            <a:extLst>
              <a:ext uri="{FF2B5EF4-FFF2-40B4-BE49-F238E27FC236}">
                <a16:creationId xmlns:a16="http://schemas.microsoft.com/office/drawing/2014/main" id="{72336A59-3D1F-4549-AF45-B28E86B6BA2E}"/>
              </a:ext>
            </a:extLst>
          </p:cNvPr>
          <p:cNvSpPr/>
          <p:nvPr/>
        </p:nvSpPr>
        <p:spPr>
          <a:xfrm>
            <a:off x="6982878" y="3580566"/>
            <a:ext cx="3681699" cy="5301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0EE418-E966-464D-A67E-9D52E6DE0B8B}"/>
              </a:ext>
            </a:extLst>
          </p:cNvPr>
          <p:cNvSpPr txBox="1"/>
          <p:nvPr/>
        </p:nvSpPr>
        <p:spPr>
          <a:xfrm>
            <a:off x="7183399" y="2401442"/>
            <a:ext cx="325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   </a:t>
            </a:r>
            <a:r>
              <a:rPr lang="en-US" altLang="zh-TW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Storyboard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0194A-C1D5-4BF7-85F8-F043D9D922B3}"/>
              </a:ext>
            </a:extLst>
          </p:cNvPr>
          <p:cNvSpPr txBox="1"/>
          <p:nvPr/>
        </p:nvSpPr>
        <p:spPr>
          <a:xfrm>
            <a:off x="7183399" y="3643300"/>
            <a:ext cx="325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Git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LFS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D4247A-591A-42E2-A4EF-22634BC4B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927" r="9796" b="21840"/>
          <a:stretch/>
        </p:blipFill>
        <p:spPr>
          <a:xfrm>
            <a:off x="149295" y="1637140"/>
            <a:ext cx="6267425" cy="34902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1DFF38-FB70-4CB3-AA97-2FE5B177FF2E}"/>
              </a:ext>
            </a:extLst>
          </p:cNvPr>
          <p:cNvSpPr txBox="1"/>
          <p:nvPr/>
        </p:nvSpPr>
        <p:spPr>
          <a:xfrm>
            <a:off x="1635972" y="2976994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目錄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5132A5-357E-40B4-BD37-0F32D987421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AC3829-BC20-4109-B5B4-B21E6E1D8C95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FBB147-C474-4336-B9A4-62A086AFA8E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F3406-8938-4313-BB73-D5419B3B32B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A15449B-99F9-4F34-B6B5-E5532A2EAAE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DCF330-029C-4CD7-B950-C22A6D1A9DA2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EFC43E-4328-4431-B265-ED9560EBCBDF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45A701-2A68-4630-8F90-41D3B0E02779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2EBE739-FB21-4638-89B6-8F15663DE15C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D86ECC-C201-4797-8FF8-CEB562FF7B84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33801D-ABF9-4E66-9F22-1152B0B00F1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pic>
        <p:nvPicPr>
          <p:cNvPr id="29" name="圖片 28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657384D9-C325-BA0B-A345-ABB44DE78C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53051" y="39918"/>
            <a:ext cx="702217" cy="716622"/>
          </a:xfrm>
          <a:prstGeom prst="rect">
            <a:avLst/>
          </a:prstGeom>
        </p:spPr>
      </p:pic>
      <p:pic>
        <p:nvPicPr>
          <p:cNvPr id="30" name="圖片 29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0368BD54-A1B7-0FA9-F7FC-DB059DD5B7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04" y="91893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8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6078815" y="2598003"/>
            <a:ext cx="464011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Storyboard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B86FD1-B53D-42AD-B844-7B4095A15769}"/>
              </a:ext>
            </a:extLst>
          </p:cNvPr>
          <p:cNvSpPr/>
          <p:nvPr/>
        </p:nvSpPr>
        <p:spPr>
          <a:xfrm>
            <a:off x="6096000" y="3568417"/>
            <a:ext cx="2082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TW" altLang="en-US" sz="4800" b="1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分鏡表</a:t>
            </a:r>
            <a:endParaRPr lang="zh-CN" altLang="en-US" sz="4800" b="1" dirty="0">
              <a:solidFill>
                <a:srgbClr val="142938"/>
              </a:solidFill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666075" y="3041517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8" name="圖片 17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299988F7-E9D4-5FC7-438F-2314AC2E1A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53051" y="39918"/>
            <a:ext cx="702217" cy="716622"/>
          </a:xfrm>
          <a:prstGeom prst="rect">
            <a:avLst/>
          </a:prstGeom>
        </p:spPr>
      </p:pic>
      <p:pic>
        <p:nvPicPr>
          <p:cNvPr id="19" name="圖片 18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BC165627-0448-5488-885A-0770A3EF92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04" y="91893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80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F5A126D-DBF7-4677-B085-E086E464685A}"/>
              </a:ext>
            </a:extLst>
          </p:cNvPr>
          <p:cNvSpPr/>
          <p:nvPr/>
        </p:nvSpPr>
        <p:spPr>
          <a:xfrm>
            <a:off x="1760762" y="331159"/>
            <a:ext cx="163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Storyboard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3" name="矩形 30">
            <a:extLst>
              <a:ext uri="{FF2B5EF4-FFF2-40B4-BE49-F238E27FC236}">
                <a16:creationId xmlns:a16="http://schemas.microsoft.com/office/drawing/2014/main" id="{E42FC7FB-42F4-463F-AE36-E9203C96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08" y="2388822"/>
            <a:ext cx="5593501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視覺化劇本：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將文字內容轉換成畫面，便於理解。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5F6DC070-D5DC-4EB8-80D4-904EA2436621}"/>
              </a:ext>
            </a:extLst>
          </p:cNvPr>
          <p:cNvGrpSpPr/>
          <p:nvPr/>
        </p:nvGrpSpPr>
        <p:grpSpPr>
          <a:xfrm>
            <a:off x="284338" y="1620851"/>
            <a:ext cx="4593662" cy="629723"/>
            <a:chOff x="1153765" y="1351188"/>
            <a:chExt cx="2070932" cy="458824"/>
          </a:xfrm>
        </p:grpSpPr>
        <p:cxnSp>
          <p:nvCxnSpPr>
            <p:cNvPr id="115" name="Straight Connector 38">
              <a:extLst>
                <a:ext uri="{FF2B5EF4-FFF2-40B4-BE49-F238E27FC236}">
                  <a16:creationId xmlns:a16="http://schemas.microsoft.com/office/drawing/2014/main" id="{20EFC396-0779-4145-B1EB-82A2DF14E731}"/>
                </a:ext>
              </a:extLst>
            </p:cNvPr>
            <p:cNvCxnSpPr/>
            <p:nvPr/>
          </p:nvCxnSpPr>
          <p:spPr bwMode="auto">
            <a:xfrm flipV="1">
              <a:off x="1190045" y="1810010"/>
              <a:ext cx="2034652" cy="2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35">
              <a:extLst>
                <a:ext uri="{FF2B5EF4-FFF2-40B4-BE49-F238E27FC236}">
                  <a16:creationId xmlns:a16="http://schemas.microsoft.com/office/drawing/2014/main" id="{E803C9C3-F2D0-4063-A209-64D2E0D94166}"/>
                </a:ext>
              </a:extLst>
            </p:cNvPr>
            <p:cNvSpPr txBox="1"/>
            <p:nvPr/>
          </p:nvSpPr>
          <p:spPr>
            <a:xfrm>
              <a:off x="1153765" y="1351188"/>
              <a:ext cx="2034652" cy="42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何謂分鏡表？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125" name="TextBox 140">
            <a:extLst>
              <a:ext uri="{FF2B5EF4-FFF2-40B4-BE49-F238E27FC236}">
                <a16:creationId xmlns:a16="http://schemas.microsoft.com/office/drawing/2014/main" id="{93E6263C-F39A-4F16-B6C1-2E7929BE8FAE}"/>
              </a:ext>
            </a:extLst>
          </p:cNvPr>
          <p:cNvSpPr txBox="1"/>
          <p:nvPr/>
        </p:nvSpPr>
        <p:spPr>
          <a:xfrm>
            <a:off x="5243007" y="4906926"/>
            <a:ext cx="936596" cy="453545"/>
          </a:xfrm>
          <a:prstGeom prst="rect">
            <a:avLst/>
          </a:prstGeom>
          <a:noFill/>
        </p:spPr>
        <p:txBody>
          <a:bodyPr wrap="square" lIns="123149" tIns="61575" rIns="123149" bIns="61575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3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80%</a:t>
            </a:r>
            <a:endParaRPr kumimoji="0" lang="zh-CN" altLang="en-US" sz="213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7" name="矩形 30">
            <a:extLst>
              <a:ext uri="{FF2B5EF4-FFF2-40B4-BE49-F238E27FC236}">
                <a16:creationId xmlns:a16="http://schemas.microsoft.com/office/drawing/2014/main" id="{26A41C05-F137-48B1-9EF5-56895A31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80" y="3147716"/>
            <a:ext cx="545252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溝通工具：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讓製作團隊對影片內容達成共識。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30">
            <a:extLst>
              <a:ext uri="{FF2B5EF4-FFF2-40B4-BE49-F238E27FC236}">
                <a16:creationId xmlns:a16="http://schemas.microsoft.com/office/drawing/2014/main" id="{50364243-9244-4CA9-84DD-48C69CDC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80" y="3906610"/>
            <a:ext cx="5593501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節省資源：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提前規劃，減少重拍或重新製作的成本。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30">
            <a:extLst>
              <a:ext uri="{FF2B5EF4-FFF2-40B4-BE49-F238E27FC236}">
                <a16:creationId xmlns:a16="http://schemas.microsoft.com/office/drawing/2014/main" id="{84FF43C0-F6D9-44F9-B87C-4ACF3576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80" y="4665503"/>
            <a:ext cx="585892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分配資源：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幫助預測拍攝所需的場景、道具和人力。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10E9E-9285-8B68-D0A3-E553B195DC8C}"/>
              </a:ext>
            </a:extLst>
          </p:cNvPr>
          <p:cNvSpPr/>
          <p:nvPr/>
        </p:nvSpPr>
        <p:spPr>
          <a:xfrm>
            <a:off x="1760762" y="6448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TW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分鏡表</a:t>
            </a:r>
            <a:endParaRPr lang="zh-CN" altLang="en-US" sz="2000" b="1" dirty="0">
              <a:solidFill>
                <a:srgbClr val="142938"/>
              </a:solidFill>
              <a:latin typeface="微软雅黑"/>
              <a:ea typeface="微软雅黑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ADFF9F4-B7AE-3F99-99FB-A4241905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13" y="1130327"/>
            <a:ext cx="4357914" cy="4357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矩形 30">
            <a:extLst>
              <a:ext uri="{FF2B5EF4-FFF2-40B4-BE49-F238E27FC236}">
                <a16:creationId xmlns:a16="http://schemas.microsoft.com/office/drawing/2014/main" id="{7E28C76F-F1BE-5EA4-013D-CFB84D918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249" y="6164413"/>
            <a:ext cx="5593501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備註：由於本內容是由單機位，因此分鏡較為劇本化。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794FB0C1-0159-4FE6-BEA6-0756EFEEFB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0" y="5909570"/>
            <a:ext cx="702217" cy="716622"/>
          </a:xfrm>
          <a:prstGeom prst="rect">
            <a:avLst/>
          </a:prstGeom>
        </p:spPr>
      </p:pic>
      <p:pic>
        <p:nvPicPr>
          <p:cNvPr id="5" name="圖片 4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DF4FA32D-07BE-69DF-2F1B-920C87ED45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72" y="6078119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25" grpId="0"/>
      <p:bldP spid="127" grpId="0"/>
      <p:bldP spid="128" grpId="0"/>
      <p:bldP spid="12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3D5A385-5382-4495-A921-0A2DAAEFEA1E}"/>
              </a:ext>
            </a:extLst>
          </p:cNvPr>
          <p:cNvGrpSpPr/>
          <p:nvPr/>
        </p:nvGrpSpPr>
        <p:grpSpPr>
          <a:xfrm>
            <a:off x="753830" y="1959391"/>
            <a:ext cx="2470545" cy="886495"/>
            <a:chOff x="7107726" y="3179834"/>
            <a:chExt cx="1937087" cy="88649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BE29C66-9B72-429F-B6F4-F191B7E008F3}"/>
                </a:ext>
              </a:extLst>
            </p:cNvPr>
            <p:cNvSpPr txBox="1"/>
            <p:nvPr/>
          </p:nvSpPr>
          <p:spPr>
            <a:xfrm>
              <a:off x="7109327" y="3179834"/>
              <a:ext cx="1923123" cy="666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自我介紹 </a:t>
              </a:r>
              <a:r>
                <a:rPr kumimoji="0" lang="en-US" altLang="zh-TW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/</a:t>
              </a:r>
              <a:r>
                <a:rPr kumimoji="0" lang="zh-TW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 建立人設</a:t>
              </a:r>
              <a:endPara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115686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C2E0104-DA61-4888-9DF0-CADCB23A1404}"/>
                </a:ext>
              </a:extLst>
            </p:cNvPr>
            <p:cNvSpPr txBox="1"/>
            <p:nvPr/>
          </p:nvSpPr>
          <p:spPr>
            <a:xfrm>
              <a:off x="7107726" y="3543109"/>
              <a:ext cx="1937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講述外觀、職業、年齡、性格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1" name="任意多边形 22">
            <a:extLst>
              <a:ext uri="{FF2B5EF4-FFF2-40B4-BE49-F238E27FC236}">
                <a16:creationId xmlns:a16="http://schemas.microsoft.com/office/drawing/2014/main" id="{1A5598D8-68EA-45C8-A788-8A977D7054A3}"/>
              </a:ext>
            </a:extLst>
          </p:cNvPr>
          <p:cNvSpPr/>
          <p:nvPr/>
        </p:nvSpPr>
        <p:spPr>
          <a:xfrm>
            <a:off x="4483280" y="3000465"/>
            <a:ext cx="886189" cy="859064"/>
          </a:xfrm>
          <a:custGeom>
            <a:avLst/>
            <a:gdLst>
              <a:gd name="connsiteX0" fmla="*/ 55320 w 886189"/>
              <a:gd name="connsiteY0" fmla="*/ 0 h 859064"/>
              <a:gd name="connsiteX1" fmla="*/ 456657 w 886189"/>
              <a:gd name="connsiteY1" fmla="*/ 0 h 859064"/>
              <a:gd name="connsiteX2" fmla="*/ 886189 w 886189"/>
              <a:gd name="connsiteY2" fmla="*/ 429532 h 859064"/>
              <a:gd name="connsiteX3" fmla="*/ 456657 w 886189"/>
              <a:gd name="connsiteY3" fmla="*/ 859064 h 859064"/>
              <a:gd name="connsiteX4" fmla="*/ 55320 w 886189"/>
              <a:gd name="connsiteY4" fmla="*/ 859064 h 859064"/>
              <a:gd name="connsiteX5" fmla="*/ 35550 w 886189"/>
              <a:gd name="connsiteY5" fmla="*/ 782176 h 859064"/>
              <a:gd name="connsiteX6" fmla="*/ 0 w 886189"/>
              <a:gd name="connsiteY6" fmla="*/ 429532 h 859064"/>
              <a:gd name="connsiteX7" fmla="*/ 35550 w 886189"/>
              <a:gd name="connsiteY7" fmla="*/ 76889 h 85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6189" h="859064">
                <a:moveTo>
                  <a:pt x="55320" y="0"/>
                </a:moveTo>
                <a:lnTo>
                  <a:pt x="456657" y="0"/>
                </a:lnTo>
                <a:cubicBezTo>
                  <a:pt x="693881" y="0"/>
                  <a:pt x="886189" y="192308"/>
                  <a:pt x="886189" y="429532"/>
                </a:cubicBezTo>
                <a:cubicBezTo>
                  <a:pt x="886189" y="666756"/>
                  <a:pt x="693881" y="859064"/>
                  <a:pt x="456657" y="859064"/>
                </a:cubicBezTo>
                <a:lnTo>
                  <a:pt x="55320" y="859064"/>
                </a:lnTo>
                <a:lnTo>
                  <a:pt x="35550" y="782176"/>
                </a:lnTo>
                <a:cubicBezTo>
                  <a:pt x="12241" y="668269"/>
                  <a:pt x="0" y="550330"/>
                  <a:pt x="0" y="429532"/>
                </a:cubicBezTo>
                <a:cubicBezTo>
                  <a:pt x="0" y="308734"/>
                  <a:pt x="12241" y="190796"/>
                  <a:pt x="35550" y="76889"/>
                </a:cubicBezTo>
                <a:close/>
              </a:path>
            </a:pathLst>
          </a:custGeom>
          <a:solidFill>
            <a:srgbClr val="554C5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3">
            <a:extLst>
              <a:ext uri="{FF2B5EF4-FFF2-40B4-BE49-F238E27FC236}">
                <a16:creationId xmlns:a16="http://schemas.microsoft.com/office/drawing/2014/main" id="{526BC5C0-8580-4623-B94E-852937D9CAA3}"/>
              </a:ext>
            </a:extLst>
          </p:cNvPr>
          <p:cNvSpPr/>
          <p:nvPr/>
        </p:nvSpPr>
        <p:spPr>
          <a:xfrm flipH="1">
            <a:off x="6894968" y="3000465"/>
            <a:ext cx="886189" cy="859064"/>
          </a:xfrm>
          <a:custGeom>
            <a:avLst/>
            <a:gdLst>
              <a:gd name="connsiteX0" fmla="*/ 55320 w 886189"/>
              <a:gd name="connsiteY0" fmla="*/ 0 h 859064"/>
              <a:gd name="connsiteX1" fmla="*/ 456657 w 886189"/>
              <a:gd name="connsiteY1" fmla="*/ 0 h 859064"/>
              <a:gd name="connsiteX2" fmla="*/ 886189 w 886189"/>
              <a:gd name="connsiteY2" fmla="*/ 429532 h 859064"/>
              <a:gd name="connsiteX3" fmla="*/ 456657 w 886189"/>
              <a:gd name="connsiteY3" fmla="*/ 859064 h 859064"/>
              <a:gd name="connsiteX4" fmla="*/ 55320 w 886189"/>
              <a:gd name="connsiteY4" fmla="*/ 859064 h 859064"/>
              <a:gd name="connsiteX5" fmla="*/ 35550 w 886189"/>
              <a:gd name="connsiteY5" fmla="*/ 782176 h 859064"/>
              <a:gd name="connsiteX6" fmla="*/ 0 w 886189"/>
              <a:gd name="connsiteY6" fmla="*/ 429532 h 859064"/>
              <a:gd name="connsiteX7" fmla="*/ 35550 w 886189"/>
              <a:gd name="connsiteY7" fmla="*/ 76889 h 85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6189" h="859064">
                <a:moveTo>
                  <a:pt x="55320" y="0"/>
                </a:moveTo>
                <a:lnTo>
                  <a:pt x="456657" y="0"/>
                </a:lnTo>
                <a:cubicBezTo>
                  <a:pt x="693881" y="0"/>
                  <a:pt x="886189" y="192308"/>
                  <a:pt x="886189" y="429532"/>
                </a:cubicBezTo>
                <a:cubicBezTo>
                  <a:pt x="886189" y="666756"/>
                  <a:pt x="693881" y="859064"/>
                  <a:pt x="456657" y="859064"/>
                </a:cubicBezTo>
                <a:lnTo>
                  <a:pt x="55320" y="859064"/>
                </a:lnTo>
                <a:lnTo>
                  <a:pt x="35550" y="782176"/>
                </a:lnTo>
                <a:cubicBezTo>
                  <a:pt x="12241" y="668269"/>
                  <a:pt x="0" y="550330"/>
                  <a:pt x="0" y="429532"/>
                </a:cubicBezTo>
                <a:cubicBezTo>
                  <a:pt x="0" y="308734"/>
                  <a:pt x="12241" y="190796"/>
                  <a:pt x="35550" y="768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任意多边形 26">
            <a:extLst>
              <a:ext uri="{FF2B5EF4-FFF2-40B4-BE49-F238E27FC236}">
                <a16:creationId xmlns:a16="http://schemas.microsoft.com/office/drawing/2014/main" id="{EA1A8280-0085-4E73-84E9-40A5B55499AC}"/>
              </a:ext>
            </a:extLst>
          </p:cNvPr>
          <p:cNvSpPr/>
          <p:nvPr/>
        </p:nvSpPr>
        <p:spPr>
          <a:xfrm rot="5400000">
            <a:off x="5652907" y="1793625"/>
            <a:ext cx="886189" cy="859064"/>
          </a:xfrm>
          <a:custGeom>
            <a:avLst/>
            <a:gdLst>
              <a:gd name="connsiteX0" fmla="*/ 55320 w 886189"/>
              <a:gd name="connsiteY0" fmla="*/ 0 h 859064"/>
              <a:gd name="connsiteX1" fmla="*/ 456657 w 886189"/>
              <a:gd name="connsiteY1" fmla="*/ 0 h 859064"/>
              <a:gd name="connsiteX2" fmla="*/ 886189 w 886189"/>
              <a:gd name="connsiteY2" fmla="*/ 429532 h 859064"/>
              <a:gd name="connsiteX3" fmla="*/ 456657 w 886189"/>
              <a:gd name="connsiteY3" fmla="*/ 859064 h 859064"/>
              <a:gd name="connsiteX4" fmla="*/ 55320 w 886189"/>
              <a:gd name="connsiteY4" fmla="*/ 859064 h 859064"/>
              <a:gd name="connsiteX5" fmla="*/ 35550 w 886189"/>
              <a:gd name="connsiteY5" fmla="*/ 782176 h 859064"/>
              <a:gd name="connsiteX6" fmla="*/ 0 w 886189"/>
              <a:gd name="connsiteY6" fmla="*/ 429532 h 859064"/>
              <a:gd name="connsiteX7" fmla="*/ 35550 w 886189"/>
              <a:gd name="connsiteY7" fmla="*/ 76889 h 85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6189" h="859064">
                <a:moveTo>
                  <a:pt x="55320" y="0"/>
                </a:moveTo>
                <a:lnTo>
                  <a:pt x="456657" y="0"/>
                </a:lnTo>
                <a:cubicBezTo>
                  <a:pt x="693881" y="0"/>
                  <a:pt x="886189" y="192308"/>
                  <a:pt x="886189" y="429532"/>
                </a:cubicBezTo>
                <a:cubicBezTo>
                  <a:pt x="886189" y="666756"/>
                  <a:pt x="693881" y="859064"/>
                  <a:pt x="456657" y="859064"/>
                </a:cubicBezTo>
                <a:lnTo>
                  <a:pt x="55320" y="859064"/>
                </a:lnTo>
                <a:lnTo>
                  <a:pt x="35550" y="782176"/>
                </a:lnTo>
                <a:cubicBezTo>
                  <a:pt x="12241" y="668269"/>
                  <a:pt x="0" y="550330"/>
                  <a:pt x="0" y="429532"/>
                </a:cubicBezTo>
                <a:cubicBezTo>
                  <a:pt x="0" y="308734"/>
                  <a:pt x="12241" y="190796"/>
                  <a:pt x="35550" y="768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任意多边形 27">
            <a:extLst>
              <a:ext uri="{FF2B5EF4-FFF2-40B4-BE49-F238E27FC236}">
                <a16:creationId xmlns:a16="http://schemas.microsoft.com/office/drawing/2014/main" id="{B4C64AB2-7059-4E20-B527-FF315AE8F31B}"/>
              </a:ext>
            </a:extLst>
          </p:cNvPr>
          <p:cNvSpPr/>
          <p:nvPr/>
        </p:nvSpPr>
        <p:spPr>
          <a:xfrm rot="5400000" flipH="1">
            <a:off x="5652907" y="4205312"/>
            <a:ext cx="886189" cy="859064"/>
          </a:xfrm>
          <a:custGeom>
            <a:avLst/>
            <a:gdLst>
              <a:gd name="connsiteX0" fmla="*/ 55320 w 886189"/>
              <a:gd name="connsiteY0" fmla="*/ 0 h 859064"/>
              <a:gd name="connsiteX1" fmla="*/ 456657 w 886189"/>
              <a:gd name="connsiteY1" fmla="*/ 0 h 859064"/>
              <a:gd name="connsiteX2" fmla="*/ 886189 w 886189"/>
              <a:gd name="connsiteY2" fmla="*/ 429532 h 859064"/>
              <a:gd name="connsiteX3" fmla="*/ 456657 w 886189"/>
              <a:gd name="connsiteY3" fmla="*/ 859064 h 859064"/>
              <a:gd name="connsiteX4" fmla="*/ 55320 w 886189"/>
              <a:gd name="connsiteY4" fmla="*/ 859064 h 859064"/>
              <a:gd name="connsiteX5" fmla="*/ 35550 w 886189"/>
              <a:gd name="connsiteY5" fmla="*/ 782176 h 859064"/>
              <a:gd name="connsiteX6" fmla="*/ 0 w 886189"/>
              <a:gd name="connsiteY6" fmla="*/ 429532 h 859064"/>
              <a:gd name="connsiteX7" fmla="*/ 35550 w 886189"/>
              <a:gd name="connsiteY7" fmla="*/ 76889 h 85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6189" h="859064">
                <a:moveTo>
                  <a:pt x="55320" y="0"/>
                </a:moveTo>
                <a:lnTo>
                  <a:pt x="456657" y="0"/>
                </a:lnTo>
                <a:cubicBezTo>
                  <a:pt x="693881" y="0"/>
                  <a:pt x="886189" y="192308"/>
                  <a:pt x="886189" y="429532"/>
                </a:cubicBezTo>
                <a:cubicBezTo>
                  <a:pt x="886189" y="666756"/>
                  <a:pt x="693881" y="859064"/>
                  <a:pt x="456657" y="859064"/>
                </a:cubicBezTo>
                <a:lnTo>
                  <a:pt x="55320" y="859064"/>
                </a:lnTo>
                <a:lnTo>
                  <a:pt x="35550" y="782176"/>
                </a:lnTo>
                <a:cubicBezTo>
                  <a:pt x="12241" y="668269"/>
                  <a:pt x="0" y="550330"/>
                  <a:pt x="0" y="429532"/>
                </a:cubicBezTo>
                <a:cubicBezTo>
                  <a:pt x="0" y="308734"/>
                  <a:pt x="12241" y="190796"/>
                  <a:pt x="35550" y="768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任意多边形 21">
            <a:extLst>
              <a:ext uri="{FF2B5EF4-FFF2-40B4-BE49-F238E27FC236}">
                <a16:creationId xmlns:a16="http://schemas.microsoft.com/office/drawing/2014/main" id="{038743E0-CABD-4AC7-BC88-DEC7A912AD17}"/>
              </a:ext>
            </a:extLst>
          </p:cNvPr>
          <p:cNvSpPr/>
          <p:nvPr/>
        </p:nvSpPr>
        <p:spPr>
          <a:xfrm>
            <a:off x="4296969" y="1579703"/>
            <a:ext cx="3679343" cy="3697415"/>
          </a:xfrm>
          <a:custGeom>
            <a:avLst/>
            <a:gdLst>
              <a:gd name="connsiteX0" fmla="*/ 2228564 w 3679342"/>
              <a:gd name="connsiteY0" fmla="*/ 0 h 3697415"/>
              <a:gd name="connsiteX1" fmla="*/ 2401628 w 3679342"/>
              <a:gd name="connsiteY1" fmla="*/ 44499 h 3697415"/>
              <a:gd name="connsiteX2" fmla="*/ 3672815 w 3679342"/>
              <a:gd name="connsiteY2" fmla="*/ 1388354 h 3697415"/>
              <a:gd name="connsiteX3" fmla="*/ 3679342 w 3679342"/>
              <a:gd name="connsiteY3" fmla="*/ 1419767 h 3697415"/>
              <a:gd name="connsiteX4" fmla="*/ 3033290 w 3679342"/>
              <a:gd name="connsiteY4" fmla="*/ 1419767 h 3697415"/>
              <a:gd name="connsiteX5" fmla="*/ 2603758 w 3679342"/>
              <a:gd name="connsiteY5" fmla="*/ 1849299 h 3697415"/>
              <a:gd name="connsiteX6" fmla="*/ 3033290 w 3679342"/>
              <a:gd name="connsiteY6" fmla="*/ 2278831 h 3697415"/>
              <a:gd name="connsiteX7" fmla="*/ 3678521 w 3679342"/>
              <a:gd name="connsiteY7" fmla="*/ 2278831 h 3697415"/>
              <a:gd name="connsiteX8" fmla="*/ 3644471 w 3679342"/>
              <a:gd name="connsiteY8" fmla="*/ 2411256 h 3697415"/>
              <a:gd name="connsiteX9" fmla="*/ 2300617 w 3679342"/>
              <a:gd name="connsiteY9" fmla="*/ 3682443 h 3697415"/>
              <a:gd name="connsiteX10" fmla="*/ 2228564 w 3679342"/>
              <a:gd name="connsiteY10" fmla="*/ 3697415 h 3697415"/>
              <a:gd name="connsiteX11" fmla="*/ 2228564 w 3679342"/>
              <a:gd name="connsiteY11" fmla="*/ 3083558 h 3697415"/>
              <a:gd name="connsiteX12" fmla="*/ 1799032 w 3679342"/>
              <a:gd name="connsiteY12" fmla="*/ 2654026 h 3697415"/>
              <a:gd name="connsiteX13" fmla="*/ 1369500 w 3679342"/>
              <a:gd name="connsiteY13" fmla="*/ 3083558 h 3697415"/>
              <a:gd name="connsiteX14" fmla="*/ 1369500 w 3679342"/>
              <a:gd name="connsiteY14" fmla="*/ 3679731 h 3697415"/>
              <a:gd name="connsiteX15" fmla="*/ 1233570 w 3679342"/>
              <a:gd name="connsiteY15" fmla="*/ 3639768 h 3697415"/>
              <a:gd name="connsiteX16" fmla="*/ 34871 w 3679342"/>
              <a:gd name="connsiteY16" fmla="*/ 2411256 h 3697415"/>
              <a:gd name="connsiteX17" fmla="*/ 821 w 3679342"/>
              <a:gd name="connsiteY17" fmla="*/ 2278831 h 3697415"/>
              <a:gd name="connsiteX18" fmla="*/ 564773 w 3679342"/>
              <a:gd name="connsiteY18" fmla="*/ 2278831 h 3697415"/>
              <a:gd name="connsiteX19" fmla="*/ 994305 w 3679342"/>
              <a:gd name="connsiteY19" fmla="*/ 1849299 h 3697415"/>
              <a:gd name="connsiteX20" fmla="*/ 564773 w 3679342"/>
              <a:gd name="connsiteY20" fmla="*/ 1419767 h 3697415"/>
              <a:gd name="connsiteX21" fmla="*/ 0 w 3679342"/>
              <a:gd name="connsiteY21" fmla="*/ 1419767 h 3697415"/>
              <a:gd name="connsiteX22" fmla="*/ 6527 w 3679342"/>
              <a:gd name="connsiteY22" fmla="*/ 1388354 h 3697415"/>
              <a:gd name="connsiteX23" fmla="*/ 1277714 w 3679342"/>
              <a:gd name="connsiteY23" fmla="*/ 44499 h 3697415"/>
              <a:gd name="connsiteX24" fmla="*/ 1369500 w 3679342"/>
              <a:gd name="connsiteY24" fmla="*/ 20898 h 3697415"/>
              <a:gd name="connsiteX25" fmla="*/ 1369500 w 3679342"/>
              <a:gd name="connsiteY25" fmla="*/ 615041 h 3697415"/>
              <a:gd name="connsiteX26" fmla="*/ 1799032 w 3679342"/>
              <a:gd name="connsiteY26" fmla="*/ 1044573 h 3697415"/>
              <a:gd name="connsiteX27" fmla="*/ 2228564 w 3679342"/>
              <a:gd name="connsiteY27" fmla="*/ 615041 h 36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79342" h="3697415">
                <a:moveTo>
                  <a:pt x="2228564" y="0"/>
                </a:moveTo>
                <a:lnTo>
                  <a:pt x="2401628" y="44499"/>
                </a:lnTo>
                <a:cubicBezTo>
                  <a:pt x="3026654" y="238902"/>
                  <a:pt x="3512570" y="749041"/>
                  <a:pt x="3672815" y="1388354"/>
                </a:cubicBezTo>
                <a:lnTo>
                  <a:pt x="3679342" y="1419767"/>
                </a:lnTo>
                <a:lnTo>
                  <a:pt x="3033290" y="1419767"/>
                </a:lnTo>
                <a:cubicBezTo>
                  <a:pt x="2796066" y="1419767"/>
                  <a:pt x="2603758" y="1612075"/>
                  <a:pt x="2603758" y="1849299"/>
                </a:cubicBezTo>
                <a:cubicBezTo>
                  <a:pt x="2603758" y="2086523"/>
                  <a:pt x="2796066" y="2278831"/>
                  <a:pt x="3033290" y="2278831"/>
                </a:cubicBezTo>
                <a:lnTo>
                  <a:pt x="3678521" y="2278831"/>
                </a:lnTo>
                <a:lnTo>
                  <a:pt x="3644471" y="2411256"/>
                </a:lnTo>
                <a:cubicBezTo>
                  <a:pt x="3450068" y="3036282"/>
                  <a:pt x="2939929" y="3522198"/>
                  <a:pt x="2300617" y="3682443"/>
                </a:cubicBezTo>
                <a:lnTo>
                  <a:pt x="2228564" y="3697415"/>
                </a:lnTo>
                <a:lnTo>
                  <a:pt x="2228564" y="3083558"/>
                </a:lnTo>
                <a:cubicBezTo>
                  <a:pt x="2228564" y="2846334"/>
                  <a:pt x="2036256" y="2654026"/>
                  <a:pt x="1799032" y="2654026"/>
                </a:cubicBezTo>
                <a:cubicBezTo>
                  <a:pt x="1561808" y="2654026"/>
                  <a:pt x="1369500" y="2846334"/>
                  <a:pt x="1369500" y="3083558"/>
                </a:cubicBezTo>
                <a:lnTo>
                  <a:pt x="1369500" y="3679731"/>
                </a:lnTo>
                <a:lnTo>
                  <a:pt x="1233570" y="3639768"/>
                </a:lnTo>
                <a:cubicBezTo>
                  <a:pt x="662798" y="3446619"/>
                  <a:pt x="214320" y="2988203"/>
                  <a:pt x="34871" y="2411256"/>
                </a:cubicBezTo>
                <a:lnTo>
                  <a:pt x="821" y="2278831"/>
                </a:lnTo>
                <a:lnTo>
                  <a:pt x="564773" y="2278831"/>
                </a:lnTo>
                <a:cubicBezTo>
                  <a:pt x="801997" y="2278831"/>
                  <a:pt x="994305" y="2086523"/>
                  <a:pt x="994305" y="1849299"/>
                </a:cubicBezTo>
                <a:cubicBezTo>
                  <a:pt x="994305" y="1612075"/>
                  <a:pt x="801997" y="1419767"/>
                  <a:pt x="564773" y="1419767"/>
                </a:cubicBezTo>
                <a:lnTo>
                  <a:pt x="0" y="1419767"/>
                </a:lnTo>
                <a:lnTo>
                  <a:pt x="6527" y="1388354"/>
                </a:lnTo>
                <a:cubicBezTo>
                  <a:pt x="166772" y="749041"/>
                  <a:pt x="652689" y="238902"/>
                  <a:pt x="1277714" y="44499"/>
                </a:cubicBezTo>
                <a:lnTo>
                  <a:pt x="1369500" y="20898"/>
                </a:lnTo>
                <a:lnTo>
                  <a:pt x="1369500" y="615041"/>
                </a:lnTo>
                <a:cubicBezTo>
                  <a:pt x="1369500" y="852265"/>
                  <a:pt x="1561808" y="1044573"/>
                  <a:pt x="1799032" y="1044573"/>
                </a:cubicBezTo>
                <a:cubicBezTo>
                  <a:pt x="2036256" y="1044573"/>
                  <a:pt x="2228564" y="852265"/>
                  <a:pt x="2228564" y="61504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4000"/>
                </a:schemeClr>
              </a:gs>
              <a:gs pos="100000">
                <a:schemeClr val="bg1">
                  <a:lumMod val="93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27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3E38703-A19E-459F-917C-310FE8DF1CF1}"/>
              </a:ext>
            </a:extLst>
          </p:cNvPr>
          <p:cNvSpPr/>
          <p:nvPr/>
        </p:nvSpPr>
        <p:spPr>
          <a:xfrm>
            <a:off x="5469891" y="2802891"/>
            <a:ext cx="1252220" cy="1252220"/>
          </a:xfrm>
          <a:prstGeom prst="ellipse">
            <a:avLst/>
          </a:prstGeom>
          <a:gradFill>
            <a:gsLst>
              <a:gs pos="0">
                <a:schemeClr val="bg1">
                  <a:lumMod val="72000"/>
                </a:schemeClr>
              </a:gs>
              <a:gs pos="100000">
                <a:schemeClr val="bg1">
                  <a:lumMod val="94000"/>
                  <a:lumOff val="6000"/>
                </a:schemeClr>
              </a:gs>
            </a:gsLst>
            <a:lin ang="27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22E159-49E0-4294-B0DB-6AADD5AF2394}"/>
              </a:ext>
            </a:extLst>
          </p:cNvPr>
          <p:cNvSpPr txBox="1"/>
          <p:nvPr/>
        </p:nvSpPr>
        <p:spPr>
          <a:xfrm>
            <a:off x="5770456" y="1929686"/>
            <a:ext cx="651088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B62162-2AA8-40A2-926D-3A867C030EB7}"/>
              </a:ext>
            </a:extLst>
          </p:cNvPr>
          <p:cNvSpPr txBox="1"/>
          <p:nvPr/>
        </p:nvSpPr>
        <p:spPr>
          <a:xfrm>
            <a:off x="5770456" y="4373235"/>
            <a:ext cx="651088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F31C3C-F125-407E-ABCC-52AFEFF9720D}"/>
              </a:ext>
            </a:extLst>
          </p:cNvPr>
          <p:cNvSpPr txBox="1"/>
          <p:nvPr/>
        </p:nvSpPr>
        <p:spPr>
          <a:xfrm>
            <a:off x="7086108" y="3166799"/>
            <a:ext cx="651088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03FBD8-ACE8-4F09-9EE4-8DDAC86B91D0}"/>
              </a:ext>
            </a:extLst>
          </p:cNvPr>
          <p:cNvSpPr txBox="1"/>
          <p:nvPr/>
        </p:nvSpPr>
        <p:spPr>
          <a:xfrm>
            <a:off x="4545187" y="3166799"/>
            <a:ext cx="651088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1CF1CF8-D1B0-4827-A499-B3D08A9F74C2}"/>
              </a:ext>
            </a:extLst>
          </p:cNvPr>
          <p:cNvSpPr txBox="1"/>
          <p:nvPr/>
        </p:nvSpPr>
        <p:spPr>
          <a:xfrm>
            <a:off x="5570220" y="2998565"/>
            <a:ext cx="105156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LiHei Pro" panose="020B0500000000000000" pitchFamily="34" charset="-122"/>
                <a:ea typeface="LiHei Pro" panose="020B0500000000000000" pitchFamily="34" charset="-122"/>
              </a:rPr>
              <a:t>故事線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LiHei Pro" panose="020B0500000000000000" pitchFamily="34" charset="-122"/>
              <a:ea typeface="LiHei Pro" panose="020B0500000000000000" pitchFamily="34" charset="-122"/>
              <a:cs typeface="+mn-cs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2A9865D-E707-44CB-9FB4-CA425607B7C1}"/>
              </a:ext>
            </a:extLst>
          </p:cNvPr>
          <p:cNvGrpSpPr/>
          <p:nvPr/>
        </p:nvGrpSpPr>
        <p:grpSpPr>
          <a:xfrm>
            <a:off x="3169921" y="2040315"/>
            <a:ext cx="1621155" cy="740064"/>
            <a:chOff x="3169920" y="2040315"/>
            <a:chExt cx="1621155" cy="740064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446D030-311E-4672-88AD-53A16740FD6A}"/>
                </a:ext>
              </a:extLst>
            </p:cNvPr>
            <p:cNvSpPr/>
            <p:nvPr/>
          </p:nvSpPr>
          <p:spPr>
            <a:xfrm>
              <a:off x="4676775" y="2360011"/>
              <a:ext cx="114300" cy="1143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B011A8D-4497-4B1A-A1AC-F662B730AEE3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3169920" y="2417161"/>
              <a:ext cx="15068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3CA151E-0F89-49F1-A1B2-C0D81F2CFAFF}"/>
                </a:ext>
              </a:extLst>
            </p:cNvPr>
            <p:cNvCxnSpPr/>
            <p:nvPr/>
          </p:nvCxnSpPr>
          <p:spPr>
            <a:xfrm flipV="1">
              <a:off x="3169920" y="2040315"/>
              <a:ext cx="0" cy="7400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BB43460-E89A-4969-9F44-8F2A91F28A67}"/>
              </a:ext>
            </a:extLst>
          </p:cNvPr>
          <p:cNvGrpSpPr/>
          <p:nvPr/>
        </p:nvGrpSpPr>
        <p:grpSpPr>
          <a:xfrm>
            <a:off x="746759" y="3961550"/>
            <a:ext cx="2803043" cy="703371"/>
            <a:chOff x="7109328" y="3179834"/>
            <a:chExt cx="1923123" cy="703371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FA18B23-6F0F-42CF-8B7F-9220BDD39B44}"/>
                </a:ext>
              </a:extLst>
            </p:cNvPr>
            <p:cNvSpPr txBox="1"/>
            <p:nvPr/>
          </p:nvSpPr>
          <p:spPr>
            <a:xfrm>
              <a:off x="7109328" y="3179834"/>
              <a:ext cx="1923123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554C5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職場故事 </a:t>
              </a:r>
              <a:r>
                <a:rPr kumimoji="0" lang="en-US" altLang="zh-TW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554C5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/ </a:t>
              </a:r>
              <a:r>
                <a:rPr lang="zh-TW" altLang="en-US" sz="1867" b="1" dirty="0">
                  <a:solidFill>
                    <a:srgbClr val="554C51"/>
                  </a:solidFill>
                  <a:latin typeface="微软雅黑"/>
                  <a:ea typeface="微软雅黑"/>
                </a:rPr>
                <a:t>學習領悟</a:t>
              </a:r>
              <a:endPara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554C5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4E5E125-5920-4919-AB91-F60CB15A0793}"/>
                </a:ext>
              </a:extLst>
            </p:cNvPr>
            <p:cNvSpPr txBox="1"/>
            <p:nvPr/>
          </p:nvSpPr>
          <p:spPr>
            <a:xfrm>
              <a:off x="7115007" y="3575428"/>
              <a:ext cx="1676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zh-TW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回顧前述故事、改變自己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E91B8A4-2ED0-4887-B427-6C3648E6B76B}"/>
              </a:ext>
            </a:extLst>
          </p:cNvPr>
          <p:cNvGrpSpPr/>
          <p:nvPr/>
        </p:nvGrpSpPr>
        <p:grpSpPr>
          <a:xfrm>
            <a:off x="3169921" y="4023115"/>
            <a:ext cx="1621155" cy="740064"/>
            <a:chOff x="3169920" y="2040315"/>
            <a:chExt cx="1621155" cy="74006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E9E148F-D5CA-4774-99A9-B53E2AF1BD6D}"/>
                </a:ext>
              </a:extLst>
            </p:cNvPr>
            <p:cNvSpPr/>
            <p:nvPr/>
          </p:nvSpPr>
          <p:spPr>
            <a:xfrm>
              <a:off x="4676775" y="2360011"/>
              <a:ext cx="114300" cy="1143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451B046-A8F2-45AF-B30B-EAA2B226B5A9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3169920" y="2417161"/>
              <a:ext cx="15068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E5802C9-4C1B-4656-BF86-9F3B750225CC}"/>
                </a:ext>
              </a:extLst>
            </p:cNvPr>
            <p:cNvCxnSpPr/>
            <p:nvPr/>
          </p:nvCxnSpPr>
          <p:spPr>
            <a:xfrm flipV="1">
              <a:off x="3169920" y="2040315"/>
              <a:ext cx="0" cy="7400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4B71EFF-F92B-4D79-87B3-4D9ACCD20DB4}"/>
              </a:ext>
            </a:extLst>
          </p:cNvPr>
          <p:cNvGrpSpPr/>
          <p:nvPr/>
        </p:nvGrpSpPr>
        <p:grpSpPr>
          <a:xfrm flipH="1">
            <a:off x="7454201" y="2040315"/>
            <a:ext cx="1621155" cy="740064"/>
            <a:chOff x="3169920" y="2040315"/>
            <a:chExt cx="1621155" cy="740064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4C0104F-F721-471D-8B1F-3E93792386E2}"/>
                </a:ext>
              </a:extLst>
            </p:cNvPr>
            <p:cNvSpPr/>
            <p:nvPr/>
          </p:nvSpPr>
          <p:spPr>
            <a:xfrm>
              <a:off x="4676775" y="2360011"/>
              <a:ext cx="114300" cy="1143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1D768EB-BDD1-468F-8A2C-D2282BCEBB7A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3169920" y="2417161"/>
              <a:ext cx="15068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72E79BE-88A2-4EAD-A597-14DAB606E3CE}"/>
                </a:ext>
              </a:extLst>
            </p:cNvPr>
            <p:cNvCxnSpPr/>
            <p:nvPr/>
          </p:nvCxnSpPr>
          <p:spPr>
            <a:xfrm flipV="1">
              <a:off x="3169920" y="2040315"/>
              <a:ext cx="0" cy="7400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7E3A6A1-DF04-4C5A-8FF1-0A795205AE95}"/>
              </a:ext>
            </a:extLst>
          </p:cNvPr>
          <p:cNvGrpSpPr/>
          <p:nvPr/>
        </p:nvGrpSpPr>
        <p:grpSpPr>
          <a:xfrm flipH="1">
            <a:off x="7454201" y="4023115"/>
            <a:ext cx="1621155" cy="740064"/>
            <a:chOff x="3169920" y="2040315"/>
            <a:chExt cx="1621155" cy="740064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B6D52CC-B4D2-4EDB-BFAA-2461F6C50C00}"/>
                </a:ext>
              </a:extLst>
            </p:cNvPr>
            <p:cNvSpPr/>
            <p:nvPr/>
          </p:nvSpPr>
          <p:spPr>
            <a:xfrm>
              <a:off x="4676775" y="2360011"/>
              <a:ext cx="114300" cy="114300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EFD19E-E1CE-4B24-B7A3-A7B5CC852331}"/>
                </a:ext>
              </a:extLst>
            </p:cNvPr>
            <p:cNvCxnSpPr>
              <a:stCxn id="62" idx="2"/>
            </p:cNvCxnSpPr>
            <p:nvPr/>
          </p:nvCxnSpPr>
          <p:spPr>
            <a:xfrm flipH="1">
              <a:off x="3169920" y="2417161"/>
              <a:ext cx="15068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D4487B87-5E88-45A5-AD76-A0AD7CB9ACD0}"/>
                </a:ext>
              </a:extLst>
            </p:cNvPr>
            <p:cNvCxnSpPr/>
            <p:nvPr/>
          </p:nvCxnSpPr>
          <p:spPr>
            <a:xfrm flipV="1">
              <a:off x="3169920" y="2040315"/>
              <a:ext cx="0" cy="74006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06A9340-00B1-49FB-BCE7-F8ED27244EF7}"/>
              </a:ext>
            </a:extLst>
          </p:cNvPr>
          <p:cNvGrpSpPr/>
          <p:nvPr/>
        </p:nvGrpSpPr>
        <p:grpSpPr>
          <a:xfrm>
            <a:off x="9103357" y="1939058"/>
            <a:ext cx="2727097" cy="687433"/>
            <a:chOff x="7124779" y="3140141"/>
            <a:chExt cx="1924565" cy="687433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C54B1E9-9331-44C3-99CD-25F3151EB255}"/>
                </a:ext>
              </a:extLst>
            </p:cNvPr>
            <p:cNvSpPr txBox="1"/>
            <p:nvPr/>
          </p:nvSpPr>
          <p:spPr>
            <a:xfrm>
              <a:off x="7126221" y="3140141"/>
              <a:ext cx="1923123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冒險故事 </a:t>
              </a:r>
              <a:r>
                <a:rPr kumimoji="0" lang="en-US" altLang="zh-TW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/ </a:t>
              </a:r>
              <a:r>
                <a:rPr kumimoji="0" lang="zh-TW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生活歷練</a:t>
              </a:r>
              <a:endPara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FCC54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800C3B7-065A-4577-A6C1-F480E78DE73E}"/>
                </a:ext>
              </a:extLst>
            </p:cNvPr>
            <p:cNvSpPr txBox="1"/>
            <p:nvPr/>
          </p:nvSpPr>
          <p:spPr>
            <a:xfrm>
              <a:off x="7124779" y="3519797"/>
              <a:ext cx="1923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defRPr/>
              </a:pPr>
              <a:r>
                <a:rPr lang="zh-TW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呼應性格、展開興趣的旅程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8938AFF-DC9C-4C4A-81C2-C6B86F15FF6C}"/>
              </a:ext>
            </a:extLst>
          </p:cNvPr>
          <p:cNvGrpSpPr/>
          <p:nvPr/>
        </p:nvGrpSpPr>
        <p:grpSpPr>
          <a:xfrm>
            <a:off x="9081463" y="3961550"/>
            <a:ext cx="2819184" cy="687195"/>
            <a:chOff x="7109327" y="3179834"/>
            <a:chExt cx="1923123" cy="687195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A292490-5318-49B5-8820-8EBB0B04F0FD}"/>
                </a:ext>
              </a:extLst>
            </p:cNvPr>
            <p:cNvSpPr txBox="1"/>
            <p:nvPr/>
          </p:nvSpPr>
          <p:spPr>
            <a:xfrm>
              <a:off x="7109327" y="3179834"/>
              <a:ext cx="1923123" cy="379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35D1F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校園故事 </a:t>
              </a:r>
              <a:r>
                <a:rPr kumimoji="0" lang="en-US" altLang="zh-TW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35D1F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/</a:t>
              </a:r>
              <a:r>
                <a:rPr kumimoji="0" lang="zh-TW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srgbClr val="35D1F1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 日常挑戰</a:t>
              </a:r>
              <a:endParaRPr kumimoji="0" lang="zh-CN" alt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35D1F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93EB2E5-F53A-473D-A176-A4B15BEB885E}"/>
                </a:ext>
              </a:extLst>
            </p:cNvPr>
            <p:cNvSpPr txBox="1"/>
            <p:nvPr/>
          </p:nvSpPr>
          <p:spPr>
            <a:xfrm>
              <a:off x="7124262" y="3559252"/>
              <a:ext cx="1630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突發事件、日常啟示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4C88D94A-31BB-8751-10FA-3EBBAD0A0334}"/>
              </a:ext>
            </a:extLst>
          </p:cNvPr>
          <p:cNvSpPr/>
          <p:nvPr/>
        </p:nvSpPr>
        <p:spPr>
          <a:xfrm>
            <a:off x="1760762" y="331159"/>
            <a:ext cx="163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Storyboard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4A5DC9B-29B6-A0D6-C14C-A4B134FE4A8E}"/>
              </a:ext>
            </a:extLst>
          </p:cNvPr>
          <p:cNvSpPr/>
          <p:nvPr/>
        </p:nvSpPr>
        <p:spPr>
          <a:xfrm>
            <a:off x="1760762" y="6448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TW" altLang="en-US" sz="2000" b="1" dirty="0">
                <a:solidFill>
                  <a:srgbClr val="142938"/>
                </a:solidFill>
                <a:latin typeface="微软雅黑"/>
                <a:ea typeface="微软雅黑"/>
              </a:rPr>
              <a:t>分鏡表</a:t>
            </a:r>
            <a:endParaRPr lang="zh-CN" altLang="en-US" sz="2000" b="1" dirty="0">
              <a:solidFill>
                <a:srgbClr val="142938"/>
              </a:solidFill>
              <a:latin typeface="微软雅黑"/>
              <a:ea typeface="微软雅黑"/>
            </a:endParaRPr>
          </a:p>
        </p:txBody>
      </p:sp>
      <p:pic>
        <p:nvPicPr>
          <p:cNvPr id="81" name="圖形 80">
            <a:extLst>
              <a:ext uri="{FF2B5EF4-FFF2-40B4-BE49-F238E27FC236}">
                <a16:creationId xmlns:a16="http://schemas.microsoft.com/office/drawing/2014/main" id="{CEFF22AE-4415-EEA4-0C43-8802B82F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991" y="2097976"/>
            <a:ext cx="524070" cy="524070"/>
          </a:xfrm>
          <a:prstGeom prst="rect">
            <a:avLst/>
          </a:prstGeom>
        </p:spPr>
      </p:pic>
      <p:pic>
        <p:nvPicPr>
          <p:cNvPr id="83" name="圖形 82">
            <a:extLst>
              <a:ext uri="{FF2B5EF4-FFF2-40B4-BE49-F238E27FC236}">
                <a16:creationId xmlns:a16="http://schemas.microsoft.com/office/drawing/2014/main" id="{A30B0C15-4558-1ECD-3496-1548751EAD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0000" y="2097976"/>
            <a:ext cx="531553" cy="531553"/>
          </a:xfrm>
          <a:prstGeom prst="rect">
            <a:avLst/>
          </a:prstGeom>
        </p:spPr>
      </p:pic>
      <p:pic>
        <p:nvPicPr>
          <p:cNvPr id="87" name="圖形 86">
            <a:extLst>
              <a:ext uri="{FF2B5EF4-FFF2-40B4-BE49-F238E27FC236}">
                <a16:creationId xmlns:a16="http://schemas.microsoft.com/office/drawing/2014/main" id="{F690BF45-D8B2-0273-049D-09AB28B896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9834" y="4097977"/>
            <a:ext cx="656140" cy="656140"/>
          </a:xfrm>
          <a:prstGeom prst="rect">
            <a:avLst/>
          </a:prstGeom>
        </p:spPr>
      </p:pic>
      <p:pic>
        <p:nvPicPr>
          <p:cNvPr id="85" name="圖形 84">
            <a:extLst>
              <a:ext uri="{FF2B5EF4-FFF2-40B4-BE49-F238E27FC236}">
                <a16:creationId xmlns:a16="http://schemas.microsoft.com/office/drawing/2014/main" id="{984A084D-0784-2CC3-ED18-A71C2A6520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99488" y="4151378"/>
            <a:ext cx="625076" cy="625076"/>
          </a:xfrm>
          <a:prstGeom prst="rect">
            <a:avLst/>
          </a:prstGeom>
        </p:spPr>
      </p:pic>
      <p:sp>
        <p:nvSpPr>
          <p:cNvPr id="88" name="矩形 30">
            <a:extLst>
              <a:ext uri="{FF2B5EF4-FFF2-40B4-BE49-F238E27FC236}">
                <a16:creationId xmlns:a16="http://schemas.microsoft.com/office/drawing/2014/main" id="{DEAEA02E-35A0-7902-7E2B-A7C00698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249" y="6164413"/>
            <a:ext cx="5593501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備註：由於本內容是由單機位，因此分鏡較為劇本化。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圖片 3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52DBE4A5-E998-6AAC-E461-6C4D059E2B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0" y="5909570"/>
            <a:ext cx="702217" cy="716622"/>
          </a:xfrm>
          <a:prstGeom prst="rect">
            <a:avLst/>
          </a:prstGeom>
        </p:spPr>
      </p:pic>
      <p:pic>
        <p:nvPicPr>
          <p:cNvPr id="5" name="圖片 4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A166AEE9-3A9C-A127-E181-5507A1382C9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72" y="6078119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5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255976" y="1683876"/>
            <a:ext cx="5345192" cy="34902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1473072" y="2845142"/>
            <a:ext cx="1864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 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7DC5D2-6D98-48DE-8E5C-D20651A00016}"/>
              </a:ext>
            </a:extLst>
          </p:cNvPr>
          <p:cNvSpPr txBox="1"/>
          <p:nvPr/>
        </p:nvSpPr>
        <p:spPr>
          <a:xfrm>
            <a:off x="5807400" y="2598002"/>
            <a:ext cx="502717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Git</a:t>
            </a:r>
            <a:r>
              <a:rPr kumimoji="0" lang="en-US" altLang="zh-TW" sz="4800" b="1" i="0" u="none" strike="noStrike" kern="1200" cap="none" spc="0" normalizeH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LFS</a:t>
            </a:r>
            <a:r>
              <a:rPr kumimoji="0" lang="zh-TW" altLang="en-US" sz="4800" b="1" i="0" u="none" strike="noStrike" kern="1200" cap="none" spc="0" normalizeH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</a:t>
            </a:r>
            <a:r>
              <a:rPr kumimoji="0" lang="en-US" altLang="zh-TW" sz="4800" b="1" i="0" u="none" strike="noStrike" kern="1200" cap="none" spc="0" normalizeH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Guide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8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Git</a:t>
            </a:r>
            <a:r>
              <a:rPr lang="zh-TW" altLang="en-US" sz="48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巨量檔案存儲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006F6EE-4F24-49B1-8812-894CF4759346}"/>
              </a:ext>
            </a:extLst>
          </p:cNvPr>
          <p:cNvSpPr/>
          <p:nvPr/>
        </p:nvSpPr>
        <p:spPr>
          <a:xfrm rot="7200000">
            <a:off x="10616432" y="3040721"/>
            <a:ext cx="488804" cy="4213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5" name="圖片 4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8A8BA52D-D509-8C8F-7E5D-90149531C9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0" y="5909570"/>
            <a:ext cx="702217" cy="716622"/>
          </a:xfrm>
          <a:prstGeom prst="rect">
            <a:avLst/>
          </a:prstGeom>
        </p:spPr>
      </p:pic>
      <p:pic>
        <p:nvPicPr>
          <p:cNvPr id="18" name="圖片 17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1762F544-986D-2EFE-C39B-72E9AF31D8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72" y="6078119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4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24BB50-9251-47DB-B3E5-EF111BF040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ADA21B-4869-47A1-914A-ED59026C99C3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66842F-FD3C-44C6-B886-A63D21861890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368C538-5E11-4B4C-A0B2-8D9BCA702B4F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2A8E54-96A7-4CED-AA56-EA24DE83671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B0AE961-E036-421C-A464-D0A9D0B51648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C44CD81-3183-48AE-93EF-1F640023ACC1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C307DA6-1998-4035-A530-9A816A530155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F2C92D-3563-4BCB-BFB0-D11F503FC122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481689-F72C-4AC1-8938-F17ACA7FCE3F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D4E7D82-0710-4D62-BDA6-D817828F24C1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5AA4E43-058E-4D16-B5E7-BD3F737B8718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45F401A-CB38-41D1-98BC-A446F122D7C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B0AA51A-FA5E-1F5B-1521-5C196058C56C}"/>
              </a:ext>
            </a:extLst>
          </p:cNvPr>
          <p:cNvSpPr/>
          <p:nvPr/>
        </p:nvSpPr>
        <p:spPr>
          <a:xfrm>
            <a:off x="1849955" y="382790"/>
            <a:ext cx="2177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 LFS Guide</a:t>
            </a:r>
          </a:p>
          <a:p>
            <a:pPr defTabSz="914400">
              <a:defRPr/>
            </a:pPr>
            <a:r>
              <a:rPr lang="en-US" altLang="zh-TW" sz="20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Git</a:t>
            </a:r>
            <a:r>
              <a:rPr lang="zh-TW" altLang="en-US" sz="20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巨量檔案存儲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61" name="矩形 30">
            <a:extLst>
              <a:ext uri="{FF2B5EF4-FFF2-40B4-BE49-F238E27FC236}">
                <a16:creationId xmlns:a16="http://schemas.microsoft.com/office/drawing/2014/main" id="{BC40E35C-4DFE-A55A-79EB-8A25972E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2674633"/>
            <a:ext cx="585892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algn="just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簡介：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全名為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 File Storage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的擴充服務。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113">
            <a:extLst>
              <a:ext uri="{FF2B5EF4-FFF2-40B4-BE49-F238E27FC236}">
                <a16:creationId xmlns:a16="http://schemas.microsoft.com/office/drawing/2014/main" id="{C4CA60B0-116A-62D7-2364-EFC18B9F26F7}"/>
              </a:ext>
            </a:extLst>
          </p:cNvPr>
          <p:cNvGrpSpPr/>
          <p:nvPr/>
        </p:nvGrpSpPr>
        <p:grpSpPr>
          <a:xfrm>
            <a:off x="200735" y="1906662"/>
            <a:ext cx="4593662" cy="629723"/>
            <a:chOff x="1153765" y="1351188"/>
            <a:chExt cx="2070932" cy="458824"/>
          </a:xfrm>
        </p:grpSpPr>
        <p:cxnSp>
          <p:nvCxnSpPr>
            <p:cNvPr id="63" name="Straight Connector 38">
              <a:extLst>
                <a:ext uri="{FF2B5EF4-FFF2-40B4-BE49-F238E27FC236}">
                  <a16:creationId xmlns:a16="http://schemas.microsoft.com/office/drawing/2014/main" id="{93CCB266-4F5B-34A7-4287-C1B55E7D75ED}"/>
                </a:ext>
              </a:extLst>
            </p:cNvPr>
            <p:cNvCxnSpPr/>
            <p:nvPr/>
          </p:nvCxnSpPr>
          <p:spPr bwMode="auto">
            <a:xfrm flipV="1">
              <a:off x="1190045" y="1810010"/>
              <a:ext cx="2034652" cy="2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135">
              <a:extLst>
                <a:ext uri="{FF2B5EF4-FFF2-40B4-BE49-F238E27FC236}">
                  <a16:creationId xmlns:a16="http://schemas.microsoft.com/office/drawing/2014/main" id="{B8ECEF0C-0846-EF2E-5E65-B668A51EF7AC}"/>
                </a:ext>
              </a:extLst>
            </p:cNvPr>
            <p:cNvSpPr txBox="1"/>
            <p:nvPr/>
          </p:nvSpPr>
          <p:spPr>
            <a:xfrm>
              <a:off x="1153765" y="1351188"/>
              <a:ext cx="2034652" cy="42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什麼</a:t>
              </a:r>
              <a:r>
                <a:rPr lang="zh-TW" altLang="en-US" sz="3200" b="1" dirty="0">
                  <a:solidFill>
                    <a:srgbClr val="115686"/>
                  </a:solidFill>
                  <a:latin typeface="微软雅黑"/>
                  <a:ea typeface="微软雅黑"/>
                </a:rPr>
                <a:t>是</a:t>
              </a: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Git LFS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6" name="矩形 30">
            <a:extLst>
              <a:ext uri="{FF2B5EF4-FFF2-40B4-BE49-F238E27FC236}">
                <a16:creationId xmlns:a16="http://schemas.microsoft.com/office/drawing/2014/main" id="{A38C180C-B267-AB95-56B0-58ADBEAB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3537550"/>
            <a:ext cx="5873457" cy="825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algn="just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用於管理超過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100MB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的大檔案，讓資料保持輕量化的服務。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30">
            <a:extLst>
              <a:ext uri="{FF2B5EF4-FFF2-40B4-BE49-F238E27FC236}">
                <a16:creationId xmlns:a16="http://schemas.microsoft.com/office/drawing/2014/main" id="{F577B792-2C6C-C05A-DCF1-0BC4B163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4760566"/>
            <a:ext cx="5593501" cy="825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技術：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利用參數指標將實際的檔案存於其他伺服器，並在原先倉庫內中使用代碼替代</a:t>
            </a: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5F4A9D51-7ABC-C10D-45AF-69748DB6E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41" y="1253812"/>
            <a:ext cx="4350375" cy="435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B087F29E-9326-F111-0DDC-28056BD025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0" y="5909570"/>
            <a:ext cx="702217" cy="716622"/>
          </a:xfrm>
          <a:prstGeom prst="rect">
            <a:avLst/>
          </a:prstGeom>
        </p:spPr>
      </p:pic>
      <p:pic>
        <p:nvPicPr>
          <p:cNvPr id="17" name="圖片 16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9FDA8BB5-8350-7E73-7A96-F0B0A83B63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72" y="6078119"/>
            <a:ext cx="3284463" cy="5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DE263-E26A-031C-1FCB-1B33B387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6C09FC-3257-3AD3-01BC-9392FD326F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7890EC-017A-305F-9D76-8399F9D5917C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728EC6-B955-A149-2518-64389CCE98FC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BF6A71C-7145-3C61-D97C-F7C94E38E27E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BCD6573-5949-5E44-08DF-BE0C59EAD89E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DE2694A-B538-A962-03AD-0054C07C2BE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CA9B5C-8FF5-D975-DBAA-C6022084139A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B96CB79-9BC5-73A4-2D14-0C64DEE63F81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4FD2AC9-C11D-2D9A-895B-E8171C847350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2218DE3-4914-F58B-6D34-C0E6BB3B43A7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118FF2-B8CA-ADBE-A389-097017801C85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7A69FF-5223-639D-50E5-D3996FB3B696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41FB074-A968-E72A-A41A-53941DD0EBBE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61" name="矩形 30">
            <a:extLst>
              <a:ext uri="{FF2B5EF4-FFF2-40B4-BE49-F238E27FC236}">
                <a16:creationId xmlns:a16="http://schemas.microsoft.com/office/drawing/2014/main" id="{C007CF4A-D3DD-A486-8014-7D25E7C8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2674633"/>
            <a:ext cx="585892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algn="just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macOS: </a:t>
            </a:r>
            <a:r>
              <a:rPr lang="en-US" altLang="zh-CN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brew install git-</a:t>
            </a:r>
            <a:r>
              <a:rPr lang="en-US" altLang="zh-CN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113">
            <a:extLst>
              <a:ext uri="{FF2B5EF4-FFF2-40B4-BE49-F238E27FC236}">
                <a16:creationId xmlns:a16="http://schemas.microsoft.com/office/drawing/2014/main" id="{8D1A1C2D-F8C2-6908-FCB3-44A7E23783C8}"/>
              </a:ext>
            </a:extLst>
          </p:cNvPr>
          <p:cNvGrpSpPr/>
          <p:nvPr/>
        </p:nvGrpSpPr>
        <p:grpSpPr>
          <a:xfrm>
            <a:off x="200735" y="1906662"/>
            <a:ext cx="4593662" cy="629723"/>
            <a:chOff x="1153765" y="1351188"/>
            <a:chExt cx="2070932" cy="458824"/>
          </a:xfrm>
        </p:grpSpPr>
        <p:cxnSp>
          <p:nvCxnSpPr>
            <p:cNvPr id="63" name="Straight Connector 38">
              <a:extLst>
                <a:ext uri="{FF2B5EF4-FFF2-40B4-BE49-F238E27FC236}">
                  <a16:creationId xmlns:a16="http://schemas.microsoft.com/office/drawing/2014/main" id="{CC4B7E6E-5C0F-CA9B-BFD3-BC263FD7BECC}"/>
                </a:ext>
              </a:extLst>
            </p:cNvPr>
            <p:cNvCxnSpPr/>
            <p:nvPr/>
          </p:nvCxnSpPr>
          <p:spPr bwMode="auto">
            <a:xfrm flipV="1">
              <a:off x="1190045" y="1810010"/>
              <a:ext cx="2034652" cy="2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135">
              <a:extLst>
                <a:ext uri="{FF2B5EF4-FFF2-40B4-BE49-F238E27FC236}">
                  <a16:creationId xmlns:a16="http://schemas.microsoft.com/office/drawing/2014/main" id="{C80B2A2A-D4B0-8286-28FA-20011A095A52}"/>
                </a:ext>
              </a:extLst>
            </p:cNvPr>
            <p:cNvSpPr txBox="1"/>
            <p:nvPr/>
          </p:nvSpPr>
          <p:spPr>
            <a:xfrm>
              <a:off x="1153765" y="1351188"/>
              <a:ext cx="2034652" cy="42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Git LFS</a:t>
              </a:r>
              <a:r>
                <a:rPr lang="zh-TW" altLang="en-US" sz="3200" b="1" dirty="0">
                  <a:solidFill>
                    <a:srgbClr val="115686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TW" sz="3200" b="1" dirty="0">
                  <a:solidFill>
                    <a:srgbClr val="115686"/>
                  </a:solidFill>
                  <a:latin typeface="微软雅黑"/>
                  <a:ea typeface="微软雅黑"/>
                </a:rPr>
                <a:t>Command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6" name="矩形 30">
            <a:extLst>
              <a:ext uri="{FF2B5EF4-FFF2-40B4-BE49-F238E27FC236}">
                <a16:creationId xmlns:a16="http://schemas.microsoft.com/office/drawing/2014/main" id="{BEF72DBC-907C-5275-21C6-4A7068A3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3477580"/>
            <a:ext cx="5873457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algn="just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TW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Linux: </a:t>
            </a:r>
            <a:r>
              <a:rPr lang="en-US" altLang="zh-TW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apt install git-</a:t>
            </a:r>
            <a:r>
              <a:rPr lang="en-US" altLang="zh-TW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30">
            <a:extLst>
              <a:ext uri="{FF2B5EF4-FFF2-40B4-BE49-F238E27FC236}">
                <a16:creationId xmlns:a16="http://schemas.microsoft.com/office/drawing/2014/main" id="{E3D84C26-D73F-0706-CC22-AF255D50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4280527"/>
            <a:ext cx="5593501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Windows: </a:t>
            </a:r>
            <a:r>
              <a:rPr lang="en-US" altLang="zh-CN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choco</a:t>
            </a:r>
            <a:r>
              <a:rPr lang="en-US" altLang="zh-CN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git-</a:t>
            </a:r>
            <a:r>
              <a:rPr lang="en-US" altLang="zh-CN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Git Bash – Logos Download">
            <a:extLst>
              <a:ext uri="{FF2B5EF4-FFF2-40B4-BE49-F238E27FC236}">
                <a16:creationId xmlns:a16="http://schemas.microsoft.com/office/drawing/2014/main" id="{81CEC1F2-2308-8861-44B6-46F9E3CF6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67" y="1504603"/>
            <a:ext cx="3841666" cy="38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0">
            <a:extLst>
              <a:ext uri="{FF2B5EF4-FFF2-40B4-BE49-F238E27FC236}">
                <a16:creationId xmlns:a16="http://schemas.microsoft.com/office/drawing/2014/main" id="{7D20C18F-C2CD-E91E-A0CF-6C6A79C6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77" y="5083475"/>
            <a:ext cx="5593501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偷懶招數：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下載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Bash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圖片 16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DB10F604-7829-49E0-88D3-47D84D89B5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0" y="5909570"/>
            <a:ext cx="702217" cy="716622"/>
          </a:xfrm>
          <a:prstGeom prst="rect">
            <a:avLst/>
          </a:prstGeom>
        </p:spPr>
      </p:pic>
      <p:pic>
        <p:nvPicPr>
          <p:cNvPr id="18" name="圖片 17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FC24F215-AA37-FB28-EA6B-F1CCE06499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72" y="6078119"/>
            <a:ext cx="3284463" cy="53018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E128DB9-D4C7-8C03-E17E-DF0925E9869B}"/>
              </a:ext>
            </a:extLst>
          </p:cNvPr>
          <p:cNvSpPr/>
          <p:nvPr/>
        </p:nvSpPr>
        <p:spPr>
          <a:xfrm>
            <a:off x="1849955" y="382790"/>
            <a:ext cx="2177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 LFS Guide</a:t>
            </a:r>
          </a:p>
          <a:p>
            <a:pPr defTabSz="914400">
              <a:defRPr/>
            </a:pPr>
            <a:r>
              <a:rPr lang="en-US" altLang="zh-TW" sz="20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Git</a:t>
            </a:r>
            <a:r>
              <a:rPr lang="zh-TW" altLang="en-US" sz="20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巨量檔案存儲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5735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6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31368-C009-4B08-55D1-7014E8241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1FC6F8-3B99-1DB6-B6CB-44507AA9B8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27927" r="23069" b="21840"/>
          <a:stretch/>
        </p:blipFill>
        <p:spPr>
          <a:xfrm>
            <a:off x="0" y="138775"/>
            <a:ext cx="1864487" cy="121745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7E34616-534D-D774-D345-85F09A10F52B}"/>
              </a:ext>
            </a:extLst>
          </p:cNvPr>
          <p:cNvSpPr txBox="1"/>
          <p:nvPr/>
        </p:nvSpPr>
        <p:spPr>
          <a:xfrm>
            <a:off x="408877" y="485891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8B3FE93-169C-AF7E-B056-9838C30991EB}"/>
              </a:ext>
            </a:extLst>
          </p:cNvPr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FFD34A-442E-6354-3D7D-1175432851BE}"/>
                </a:ext>
              </a:extLst>
            </p:cNvPr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76808C2-120F-8853-DADD-4965369584E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968BC87-E7D2-306B-9C41-966C45CBE4AB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48B13E9-2A64-F53E-DA8B-CF4CFF191567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B2DE1B2-7374-52B4-8625-453A611068EA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35B4855-3484-7871-B7EC-384D475C0058}"/>
                </a:ext>
              </a:extLst>
            </p:cNvPr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28E4AE-0A93-257B-3100-066FDD49FB1B}"/>
                  </a:ext>
                </a:extLst>
              </p:cNvPr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6F481E2-49A1-E5EA-1CCB-E98BC4973DAE}"/>
                  </a:ext>
                </a:extLst>
              </p:cNvPr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E658D65-58CF-7578-B4A2-33690CEB87AF}"/>
                  </a:ext>
                </a:extLst>
              </p:cNvPr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25BA79-3C5A-A374-928D-463FB31E9120}"/>
                  </a:ext>
                </a:extLst>
              </p:cNvPr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61" name="矩形 30">
            <a:extLst>
              <a:ext uri="{FF2B5EF4-FFF2-40B4-BE49-F238E27FC236}">
                <a16:creationId xmlns:a16="http://schemas.microsoft.com/office/drawing/2014/main" id="{DF9DF3E0-BC84-2D51-821B-7FF87E4FC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2674633"/>
            <a:ext cx="5858920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algn="just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kumimoji="0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install</a:t>
            </a:r>
          </a:p>
        </p:txBody>
      </p:sp>
      <p:grpSp>
        <p:nvGrpSpPr>
          <p:cNvPr id="62" name="组合 113">
            <a:extLst>
              <a:ext uri="{FF2B5EF4-FFF2-40B4-BE49-F238E27FC236}">
                <a16:creationId xmlns:a16="http://schemas.microsoft.com/office/drawing/2014/main" id="{32407DA2-90CD-5E4D-CD89-D37D770C423A}"/>
              </a:ext>
            </a:extLst>
          </p:cNvPr>
          <p:cNvGrpSpPr/>
          <p:nvPr/>
        </p:nvGrpSpPr>
        <p:grpSpPr>
          <a:xfrm>
            <a:off x="200735" y="1906662"/>
            <a:ext cx="4593662" cy="629723"/>
            <a:chOff x="1153765" y="1351188"/>
            <a:chExt cx="2070932" cy="458824"/>
          </a:xfrm>
        </p:grpSpPr>
        <p:cxnSp>
          <p:nvCxnSpPr>
            <p:cNvPr id="63" name="Straight Connector 38">
              <a:extLst>
                <a:ext uri="{FF2B5EF4-FFF2-40B4-BE49-F238E27FC236}">
                  <a16:creationId xmlns:a16="http://schemas.microsoft.com/office/drawing/2014/main" id="{C8C4B2B7-B271-A7BD-AE90-20D6E44E5AA3}"/>
                </a:ext>
              </a:extLst>
            </p:cNvPr>
            <p:cNvCxnSpPr/>
            <p:nvPr/>
          </p:nvCxnSpPr>
          <p:spPr bwMode="auto">
            <a:xfrm flipV="1">
              <a:off x="1190045" y="1810010"/>
              <a:ext cx="2034652" cy="2"/>
            </a:xfrm>
            <a:prstGeom prst="line">
              <a:avLst/>
            </a:prstGeom>
            <a:ln w="63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135">
              <a:extLst>
                <a:ext uri="{FF2B5EF4-FFF2-40B4-BE49-F238E27FC236}">
                  <a16:creationId xmlns:a16="http://schemas.microsoft.com/office/drawing/2014/main" id="{852A5BF7-722A-5D59-5A97-64E2A10F7DBC}"/>
                </a:ext>
              </a:extLst>
            </p:cNvPr>
            <p:cNvSpPr txBox="1"/>
            <p:nvPr/>
          </p:nvSpPr>
          <p:spPr>
            <a:xfrm>
              <a:off x="1153765" y="1351188"/>
              <a:ext cx="2034652" cy="42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686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命令操作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sp>
        <p:nvSpPr>
          <p:cNvPr id="66" name="矩形 30">
            <a:extLst>
              <a:ext uri="{FF2B5EF4-FFF2-40B4-BE49-F238E27FC236}">
                <a16:creationId xmlns:a16="http://schemas.microsoft.com/office/drawing/2014/main" id="{A0200B47-3844-3D75-B9F6-65920B62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3477580"/>
            <a:ext cx="5873457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algn="just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指定檔案：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en-US" altLang="zh-TW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lfs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track “*.</a:t>
            </a:r>
            <a:r>
              <a:rPr lang="en-US" altLang="zh-TW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30">
            <a:extLst>
              <a:ext uri="{FF2B5EF4-FFF2-40B4-BE49-F238E27FC236}">
                <a16:creationId xmlns:a16="http://schemas.microsoft.com/office/drawing/2014/main" id="{8A76E080-913F-34A0-9B6F-0D0F7EA43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5" y="4280527"/>
            <a:ext cx="5593501" cy="46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38607" tIns="69304" rIns="138607" bIns="69304">
            <a:spAutoFit/>
          </a:bodyPr>
          <a:lstStyle/>
          <a:p>
            <a:pPr marL="285750" lvl="0" indent="-285750" defTabSz="914400">
              <a:lnSpc>
                <a:spcPct val="13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b="1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注意事項：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只提供總容量</a:t>
            </a:r>
            <a:r>
              <a:rPr lang="en-US" altLang="zh-TW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r>
              <a:rPr lang="zh-TW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，請小心使用。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Git Bash – Logos Download">
            <a:extLst>
              <a:ext uri="{FF2B5EF4-FFF2-40B4-BE49-F238E27FC236}">
                <a16:creationId xmlns:a16="http://schemas.microsoft.com/office/drawing/2014/main" id="{487C8B97-D7FD-B5E8-283C-72A9840C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67" y="1504603"/>
            <a:ext cx="3841666" cy="384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一張含有 圖形, 符號, 標誌, 字型 的圖片&#10;&#10;自動產生的描述">
            <a:extLst>
              <a:ext uri="{FF2B5EF4-FFF2-40B4-BE49-F238E27FC236}">
                <a16:creationId xmlns:a16="http://schemas.microsoft.com/office/drawing/2014/main" id="{6BB8A8DE-4370-9BB4-6EB4-17F991FB0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 t="22400" r="13892" b="25264"/>
          <a:stretch/>
        </p:blipFill>
        <p:spPr>
          <a:xfrm>
            <a:off x="0" y="5909570"/>
            <a:ext cx="702217" cy="716622"/>
          </a:xfrm>
          <a:prstGeom prst="rect">
            <a:avLst/>
          </a:prstGeom>
        </p:spPr>
      </p:pic>
      <p:pic>
        <p:nvPicPr>
          <p:cNvPr id="17" name="圖片 16" descr="一張含有 螢幕擷取畫面, 圖形, 字型, 平面設計 的圖片&#10;&#10;自動產生的描述">
            <a:extLst>
              <a:ext uri="{FF2B5EF4-FFF2-40B4-BE49-F238E27FC236}">
                <a16:creationId xmlns:a16="http://schemas.microsoft.com/office/drawing/2014/main" id="{8A8CC62C-854E-7382-9D51-508286194A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472" y="6078119"/>
            <a:ext cx="3284463" cy="53018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CD3256C-854B-C5B4-BFB3-72373795B96A}"/>
              </a:ext>
            </a:extLst>
          </p:cNvPr>
          <p:cNvSpPr/>
          <p:nvPr/>
        </p:nvSpPr>
        <p:spPr>
          <a:xfrm>
            <a:off x="1849955" y="382790"/>
            <a:ext cx="2177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Git LFS Guide</a:t>
            </a:r>
          </a:p>
          <a:p>
            <a:pPr defTabSz="914400">
              <a:defRPr/>
            </a:pPr>
            <a:r>
              <a:rPr lang="en-US" altLang="zh-TW" sz="20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Git</a:t>
            </a:r>
            <a:r>
              <a:rPr lang="zh-TW" altLang="en-US" sz="2000" b="1" baseline="0" dirty="0">
                <a:solidFill>
                  <a:srgbClr val="142938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巨量檔案存儲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10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6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371</Words>
  <Application>Microsoft Office PowerPoint</Application>
  <PresentationFormat>寬螢幕</PresentationFormat>
  <Paragraphs>75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3" baseType="lpstr">
      <vt:lpstr>等线</vt:lpstr>
      <vt:lpstr>方正姚体</vt:lpstr>
      <vt:lpstr>LiHei Pro</vt:lpstr>
      <vt:lpstr>微软雅黑</vt:lpstr>
      <vt:lpstr>经典综艺体简</vt:lpstr>
      <vt:lpstr>Agency FB</vt:lpstr>
      <vt:lpstr>Arial</vt:lpstr>
      <vt:lpstr>Calibri</vt:lpstr>
      <vt:lpstr>Century Gothic</vt:lpstr>
      <vt:lpstr>Impact</vt:lpstr>
      <vt:lpstr>Segoe UI Light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Yu-Cheng, Chang</cp:lastModifiedBy>
  <cp:revision>38</cp:revision>
  <dcterms:created xsi:type="dcterms:W3CDTF">2017-08-18T03:02:00Z</dcterms:created>
  <dcterms:modified xsi:type="dcterms:W3CDTF">2024-11-01T07:55:06Z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