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62" r:id="rId4"/>
    <p:sldId id="260" r:id="rId5"/>
    <p:sldId id="261" r:id="rId6"/>
    <p:sldId id="264" r:id="rId7"/>
    <p:sldId id="265" r:id="rId8"/>
    <p:sldId id="263" r:id="rId9"/>
    <p:sldId id="267" r:id="rId10"/>
    <p:sldId id="269" r:id="rId11"/>
    <p:sldId id="268" r:id="rId12"/>
    <p:sldId id="270" r:id="rId13"/>
    <p:sldId id="266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41719C"/>
    <a:srgbClr val="203864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88626"/>
  </p:normalViewPr>
  <p:slideViewPr>
    <p:cSldViewPr snapToGrid="0">
      <p:cViewPr varScale="1">
        <p:scale>
          <a:sx n="103" d="100"/>
          <a:sy n="103" d="100"/>
        </p:scale>
        <p:origin x="148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3294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59F21-D001-4BAF-9D49-EB7BB12405E8}" type="datetimeFigureOut">
              <a:rPr lang="zh-CN" altLang="en-US" smtClean="0"/>
              <a:t>16/3/1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E3A55-48BC-4590-9ECF-3E8091174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882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DD6ACD-547D-43C7-8FC6-96781EDC5DBE}" type="datetimeFigureOut">
              <a:rPr lang="zh-CN" altLang="en-US"/>
              <a:pPr>
                <a:defRPr/>
              </a:pPr>
              <a:t>16/3/1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F27CCE8-098A-4A1E-B855-25C986F7CA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130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720D4-1922-43F4-AEF1-0BE6A3E44F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66CB3-3314-4D8A-860B-66B77B68D8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365E-40A6-40D7-955C-D8E5CB2F9A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1932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454400"/>
            <a:ext cx="8064000" cy="4802399"/>
          </a:xfrm>
        </p:spPr>
        <p:txBody>
          <a:bodyPr/>
          <a:lstStyle>
            <a:lvl1pPr>
              <a:lnSpc>
                <a:spcPts val="2500"/>
              </a:lnSpc>
              <a:buClr>
                <a:schemeClr val="accent5">
                  <a:lumMod val="75000"/>
                </a:schemeClr>
              </a:buClr>
              <a:buSzPct val="70000"/>
              <a:defRPr baseline="0"/>
            </a:lvl1pPr>
            <a:lvl2pPr>
              <a:buClr>
                <a:schemeClr val="accent5">
                  <a:lumMod val="75000"/>
                </a:schemeClr>
              </a:buClr>
              <a:buSzPct val="70000"/>
              <a:defRPr/>
            </a:lvl2pPr>
            <a:lvl3pPr>
              <a:buClr>
                <a:schemeClr val="accent5">
                  <a:lumMod val="75000"/>
                </a:schemeClr>
              </a:buClr>
              <a:buSzPct val="70000"/>
              <a:defRPr/>
            </a:lvl3pPr>
            <a:lvl4pPr>
              <a:buClr>
                <a:schemeClr val="accent5">
                  <a:lumMod val="75000"/>
                </a:schemeClr>
              </a:buClr>
              <a:buSzPct val="70000"/>
              <a:defRPr/>
            </a:lvl4pPr>
            <a:lvl5pPr>
              <a:buClr>
                <a:schemeClr val="accent5">
                  <a:lumMod val="75000"/>
                </a:schemeClr>
              </a:buClr>
              <a:buSzPct val="70000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Songpeng Zu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Statistical Learning on Compound-Protein Interactions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512904" y="6538912"/>
            <a:ext cx="8515350" cy="166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33B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4964"/>
          </a:xfrm>
          <a:gradFill>
            <a:gsLst>
              <a:gs pos="100000">
                <a:srgbClr val="3333B2"/>
              </a:gs>
              <a:gs pos="0">
                <a:schemeClr val="tx1"/>
              </a:gs>
            </a:gsLst>
            <a:lin ang="10800000" scaled="1"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1350" y="921000"/>
            <a:ext cx="8064000" cy="4802399"/>
          </a:xfrm>
        </p:spPr>
        <p:txBody>
          <a:bodyPr/>
          <a:lstStyle>
            <a:lvl1pPr>
              <a:lnSpc>
                <a:spcPts val="2500"/>
              </a:lnSpc>
              <a:buClr>
                <a:srgbClr val="3333B2"/>
              </a:buClr>
              <a:buSzPct val="70000"/>
              <a:defRPr baseline="0"/>
            </a:lvl1pPr>
            <a:lvl2pPr>
              <a:buClr>
                <a:srgbClr val="3333B2"/>
              </a:buClr>
              <a:buSzPct val="70000"/>
              <a:defRPr/>
            </a:lvl2pPr>
            <a:lvl3pPr>
              <a:buClr>
                <a:srgbClr val="3333B2"/>
              </a:buClr>
              <a:buSzPct val="70000"/>
              <a:defRPr/>
            </a:lvl3pPr>
            <a:lvl4pPr>
              <a:buClr>
                <a:srgbClr val="3333B2"/>
              </a:buClr>
              <a:buSzPct val="70000"/>
              <a:defRPr/>
            </a:lvl4pPr>
            <a:lvl5pPr>
              <a:buClr>
                <a:srgbClr val="3333B2"/>
              </a:buClr>
              <a:buSzPct val="70000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439774"/>
            <a:ext cx="20574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Songpeng Zu</a:t>
            </a:r>
            <a:endParaRPr lang="zh-CN" altLang="en-US" dirty="0" smtClean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439773"/>
            <a:ext cx="30861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CN" dirty="0" err="1" smtClean="0"/>
              <a:t>Presentation@CEResearch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439772"/>
            <a:ext cx="20574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694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0A2CC-35A8-4098-9406-566F68C115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A34E3-8FBC-45BC-B148-6F7E9D7417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75A76-807A-4275-8546-BDE9F43591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TCMMapping &amp; Quantitative Model on CPIs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TCMMapping &amp; Quantitative Model on CPIs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AE064-ABBE-4801-8465-F4EE5A81F1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占位符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1408024"/>
            <a:ext cx="8424000" cy="483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36A3DD-18C9-47FF-B97C-D83E934F991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5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Clr>
          <a:srgbClr val="002060"/>
        </a:buClr>
        <a:buFont typeface="Times New Roman" panose="02020603050405020304" pitchFamily="18" charset="0"/>
        <a:buChar char="►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498114" y="1302327"/>
            <a:ext cx="8272462" cy="1913226"/>
          </a:xfrm>
          <a:solidFill>
            <a:srgbClr val="3333B2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bg1"/>
                </a:solidFill>
              </a:rPr>
              <a:t>Presentation @ CEResearch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>Predicting Compound-Protein Interactions  </a:t>
            </a:r>
            <a:r>
              <a:rPr lang="en-US" altLang="zh-CN" sz="2400" dirty="0" smtClean="0">
                <a:solidFill>
                  <a:schemeClr val="bg1"/>
                </a:solidFill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</a:rPr>
            </a:br>
            <a:r>
              <a:rPr lang="en-US" altLang="zh-CN" sz="2400" dirty="0" smtClean="0">
                <a:solidFill>
                  <a:schemeClr val="bg1"/>
                </a:solidFill>
              </a:rPr>
              <a:t>From </a:t>
            </a:r>
            <a:r>
              <a:rPr lang="en-US" altLang="zh-CN" sz="2400" dirty="0">
                <a:solidFill>
                  <a:schemeClr val="bg1"/>
                </a:solidFill>
              </a:rPr>
              <a:t>Statistical Learning Perspective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 bwMode="auto">
          <a:xfrm>
            <a:off x="1205345" y="3754438"/>
            <a:ext cx="6858000" cy="1655762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/>
              <a:t>PhD Candidate: </a:t>
            </a:r>
            <a:r>
              <a:rPr lang="en-US" altLang="zh-CN" sz="1600" b="1" dirty="0" smtClean="0"/>
              <a:t>Songpeng Zu</a:t>
            </a:r>
          </a:p>
          <a:p>
            <a:r>
              <a:rPr lang="en-US" altLang="zh-CN" sz="1600" dirty="0" smtClean="0"/>
              <a:t>Bioinformatics Lab, Department of Automation</a:t>
            </a:r>
          </a:p>
          <a:p>
            <a:r>
              <a:rPr lang="en-US" altLang="zh-CN" sz="1600" dirty="0" smtClean="0"/>
              <a:t> Tsinghua University</a:t>
            </a:r>
          </a:p>
          <a:p>
            <a:r>
              <a:rPr lang="en-US" altLang="zh-CN" sz="1600" dirty="0" smtClean="0"/>
              <a:t>2015-12-03</a:t>
            </a:r>
            <a:endParaRPr lang="zh-CN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100000">
                <a:srgbClr val="3333B2"/>
              </a:gs>
              <a:gs pos="0">
                <a:schemeClr val="tx1"/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en-US" altLang="zh-CN" dirty="0" smtClean="0"/>
              <a:t>EM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Statistical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30235" y="836237"/>
            <a:ext cx="8818454" cy="5542905"/>
            <a:chOff x="358083" y="800854"/>
            <a:chExt cx="8818454" cy="5542905"/>
          </a:xfrm>
        </p:grpSpPr>
        <p:grpSp>
          <p:nvGrpSpPr>
            <p:cNvPr id="11" name="组合 10"/>
            <p:cNvGrpSpPr/>
            <p:nvPr/>
          </p:nvGrpSpPr>
          <p:grpSpPr>
            <a:xfrm>
              <a:off x="358083" y="800854"/>
              <a:ext cx="8427833" cy="5542905"/>
              <a:chOff x="939571" y="896867"/>
              <a:chExt cx="8427833" cy="5542905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571" y="896867"/>
                <a:ext cx="8427833" cy="5221001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5999018" y="4946073"/>
                <a:ext cx="3368386" cy="14936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7530" y="2132605"/>
              <a:ext cx="3759007" cy="1189325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5955722" y="1770567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lt"/>
              </a:rPr>
              <a:t>Likelihood function</a:t>
            </a:r>
            <a:endParaRPr lang="zh-CN" altLang="en-US" b="1" dirty="0">
              <a:latin typeface="+mj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015346" y="3216475"/>
            <a:ext cx="4013037" cy="2945177"/>
            <a:chOff x="6583027" y="1374357"/>
            <a:chExt cx="5168855" cy="3635658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4"/>
            <a:srcRect t="1839" r="8678" b="4119"/>
            <a:stretch/>
          </p:blipFill>
          <p:spPr>
            <a:xfrm>
              <a:off x="6583027" y="1966336"/>
              <a:ext cx="5168855" cy="304367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7" name="文本框 16"/>
            <p:cNvSpPr txBox="1"/>
            <p:nvPr/>
          </p:nvSpPr>
          <p:spPr>
            <a:xfrm>
              <a:off x="8170114" y="1374357"/>
              <a:ext cx="1757422" cy="400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 Algorithm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636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Appendix: Asymptotic Normality of the MLE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Presentation@CEResearch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82" y="845988"/>
            <a:ext cx="3630133" cy="10771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82" y="2070398"/>
            <a:ext cx="4549669" cy="1866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871" y="2244435"/>
            <a:ext cx="3616433" cy="17941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669" y="4174320"/>
            <a:ext cx="1812997" cy="50266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4803" y="4158796"/>
            <a:ext cx="4353666" cy="228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Variance Estimation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Presentation@CEResearch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16292" y="1253643"/>
            <a:ext cx="4013037" cy="2945177"/>
            <a:chOff x="6583027" y="1374357"/>
            <a:chExt cx="5168855" cy="3635658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2"/>
            <a:srcRect t="1839" r="8678" b="4119"/>
            <a:stretch/>
          </p:blipFill>
          <p:spPr>
            <a:xfrm>
              <a:off x="6583027" y="1966336"/>
              <a:ext cx="5168855" cy="304367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4" name="文本框 13"/>
            <p:cNvSpPr txBox="1"/>
            <p:nvPr/>
          </p:nvSpPr>
          <p:spPr>
            <a:xfrm>
              <a:off x="8170114" y="1374357"/>
              <a:ext cx="1757422" cy="400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 Algorithm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059154" y="1707170"/>
            <a:ext cx="3517379" cy="2828053"/>
            <a:chOff x="5308536" y="1564223"/>
            <a:chExt cx="3517379" cy="2828053"/>
          </a:xfrm>
        </p:grpSpPr>
        <p:grpSp>
          <p:nvGrpSpPr>
            <p:cNvPr id="15" name="组合 14"/>
            <p:cNvGrpSpPr/>
            <p:nvPr/>
          </p:nvGrpSpPr>
          <p:grpSpPr>
            <a:xfrm>
              <a:off x="5539042" y="1688323"/>
              <a:ext cx="3169493" cy="2691824"/>
              <a:chOff x="5629096" y="2154402"/>
              <a:chExt cx="3169493" cy="2691824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0618" y="3531832"/>
                <a:ext cx="1686450" cy="689601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4218" y="2776649"/>
                <a:ext cx="2926124" cy="679616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29096" y="4082092"/>
                <a:ext cx="3169493" cy="764134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42709" y="2154402"/>
                <a:ext cx="2697523" cy="584463"/>
              </a:xfrm>
              <a:prstGeom prst="rect">
                <a:avLst/>
              </a:prstGeom>
            </p:spPr>
          </p:pic>
        </p:grpSp>
        <p:sp>
          <p:nvSpPr>
            <p:cNvPr id="16" name="矩形 15"/>
            <p:cNvSpPr/>
            <p:nvPr/>
          </p:nvSpPr>
          <p:spPr>
            <a:xfrm>
              <a:off x="5308536" y="1564223"/>
              <a:ext cx="3517379" cy="28280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543754" y="1199798"/>
            <a:ext cx="2416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Estimation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3644" y="5817624"/>
            <a:ext cx="5471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+mj-lt"/>
              </a:rPr>
              <a:t>The C++ package can </a:t>
            </a:r>
            <a:r>
              <a:rPr lang="en-US" altLang="zh-CN" sz="1400" b="1" dirty="0">
                <a:latin typeface="+mj-lt"/>
              </a:rPr>
              <a:t>be found at https://github.com/songpeng/GIFT</a:t>
            </a:r>
            <a:endParaRPr lang="zh-CN" alt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897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Statistical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628650" y="921327"/>
            <a:ext cx="7697932" cy="5518445"/>
            <a:chOff x="770658" y="1046018"/>
            <a:chExt cx="7389315" cy="535882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658" y="1046018"/>
              <a:ext cx="7389315" cy="5358823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2877123" y="1770724"/>
              <a:ext cx="12287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Validated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H="1">
              <a:off x="2448008" y="2100095"/>
              <a:ext cx="429115" cy="707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0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MultiQSAR: Quantitative prediction by multi-task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Statistical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5" y="642628"/>
            <a:ext cx="4694426" cy="2182669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89359" y="3216093"/>
            <a:ext cx="2417585" cy="2538180"/>
            <a:chOff x="7563226" y="451825"/>
            <a:chExt cx="3184508" cy="3111181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6638" y="981038"/>
              <a:ext cx="2106256" cy="2581968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7563226" y="451825"/>
              <a:ext cx="3184508" cy="3772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Hierarchical Bayesian Model</a:t>
              </a:r>
              <a:endParaRPr lang="zh-CN" altLang="en-US" sz="1400" b="1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784304" y="3065364"/>
            <a:ext cx="2980635" cy="2928196"/>
            <a:chOff x="907756" y="4858666"/>
            <a:chExt cx="3926171" cy="3589244"/>
          </a:xfrm>
        </p:grpSpPr>
        <p:grpSp>
          <p:nvGrpSpPr>
            <p:cNvPr id="20" name="组合 19"/>
            <p:cNvGrpSpPr/>
            <p:nvPr/>
          </p:nvGrpSpPr>
          <p:grpSpPr>
            <a:xfrm>
              <a:off x="907756" y="4858666"/>
              <a:ext cx="3926171" cy="3124744"/>
              <a:chOff x="1134332" y="4866758"/>
              <a:chExt cx="3926171" cy="3124744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167759" y="4866758"/>
                <a:ext cx="3807489" cy="377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Comparison with single-task model</a:t>
                </a:r>
                <a:endParaRPr lang="zh-CN" altLang="en-US" sz="1400" b="1" dirty="0"/>
              </a:p>
            </p:txBody>
          </p:sp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2932" y="5313165"/>
                <a:ext cx="3427571" cy="2678337"/>
              </a:xfrm>
              <a:prstGeom prst="rect">
                <a:avLst/>
              </a:prstGeom>
            </p:spPr>
          </p:pic>
          <p:sp>
            <p:nvSpPr>
              <p:cNvPr id="24" name="矩形 23"/>
              <p:cNvSpPr/>
              <p:nvPr/>
            </p:nvSpPr>
            <p:spPr>
              <a:xfrm rot="16200000">
                <a:off x="475239" y="6377751"/>
                <a:ext cx="1723597" cy="405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MSE Reduction</a:t>
                </a:r>
                <a:endParaRPr lang="zh-CN" altLang="en-US" sz="1400" b="1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362115" y="5559183"/>
                <a:ext cx="18570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Number: </a:t>
                </a:r>
                <a:r>
                  <a:rPr lang="en-US" altLang="zh-CN" sz="1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</a:p>
              <a:p>
                <a:r>
                  <a:rPr lang="en-US" altLang="zh-CN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About </a:t>
                </a:r>
                <a:r>
                  <a:rPr lang="en-US" altLang="zh-CN" sz="1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50%</a:t>
                </a:r>
                <a:r>
                  <a:rPr lang="en-US" altLang="zh-CN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improvement</a:t>
                </a:r>
                <a:endParaRPr lang="zh-CN" altLang="en-US" sz="1200" b="1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309189" y="6576036"/>
                <a:ext cx="20750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Number: </a:t>
                </a:r>
                <a:r>
                  <a:rPr lang="en-US" altLang="zh-CN" sz="1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</a:t>
                </a:r>
              </a:p>
              <a:p>
                <a:r>
                  <a:rPr lang="en-US" altLang="zh-CN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Less than </a:t>
                </a:r>
                <a:r>
                  <a:rPr lang="en-US" altLang="zh-CN" sz="1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10%</a:t>
                </a:r>
                <a:r>
                  <a:rPr lang="en-US" altLang="zh-CN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improvement</a:t>
                </a:r>
                <a:endParaRPr lang="zh-CN" altLang="en-US" sz="1200" b="1" dirty="0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440191" y="7037701"/>
                <a:ext cx="273459" cy="5793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>
                <a:off x="3920717" y="6045923"/>
                <a:ext cx="420390" cy="1985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矩形 20"/>
            <p:cNvSpPr/>
            <p:nvPr/>
          </p:nvSpPr>
          <p:spPr>
            <a:xfrm>
              <a:off x="1988744" y="8070651"/>
              <a:ext cx="2432891" cy="3772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Peptide GPCR family</a:t>
              </a:r>
              <a:endParaRPr lang="zh-CN" altLang="en-US" sz="1400" b="1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283293" y="3210697"/>
            <a:ext cx="3454252" cy="2094555"/>
            <a:chOff x="4377431" y="3742275"/>
            <a:chExt cx="4550033" cy="2567407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5"/>
            <a:srcRect r="32181" b="44348"/>
            <a:stretch/>
          </p:blipFill>
          <p:spPr>
            <a:xfrm>
              <a:off x="4377431" y="4093770"/>
              <a:ext cx="4550033" cy="2215912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5222240" y="3742275"/>
              <a:ext cx="2658740" cy="3772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 of Joint </a:t>
              </a:r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robability</a:t>
              </a:r>
              <a:endParaRPr lang="zh-CN" altLang="en-US" sz="1400" b="1" dirty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2766" y="771107"/>
            <a:ext cx="3402025" cy="1958178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207280" y="3379709"/>
            <a:ext cx="8337511" cy="2594529"/>
            <a:chOff x="826396" y="638573"/>
            <a:chExt cx="7632672" cy="2111554"/>
          </a:xfrm>
        </p:grpSpPr>
        <p:grpSp>
          <p:nvGrpSpPr>
            <p:cNvPr id="32" name="组合 31"/>
            <p:cNvGrpSpPr/>
            <p:nvPr/>
          </p:nvGrpSpPr>
          <p:grpSpPr>
            <a:xfrm>
              <a:off x="826396" y="638573"/>
              <a:ext cx="7632672" cy="2111554"/>
              <a:chOff x="826397" y="874078"/>
              <a:chExt cx="7135378" cy="2409234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826397" y="874078"/>
                <a:ext cx="7102186" cy="240923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6143649" y="934996"/>
                <a:ext cx="18181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FF0000"/>
                    </a:solidFill>
                    <a:latin typeface="+mj-lt"/>
                  </a:rPr>
                  <a:t>Chemoinformatics</a:t>
                </a:r>
                <a:endParaRPr lang="zh-CN" altLang="en-US" sz="1600" b="1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162" y="779660"/>
              <a:ext cx="7237060" cy="1904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839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 Partition-based Prediction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Statistical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4" y="734147"/>
            <a:ext cx="4608418" cy="2730796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73312" y="3142834"/>
            <a:ext cx="5103234" cy="2925457"/>
            <a:chOff x="686544" y="-552224"/>
            <a:chExt cx="8401742" cy="4429542"/>
          </a:xfrm>
        </p:grpSpPr>
        <p:grpSp>
          <p:nvGrpSpPr>
            <p:cNvPr id="21" name="组合 20"/>
            <p:cNvGrpSpPr/>
            <p:nvPr/>
          </p:nvGrpSpPr>
          <p:grpSpPr>
            <a:xfrm>
              <a:off x="686544" y="399126"/>
              <a:ext cx="3814152" cy="3129467"/>
              <a:chOff x="186763" y="-347936"/>
              <a:chExt cx="3814152" cy="3129467"/>
            </a:xfrm>
          </p:grpSpPr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763" y="42289"/>
                <a:ext cx="3814152" cy="2739242"/>
              </a:xfrm>
              <a:prstGeom prst="rect">
                <a:avLst/>
              </a:prstGeom>
            </p:spPr>
          </p:pic>
          <p:sp>
            <p:nvSpPr>
              <p:cNvPr id="29" name="矩形 28"/>
              <p:cNvSpPr/>
              <p:nvPr/>
            </p:nvSpPr>
            <p:spPr>
              <a:xfrm>
                <a:off x="634128" y="-347936"/>
                <a:ext cx="2304520" cy="539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Assumption</a:t>
                </a:r>
                <a:endParaRPr lang="zh-CN" altLang="en-US" sz="1600" b="1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4220977" y="-552224"/>
              <a:ext cx="4867309" cy="4429542"/>
              <a:chOff x="6464639" y="-365967"/>
              <a:chExt cx="4867309" cy="4429542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6771363" y="-365967"/>
                <a:ext cx="4560585" cy="4126047"/>
                <a:chOff x="6470360" y="424564"/>
                <a:chExt cx="4560585" cy="4126047"/>
              </a:xfrm>
            </p:grpSpPr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160" t="6132" r="8041" b="7705"/>
                <a:stretch/>
              </p:blipFill>
              <p:spPr>
                <a:xfrm>
                  <a:off x="6470360" y="880639"/>
                  <a:ext cx="4560585" cy="3669972"/>
                </a:xfrm>
                <a:prstGeom prst="rect">
                  <a:avLst/>
                </a:prstGeom>
              </p:spPr>
            </p:pic>
            <p:sp>
              <p:nvSpPr>
                <p:cNvPr id="27" name="矩形 26"/>
                <p:cNvSpPr/>
                <p:nvPr/>
              </p:nvSpPr>
              <p:spPr>
                <a:xfrm>
                  <a:off x="7909601" y="424564"/>
                  <a:ext cx="1357417" cy="4150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Real Data</a:t>
                  </a:r>
                  <a:endParaRPr lang="zh-CN" altLang="en-US" sz="1600" b="1" dirty="0"/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>
                <a:off x="6464639" y="3755796"/>
                <a:ext cx="1465467" cy="3077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 Samples</a:t>
                </a:r>
                <a:endParaRPr lang="zh-CN" altLang="en-US" sz="14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8889312" y="3755796"/>
                <a:ext cx="1535997" cy="3077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Negative Samples</a:t>
                </a:r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734" y="804271"/>
            <a:ext cx="3220369" cy="3144134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4859733" y="3142834"/>
            <a:ext cx="569128" cy="24302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5463286" y="3965017"/>
            <a:ext cx="3640882" cy="1946528"/>
            <a:chOff x="5503118" y="3774086"/>
            <a:chExt cx="3640882" cy="1946528"/>
          </a:xfrm>
        </p:grpSpPr>
        <p:grpSp>
          <p:nvGrpSpPr>
            <p:cNvPr id="18" name="组合 17"/>
            <p:cNvGrpSpPr/>
            <p:nvPr/>
          </p:nvGrpSpPr>
          <p:grpSpPr>
            <a:xfrm>
              <a:off x="5503118" y="3805256"/>
              <a:ext cx="1726382" cy="1915358"/>
              <a:chOff x="4214919" y="4201433"/>
              <a:chExt cx="2331869" cy="2488320"/>
            </a:xfrm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14919" y="4781377"/>
                <a:ext cx="2331869" cy="1908376"/>
              </a:xfrm>
              <a:prstGeom prst="rect">
                <a:avLst/>
              </a:prstGeom>
            </p:spPr>
          </p:pic>
          <p:sp>
            <p:nvSpPr>
              <p:cNvPr id="20" name="矩形 19"/>
              <p:cNvSpPr/>
              <p:nvPr/>
            </p:nvSpPr>
            <p:spPr>
              <a:xfrm>
                <a:off x="4442108" y="4201433"/>
                <a:ext cx="1606531" cy="338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 Partition</a:t>
                </a:r>
                <a:endParaRPr lang="zh-CN" altLang="en-US" sz="1600" b="1" dirty="0"/>
              </a:p>
            </p:txBody>
          </p:sp>
        </p:grp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15012" y="4177628"/>
              <a:ext cx="1177831" cy="4930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05625" y="4626303"/>
              <a:ext cx="1838375" cy="536015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7607115" y="3774086"/>
              <a:ext cx="1079820" cy="2605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Bayer Factor: </a:t>
              </a:r>
              <a:endParaRPr lang="zh-CN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1623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Fisher’s method for combination the p-values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Integration of multiple similarities</a:t>
            </a:r>
          </a:p>
          <a:p>
            <a:pPr lvl="1"/>
            <a:r>
              <a:rPr lang="en-US" altLang="zh-CN" dirty="0" smtClean="0"/>
              <a:t>Fisher’s method with dependence correction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Statistical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03451" y="1697763"/>
            <a:ext cx="4565198" cy="3593750"/>
            <a:chOff x="826397" y="3307937"/>
            <a:chExt cx="3882863" cy="302804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397" y="3354547"/>
              <a:ext cx="3882863" cy="2981432"/>
            </a:xfrm>
            <a:prstGeom prst="rect">
              <a:avLst/>
            </a:prstGeom>
            <a:ln w="19050">
              <a:solidFill>
                <a:srgbClr val="41719C"/>
              </a:solidFill>
            </a:ln>
          </p:spPr>
        </p:pic>
        <p:sp>
          <p:nvSpPr>
            <p:cNvPr id="9" name="文本框 8"/>
            <p:cNvSpPr txBox="1"/>
            <p:nvPr/>
          </p:nvSpPr>
          <p:spPr>
            <a:xfrm>
              <a:off x="2767828" y="3307937"/>
              <a:ext cx="18806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0000"/>
                  </a:solidFill>
                  <a:latin typeface="+mj-lt"/>
                </a:rPr>
                <a:t>Similarity Network</a:t>
              </a:r>
              <a:endParaRPr lang="zh-CN" altLang="en-US" sz="1600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628650" y="5988864"/>
            <a:ext cx="77741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latin typeface="+mj-lt"/>
              </a:rPr>
              <a:t>Wu, J., et al., </a:t>
            </a:r>
            <a:r>
              <a:rPr lang="en-US" altLang="zh-CN" sz="1000" dirty="0">
                <a:latin typeface="+mj-lt"/>
              </a:rPr>
              <a:t>Integrating multiple genomic data to predict disease-causing nonsynonymous single nucleotide variants in exome </a:t>
            </a:r>
            <a:r>
              <a:rPr lang="en-US" altLang="zh-CN" sz="1000" dirty="0" smtClean="0">
                <a:latin typeface="+mj-lt"/>
              </a:rPr>
              <a:t>sequencing studies</a:t>
            </a:r>
            <a:r>
              <a:rPr lang="en-US" altLang="zh-CN" sz="1000" dirty="0">
                <a:latin typeface="+mj-lt"/>
              </a:rPr>
              <a:t>, </a:t>
            </a:r>
            <a:r>
              <a:rPr lang="en-US" altLang="zh-CN" sz="1000" b="1" dirty="0">
                <a:latin typeface="+mj-lt"/>
              </a:rPr>
              <a:t>PLoS Genetics</a:t>
            </a:r>
            <a:r>
              <a:rPr lang="en-US" altLang="zh-CN" sz="1000" dirty="0">
                <a:latin typeface="+mj-lt"/>
              </a:rPr>
              <a:t>, </a:t>
            </a:r>
            <a:r>
              <a:rPr lang="en-US" altLang="zh-CN" sz="1000" b="1" dirty="0" smtClean="0">
                <a:latin typeface="+mj-lt"/>
              </a:rPr>
              <a:t>2014</a:t>
            </a:r>
            <a:r>
              <a:rPr lang="en-US" altLang="zh-CN" sz="1000" dirty="0" smtClean="0">
                <a:latin typeface="+mj-lt"/>
              </a:rPr>
              <a:t>,10(3</a:t>
            </a:r>
            <a:r>
              <a:rPr lang="en-US" altLang="zh-CN" sz="1000" dirty="0">
                <a:latin typeface="+mj-lt"/>
              </a:rPr>
              <a:t>): </a:t>
            </a:r>
            <a:r>
              <a:rPr lang="en-US" altLang="zh-CN" sz="1000" dirty="0" smtClean="0">
                <a:latin typeface="+mj-lt"/>
              </a:rPr>
              <a:t>e1004237.</a:t>
            </a:r>
            <a:endParaRPr lang="zh-CN" altLang="en-US" sz="1000" dirty="0">
              <a:latin typeface="+mj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016548" y="1842301"/>
            <a:ext cx="3877985" cy="2237112"/>
            <a:chOff x="4675738" y="1655265"/>
            <a:chExt cx="3877985" cy="2237112"/>
          </a:xfrm>
        </p:grpSpPr>
        <p:sp>
          <p:nvSpPr>
            <p:cNvPr id="10" name="文本框 9"/>
            <p:cNvSpPr txBox="1"/>
            <p:nvPr/>
          </p:nvSpPr>
          <p:spPr>
            <a:xfrm>
              <a:off x="4675738" y="1655265"/>
              <a:ext cx="387798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zh-CN" sz="1600" dirty="0" smtClean="0">
                  <a:latin typeface="+mj-lt"/>
                </a:rPr>
                <a:t>Combining 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+mj-lt"/>
                </a:rPr>
                <a:t>independent</a:t>
              </a:r>
              <a:r>
                <a:rPr lang="en-US" altLang="zh-CN" sz="1600" dirty="0" smtClean="0">
                  <a:latin typeface="+mj-lt"/>
                </a:rPr>
                <a:t> p-value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1600" dirty="0" smtClean="0">
                  <a:latin typeface="+mj-lt"/>
                </a:rPr>
                <a:t>p-value is uniformly distributed </a:t>
              </a:r>
            </a:p>
            <a:p>
              <a:pPr lvl="1"/>
              <a:r>
                <a:rPr lang="en-US" altLang="zh-CN" sz="1600" dirty="0" smtClean="0">
                  <a:latin typeface="+mj-lt"/>
                </a:rPr>
                <a:t>      under null hypothesis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1600" dirty="0" smtClean="0">
                  <a:latin typeface="+mj-lt"/>
                </a:rPr>
                <a:t>This formula follows a chi-squared </a:t>
              </a:r>
            </a:p>
            <a:p>
              <a:pPr lvl="1"/>
              <a:r>
                <a:rPr lang="en-US" altLang="zh-CN" sz="1600" dirty="0">
                  <a:latin typeface="+mj-lt"/>
                </a:rPr>
                <a:t> </a:t>
              </a:r>
              <a:r>
                <a:rPr lang="en-US" altLang="zh-CN" sz="1600" dirty="0" smtClean="0">
                  <a:latin typeface="+mj-lt"/>
                </a:rPr>
                <a:t>     distribution</a:t>
              </a: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/>
            <a:srcRect t="10227" r="1596"/>
            <a:stretch/>
          </p:blipFill>
          <p:spPr>
            <a:xfrm>
              <a:off x="5665134" y="3006230"/>
              <a:ext cx="1561741" cy="304965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4738083" y="3307602"/>
              <a:ext cx="36907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zh-CN" sz="1600" dirty="0" smtClean="0">
                  <a:latin typeface="+mj-lt"/>
                </a:rPr>
                <a:t>Yang, 2010 considered the situation of </a:t>
              </a:r>
            </a:p>
            <a:p>
              <a:r>
                <a:rPr lang="en-US" altLang="zh-CN" sz="1600" dirty="0">
                  <a:latin typeface="+mj-lt"/>
                </a:rPr>
                <a:t> </a:t>
              </a:r>
              <a:r>
                <a:rPr lang="en-US" altLang="zh-CN" sz="1600" dirty="0" smtClean="0">
                  <a:latin typeface="+mj-lt"/>
                </a:rPr>
                <a:t>     combining 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+mj-lt"/>
                </a:rPr>
                <a:t>dependent</a:t>
              </a:r>
              <a:r>
                <a:rPr lang="en-US" altLang="zh-CN" sz="1600" dirty="0" smtClean="0">
                  <a:latin typeface="+mj-lt"/>
                </a:rPr>
                <a:t> p-values.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10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Structure Learning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Decipher features underlying the models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Thanks and any question ?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Presentation@CEResearch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62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Personal Information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PhD candidate on bioinformatics, Tsinghua University</a:t>
            </a:r>
          </a:p>
          <a:p>
            <a:pPr lvl="1"/>
            <a:r>
              <a:rPr lang="en-US" altLang="zh-CN" dirty="0" smtClean="0"/>
              <a:t>Major on statistical learning</a:t>
            </a:r>
          </a:p>
          <a:p>
            <a:pPr lvl="1"/>
            <a:r>
              <a:rPr lang="en-US" altLang="zh-CN" dirty="0" smtClean="0"/>
              <a:t>Bachelor : School of Life Science, Tsinghua University</a:t>
            </a:r>
          </a:p>
          <a:p>
            <a:r>
              <a:rPr lang="en-US" altLang="zh-CN" dirty="0" smtClean="0"/>
              <a:t> Rotation: </a:t>
            </a:r>
          </a:p>
          <a:p>
            <a:pPr lvl="1"/>
            <a:r>
              <a:rPr lang="en-US" altLang="zh-CN" dirty="0" smtClean="0"/>
              <a:t>Department of Statistics, Harvard, for half a year.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Intern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real </a:t>
            </a:r>
            <a:r>
              <a:rPr lang="en-US" altLang="zh-CN" dirty="0"/>
              <a:t>time CTR estimation, Big Data </a:t>
            </a:r>
            <a:r>
              <a:rPr lang="en-US" altLang="zh-CN" dirty="0" smtClean="0"/>
              <a:t>Lab (BDL), </a:t>
            </a:r>
            <a:r>
              <a:rPr lang="en-US" altLang="zh-CN" dirty="0"/>
              <a:t>Baidu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2015 National Scholarship for Graduate Students.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Presentation@CEResearch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5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Introduction on Compound-Protein Interactions (CPIs)</a:t>
            </a:r>
          </a:p>
          <a:p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Prediction on CPIs from Statistical Learning.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Inference on the latent features from CPIs by EM algorithm</a:t>
            </a:r>
          </a:p>
          <a:p>
            <a:pPr lvl="1"/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/>
              <a:t>Quantitative prediction on CPIs by multi-task learning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Graph partition based prediction on CPIs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Summary</a:t>
            </a:r>
            <a:r>
              <a:rPr lang="en-US" altLang="zh-CN" dirty="0" smtClean="0"/>
              <a:t>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Statistical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75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Compound-Protein Interactions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Statistical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4856509" y="1234595"/>
            <a:ext cx="3968222" cy="3487450"/>
            <a:chOff x="6276742" y="912056"/>
            <a:chExt cx="5750348" cy="4458568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6742" y="1955851"/>
              <a:ext cx="5750348" cy="3414773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7437725" y="2531018"/>
              <a:ext cx="990600" cy="105859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H="1">
              <a:off x="8495993" y="1432069"/>
              <a:ext cx="473945" cy="875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8330158" y="912056"/>
              <a:ext cx="2671812" cy="511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Modes</a:t>
              </a:r>
              <a:endPara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65067" y="5255140"/>
            <a:ext cx="7652785" cy="461665"/>
            <a:chOff x="852118" y="5366385"/>
            <a:chExt cx="7652785" cy="461665"/>
          </a:xfrm>
        </p:grpSpPr>
        <p:sp>
          <p:nvSpPr>
            <p:cNvPr id="30" name="矩形 29"/>
            <p:cNvSpPr/>
            <p:nvPr/>
          </p:nvSpPr>
          <p:spPr>
            <a:xfrm>
              <a:off x="852118" y="5368181"/>
              <a:ext cx="7652785" cy="4336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60625" y="5366385"/>
              <a:ext cx="74077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</a:rPr>
                <a:t>How can we predict the 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+mj-lt"/>
                </a:rPr>
                <a:t>interactions</a:t>
              </a:r>
              <a:r>
                <a:rPr lang="en-US" altLang="zh-CN" sz="2400" dirty="0" smtClean="0">
                  <a:latin typeface="+mj-lt"/>
                </a:rPr>
                <a:t> and </a:t>
              </a:r>
              <a:r>
                <a:rPr lang="en-US" altLang="zh-CN" sz="2400" dirty="0" smtClean="0">
                  <a:solidFill>
                    <a:srgbClr val="00B050"/>
                  </a:solidFill>
                  <a:latin typeface="+mj-lt"/>
                </a:rPr>
                <a:t>binding modes </a:t>
              </a:r>
              <a:r>
                <a:rPr lang="en-US" altLang="zh-CN" sz="2400" dirty="0" smtClean="0">
                  <a:latin typeface="+mj-lt"/>
                </a:rPr>
                <a:t>? </a:t>
              </a:r>
              <a:endParaRPr lang="zh-CN" altLang="en-US" sz="2400" dirty="0">
                <a:latin typeface="+mj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0599" y="1202686"/>
            <a:ext cx="8637161" cy="5237086"/>
            <a:chOff x="110599" y="1202686"/>
            <a:chExt cx="8637161" cy="5237086"/>
          </a:xfrm>
        </p:grpSpPr>
        <p:grpSp>
          <p:nvGrpSpPr>
            <p:cNvPr id="29" name="组合 28"/>
            <p:cNvGrpSpPr/>
            <p:nvPr/>
          </p:nvGrpSpPr>
          <p:grpSpPr>
            <a:xfrm>
              <a:off x="110599" y="1202686"/>
              <a:ext cx="4461401" cy="3695932"/>
              <a:chOff x="110599" y="1202686"/>
              <a:chExt cx="4461401" cy="3695932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110599" y="1214009"/>
                <a:ext cx="4461401" cy="3684609"/>
                <a:chOff x="91311" y="1257300"/>
                <a:chExt cx="5963436" cy="5152021"/>
              </a:xfrm>
            </p:grpSpPr>
            <p:pic>
              <p:nvPicPr>
                <p:cNvPr id="7" name="图片 6"/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44916"/>
                <a:stretch/>
              </p:blipFill>
              <p:spPr>
                <a:xfrm>
                  <a:off x="810686" y="1257300"/>
                  <a:ext cx="4695898" cy="3938508"/>
                </a:xfrm>
                <a:prstGeom prst="rect">
                  <a:avLst/>
                </a:prstGeom>
              </p:spPr>
            </p:pic>
            <p:sp>
              <p:nvSpPr>
                <p:cNvPr id="8" name="文本框 7"/>
                <p:cNvSpPr txBox="1"/>
                <p:nvPr/>
              </p:nvSpPr>
              <p:spPr>
                <a:xfrm>
                  <a:off x="4643783" y="3733770"/>
                  <a:ext cx="14109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Compound</a:t>
                  </a:r>
                  <a:endPara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9" name="直接箭头连接符 8"/>
                <p:cNvCxnSpPr/>
                <p:nvPr/>
              </p:nvCxnSpPr>
              <p:spPr>
                <a:xfrm flipH="1">
                  <a:off x="4843979" y="4182722"/>
                  <a:ext cx="519578" cy="16538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9"/>
                <p:cNvSpPr txBox="1"/>
                <p:nvPr/>
              </p:nvSpPr>
              <p:spPr>
                <a:xfrm>
                  <a:off x="91311" y="2789497"/>
                  <a:ext cx="991169" cy="4001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Protein</a:t>
                  </a:r>
                  <a:endPara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" name="直接箭头连接符 10"/>
                <p:cNvCxnSpPr>
                  <a:stCxn id="10" idx="0"/>
                </p:cNvCxnSpPr>
                <p:nvPr/>
              </p:nvCxnSpPr>
              <p:spPr>
                <a:xfrm flipV="1">
                  <a:off x="586896" y="2594976"/>
                  <a:ext cx="603595" cy="19452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文本框 11"/>
                <p:cNvSpPr txBox="1"/>
                <p:nvPr/>
              </p:nvSpPr>
              <p:spPr>
                <a:xfrm>
                  <a:off x="968701" y="5849865"/>
                  <a:ext cx="3266490" cy="5594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Amino Acid residues</a:t>
                  </a:r>
                  <a:endPara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" name="直接箭头连接符 12"/>
                <p:cNvCxnSpPr>
                  <a:stCxn id="12" idx="0"/>
                </p:cNvCxnSpPr>
                <p:nvPr/>
              </p:nvCxnSpPr>
              <p:spPr>
                <a:xfrm flipH="1" flipV="1">
                  <a:off x="2201046" y="5116604"/>
                  <a:ext cx="400900" cy="73326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/>
                <p:cNvSpPr txBox="1"/>
                <p:nvPr/>
              </p:nvSpPr>
              <p:spPr>
                <a:xfrm>
                  <a:off x="3130287" y="1377076"/>
                  <a:ext cx="1713692" cy="460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 smtClean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Interactions</a:t>
                  </a:r>
                  <a:endPara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1886220" y="2103196"/>
                  <a:ext cx="791499" cy="49178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6" name="直接箭头连接符 15"/>
                <p:cNvCxnSpPr/>
                <p:nvPr/>
              </p:nvCxnSpPr>
              <p:spPr>
                <a:xfrm flipH="1">
                  <a:off x="2789991" y="1902240"/>
                  <a:ext cx="510804" cy="330915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矩形 26"/>
              <p:cNvSpPr/>
              <p:nvPr/>
            </p:nvSpPr>
            <p:spPr>
              <a:xfrm>
                <a:off x="765067" y="1202686"/>
                <a:ext cx="318655" cy="2547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628650" y="6193551"/>
              <a:ext cx="811911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Salentin, S., </a:t>
              </a:r>
              <a:r>
                <a:rPr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et al., PLIP: fully automated protein–ligand interaction </a:t>
              </a:r>
              <a:r>
                <a:rPr lang="en-US" altLang="zh-CN" sz="100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profiler. </a:t>
              </a:r>
              <a:r>
                <a:rPr lang="en-US" altLang="zh-CN" sz="1000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Nucleic </a:t>
              </a:r>
              <a:r>
                <a:rPr lang="en-US" altLang="zh-CN" sz="1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Acids Res. 2015 </a:t>
              </a:r>
              <a:r>
                <a:rPr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43: W443-W447.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250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Statistical Modeling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Statistical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744618" y="3188057"/>
            <a:ext cx="3882863" cy="3028042"/>
            <a:chOff x="826397" y="3307937"/>
            <a:chExt cx="3882863" cy="3028042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397" y="3354547"/>
              <a:ext cx="3882863" cy="2981432"/>
            </a:xfrm>
            <a:prstGeom prst="rect">
              <a:avLst/>
            </a:prstGeom>
            <a:ln w="19050">
              <a:solidFill>
                <a:srgbClr val="41719C"/>
              </a:solidFill>
            </a:ln>
          </p:spPr>
        </p:pic>
        <p:sp>
          <p:nvSpPr>
            <p:cNvPr id="22" name="文本框 21"/>
            <p:cNvSpPr txBox="1"/>
            <p:nvPr/>
          </p:nvSpPr>
          <p:spPr>
            <a:xfrm>
              <a:off x="2767828" y="3307937"/>
              <a:ext cx="18806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0000"/>
                  </a:solidFill>
                  <a:latin typeface="+mj-lt"/>
                </a:rPr>
                <a:t>Similarity Network</a:t>
              </a:r>
              <a:endParaRPr lang="zh-CN" altLang="en-US" sz="1600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798070" y="3188057"/>
            <a:ext cx="3541684" cy="3041293"/>
            <a:chOff x="4973666" y="3243822"/>
            <a:chExt cx="3541684" cy="3041293"/>
          </a:xfrm>
        </p:grpSpPr>
        <p:grpSp>
          <p:nvGrpSpPr>
            <p:cNvPr id="19" name="组合 18"/>
            <p:cNvGrpSpPr/>
            <p:nvPr/>
          </p:nvGrpSpPr>
          <p:grpSpPr>
            <a:xfrm>
              <a:off x="4973666" y="3267375"/>
              <a:ext cx="3541684" cy="3017740"/>
              <a:chOff x="5255954" y="3239884"/>
              <a:chExt cx="3615070" cy="2878518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 rotWithShape="1">
              <a:blip r:embed="rId3"/>
              <a:srcRect l="5653" t="3391"/>
              <a:stretch/>
            </p:blipFill>
            <p:spPr>
              <a:xfrm>
                <a:off x="5444836" y="3553691"/>
                <a:ext cx="3237307" cy="2355272"/>
              </a:xfrm>
              <a:prstGeom prst="rect">
                <a:avLst/>
              </a:pr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5255954" y="3239884"/>
                <a:ext cx="3615070" cy="2878518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6513392" y="3243822"/>
              <a:ext cx="20019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Molecular Dynamics</a:t>
              </a:r>
              <a:endParaRPr lang="zh-CN" altLang="en-US" sz="1600" b="1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50356" y="958621"/>
            <a:ext cx="7632672" cy="2111554"/>
            <a:chOff x="826396" y="638573"/>
            <a:chExt cx="7632672" cy="2111554"/>
          </a:xfrm>
        </p:grpSpPr>
        <p:grpSp>
          <p:nvGrpSpPr>
            <p:cNvPr id="21" name="组合 20"/>
            <p:cNvGrpSpPr/>
            <p:nvPr/>
          </p:nvGrpSpPr>
          <p:grpSpPr>
            <a:xfrm>
              <a:off x="826396" y="638573"/>
              <a:ext cx="7632672" cy="2111554"/>
              <a:chOff x="826397" y="874078"/>
              <a:chExt cx="7135378" cy="240923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826397" y="874078"/>
                <a:ext cx="7102186" cy="240923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143649" y="934996"/>
                <a:ext cx="18181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FF0000"/>
                    </a:solidFill>
                    <a:latin typeface="+mj-lt"/>
                  </a:rPr>
                  <a:t>Chemoinformatics</a:t>
                </a:r>
                <a:endParaRPr lang="zh-CN" altLang="en-US" sz="1600" b="1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162" y="779660"/>
              <a:ext cx="7237060" cy="1904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533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on the latent </a:t>
            </a:r>
            <a:r>
              <a:rPr lang="en-US" altLang="zh-CN" dirty="0" smtClean="0"/>
              <a:t>features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Statistical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6" y="1095110"/>
            <a:ext cx="8025327" cy="48702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28650" y="6110129"/>
            <a:ext cx="84999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Zu S., et al., </a:t>
            </a:r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Global optimization-based inference of chemogenomic features from drug–target interactions. </a:t>
            </a:r>
            <a:r>
              <a:rPr lang="en-US" altLang="zh-CN" sz="1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Bioinformatics. 2015 </a:t>
            </a:r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31 (15): 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2523-2529.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33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100000">
                <a:srgbClr val="3333B2"/>
              </a:gs>
              <a:gs pos="0">
                <a:schemeClr val="tx1"/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en-US" altLang="zh-CN" dirty="0" smtClean="0"/>
              <a:t>Statistical Modeling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Statistical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95738" y="896867"/>
            <a:ext cx="8848262" cy="5542905"/>
            <a:chOff x="358083" y="800854"/>
            <a:chExt cx="8848262" cy="5542905"/>
          </a:xfrm>
        </p:grpSpPr>
        <p:grpSp>
          <p:nvGrpSpPr>
            <p:cNvPr id="11" name="组合 10"/>
            <p:cNvGrpSpPr/>
            <p:nvPr/>
          </p:nvGrpSpPr>
          <p:grpSpPr>
            <a:xfrm>
              <a:off x="358083" y="800854"/>
              <a:ext cx="8427833" cy="5542905"/>
              <a:chOff x="939571" y="896867"/>
              <a:chExt cx="8427833" cy="5542905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571" y="896867"/>
                <a:ext cx="8427833" cy="5221001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5999018" y="4946073"/>
                <a:ext cx="3368386" cy="14936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7338" y="3239663"/>
              <a:ext cx="3759007" cy="1189325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6115050" y="2829104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lt"/>
              </a:rPr>
              <a:t>Likelihood function</a:t>
            </a:r>
            <a:endParaRPr lang="zh-CN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49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Appendix: EM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A powerful method to optimize the likelihood function by involving the latent variables (</a:t>
            </a:r>
            <a:r>
              <a:rPr lang="en-US" altLang="zh-CN" i="1" dirty="0" smtClean="0"/>
              <a:t>data augmentation</a:t>
            </a:r>
            <a:r>
              <a:rPr lang="en-US" altLang="zh-CN" dirty="0" smtClean="0"/>
              <a:t>).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Presentation@CEResearch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532" y="3030119"/>
            <a:ext cx="3671455" cy="1102077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175576" y="2079744"/>
            <a:ext cx="6615545" cy="876307"/>
            <a:chOff x="1143000" y="1742202"/>
            <a:chExt cx="6615545" cy="876307"/>
          </a:xfrm>
        </p:grpSpPr>
        <p:grpSp>
          <p:nvGrpSpPr>
            <p:cNvPr id="14" name="组合 13"/>
            <p:cNvGrpSpPr/>
            <p:nvPr/>
          </p:nvGrpSpPr>
          <p:grpSpPr>
            <a:xfrm>
              <a:off x="1246283" y="1742202"/>
              <a:ext cx="6408978" cy="820621"/>
              <a:chOff x="1092931" y="1742202"/>
              <a:chExt cx="6408978" cy="820621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2931" y="1742202"/>
                <a:ext cx="4003203" cy="820621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76046" y="1860078"/>
                <a:ext cx="2325863" cy="657820"/>
              </a:xfrm>
              <a:prstGeom prst="rect">
                <a:avLst/>
              </a:prstGeom>
            </p:spPr>
          </p:pic>
        </p:grpSp>
        <p:sp>
          <p:nvSpPr>
            <p:cNvPr id="13" name="矩形 12"/>
            <p:cNvSpPr/>
            <p:nvPr/>
          </p:nvSpPr>
          <p:spPr>
            <a:xfrm>
              <a:off x="1143000" y="1742202"/>
              <a:ext cx="6615545" cy="8763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647622" y="1689478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lt"/>
              </a:rPr>
              <a:t>Maximum Likelihood Estimation (MLE)</a:t>
            </a:r>
            <a:endParaRPr lang="zh-CN" altLang="en-US" b="1" dirty="0">
              <a:latin typeface="+mj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15792" y="3453849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+mj-lt"/>
              </a:rPr>
              <a:t>Involving the latent variables</a:t>
            </a:r>
            <a:endParaRPr lang="zh-CN" altLang="en-US" b="1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205468" y="4554788"/>
            <a:ext cx="4857749" cy="1450614"/>
            <a:chOff x="2143125" y="4390661"/>
            <a:chExt cx="4857749" cy="145061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43125" y="4390661"/>
              <a:ext cx="4857749" cy="84880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5086" y="5191071"/>
              <a:ext cx="2928900" cy="650204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2143125" y="4455765"/>
              <a:ext cx="4857749" cy="13855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788209" y="4167929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+mj-lt"/>
              </a:rPr>
              <a:t>EM algorithm</a:t>
            </a:r>
            <a:endParaRPr lang="zh-CN" altLang="en-US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81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Appendix: Why EM algorithm works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Presentation@CEResearch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56" y="855508"/>
            <a:ext cx="3677516" cy="6367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872" y="855508"/>
            <a:ext cx="3190443" cy="10422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609" y="1985909"/>
            <a:ext cx="6355773" cy="578705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1182832" y="2542776"/>
            <a:ext cx="6679190" cy="3977499"/>
            <a:chOff x="628650" y="2433276"/>
            <a:chExt cx="6679190" cy="3977499"/>
          </a:xfrm>
        </p:grpSpPr>
        <p:grpSp>
          <p:nvGrpSpPr>
            <p:cNvPr id="14" name="组合 13"/>
            <p:cNvGrpSpPr/>
            <p:nvPr/>
          </p:nvGrpSpPr>
          <p:grpSpPr>
            <a:xfrm>
              <a:off x="628650" y="2433276"/>
              <a:ext cx="6632335" cy="3939784"/>
              <a:chOff x="300038" y="3639071"/>
              <a:chExt cx="6632335" cy="3939784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0038" y="3639071"/>
                <a:ext cx="2907290" cy="1921099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80197" y="3693896"/>
                <a:ext cx="3352176" cy="1930977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5079" y="5520951"/>
                <a:ext cx="2538845" cy="2057904"/>
              </a:xfrm>
              <a:prstGeom prst="rect">
                <a:avLst/>
              </a:prstGeom>
            </p:spPr>
          </p:pic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23901" y="4316661"/>
              <a:ext cx="2783939" cy="2094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581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24588</TotalTime>
  <Words>534</Words>
  <Application>Microsoft Macintosh PowerPoint</Application>
  <PresentationFormat>全屏显示(4:3)</PresentationFormat>
  <Paragraphs>137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宋体</vt:lpstr>
      <vt:lpstr>Office 主题</vt:lpstr>
      <vt:lpstr>  Presentation @ CEResearch Predicting Compound-Protein Interactions   From Statistical Learning Perspective</vt:lpstr>
      <vt:lpstr>Personal Information</vt:lpstr>
      <vt:lpstr>Content</vt:lpstr>
      <vt:lpstr>Compound-Protein Interactions</vt:lpstr>
      <vt:lpstr>Statistical Modeling</vt:lpstr>
      <vt:lpstr>Inference on the latent features</vt:lpstr>
      <vt:lpstr>Statistical Modeling</vt:lpstr>
      <vt:lpstr>Appendix: EM algorithm</vt:lpstr>
      <vt:lpstr>Appendix: Why EM algorithm works</vt:lpstr>
      <vt:lpstr>EM algorithm</vt:lpstr>
      <vt:lpstr>Appendix: Asymptotic Normality of the MLE</vt:lpstr>
      <vt:lpstr>Variance Estimation</vt:lpstr>
      <vt:lpstr>Results</vt:lpstr>
      <vt:lpstr>MultiQSAR: Quantitative prediction by multi-task</vt:lpstr>
      <vt:lpstr>Graph Partition-based Prediction</vt:lpstr>
      <vt:lpstr>Fisher’s method for combination the p-values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祖松鹏</dc:creator>
  <cp:lastModifiedBy>Songpeng Zu</cp:lastModifiedBy>
  <cp:revision>1113</cp:revision>
  <dcterms:created xsi:type="dcterms:W3CDTF">2013-09-27T02:59:14Z</dcterms:created>
  <dcterms:modified xsi:type="dcterms:W3CDTF">2016-03-01T05:03:00Z</dcterms:modified>
</cp:coreProperties>
</file>