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1" r:id="rId7"/>
    <p:sldId id="262" r:id="rId8"/>
    <p:sldId id="267" r:id="rId9"/>
    <p:sldId id="268" r:id="rId10"/>
    <p:sldId id="269" r:id="rId11"/>
    <p:sldId id="270" r:id="rId12"/>
    <p:sldId id="271" r:id="rId13"/>
    <p:sldId id="259" r:id="rId14"/>
    <p:sldId id="264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t" initials="M" lastIdx="1" clrIdx="0">
    <p:extLst>
      <p:ext uri="{19B8F6BF-5375-455C-9EA6-DF929625EA0E}">
        <p15:presenceInfo xmlns:p15="http://schemas.microsoft.com/office/powerpoint/2012/main" userId="Mis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3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dBet/SNA_fina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dBet/Social-Media-Analytics" TargetMode="Externa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iLoveKCmilk/" TargetMode="External"/><Relationship Id="rId2" Type="http://schemas.openxmlformats.org/officeDocument/2006/relationships/hyperlink" Target="https://www.facebook.com/imeifoods/" TargetMode="Externa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hyperlink" Target="https://www.facebook.com/Dominos.tw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NTUST, CSIE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2016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of Social Media Analytics (CS5128701)</a:t>
            </a:r>
            <a:b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Report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M10515028 Ye-Yan Zeng</a:t>
            </a:r>
          </a:p>
          <a:p>
            <a:pPr algn="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Prof. Ching-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Hao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Mao</a:t>
            </a:r>
          </a:p>
          <a:p>
            <a:pPr algn="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Date: 01.15.2017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97280" y="4952290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GungsuhChe" panose="02030609000101010101" pitchFamily="49" charset="-127"/>
                <a:ea typeface="GungsuhChe" panose="02030609000101010101" pitchFamily="49" charset="-127"/>
              </a:rPr>
              <a:t>Project repo </a:t>
            </a:r>
            <a:endParaRPr lang="en-US" altLang="zh-TW" dirty="0" smtClean="0"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r>
              <a:rPr lang="en-US" altLang="zh-TW" dirty="0">
                <a:latin typeface="GungsuhChe" panose="02030609000101010101" pitchFamily="49" charset="-127"/>
                <a:ea typeface="GungsuhChe" panose="02030609000101010101" pitchFamily="49" charset="-127"/>
                <a:hlinkClick r:id="rId2"/>
              </a:rPr>
              <a:t>https://</a:t>
            </a:r>
            <a:r>
              <a:rPr lang="en-US" altLang="zh-TW" dirty="0" smtClean="0">
                <a:latin typeface="GungsuhChe" panose="02030609000101010101" pitchFamily="49" charset="-127"/>
                <a:ea typeface="GungsuhChe" panose="02030609000101010101" pitchFamily="49" charset="-127"/>
                <a:hlinkClick r:id="rId2"/>
              </a:rPr>
              <a:t>github.com/YudBet/SNA_final</a:t>
            </a:r>
            <a:endParaRPr lang="zh-TW" altLang="en-US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12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2300027" y="2064287"/>
            <a:ext cx="7631259" cy="3804806"/>
            <a:chOff x="2300027" y="2064287"/>
            <a:chExt cx="7631259" cy="3804806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0027" y="2064287"/>
              <a:ext cx="3804806" cy="3804806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6480" y="2064287"/>
              <a:ext cx="3804806" cy="3804806"/>
            </a:xfrm>
            <a:prstGeom prst="rect">
              <a:avLst/>
            </a:prstGeom>
          </p:spPr>
        </p:pic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─visualization: Dominos.tw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07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─visualization: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#comments/each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291" y="2068361"/>
            <a:ext cx="6966747" cy="478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3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─visualization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#post per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185934" y="2649683"/>
            <a:ext cx="11881091" cy="3293918"/>
            <a:chOff x="432567" y="2163301"/>
            <a:chExt cx="11326342" cy="259573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567" y="2163301"/>
              <a:ext cx="3775489" cy="2595649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8056" y="2163387"/>
              <a:ext cx="3775489" cy="2595649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3545" y="2163387"/>
              <a:ext cx="3775364" cy="25955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640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97280" y="2067790"/>
            <a:ext cx="10058400" cy="3801303"/>
          </a:xfrm>
        </p:spPr>
        <p:txBody>
          <a:bodyPr vert="horz">
            <a:normAutofit/>
          </a:bodyPr>
          <a:lstStyle/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Twitter count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Tweet count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Bar chart of twitter count in month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 chart of tweet count in month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 of exist-</a:t>
            </a:r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no-</a:t>
            </a:r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tweets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 chart of twitter tweets in month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analyze that twitters’ power of Information Security (IS)? 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086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97280" y="2971800"/>
            <a:ext cx="10058400" cy="2897293"/>
          </a:xfrm>
        </p:spPr>
        <p:txBody>
          <a:bodyPr vert="horz">
            <a:normAutofit/>
          </a:bodyPr>
          <a:lstStyle/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KEYWORDS = [‘</a:t>
            </a:r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cve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’, ‘vulnerability’, ‘exploit’]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count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Tweet count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097280" y="2067790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GungsuhChe" panose="02030609000101010101" pitchFamily="49" charset="-127"/>
                <a:ea typeface="GungsuhChe" panose="02030609000101010101" pitchFamily="49" charset="-127"/>
              </a:rPr>
              <a:t>Twitter-keywords-</a:t>
            </a:r>
            <a:r>
              <a:rPr lang="en-US" altLang="zh-TW" dirty="0" err="1" smtClean="0">
                <a:latin typeface="GungsuhChe" panose="02030609000101010101" pitchFamily="49" charset="-127"/>
                <a:ea typeface="GungsuhChe" panose="02030609000101010101" pitchFamily="49" charset="-127"/>
              </a:rPr>
              <a:t>analysis.ipynb</a:t>
            </a:r>
            <a:r>
              <a:rPr lang="en-US" altLang="zh-TW" dirty="0" smtClean="0">
                <a:latin typeface="GungsuhChe" panose="02030609000101010101" pitchFamily="49" charset="-127"/>
                <a:ea typeface="GungsuhChe" panose="02030609000101010101" pitchFamily="49" charset="-127"/>
              </a:rPr>
              <a:t> </a:t>
            </a:r>
            <a:br>
              <a:rPr lang="en-US" altLang="zh-TW" dirty="0" smtClean="0">
                <a:latin typeface="GungsuhChe" panose="02030609000101010101" pitchFamily="49" charset="-127"/>
                <a:ea typeface="GungsuhChe" panose="02030609000101010101" pitchFamily="49" charset="-127"/>
              </a:rPr>
            </a:br>
            <a:r>
              <a:rPr lang="en-US" altLang="zh-TW" dirty="0" smtClean="0">
                <a:latin typeface="GungsuhChe" panose="02030609000101010101" pitchFamily="49" charset="-127"/>
                <a:ea typeface="GungsuhChe" panose="02030609000101010101" pitchFamily="49" charset="-127"/>
                <a:hlinkClick r:id="rId2"/>
              </a:rPr>
              <a:t>https://github.com/YudBet/Social-Media-Analytics</a:t>
            </a:r>
            <a:endParaRPr lang="zh-TW" altLang="en-US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650026"/>
              </p:ext>
            </p:extLst>
          </p:nvPr>
        </p:nvGraphicFramePr>
        <p:xfrm>
          <a:off x="2062480" y="4127884"/>
          <a:ext cx="8128000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keywords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cve</a:t>
                      </a:r>
                      <a:endParaRPr lang="zh-TW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vulnerability</a:t>
                      </a:r>
                      <a:endParaRPr lang="zh-TW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exploit</a:t>
                      </a:r>
                      <a:endParaRPr lang="zh-TW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Twitter count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Tweet count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724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M10515028 Ye-Yan Zeng</a:t>
            </a:r>
          </a:p>
          <a:p>
            <a:pPr algn="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.15.2016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036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97280" y="2067790"/>
            <a:ext cx="10058400" cy="3801303"/>
          </a:xfrm>
        </p:spPr>
        <p:txBody>
          <a:bodyPr vert="horz">
            <a:normAutofit/>
          </a:bodyPr>
          <a:lstStyle/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and observation</a:t>
            </a: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and purpose</a:t>
            </a: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statistics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75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and observation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─targets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97280" y="2067790"/>
            <a:ext cx="10058400" cy="3801303"/>
          </a:xfrm>
        </p:spPr>
        <p:txBody>
          <a:bodyPr vert="horz">
            <a:normAutofit/>
          </a:bodyPr>
          <a:lstStyle/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Category: Food/Beverages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fans pages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alibri" pitchFamily="34" charset="0"/>
              <a:buChar char="−"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imeifoods</a:t>
            </a:r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alibri" pitchFamily="34" charset="0"/>
              <a:buChar char="−"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iLoveKCmilk</a:t>
            </a:r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alibri" pitchFamily="34" charset="0"/>
              <a:buChar char="−"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Dominos.tw</a:t>
            </a:r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0736" y="2067790"/>
            <a:ext cx="5624944" cy="379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01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and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─why target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97280" y="2067790"/>
            <a:ext cx="10058400" cy="3801303"/>
          </a:xfrm>
        </p:spPr>
        <p:txBody>
          <a:bodyPr vert="horz">
            <a:normAutofit/>
          </a:bodyPr>
          <a:lstStyle/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food/beverages fans pages</a:t>
            </a:r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alibri" panose="020F0502020204030204" pitchFamily="34" charset="0"/>
              <a:buChar char="•"/>
            </a:pP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social power between…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TW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sweepstake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抽獎活動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>
              <a:buFont typeface="Calibri" panose="020F0502020204030204" pitchFamily="34" charset="0"/>
              <a:buChar char="•"/>
            </a:pP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iLoveKCmilk vs. Dominos.tw</a:t>
            </a:r>
          </a:p>
          <a:p>
            <a:pPr lvl="1">
              <a:buFont typeface="Calibri" pitchFamily="34" charset="0"/>
              <a:buChar char="−"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using </a:t>
            </a:r>
            <a:r>
              <a:rPr lang="en-US" altLang="zh-TW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sweepstake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>
              <a:buFont typeface="Calibri" panose="020F0502020204030204" pitchFamily="34" charset="0"/>
              <a:buChar char="•"/>
            </a:pP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imeifoods vs. iLoveKCmilk</a:t>
            </a:r>
          </a:p>
          <a:p>
            <a:pPr lvl="2">
              <a:buFont typeface="Calibri" panose="020F0502020204030204" pitchFamily="34" charset="0"/>
              <a:buChar char="•"/>
            </a:pP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imeifoods vs. Dominos.tw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b="20974"/>
          <a:stretch/>
        </p:blipFill>
        <p:spPr>
          <a:xfrm>
            <a:off x="7626927" y="2062757"/>
            <a:ext cx="3528754" cy="380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6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and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─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sweepstake</a:t>
            </a:r>
            <a:endParaRPr lang="en-US" altLang="zh-TW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97280" y="2067790"/>
            <a:ext cx="10058400" cy="3801303"/>
          </a:xfrm>
        </p:spPr>
        <p:txBody>
          <a:bodyPr vert="horz">
            <a:normAutofit/>
          </a:bodyPr>
          <a:lstStyle/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Pages using </a:t>
            </a:r>
            <a:r>
              <a:rPr lang="en-US" altLang="zh-TW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sweepstake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iLoveKCmilk &amp;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Dominos.tw</a:t>
            </a:r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alibri" panose="020F0502020204030204" pitchFamily="34" charset="0"/>
              <a:buChar char="•"/>
            </a:pP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doesn’t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TW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sweepstake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imeifoods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2649680" y="3844636"/>
            <a:ext cx="6950479" cy="3013364"/>
            <a:chOff x="1371600" y="3334560"/>
            <a:chExt cx="8069580" cy="3523440"/>
          </a:xfrm>
        </p:grpSpPr>
        <p:grpSp>
          <p:nvGrpSpPr>
            <p:cNvPr id="4" name="群組 3"/>
            <p:cNvGrpSpPr/>
            <p:nvPr/>
          </p:nvGrpSpPr>
          <p:grpSpPr>
            <a:xfrm>
              <a:off x="4310556" y="3334560"/>
              <a:ext cx="5130624" cy="3523440"/>
              <a:chOff x="7061376" y="3334560"/>
              <a:chExt cx="5130624" cy="3523440"/>
            </a:xfrm>
          </p:grpSpPr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626688" y="3334560"/>
                <a:ext cx="2565312" cy="3523440"/>
              </a:xfrm>
              <a:prstGeom prst="rect">
                <a:avLst/>
              </a:prstGeom>
            </p:spPr>
          </p:pic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1376" y="3334560"/>
                <a:ext cx="2565312" cy="3523440"/>
              </a:xfrm>
              <a:prstGeom prst="rect">
                <a:avLst/>
              </a:prstGeom>
            </p:spPr>
          </p:pic>
        </p:grp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1600" y="3334560"/>
              <a:ext cx="2563394" cy="35208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041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and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97280" y="2067790"/>
            <a:ext cx="10058400" cy="3801303"/>
          </a:xfrm>
        </p:spPr>
        <p:txBody>
          <a:bodyPr vert="horz">
            <a:normAutofit/>
          </a:bodyPr>
          <a:lstStyle/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Data: </a:t>
            </a:r>
            <a:r>
              <a:rPr lang="en-US" altLang="zh-TW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fans pages</a:t>
            </a: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alibri" panose="020F0502020204030204" pitchFamily="34" charset="0"/>
              <a:buChar char="−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with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API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stored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Elasticsearch</a:t>
            </a:r>
            <a:endParaRPr lang="en-US" altLang="zh-TW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alibri" panose="020F0502020204030204" pitchFamily="34" charset="0"/>
              <a:buChar char="−"/>
            </a:pP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100GB</a:t>
            </a: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alibri" pitchFamily="34" charset="0"/>
              <a:buChar char="−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Ipython Notebook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alibri" pitchFamily="34" charset="0"/>
              <a:buChar char="−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Bokeh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endParaRPr lang="en-US" altLang="zh-TW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altLang="zh-TW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sweepstake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influence fans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 in 2015 whole year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345" y="2067790"/>
            <a:ext cx="4235335" cy="54570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832" y="4898582"/>
            <a:ext cx="970511" cy="97051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890" y="3619244"/>
            <a:ext cx="698393" cy="698393"/>
          </a:xfrm>
          <a:prstGeom prst="ellipse">
            <a:avLst/>
          </a:prstGeom>
          <a:ln w="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0432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21953"/>
              </p:ext>
            </p:extLst>
          </p:nvPr>
        </p:nvGraphicFramePr>
        <p:xfrm>
          <a:off x="258480" y="2067790"/>
          <a:ext cx="1173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000"/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</a:tblGrid>
              <a:tr h="370840">
                <a:tc gridSpan="1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1. #</a:t>
                      </a:r>
                      <a:r>
                        <a:rPr lang="en-US" altLang="zh-TW" sz="160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comments in 2015</a:t>
                      </a:r>
                      <a:endParaRPr lang="zh-TW" altLang="en-US" sz="160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fans page</a:t>
                      </a:r>
                      <a:endParaRPr lang="zh-TW" altLang="en-US" sz="16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Jul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Aug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imeifoods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654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903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5,042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1,150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1,461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1,821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5,581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1,149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2,685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2,560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2,055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25,541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iLoveKCmilk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5,747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1,237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609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2,385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2,524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339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169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464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1,535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15,183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Dominos.tw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1,296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679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1,797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964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2,762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1,655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2,388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4,970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4,386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3,053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5,659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5,521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35,130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─comments &amp; posts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278390"/>
              </p:ext>
            </p:extLst>
          </p:nvPr>
        </p:nvGraphicFramePr>
        <p:xfrm>
          <a:off x="258480" y="4014893"/>
          <a:ext cx="1173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000"/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</a:tblGrid>
              <a:tr h="370840">
                <a:tc gridSpan="1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2. #</a:t>
                      </a:r>
                      <a:r>
                        <a:rPr lang="en-US" altLang="zh-TW" sz="160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posts in 2015</a:t>
                      </a:r>
                      <a:endParaRPr lang="zh-TW" altLang="en-US" sz="160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fans page</a:t>
                      </a:r>
                      <a:endParaRPr lang="zh-TW" altLang="en-US" sz="16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Jul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Aug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imeifoods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207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iLoveKCmilk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Dominos.tw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40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33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35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364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0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─visualization: imeifoods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2321674" y="2064287"/>
            <a:ext cx="7609612" cy="3804806"/>
            <a:chOff x="1569027" y="2064287"/>
            <a:chExt cx="7609612" cy="3804806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3833" y="2064287"/>
              <a:ext cx="3804806" cy="3804806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9027" y="2064287"/>
              <a:ext cx="3804806" cy="38048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742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2321674" y="2064287"/>
            <a:ext cx="7609612" cy="3804806"/>
            <a:chOff x="2321674" y="2064287"/>
            <a:chExt cx="7609612" cy="3804806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6480" y="2064287"/>
              <a:ext cx="3804806" cy="3804806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1674" y="2064287"/>
              <a:ext cx="3804806" cy="3804806"/>
            </a:xfrm>
            <a:prstGeom prst="rect">
              <a:avLst/>
            </a:prstGeom>
          </p:spPr>
        </p:pic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─visualization: iLoveKCmilk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5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308</TotalTime>
  <Words>397</Words>
  <Application>Microsoft Office PowerPoint</Application>
  <PresentationFormat>寬螢幕</PresentationFormat>
  <Paragraphs>185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GungsuhChe</vt:lpstr>
      <vt:lpstr>新細明體</vt:lpstr>
      <vt:lpstr>標楷體</vt:lpstr>
      <vt:lpstr>Calibri</vt:lpstr>
      <vt:lpstr>Calibri Light</vt:lpstr>
      <vt:lpstr>Times New Roman</vt:lpstr>
      <vt:lpstr>回顧</vt:lpstr>
      <vt:lpstr>NTUST, CSIE Fall 2016 Practice of Social Media Analytics (CS5128701) Final Report</vt:lpstr>
      <vt:lpstr>Outline</vt:lpstr>
      <vt:lpstr>Background and observation ─targets</vt:lpstr>
      <vt:lpstr>Background and observation  ─why target</vt:lpstr>
      <vt:lpstr>Background and observation  ─sweepstake</vt:lpstr>
      <vt:lpstr>Methods and purpose</vt:lpstr>
      <vt:lpstr>Data statistics ─comments &amp; posts </vt:lpstr>
      <vt:lpstr>Data statistics  ─visualization: imeifoods</vt:lpstr>
      <vt:lpstr>Data statistics  ─visualization: iLoveKCmilk</vt:lpstr>
      <vt:lpstr>Data statistics  ─visualization: Dominos.tw</vt:lpstr>
      <vt:lpstr>Data statistics  ─visualization: #comments/each post</vt:lpstr>
      <vt:lpstr>Data statistics  ─visualization: #post per month</vt:lpstr>
      <vt:lpstr>Results</vt:lpstr>
      <vt:lpstr>Conclusion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NTUST, CSIE E (CS66), Fall 2016 Homework 1</dc:title>
  <dc:creator>Mist</dc:creator>
  <cp:lastModifiedBy>Mist</cp:lastModifiedBy>
  <cp:revision>264</cp:revision>
  <dcterms:created xsi:type="dcterms:W3CDTF">2016-11-14T21:06:11Z</dcterms:created>
  <dcterms:modified xsi:type="dcterms:W3CDTF">2017-01-15T23:57:13Z</dcterms:modified>
</cp:coreProperties>
</file>