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1" r:id="rId5"/>
    <p:sldMasterId id="2147483654" r:id="rId6"/>
  </p:sldMasterIdLst>
  <p:notesMasterIdLst>
    <p:notesMasterId r:id="rId27"/>
  </p:notesMasterIdLst>
  <p:handoutMasterIdLst>
    <p:handoutMasterId r:id="rId28"/>
  </p:handoutMasterIdLst>
  <p:sldIdLst>
    <p:sldId id="338" r:id="rId7"/>
    <p:sldId id="372" r:id="rId8"/>
    <p:sldId id="494" r:id="rId9"/>
    <p:sldId id="534" r:id="rId10"/>
    <p:sldId id="542" r:id="rId11"/>
    <p:sldId id="537" r:id="rId12"/>
    <p:sldId id="536" r:id="rId13"/>
    <p:sldId id="538" r:id="rId14"/>
    <p:sldId id="540" r:id="rId15"/>
    <p:sldId id="543" r:id="rId16"/>
    <p:sldId id="505" r:id="rId17"/>
    <p:sldId id="496" r:id="rId18"/>
    <p:sldId id="501" r:id="rId19"/>
    <p:sldId id="513" r:id="rId20"/>
    <p:sldId id="502" r:id="rId21"/>
    <p:sldId id="544" r:id="rId22"/>
    <p:sldId id="545" r:id="rId23"/>
    <p:sldId id="546" r:id="rId24"/>
    <p:sldId id="541" r:id="rId25"/>
    <p:sldId id="504" r:id="rId26"/>
  </p:sldIdLst>
  <p:sldSz cx="9144000" cy="6858000" type="screen4x3"/>
  <p:notesSz cx="9939338" cy="6807200"/>
  <p:custDataLst>
    <p:tags r:id="rId29"/>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65" autoAdjust="0"/>
    <p:restoredTop sz="94699"/>
  </p:normalViewPr>
  <p:slideViewPr>
    <p:cSldViewPr snapToObjects="1" showGuides="1">
      <p:cViewPr varScale="1">
        <p:scale>
          <a:sx n="65" d="100"/>
          <a:sy n="65" d="100"/>
        </p:scale>
        <p:origin x="1290" y="78"/>
      </p:cViewPr>
      <p:guideLst>
        <p:guide orient="horz" pos="2614"/>
        <p:guide pos="220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7/26/2023</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7/26/2023</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E0B277C-17CB-432A-8C2F-5443911898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D43299A5-2104-4241-807A-73BE69A2EF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a:extLst>
              <a:ext uri="{FF2B5EF4-FFF2-40B4-BE49-F238E27FC236}">
                <a16:creationId xmlns:a16="http://schemas.microsoft.com/office/drawing/2014/main" id="{2C8B8FC2-0C9A-462D-A65B-0B241A10AC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C141B1B-7171-4450-B1E9-45D1BE64481E}" type="slidenum">
              <a:rPr lang="en-US" altLang="en-US" smtClean="0"/>
              <a:pPr/>
              <a:t>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11</a:t>
            </a:fld>
            <a:endParaRPr lang="en-US"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BE1DBCDE-A288-427C-A944-074E0AE949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7DACFE1E-8280-4CC5-A69E-1AEB920168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F0DE737C-8BC5-4758-9BCE-E701F0FC47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634DB49E-AA0E-46D7-9352-E3A300B8E8C6}" type="slidenum">
              <a:rPr lang="en-US" altLang="en-US" smtClean="0">
                <a:solidFill>
                  <a:srgbClr val="000000"/>
                </a:solidFill>
              </a:rPr>
              <a:pPr/>
              <a:t>12</a:t>
            </a:fld>
            <a:endParaRPr lang="en-US"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666F4D4-82BA-4492-A54E-91E11B65D3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BE879E88-B410-441F-9859-D77264522A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6" name="Slide Number Placeholder 3">
            <a:extLst>
              <a:ext uri="{FF2B5EF4-FFF2-40B4-BE49-F238E27FC236}">
                <a16:creationId xmlns:a16="http://schemas.microsoft.com/office/drawing/2014/main" id="{A75F97AA-0C2D-4C04-A715-C038F28934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21F76DF-9AFC-4138-B158-A3996032228C}" type="slidenum">
              <a:rPr lang="en-US" altLang="en-US" smtClean="0">
                <a:solidFill>
                  <a:srgbClr val="000000"/>
                </a:solidFill>
              </a:rPr>
              <a:pPr/>
              <a:t>13</a:t>
            </a:fld>
            <a:endParaRPr lang="en-US"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83128059-7841-4BD6-BB80-F52422BC74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8BCBCC6-6713-4FC3-8868-2E4906BF5B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BB86AA2F-F8AA-4D81-88D4-F744437ED8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EB850B30-BB0F-4867-8806-ADEA3534A677}" type="slidenum">
              <a:rPr lang="en-US" altLang="en-US" smtClean="0">
                <a:solidFill>
                  <a:srgbClr val="000000"/>
                </a:solidFill>
              </a:rPr>
              <a:pPr/>
              <a:t>15</a:t>
            </a:fld>
            <a:endParaRPr lang="en-US"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F64E1642-CBF8-4B98-B948-921CE0185E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6EF03B1E-CB2B-47EE-A944-E65E192F7C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a:extLst>
              <a:ext uri="{FF2B5EF4-FFF2-40B4-BE49-F238E27FC236}">
                <a16:creationId xmlns:a16="http://schemas.microsoft.com/office/drawing/2014/main" id="{804829CB-1C5B-4443-944F-4E118684A3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11DFFAE4-DBB8-425A-A86B-2CD7B54AD074}" type="slidenum">
              <a:rPr lang="en-US" altLang="en-US" smtClean="0">
                <a:solidFill>
                  <a:srgbClr val="000000"/>
                </a:solidFill>
              </a:rPr>
              <a:pPr/>
              <a:t>20</a:t>
            </a:fld>
            <a:endParaRPr lang="en-US"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0" y="2667000"/>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GB" dirty="0"/>
              <a:t>Plan, Schedule, Test Community Portal</a:t>
            </a:r>
            <a:endParaRPr lang="en-GB" altLang="en-US" dirty="0">
              <a:ea typeface="ヒラギノ角ゴ Pro W3" charset="-128"/>
            </a:endParaRPr>
          </a:p>
        </p:txBody>
      </p:sp>
      <p:sp>
        <p:nvSpPr>
          <p:cNvPr id="5123" name="Title 1">
            <a:extLst>
              <a:ext uri="{FF2B5EF4-FFF2-40B4-BE49-F238E27FC236}">
                <a16:creationId xmlns:a16="http://schemas.microsoft.com/office/drawing/2014/main" id="{9943F5AA-E44A-462B-A8FC-39B76FFACCDE}"/>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a:solidFill>
                  <a:srgbClr val="93176C"/>
                </a:solidFill>
                <a:latin typeface="Calibri" panose="020F0502020204030204" pitchFamily="34" charset="0"/>
              </a:rPr>
              <a:t>Module Project</a:t>
            </a:r>
            <a:endParaRPr lang="en-GB" altLang="en-US" sz="150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3D1E2B7E-1984-4A38-B999-D3FC5F0148C2}"/>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a:t>
            </a:r>
            <a:r>
              <a:rPr lang="id-ID" altLang="en-US" sz="1400" b="1" dirty="0">
                <a:latin typeface="+mn-lt"/>
              </a:rPr>
              <a:t>13-07-2023</a:t>
            </a:r>
            <a:r>
              <a:rPr lang="en-US" altLang="en-US" sz="1400" b="1" dirty="0">
                <a:latin typeface="+mn-lt"/>
              </a:rPr>
              <a:t>	</a:t>
            </a:r>
          </a:p>
          <a:p>
            <a:pPr>
              <a:lnSpc>
                <a:spcPts val="1800"/>
              </a:lnSpc>
              <a:spcBef>
                <a:spcPts val="200"/>
              </a:spcBef>
              <a:spcAft>
                <a:spcPts val="200"/>
              </a:spcAft>
              <a:defRPr/>
            </a:pPr>
            <a:r>
              <a:rPr lang="en-US" altLang="en-US" sz="1400" b="1" dirty="0">
                <a:latin typeface="+mn-lt"/>
              </a:rPr>
              <a:t>End Date		:</a:t>
            </a:r>
            <a:r>
              <a:rPr lang="id-ID" altLang="en-US" sz="1400" b="1" dirty="0">
                <a:latin typeface="+mn-lt"/>
              </a:rPr>
              <a:t> 24-07-2023</a:t>
            </a:r>
            <a:r>
              <a:rPr lang="en-US" altLang="en-US" sz="1400" b="1" dirty="0">
                <a:latin typeface="+mn-lt"/>
              </a:rPr>
              <a:t>	</a:t>
            </a:r>
          </a:p>
          <a:p>
            <a:pPr>
              <a:lnSpc>
                <a:spcPts val="1800"/>
              </a:lnSpc>
              <a:spcBef>
                <a:spcPts val="200"/>
              </a:spcBef>
              <a:spcAft>
                <a:spcPts val="200"/>
              </a:spcAft>
              <a:defRPr/>
            </a:pPr>
            <a:r>
              <a:rPr lang="en-US" altLang="en-US" sz="1400" b="1" dirty="0">
                <a:latin typeface="+mn-lt"/>
              </a:rPr>
              <a:t>Submission Date	:</a:t>
            </a:r>
            <a:r>
              <a:rPr lang="id-ID" altLang="en-US" sz="1400" b="1" dirty="0">
                <a:latin typeface="+mn-lt"/>
              </a:rPr>
              <a:t> 24-07-2023</a:t>
            </a:r>
            <a:r>
              <a:rPr lang="en-US" altLang="en-US" sz="1400" b="1" dirty="0">
                <a:latin typeface="+mn-lt"/>
              </a:rPr>
              <a:t>	</a:t>
            </a:r>
          </a:p>
          <a:p>
            <a:pPr>
              <a:lnSpc>
                <a:spcPts val="1800"/>
              </a:lnSpc>
              <a:spcBef>
                <a:spcPts val="200"/>
              </a:spcBef>
              <a:spcAft>
                <a:spcPts val="200"/>
              </a:spcAft>
              <a:defRPr/>
            </a:pPr>
            <a:endParaRPr lang="en-US" altLang="en-US" sz="1400" dirty="0">
              <a:latin typeface="+mn-lt"/>
            </a:endParaRPr>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17463" y="3933825"/>
            <a:ext cx="7345363" cy="719138"/>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Module: </a:t>
            </a:r>
            <a:r>
              <a:rPr lang="en-US" altLang="en-US" sz="1400" dirty="0">
                <a:latin typeface="+mn-lt"/>
              </a:rPr>
              <a:t> </a:t>
            </a:r>
            <a:r>
              <a:rPr lang="en-SG" altLang="en-US" sz="1400" dirty="0">
                <a:latin typeface="+mn-lt"/>
              </a:rPr>
              <a:t>Application Implementation (Agile Project Management)</a:t>
            </a:r>
          </a:p>
          <a:p>
            <a:pPr>
              <a:lnSpc>
                <a:spcPts val="1800"/>
              </a:lnSpc>
              <a:spcBef>
                <a:spcPts val="200"/>
              </a:spcBef>
              <a:spcAft>
                <a:spcPts val="200"/>
              </a:spcAft>
              <a:defRPr/>
            </a:pPr>
            <a:r>
              <a:rPr lang="en-US" altLang="en-US" sz="1400" b="1" dirty="0">
                <a:latin typeface="+mn-lt"/>
              </a:rPr>
              <a:t>Course: </a:t>
            </a:r>
            <a:endParaRPr lang="en-US" altLang="en-US" sz="1400" dirty="0">
              <a:latin typeface="+mn-lt"/>
            </a:endParaRPr>
          </a:p>
        </p:txBody>
      </p:sp>
      <p:sp>
        <p:nvSpPr>
          <p:cNvPr id="7" name="Title 1">
            <a:extLst>
              <a:ext uri="{FF2B5EF4-FFF2-40B4-BE49-F238E27FC236}">
                <a16:creationId xmlns:a16="http://schemas.microsoft.com/office/drawing/2014/main" id="{3AAE6609-8189-419A-853E-0A3E5EB230FA}"/>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a:t>
            </a:r>
            <a:r>
              <a:rPr lang="id-ID" altLang="en-US" sz="1400" b="1" dirty="0">
                <a:latin typeface="+mn-lt"/>
              </a:rPr>
              <a:t> Agung Yuda Pratama</a:t>
            </a:r>
            <a:r>
              <a:rPr lang="en-US" altLang="en-US" sz="1400" b="1" dirty="0">
                <a:latin typeface="+mn-lt"/>
              </a:rPr>
              <a:t>	</a:t>
            </a:r>
          </a:p>
          <a:p>
            <a:pPr>
              <a:lnSpc>
                <a:spcPts val="1800"/>
              </a:lnSpc>
              <a:spcBef>
                <a:spcPts val="200"/>
              </a:spcBef>
              <a:spcAft>
                <a:spcPts val="200"/>
              </a:spcAft>
              <a:defRPr/>
            </a:pPr>
            <a:r>
              <a:rPr lang="en-US" altLang="en-US" sz="1400" b="1" dirty="0">
                <a:latin typeface="+mn-lt"/>
              </a:rPr>
              <a:t>Enrollment ID	:</a:t>
            </a:r>
            <a:r>
              <a:rPr lang="id-ID" altLang="en-US" sz="1400" b="1" dirty="0">
                <a:latin typeface="+mn-lt"/>
              </a:rPr>
              <a:t> BDSE0922-076</a:t>
            </a:r>
            <a:r>
              <a:rPr lang="en-US" altLang="en-US" sz="1400" b="1" dirty="0">
                <a:latin typeface="+mn-lt"/>
              </a:rPr>
              <a:t>	</a:t>
            </a:r>
          </a:p>
          <a:p>
            <a:pPr>
              <a:lnSpc>
                <a:spcPts val="1800"/>
              </a:lnSpc>
              <a:spcBef>
                <a:spcPts val="200"/>
              </a:spcBef>
              <a:spcAft>
                <a:spcPts val="200"/>
              </a:spcAft>
              <a:defRPr/>
            </a:pPr>
            <a:r>
              <a:rPr lang="en-US" altLang="en-US" sz="1400" b="1" dirty="0">
                <a:latin typeface="+mn-lt"/>
              </a:rPr>
              <a:t>Presentation Date	:</a:t>
            </a:r>
            <a:r>
              <a:rPr lang="id-ID" altLang="en-US" sz="1400" b="1" dirty="0">
                <a:latin typeface="+mn-lt"/>
              </a:rPr>
              <a:t> 26-07-2023</a:t>
            </a:r>
            <a:r>
              <a:rPr lang="en-US" altLang="en-US" sz="1400" b="1" dirty="0">
                <a:latin typeface="+mn-lt"/>
              </a:rPr>
              <a:t>	</a:t>
            </a:r>
          </a:p>
          <a:p>
            <a:pPr>
              <a:lnSpc>
                <a:spcPts val="1800"/>
              </a:lnSpc>
              <a:spcBef>
                <a:spcPts val="200"/>
              </a:spcBef>
              <a:spcAft>
                <a:spcPts val="200"/>
              </a:spcAft>
              <a:defRPr/>
            </a:pP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F6EBC0-4E3F-439F-821D-4896AFFC6B3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04367975-D2A2-4107-BCD8-277105C03BCF}"/>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dirty="0">
                <a:solidFill>
                  <a:schemeClr val="tx1"/>
                </a:solidFill>
              </a:rPr>
              <a:t>UAT Testing</a:t>
            </a: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7" name="Picture 6">
            <a:extLst>
              <a:ext uri="{FF2B5EF4-FFF2-40B4-BE49-F238E27FC236}">
                <a16:creationId xmlns:a16="http://schemas.microsoft.com/office/drawing/2014/main" id="{6715E2D4-17FB-4B53-AF89-9FE2991DD549}"/>
              </a:ext>
            </a:extLst>
          </p:cNvPr>
          <p:cNvPicPr>
            <a:picLocks noChangeAspect="1"/>
          </p:cNvPicPr>
          <p:nvPr/>
        </p:nvPicPr>
        <p:blipFill>
          <a:blip r:embed="rId2"/>
          <a:stretch>
            <a:fillRect/>
          </a:stretch>
        </p:blipFill>
        <p:spPr>
          <a:xfrm>
            <a:off x="189810" y="1650488"/>
            <a:ext cx="8640000" cy="3272400"/>
          </a:xfrm>
          <a:prstGeom prst="rect">
            <a:avLst/>
          </a:prstGeom>
        </p:spPr>
      </p:pic>
    </p:spTree>
    <p:extLst>
      <p:ext uri="{BB962C8B-B14F-4D97-AF65-F5344CB8AC3E}">
        <p14:creationId xmlns:p14="http://schemas.microsoft.com/office/powerpoint/2010/main" val="3707990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Testing Tools</a:t>
            </a:r>
          </a:p>
        </p:txBody>
      </p:sp>
      <p:sp>
        <p:nvSpPr>
          <p:cNvPr id="5" name="Rectangle 4">
            <a:extLst>
              <a:ext uri="{FF2B5EF4-FFF2-40B4-BE49-F238E27FC236}">
                <a16:creationId xmlns:a16="http://schemas.microsoft.com/office/drawing/2014/main" id="{6AE70BF1-D23B-4B63-B002-1F750F68DD5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400" b="1" dirty="0">
                <a:solidFill>
                  <a:schemeClr val="tx1"/>
                </a:solidFill>
                <a:latin typeface="Cambria" panose="02040503050406030204" pitchFamily="18" charset="0"/>
                <a:ea typeface="Cambria" panose="02040503050406030204" pitchFamily="18" charset="0"/>
              </a:rPr>
              <a:t>Testing Tools</a:t>
            </a:r>
          </a:p>
          <a:p>
            <a:pPr marL="285750" indent="-285750">
              <a:spcBef>
                <a:spcPts val="600"/>
              </a:spcBef>
              <a:spcAft>
                <a:spcPts val="600"/>
              </a:spcAft>
              <a:buFont typeface="Wingdings" panose="05000000000000000000" pitchFamily="2" charset="2"/>
              <a:buChar char="q"/>
              <a:defRPr/>
            </a:pPr>
            <a:endParaRPr lang="en-SG" sz="2400" b="1"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742950" lvl="1" indent="-285750">
              <a:buFont typeface="Wingdings" panose="05000000000000000000" pitchFamily="2" charset="2"/>
              <a:buChar char="§"/>
              <a:defRPr/>
            </a:pPr>
            <a:endParaRPr lang="en-SG" sz="2000" dirty="0">
              <a:solidFill>
                <a:schemeClr val="tx1"/>
              </a:solidFill>
              <a:latin typeface="Cambria" panose="02040503050406030204" pitchFamily="18" charset="0"/>
              <a:ea typeface="Cambria" panose="02040503050406030204" pitchFamily="18" charset="0"/>
            </a:endParaRPr>
          </a:p>
          <a:p>
            <a:pPr marL="742950" lvl="1" indent="-285750">
              <a:buFont typeface="Wingdings" panose="05000000000000000000" pitchFamily="2" charset="2"/>
              <a:buChar char="§"/>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07018EF1-D6AB-4C29-8730-BCF26DFA35CB}"/>
              </a:ext>
            </a:extLst>
          </p:cNvPr>
          <p:cNvPicPr>
            <a:picLocks noChangeAspect="1"/>
          </p:cNvPicPr>
          <p:nvPr/>
        </p:nvPicPr>
        <p:blipFill>
          <a:blip r:embed="rId3"/>
          <a:stretch>
            <a:fillRect/>
          </a:stretch>
        </p:blipFill>
        <p:spPr>
          <a:xfrm>
            <a:off x="1018753" y="1959980"/>
            <a:ext cx="1409700" cy="1181100"/>
          </a:xfrm>
          <a:prstGeom prst="rect">
            <a:avLst/>
          </a:prstGeom>
        </p:spPr>
      </p:pic>
      <p:pic>
        <p:nvPicPr>
          <p:cNvPr id="7" name="Picture 6">
            <a:extLst>
              <a:ext uri="{FF2B5EF4-FFF2-40B4-BE49-F238E27FC236}">
                <a16:creationId xmlns:a16="http://schemas.microsoft.com/office/drawing/2014/main" id="{842019E6-0A02-4C87-A794-760AC70B0229}"/>
              </a:ext>
            </a:extLst>
          </p:cNvPr>
          <p:cNvPicPr>
            <a:picLocks noChangeAspect="1"/>
          </p:cNvPicPr>
          <p:nvPr/>
        </p:nvPicPr>
        <p:blipFill>
          <a:blip r:embed="rId4"/>
          <a:stretch>
            <a:fillRect/>
          </a:stretch>
        </p:blipFill>
        <p:spPr>
          <a:xfrm>
            <a:off x="3917156" y="1959980"/>
            <a:ext cx="1238250" cy="1209675"/>
          </a:xfrm>
          <a:prstGeom prst="rect">
            <a:avLst/>
          </a:prstGeom>
        </p:spPr>
      </p:pic>
      <p:pic>
        <p:nvPicPr>
          <p:cNvPr id="9" name="Picture 8">
            <a:extLst>
              <a:ext uri="{FF2B5EF4-FFF2-40B4-BE49-F238E27FC236}">
                <a16:creationId xmlns:a16="http://schemas.microsoft.com/office/drawing/2014/main" id="{F4C980C7-7888-4263-9A8F-5E31F1501FAD}"/>
              </a:ext>
            </a:extLst>
          </p:cNvPr>
          <p:cNvPicPr>
            <a:picLocks noChangeAspect="1"/>
          </p:cNvPicPr>
          <p:nvPr/>
        </p:nvPicPr>
        <p:blipFill>
          <a:blip r:embed="rId5"/>
          <a:stretch>
            <a:fillRect/>
          </a:stretch>
        </p:blipFill>
        <p:spPr>
          <a:xfrm>
            <a:off x="6644109" y="2007605"/>
            <a:ext cx="1419225" cy="1162050"/>
          </a:xfrm>
          <a:prstGeom prst="rect">
            <a:avLst/>
          </a:prstGeom>
        </p:spPr>
      </p:pic>
      <p:pic>
        <p:nvPicPr>
          <p:cNvPr id="11" name="Picture 10">
            <a:extLst>
              <a:ext uri="{FF2B5EF4-FFF2-40B4-BE49-F238E27FC236}">
                <a16:creationId xmlns:a16="http://schemas.microsoft.com/office/drawing/2014/main" id="{E69D2005-D144-4CA1-88F3-0980A104A193}"/>
              </a:ext>
            </a:extLst>
          </p:cNvPr>
          <p:cNvPicPr>
            <a:picLocks noChangeAspect="1"/>
          </p:cNvPicPr>
          <p:nvPr/>
        </p:nvPicPr>
        <p:blipFill>
          <a:blip r:embed="rId6"/>
          <a:stretch>
            <a:fillRect/>
          </a:stretch>
        </p:blipFill>
        <p:spPr>
          <a:xfrm>
            <a:off x="2171700" y="4364086"/>
            <a:ext cx="1600200" cy="1152525"/>
          </a:xfrm>
          <a:prstGeom prst="rect">
            <a:avLst/>
          </a:prstGeom>
        </p:spPr>
      </p:pic>
      <p:pic>
        <p:nvPicPr>
          <p:cNvPr id="13" name="Picture 12">
            <a:extLst>
              <a:ext uri="{FF2B5EF4-FFF2-40B4-BE49-F238E27FC236}">
                <a16:creationId xmlns:a16="http://schemas.microsoft.com/office/drawing/2014/main" id="{6717CB86-2B4D-41EC-989E-1265DE766152}"/>
              </a:ext>
            </a:extLst>
          </p:cNvPr>
          <p:cNvPicPr>
            <a:picLocks noChangeAspect="1"/>
          </p:cNvPicPr>
          <p:nvPr/>
        </p:nvPicPr>
        <p:blipFill>
          <a:blip r:embed="rId7"/>
          <a:stretch>
            <a:fillRect/>
          </a:stretch>
        </p:blipFill>
        <p:spPr>
          <a:xfrm>
            <a:off x="4961521" y="4563849"/>
            <a:ext cx="1800000" cy="6814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a:extLst>
              <a:ext uri="{FF2B5EF4-FFF2-40B4-BE49-F238E27FC236}">
                <a16:creationId xmlns:a16="http://schemas.microsoft.com/office/drawing/2014/main" id="{72FFFAD6-E9FC-4B9F-B507-F97A8036F15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Project Milestones &amp; Tasks</a:t>
            </a:r>
          </a:p>
        </p:txBody>
      </p:sp>
      <p:graphicFrame>
        <p:nvGraphicFramePr>
          <p:cNvPr id="2" name="Table 1">
            <a:extLst>
              <a:ext uri="{FF2B5EF4-FFF2-40B4-BE49-F238E27FC236}">
                <a16:creationId xmlns:a16="http://schemas.microsoft.com/office/drawing/2014/main" id="{E6B66746-91C1-45DF-8ACB-514FAF5323B6}"/>
              </a:ext>
            </a:extLst>
          </p:cNvPr>
          <p:cNvGraphicFramePr>
            <a:graphicFrameLocks noGrp="1"/>
          </p:cNvGraphicFramePr>
          <p:nvPr>
            <p:extLst>
              <p:ext uri="{D42A27DB-BD31-4B8C-83A1-F6EECF244321}">
                <p14:modId xmlns:p14="http://schemas.microsoft.com/office/powerpoint/2010/main" val="1796306779"/>
              </p:ext>
            </p:extLst>
          </p:nvPr>
        </p:nvGraphicFramePr>
        <p:xfrm>
          <a:off x="153988" y="1196975"/>
          <a:ext cx="8785225" cy="3692868"/>
        </p:xfrm>
        <a:graphic>
          <a:graphicData uri="http://schemas.openxmlformats.org/drawingml/2006/table">
            <a:tbl>
              <a:tblPr firstRow="1" bandRow="1">
                <a:tableStyleId>{5C22544A-7EE6-4342-B048-85BDC9FD1C3A}</a:tableStyleId>
              </a:tblPr>
              <a:tblGrid>
                <a:gridCol w="1080150">
                  <a:extLst>
                    <a:ext uri="{9D8B030D-6E8A-4147-A177-3AD203B41FA5}">
                      <a16:colId xmlns:a16="http://schemas.microsoft.com/office/drawing/2014/main" val="20000"/>
                    </a:ext>
                  </a:extLst>
                </a:gridCol>
                <a:gridCol w="6064336">
                  <a:extLst>
                    <a:ext uri="{9D8B030D-6E8A-4147-A177-3AD203B41FA5}">
                      <a16:colId xmlns:a16="http://schemas.microsoft.com/office/drawing/2014/main" val="20001"/>
                    </a:ext>
                  </a:extLst>
                </a:gridCol>
                <a:gridCol w="1640739">
                  <a:extLst>
                    <a:ext uri="{9D8B030D-6E8A-4147-A177-3AD203B41FA5}">
                      <a16:colId xmlns:a16="http://schemas.microsoft.com/office/drawing/2014/main" val="20002"/>
                    </a:ext>
                  </a:extLst>
                </a:gridCol>
              </a:tblGrid>
              <a:tr h="852662">
                <a:tc>
                  <a:txBody>
                    <a:bodyPr/>
                    <a:lstStyle/>
                    <a:p>
                      <a:pPr algn="ctr" fontAlgn="ctr"/>
                      <a:r>
                        <a:rPr lang="en-SG" sz="1800" u="none" strike="noStrike" dirty="0">
                          <a:effectLst/>
                        </a:rPr>
                        <a:t>Project Task ID</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Task Description</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Milestone</a:t>
                      </a:r>
                      <a:r>
                        <a:rPr lang="en-SG" sz="1800" u="none" strike="noStrike" baseline="0" dirty="0">
                          <a:effectLst/>
                        </a:rPr>
                        <a:t> ID</a:t>
                      </a:r>
                      <a:endParaRPr lang="en-SG" sz="1800" b="1"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0"/>
                  </a:ext>
                </a:extLst>
              </a:tr>
              <a:tr h="554989">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b="0" i="0" u="none" strike="noStrike" dirty="0" err="1">
                          <a:solidFill>
                            <a:srgbClr val="000000"/>
                          </a:solidFill>
                          <a:effectLst/>
                          <a:latin typeface="Calibri" panose="020F0502020204030204" pitchFamily="34" charset="0"/>
                        </a:rPr>
                        <a:t>Analyze</a:t>
                      </a:r>
                      <a:r>
                        <a:rPr lang="en-SG" sz="1800" b="0" i="0" u="none" strike="noStrike" dirty="0">
                          <a:solidFill>
                            <a:srgbClr val="000000"/>
                          </a:solidFill>
                          <a:effectLst/>
                          <a:latin typeface="Calibri" panose="020F0502020204030204" pitchFamily="34" charset="0"/>
                        </a:rPr>
                        <a:t> and suggest choice of Test Methods</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1"/>
                  </a:ext>
                </a:extLst>
              </a:tr>
              <a:tr h="554988">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dirty="0">
                          <a:solidFill>
                            <a:schemeClr val="dk1"/>
                          </a:solidFill>
                          <a:effectLst/>
                          <a:latin typeface="+mn-lt"/>
                          <a:ea typeface="+mn-ea"/>
                          <a:cs typeface="+mn-cs"/>
                        </a:rPr>
                        <a:t>Schedule the Test Optimally</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2"/>
                  </a:ext>
                </a:extLst>
              </a:tr>
              <a:tr h="554989">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dirty="0">
                          <a:solidFill>
                            <a:schemeClr val="dk1"/>
                          </a:solidFill>
                          <a:effectLst/>
                          <a:latin typeface="+mn-lt"/>
                          <a:ea typeface="+mn-ea"/>
                          <a:cs typeface="+mn-cs"/>
                        </a:rPr>
                        <a:t>Develop the Phase Test Plan</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3"/>
                  </a:ext>
                </a:extLst>
              </a:tr>
              <a:tr h="554982">
                <a:tc>
                  <a:txBody>
                    <a:bodyPr/>
                    <a:lstStyle/>
                    <a:p>
                      <a:pPr algn="ctr" fontAlgn="ctr"/>
                      <a:r>
                        <a:rPr lang="en-SG" sz="1800" u="none" strike="noStrike" dirty="0">
                          <a:effectLst/>
                        </a:rPr>
                        <a:t> 5</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b="0" i="0" u="none" strike="noStrike" dirty="0">
                          <a:solidFill>
                            <a:srgbClr val="000000"/>
                          </a:solidFill>
                          <a:effectLst/>
                          <a:latin typeface="Calibri" panose="020F0502020204030204" pitchFamily="34" charset="0"/>
                        </a:rPr>
                        <a:t>Develop Test Cases &amp; Scripts</a:t>
                      </a:r>
                    </a:p>
                  </a:txBody>
                  <a:tcPr marL="6350" marR="6350" marT="6349" marB="0" anchor="ctr"/>
                </a:tc>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5"/>
                  </a:ext>
                </a:extLst>
              </a:tr>
              <a:tr h="620258">
                <a:tc>
                  <a:txBody>
                    <a:bodyPr/>
                    <a:lstStyle/>
                    <a:p>
                      <a:pPr algn="ctr" fontAlgn="ctr"/>
                      <a:r>
                        <a:rPr lang="en-SG" sz="1800" u="none" strike="noStrike" dirty="0">
                          <a:effectLst/>
                        </a:rPr>
                        <a:t> 6</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r>
                        <a:rPr lang="en-SG" sz="1800" b="0" i="0" u="none" strike="noStrike" dirty="0">
                          <a:solidFill>
                            <a:srgbClr val="000000"/>
                          </a:solidFill>
                          <a:effectLst/>
                          <a:latin typeface="Calibri" panose="020F0502020204030204" pitchFamily="34" charset="0"/>
                        </a:rPr>
                        <a:t>Execute the Tests &amp; Document the results</a:t>
                      </a:r>
                    </a:p>
                  </a:txBody>
                  <a:tcPr marL="6350" marR="6350" marT="6349" marB="0" anchor="ctr"/>
                </a:tc>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
            <a:extLst>
              <a:ext uri="{FF2B5EF4-FFF2-40B4-BE49-F238E27FC236}">
                <a16:creationId xmlns:a16="http://schemas.microsoft.com/office/drawing/2014/main" id="{78D747EB-8894-4B97-89EF-EFFF4A4340C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8. Milestone Feedback &amp; Action taken</a:t>
            </a:r>
          </a:p>
        </p:txBody>
      </p:sp>
      <p:graphicFrame>
        <p:nvGraphicFramePr>
          <p:cNvPr id="2" name="Table 1">
            <a:extLst>
              <a:ext uri="{FF2B5EF4-FFF2-40B4-BE49-F238E27FC236}">
                <a16:creationId xmlns:a16="http://schemas.microsoft.com/office/drawing/2014/main" id="{695DAF1B-141E-4E7E-8ED7-73B003EF080C}"/>
              </a:ext>
            </a:extLst>
          </p:cNvPr>
          <p:cNvGraphicFramePr>
            <a:graphicFrameLocks noGrp="1"/>
          </p:cNvGraphicFramePr>
          <p:nvPr/>
        </p:nvGraphicFramePr>
        <p:xfrm>
          <a:off x="179388" y="1196975"/>
          <a:ext cx="8785225" cy="5400672"/>
        </p:xfrm>
        <a:graphic>
          <a:graphicData uri="http://schemas.openxmlformats.org/drawingml/2006/table">
            <a:tbl>
              <a:tblPr firstRow="1" bandRow="1">
                <a:tableStyleId>{5C22544A-7EE6-4342-B048-85BDC9FD1C3A}</a:tableStyleId>
              </a:tblPr>
              <a:tblGrid>
                <a:gridCol w="1296180">
                  <a:extLst>
                    <a:ext uri="{9D8B030D-6E8A-4147-A177-3AD203B41FA5}">
                      <a16:colId xmlns:a16="http://schemas.microsoft.com/office/drawing/2014/main" val="20000"/>
                    </a:ext>
                  </a:extLst>
                </a:gridCol>
                <a:gridCol w="4176583">
                  <a:extLst>
                    <a:ext uri="{9D8B030D-6E8A-4147-A177-3AD203B41FA5}">
                      <a16:colId xmlns:a16="http://schemas.microsoft.com/office/drawing/2014/main" val="20001"/>
                    </a:ext>
                  </a:extLst>
                </a:gridCol>
                <a:gridCol w="3312462">
                  <a:extLst>
                    <a:ext uri="{9D8B030D-6E8A-4147-A177-3AD203B41FA5}">
                      <a16:colId xmlns:a16="http://schemas.microsoft.com/office/drawing/2014/main" val="20002"/>
                    </a:ext>
                  </a:extLst>
                </a:gridCol>
              </a:tblGrid>
              <a:tr h="876113">
                <a:tc>
                  <a:txBody>
                    <a:bodyPr/>
                    <a:lstStyle/>
                    <a:p>
                      <a:pPr algn="ctr" fontAlgn="ctr"/>
                      <a:r>
                        <a:rPr lang="en-SG" sz="1800" u="none" strike="noStrike" dirty="0">
                          <a:effectLst/>
                        </a:rPr>
                        <a:t>Project</a:t>
                      </a:r>
                      <a:r>
                        <a:rPr lang="en-SG" sz="1800" u="none" strike="noStrike" baseline="0" dirty="0">
                          <a:effectLst/>
                        </a:rPr>
                        <a:t> Milestone ID </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effectLst/>
                        </a:rPr>
                        <a:t>Milestone Feedback received from</a:t>
                      </a:r>
                      <a:r>
                        <a:rPr lang="en-SG" sz="1800" u="none" strike="noStrike" baseline="0" dirty="0">
                          <a:effectLst/>
                        </a:rPr>
                        <a:t> Tutor / Learning Facilitator</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solidFill>
                            <a:schemeClr val="bg1"/>
                          </a:solidFill>
                          <a:effectLst/>
                        </a:rPr>
                        <a:t>Action Taken</a:t>
                      </a:r>
                    </a:p>
                    <a:p>
                      <a:pPr algn="ctr" fontAlgn="ctr"/>
                      <a:r>
                        <a:rPr lang="en-SG" sz="1800" b="1" i="0" u="none" strike="noStrike" dirty="0">
                          <a:solidFill>
                            <a:schemeClr val="bg1"/>
                          </a:solidFill>
                          <a:effectLst/>
                          <a:latin typeface="Calibri" panose="020F0502020204030204" pitchFamily="34" charset="0"/>
                        </a:rPr>
                        <a:t>(Yes / No)</a:t>
                      </a:r>
                    </a:p>
                  </a:txBody>
                  <a:tcPr marL="6350" marR="6350" marT="6350" marB="0" anchor="ctr"/>
                </a:tc>
                <a:extLst>
                  <a:ext uri="{0D108BD9-81ED-4DB2-BD59-A6C34878D82A}">
                    <a16:rowId xmlns:a16="http://schemas.microsoft.com/office/drawing/2014/main" val="10000"/>
                  </a:ext>
                </a:extLst>
              </a:tr>
              <a:tr h="348043">
                <a:tc rowSpan="4">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1"/>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2"/>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3"/>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4"/>
                  </a:ext>
                </a:extLst>
              </a:tr>
              <a:tr h="348043">
                <a:tc rowSpan="4">
                  <a:txBody>
                    <a:bodyPr/>
                    <a:lstStyle/>
                    <a:p>
                      <a:pPr algn="ctr" fontAlgn="ctr"/>
                      <a:r>
                        <a:rPr lang="en-SG" sz="1800" u="none" strike="noStrike" dirty="0">
                          <a:effectLst/>
                        </a:rPr>
                        <a:t>2</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5"/>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6"/>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7"/>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8"/>
                  </a:ext>
                </a:extLst>
              </a:tr>
              <a:tr h="348043">
                <a:tc rowSpan="5">
                  <a:txBody>
                    <a:bodyPr/>
                    <a:lstStyle/>
                    <a:p>
                      <a:pPr algn="ctr" fontAlgn="ctr"/>
                      <a:r>
                        <a:rPr lang="en-SG" sz="1800" u="none" strike="noStrike" dirty="0">
                          <a:effectLst/>
                        </a:rPr>
                        <a:t>3</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9"/>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0"/>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1"/>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2"/>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5004193-7EE2-49D6-8F90-C90ADA1BAE96}"/>
              </a:ext>
            </a:extLst>
          </p:cNvPr>
          <p:cNvSpPr>
            <a:spLocks noGrp="1" noChangeArrowheads="1"/>
          </p:cNvSpPr>
          <p:nvPr>
            <p:ph type="title"/>
          </p:nvPr>
        </p:nvSpPr>
        <p:spPr>
          <a:xfrm>
            <a:off x="179388" y="404813"/>
            <a:ext cx="76327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600" b="0" dirty="0">
                <a:solidFill>
                  <a:srgbClr val="FFFFFF"/>
                </a:solidFill>
                <a:latin typeface="Arial" panose="020B0604020202020204" pitchFamily="34" charset="0"/>
                <a:ea typeface="ヒラギノ角ゴ Pro W3" charset="-128"/>
                <a:cs typeface="Arial" panose="020B0604020202020204" pitchFamily="34" charset="0"/>
              </a:rPr>
              <a:t>9. Modifications Made based On Feedback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4ECD1B85-4448-479B-B488-9F907A73385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10. Project Results</a:t>
            </a:r>
          </a:p>
        </p:txBody>
      </p:sp>
      <p:sp>
        <p:nvSpPr>
          <p:cNvPr id="5" name="Rectangle 4">
            <a:extLst>
              <a:ext uri="{FF2B5EF4-FFF2-40B4-BE49-F238E27FC236}">
                <a16:creationId xmlns:a16="http://schemas.microsoft.com/office/drawing/2014/main" id="{22D17C6E-3CFD-45D3-8588-0EFA389BBE57}"/>
              </a:ext>
            </a:extLst>
          </p:cNvPr>
          <p:cNvSpPr/>
          <p:nvPr/>
        </p:nvSpPr>
        <p:spPr>
          <a:xfrm>
            <a:off x="34925" y="1179463"/>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7" name="Picture 6">
            <a:extLst>
              <a:ext uri="{FF2B5EF4-FFF2-40B4-BE49-F238E27FC236}">
                <a16:creationId xmlns:a16="http://schemas.microsoft.com/office/drawing/2014/main" id="{311A536A-E19D-42D3-9AB0-23683C115A68}"/>
              </a:ext>
            </a:extLst>
          </p:cNvPr>
          <p:cNvPicPr>
            <a:picLocks noChangeAspect="1"/>
          </p:cNvPicPr>
          <p:nvPr/>
        </p:nvPicPr>
        <p:blipFill>
          <a:blip r:embed="rId3"/>
          <a:stretch>
            <a:fillRect/>
          </a:stretch>
        </p:blipFill>
        <p:spPr>
          <a:xfrm>
            <a:off x="234235" y="1916832"/>
            <a:ext cx="8554550" cy="280831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E7FB-189D-45B8-9C29-479CE7D3A995}"/>
              </a:ext>
            </a:extLst>
          </p:cNvPr>
          <p:cNvSpPr>
            <a:spLocks noGrp="1"/>
          </p:cNvSpPr>
          <p:nvPr>
            <p:ph type="title"/>
          </p:nvPr>
        </p:nvSpPr>
        <p:spPr/>
        <p:txBody>
          <a:bodyPr/>
          <a:lstStyle/>
          <a:p>
            <a:endParaRPr lang="id-ID"/>
          </a:p>
        </p:txBody>
      </p:sp>
      <p:sp>
        <p:nvSpPr>
          <p:cNvPr id="3" name="TextBox 2">
            <a:extLst>
              <a:ext uri="{FF2B5EF4-FFF2-40B4-BE49-F238E27FC236}">
                <a16:creationId xmlns:a16="http://schemas.microsoft.com/office/drawing/2014/main" id="{BB9B16CF-3522-423C-A5EE-989A2DC98D28}"/>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10. Project Results</a:t>
            </a:r>
          </a:p>
        </p:txBody>
      </p:sp>
      <p:sp>
        <p:nvSpPr>
          <p:cNvPr id="4" name="Rectangle 3">
            <a:extLst>
              <a:ext uri="{FF2B5EF4-FFF2-40B4-BE49-F238E27FC236}">
                <a16:creationId xmlns:a16="http://schemas.microsoft.com/office/drawing/2014/main" id="{73FE3534-B898-4C4F-85A9-B91BF336307C}"/>
              </a:ext>
            </a:extLst>
          </p:cNvPr>
          <p:cNvSpPr/>
          <p:nvPr/>
        </p:nvSpPr>
        <p:spPr>
          <a:xfrm>
            <a:off x="34925" y="1179463"/>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7" name="Picture 6">
            <a:extLst>
              <a:ext uri="{FF2B5EF4-FFF2-40B4-BE49-F238E27FC236}">
                <a16:creationId xmlns:a16="http://schemas.microsoft.com/office/drawing/2014/main" id="{2B04CB16-B881-408F-A1D1-6C5E4CE3FAF3}"/>
              </a:ext>
            </a:extLst>
          </p:cNvPr>
          <p:cNvPicPr>
            <a:picLocks noChangeAspect="1"/>
          </p:cNvPicPr>
          <p:nvPr/>
        </p:nvPicPr>
        <p:blipFill>
          <a:blip r:embed="rId2"/>
          <a:stretch>
            <a:fillRect/>
          </a:stretch>
        </p:blipFill>
        <p:spPr>
          <a:xfrm>
            <a:off x="143256" y="2352184"/>
            <a:ext cx="8640000" cy="2023292"/>
          </a:xfrm>
          <a:prstGeom prst="rect">
            <a:avLst/>
          </a:prstGeom>
        </p:spPr>
      </p:pic>
    </p:spTree>
    <p:extLst>
      <p:ext uri="{BB962C8B-B14F-4D97-AF65-F5344CB8AC3E}">
        <p14:creationId xmlns:p14="http://schemas.microsoft.com/office/powerpoint/2010/main" val="3726752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B337-2B41-4FB9-A7B3-00199B2F200F}"/>
              </a:ext>
            </a:extLst>
          </p:cNvPr>
          <p:cNvSpPr>
            <a:spLocks noGrp="1"/>
          </p:cNvSpPr>
          <p:nvPr>
            <p:ph type="title"/>
          </p:nvPr>
        </p:nvSpPr>
        <p:spPr/>
        <p:txBody>
          <a:bodyPr/>
          <a:lstStyle/>
          <a:p>
            <a:endParaRPr lang="id-ID"/>
          </a:p>
        </p:txBody>
      </p:sp>
      <p:sp>
        <p:nvSpPr>
          <p:cNvPr id="3" name="TextBox 2">
            <a:extLst>
              <a:ext uri="{FF2B5EF4-FFF2-40B4-BE49-F238E27FC236}">
                <a16:creationId xmlns:a16="http://schemas.microsoft.com/office/drawing/2014/main" id="{5C8FC116-30E6-4359-BD74-EB64DA20A20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10. Project Results</a:t>
            </a:r>
          </a:p>
        </p:txBody>
      </p:sp>
      <p:sp>
        <p:nvSpPr>
          <p:cNvPr id="4" name="Rectangle 3">
            <a:extLst>
              <a:ext uri="{FF2B5EF4-FFF2-40B4-BE49-F238E27FC236}">
                <a16:creationId xmlns:a16="http://schemas.microsoft.com/office/drawing/2014/main" id="{FFC63BFA-9CDB-45AB-AA30-512AA32D953C}"/>
              </a:ext>
            </a:extLst>
          </p:cNvPr>
          <p:cNvSpPr/>
          <p:nvPr/>
        </p:nvSpPr>
        <p:spPr>
          <a:xfrm>
            <a:off x="34925" y="1179463"/>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7" name="Picture 6">
            <a:extLst>
              <a:ext uri="{FF2B5EF4-FFF2-40B4-BE49-F238E27FC236}">
                <a16:creationId xmlns:a16="http://schemas.microsoft.com/office/drawing/2014/main" id="{A6E5D092-B776-44AF-A048-23BF3C18205F}"/>
              </a:ext>
            </a:extLst>
          </p:cNvPr>
          <p:cNvPicPr>
            <a:picLocks noChangeAspect="1"/>
          </p:cNvPicPr>
          <p:nvPr/>
        </p:nvPicPr>
        <p:blipFill>
          <a:blip r:embed="rId2"/>
          <a:stretch>
            <a:fillRect/>
          </a:stretch>
        </p:blipFill>
        <p:spPr>
          <a:xfrm>
            <a:off x="143256" y="2395961"/>
            <a:ext cx="8640000" cy="1556071"/>
          </a:xfrm>
          <a:prstGeom prst="rect">
            <a:avLst/>
          </a:prstGeom>
        </p:spPr>
      </p:pic>
    </p:spTree>
    <p:extLst>
      <p:ext uri="{BB962C8B-B14F-4D97-AF65-F5344CB8AC3E}">
        <p14:creationId xmlns:p14="http://schemas.microsoft.com/office/powerpoint/2010/main" val="1976476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10CB-C38B-47BF-AA6D-F88D9475A0CF}"/>
              </a:ext>
            </a:extLst>
          </p:cNvPr>
          <p:cNvSpPr>
            <a:spLocks noGrp="1"/>
          </p:cNvSpPr>
          <p:nvPr>
            <p:ph type="title"/>
          </p:nvPr>
        </p:nvSpPr>
        <p:spPr/>
        <p:txBody>
          <a:bodyPr/>
          <a:lstStyle/>
          <a:p>
            <a:endParaRPr lang="id-ID"/>
          </a:p>
        </p:txBody>
      </p:sp>
      <p:sp>
        <p:nvSpPr>
          <p:cNvPr id="3" name="TextBox 2">
            <a:extLst>
              <a:ext uri="{FF2B5EF4-FFF2-40B4-BE49-F238E27FC236}">
                <a16:creationId xmlns:a16="http://schemas.microsoft.com/office/drawing/2014/main" id="{F4E9D078-7B05-4239-8D37-E76BB564C6A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10. Project Results</a:t>
            </a:r>
          </a:p>
        </p:txBody>
      </p:sp>
      <p:sp>
        <p:nvSpPr>
          <p:cNvPr id="4" name="Rectangle 3">
            <a:extLst>
              <a:ext uri="{FF2B5EF4-FFF2-40B4-BE49-F238E27FC236}">
                <a16:creationId xmlns:a16="http://schemas.microsoft.com/office/drawing/2014/main" id="{56272AD1-2C26-4270-9216-CF59D88FB2C0}"/>
              </a:ext>
            </a:extLst>
          </p:cNvPr>
          <p:cNvSpPr/>
          <p:nvPr/>
        </p:nvSpPr>
        <p:spPr>
          <a:xfrm>
            <a:off x="34925" y="1179463"/>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7" name="Picture 6">
            <a:extLst>
              <a:ext uri="{FF2B5EF4-FFF2-40B4-BE49-F238E27FC236}">
                <a16:creationId xmlns:a16="http://schemas.microsoft.com/office/drawing/2014/main" id="{61A6DAB7-EBC3-4DFC-9ECA-542E44B3185A}"/>
              </a:ext>
            </a:extLst>
          </p:cNvPr>
          <p:cNvPicPr>
            <a:picLocks noChangeAspect="1"/>
          </p:cNvPicPr>
          <p:nvPr/>
        </p:nvPicPr>
        <p:blipFill>
          <a:blip r:embed="rId2"/>
          <a:stretch>
            <a:fillRect/>
          </a:stretch>
        </p:blipFill>
        <p:spPr>
          <a:xfrm>
            <a:off x="107504" y="2571750"/>
            <a:ext cx="8640000" cy="1963636"/>
          </a:xfrm>
          <a:prstGeom prst="rect">
            <a:avLst/>
          </a:prstGeom>
        </p:spPr>
      </p:pic>
    </p:spTree>
    <p:extLst>
      <p:ext uri="{BB962C8B-B14F-4D97-AF65-F5344CB8AC3E}">
        <p14:creationId xmlns:p14="http://schemas.microsoft.com/office/powerpoint/2010/main" val="2069403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D4982-8732-AEE5-373A-40D5C1DEB0BB}"/>
              </a:ext>
            </a:extLst>
          </p:cNvPr>
          <p:cNvSpPr>
            <a:spLocks noGrp="1"/>
          </p:cNvSpPr>
          <p:nvPr>
            <p:ph type="title"/>
          </p:nvPr>
        </p:nvSpPr>
        <p:spPr/>
        <p:txBody>
          <a:bodyPr/>
          <a:lstStyle/>
          <a:p>
            <a:r>
              <a:rPr lang="en-IN" dirty="0"/>
              <a:t>10.Project Result –Defect Report</a:t>
            </a:r>
            <a:br>
              <a:rPr lang="en-IN" dirty="0"/>
            </a:br>
            <a:endParaRPr lang="en-IN" dirty="0"/>
          </a:p>
        </p:txBody>
      </p:sp>
      <p:pic>
        <p:nvPicPr>
          <p:cNvPr id="4" name="Picture 3">
            <a:extLst>
              <a:ext uri="{FF2B5EF4-FFF2-40B4-BE49-F238E27FC236}">
                <a16:creationId xmlns:a16="http://schemas.microsoft.com/office/drawing/2014/main" id="{B04ADA41-39CA-45BE-94EA-A52237072F01}"/>
              </a:ext>
            </a:extLst>
          </p:cNvPr>
          <p:cNvPicPr>
            <a:picLocks noChangeAspect="1"/>
          </p:cNvPicPr>
          <p:nvPr/>
        </p:nvPicPr>
        <p:blipFill>
          <a:blip r:embed="rId2"/>
          <a:stretch>
            <a:fillRect/>
          </a:stretch>
        </p:blipFill>
        <p:spPr>
          <a:xfrm>
            <a:off x="137100" y="2060848"/>
            <a:ext cx="8869799" cy="1368152"/>
          </a:xfrm>
          <a:prstGeom prst="rect">
            <a:avLst/>
          </a:prstGeom>
        </p:spPr>
      </p:pic>
    </p:spTree>
    <p:extLst>
      <p:ext uri="{BB962C8B-B14F-4D97-AF65-F5344CB8AC3E}">
        <p14:creationId xmlns:p14="http://schemas.microsoft.com/office/powerpoint/2010/main" val="309513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1330A95-86EE-47DB-8BBC-7419D9A96BC5}"/>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6147" name="TextBox 3">
            <a:extLst>
              <a:ext uri="{FF2B5EF4-FFF2-40B4-BE49-F238E27FC236}">
                <a16:creationId xmlns:a16="http://schemas.microsoft.com/office/drawing/2014/main" id="{B4E8A053-B954-469B-BAA0-0BAD6B4DEE81}"/>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Document History</a:t>
            </a:r>
          </a:p>
        </p:txBody>
      </p:sp>
      <p:graphicFrame>
        <p:nvGraphicFramePr>
          <p:cNvPr id="5" name="Table 4">
            <a:extLst>
              <a:ext uri="{FF2B5EF4-FFF2-40B4-BE49-F238E27FC236}">
                <a16:creationId xmlns:a16="http://schemas.microsoft.com/office/drawing/2014/main" id="{5BE3DCB5-EF6A-445F-AB68-3317A281A7A1}"/>
              </a:ext>
            </a:extLst>
          </p:cNvPr>
          <p:cNvGraphicFramePr>
            <a:graphicFrameLocks noGrp="1"/>
          </p:cNvGraphicFramePr>
          <p:nvPr>
            <p:extLst>
              <p:ext uri="{D42A27DB-BD31-4B8C-83A1-F6EECF244321}">
                <p14:modId xmlns:p14="http://schemas.microsoft.com/office/powerpoint/2010/main" val="4056537942"/>
              </p:ext>
            </p:extLst>
          </p:nvPr>
        </p:nvGraphicFramePr>
        <p:xfrm>
          <a:off x="166688" y="1160463"/>
          <a:ext cx="8640762" cy="2184401"/>
        </p:xfrm>
        <a:graphic>
          <a:graphicData uri="http://schemas.openxmlformats.org/drawingml/2006/table">
            <a:tbl>
              <a:tblPr firstRow="1" bandRow="1">
                <a:tableStyleId>{5C22544A-7EE6-4342-B048-85BDC9FD1C3A}</a:tableStyleId>
              </a:tblPr>
              <a:tblGrid>
                <a:gridCol w="1036891">
                  <a:extLst>
                    <a:ext uri="{9D8B030D-6E8A-4147-A177-3AD203B41FA5}">
                      <a16:colId xmlns:a16="http://schemas.microsoft.com/office/drawing/2014/main" val="20000"/>
                    </a:ext>
                  </a:extLst>
                </a:gridCol>
                <a:gridCol w="2160191">
                  <a:extLst>
                    <a:ext uri="{9D8B030D-6E8A-4147-A177-3AD203B41FA5}">
                      <a16:colId xmlns:a16="http://schemas.microsoft.com/office/drawing/2014/main" val="20001"/>
                    </a:ext>
                  </a:extLst>
                </a:gridCol>
                <a:gridCol w="3197082">
                  <a:extLst>
                    <a:ext uri="{9D8B030D-6E8A-4147-A177-3AD203B41FA5}">
                      <a16:colId xmlns:a16="http://schemas.microsoft.com/office/drawing/2014/main" val="20002"/>
                    </a:ext>
                  </a:extLst>
                </a:gridCol>
                <a:gridCol w="2246598">
                  <a:extLst>
                    <a:ext uri="{9D8B030D-6E8A-4147-A177-3AD203B41FA5}">
                      <a16:colId xmlns:a16="http://schemas.microsoft.com/office/drawing/2014/main" val="20003"/>
                    </a:ext>
                  </a:extLst>
                </a:gridCol>
              </a:tblGrid>
              <a:tr h="970845">
                <a:tc>
                  <a:txBody>
                    <a:bodyPr/>
                    <a:lstStyle/>
                    <a:p>
                      <a:pPr marL="0" marR="0" algn="ctr">
                        <a:spcBef>
                          <a:spcPts val="0"/>
                        </a:spcBef>
                        <a:spcAft>
                          <a:spcPts val="0"/>
                        </a:spcAft>
                      </a:pPr>
                      <a:r>
                        <a:rPr lang="en-US" sz="1600" dirty="0">
                          <a:effectLst/>
                        </a:rPr>
                        <a:t>Version Number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Effective Date of release</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Summary of Included Changes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Author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606778">
                <a:tc>
                  <a:txBody>
                    <a:bodyPr/>
                    <a:lstStyle/>
                    <a:p>
                      <a:pPr marL="57150" marR="0" algn="ctr">
                        <a:spcBef>
                          <a:spcPts val="0"/>
                        </a:spcBef>
                        <a:spcAft>
                          <a:spcPts val="0"/>
                        </a:spcAft>
                      </a:pPr>
                      <a:r>
                        <a:rPr lang="en-US" sz="1600" dirty="0">
                          <a:effectLst/>
                        </a:rPr>
                        <a:t>1</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r>
                        <a:rPr lang="en-US" sz="1600" dirty="0">
                          <a:effectLst/>
                        </a:rPr>
                        <a:t>4</a:t>
                      </a:r>
                      <a:r>
                        <a:rPr lang="en-US" sz="1600" baseline="30000" dirty="0">
                          <a:effectLst/>
                        </a:rPr>
                        <a:t>th</a:t>
                      </a:r>
                      <a:r>
                        <a:rPr lang="en-US" sz="1600" dirty="0">
                          <a:effectLst/>
                        </a:rPr>
                        <a:t> March 2016</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r>
                        <a:rPr lang="en-US" sz="1600" dirty="0">
                          <a:effectLst/>
                        </a:rPr>
                        <a:t>First Edition</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r>
                        <a:rPr lang="en-US" sz="1600" dirty="0">
                          <a:effectLst/>
                        </a:rPr>
                        <a:t>Satya CVS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606778">
                <a:tc>
                  <a:txBody>
                    <a:bodyPr/>
                    <a:lstStyle/>
                    <a:p>
                      <a:pPr marL="57150" marR="0" algn="ctr">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a:t>
                      </a:r>
                    </a:p>
                  </a:txBody>
                  <a:tcPr marL="0" marR="0" marT="0" marB="0" anchor="ctr"/>
                </a:tc>
                <a:tc>
                  <a:txBody>
                    <a:bodyPr/>
                    <a:lstStyle/>
                    <a:p>
                      <a:pPr marL="14541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23</a:t>
                      </a:r>
                      <a:r>
                        <a:rPr lang="en-US" sz="1600" baseline="30000" dirty="0">
                          <a:solidFill>
                            <a:srgbClr val="000000"/>
                          </a:solidFill>
                          <a:effectLst/>
                          <a:latin typeface="Cambria" panose="02040503050406030204" pitchFamily="18" charset="0"/>
                          <a:ea typeface="ヒラギノ角ゴ Pro W3"/>
                          <a:cs typeface="Times New Roman" panose="02020603050405020304" pitchFamily="18" charset="0"/>
                        </a:rPr>
                        <a:t>rd</a:t>
                      </a: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 Jul 2018</a:t>
                      </a:r>
                    </a:p>
                  </a:txBody>
                  <a:tcPr marL="0" marR="0" marT="0" marB="0" anchor="ctr"/>
                </a:tc>
                <a:tc>
                  <a:txBody>
                    <a:bodyPr/>
                    <a:lstStyle/>
                    <a:p>
                      <a:pPr marL="14160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Changed for Module 6</a:t>
                      </a:r>
                    </a:p>
                  </a:txBody>
                  <a:tcPr marL="0" marR="0" marT="0" marB="0" anchor="ctr"/>
                </a:tc>
                <a:tc>
                  <a:txBody>
                    <a:bodyPr/>
                    <a:lstStyle/>
                    <a:p>
                      <a:pPr marL="10604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Shrinivas K R</a:t>
                      </a:r>
                    </a:p>
                  </a:txBody>
                  <a:tcPr marL="0" marR="0" marT="0" marB="0" anchor="ctr"/>
                </a:tc>
                <a:extLst>
                  <a:ext uri="{0D108BD9-81ED-4DB2-BD59-A6C34878D82A}">
                    <a16:rowId xmlns:a16="http://schemas.microsoft.com/office/drawing/2014/main" val="38420957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2">
            <a:extLst>
              <a:ext uri="{FF2B5EF4-FFF2-40B4-BE49-F238E27FC236}">
                <a16:creationId xmlns:a16="http://schemas.microsoft.com/office/drawing/2014/main" id="{D3AB802A-056F-444A-9970-2144C03AB1E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11. Proposed Improvements</a:t>
            </a:r>
          </a:p>
        </p:txBody>
      </p:sp>
      <p:sp>
        <p:nvSpPr>
          <p:cNvPr id="5" name="Rectangle 4">
            <a:extLst>
              <a:ext uri="{FF2B5EF4-FFF2-40B4-BE49-F238E27FC236}">
                <a16:creationId xmlns:a16="http://schemas.microsoft.com/office/drawing/2014/main" id="{B9D0CD53-A092-414F-B89B-CA1AE9D05931}"/>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Improvements</a:t>
            </a:r>
          </a:p>
          <a:p>
            <a:pPr marL="742950" lvl="1" indent="-285750">
              <a:buFont typeface="Wingdings" panose="05000000000000000000" pitchFamily="2" charset="2"/>
              <a:buChar char="§"/>
              <a:defRPr/>
            </a:pPr>
            <a:r>
              <a:rPr lang="en-GB" dirty="0">
                <a:solidFill>
                  <a:schemeClr val="tx1"/>
                </a:solidFill>
              </a:rPr>
              <a:t>Update a waterfall model specifically and in accordance with the plan</a:t>
            </a:r>
          </a:p>
          <a:p>
            <a:pPr marL="742950" lvl="1" indent="-285750">
              <a:buFont typeface="Wingdings" panose="05000000000000000000" pitchFamily="2" charset="2"/>
              <a:buChar char="§"/>
              <a:defRPr/>
            </a:pPr>
            <a:r>
              <a:rPr lang="en-SG" dirty="0">
                <a:solidFill>
                  <a:schemeClr val="tx1"/>
                </a:solidFill>
              </a:rPr>
              <a:t>Try use other SDLC Model and compare with Waterfall model</a:t>
            </a: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2995819871"/>
              </p:ext>
            </p:extLst>
          </p:nvPr>
        </p:nvGraphicFramePr>
        <p:xfrm>
          <a:off x="179388" y="1101725"/>
          <a:ext cx="8705850" cy="4023360"/>
        </p:xfrm>
        <a:graphic>
          <a:graphicData uri="http://schemas.openxmlformats.org/drawingml/2006/table">
            <a:tbl>
              <a:tblPr firstRow="1" bandRow="1">
                <a:tableStyleId>{5C22544A-7EE6-4342-B048-85BDC9FD1C3A}</a:tableStyleId>
              </a:tblPr>
              <a:tblGrid>
                <a:gridCol w="1212227">
                  <a:extLst>
                    <a:ext uri="{9D8B030D-6E8A-4147-A177-3AD203B41FA5}">
                      <a16:colId xmlns:a16="http://schemas.microsoft.com/office/drawing/2014/main" val="2834307532"/>
                    </a:ext>
                  </a:extLst>
                </a:gridCol>
                <a:gridCol w="7493623">
                  <a:extLst>
                    <a:ext uri="{9D8B030D-6E8A-4147-A177-3AD203B41FA5}">
                      <a16:colId xmlns:a16="http://schemas.microsoft.com/office/drawing/2014/main" val="4186691054"/>
                    </a:ext>
                  </a:extLst>
                </a:gridCol>
              </a:tblGrid>
              <a:tr h="335280">
                <a:tc>
                  <a:txBody>
                    <a:bodyPr/>
                    <a:lstStyle/>
                    <a:p>
                      <a:pPr algn="ctr"/>
                      <a:r>
                        <a:rPr lang="en-SG" sz="1600" dirty="0"/>
                        <a:t>S. No.</a:t>
                      </a:r>
                    </a:p>
                  </a:txBody>
                  <a:tcPr marL="91436" marR="91436" marT="45709" marB="45709" anchor="ctr"/>
                </a:tc>
                <a:tc>
                  <a:txBody>
                    <a:bodyPr/>
                    <a:lstStyle/>
                    <a:p>
                      <a:pPr algn="ctr"/>
                      <a:r>
                        <a:rPr lang="en-SG" sz="1600" dirty="0"/>
                        <a:t>Description</a:t>
                      </a:r>
                    </a:p>
                  </a:txBody>
                  <a:tcPr marL="91436" marR="91436" marT="45709" marB="45709" anchor="ctr"/>
                </a:tc>
                <a:extLst>
                  <a:ext uri="{0D108BD9-81ED-4DB2-BD59-A6C34878D82A}">
                    <a16:rowId xmlns:a16="http://schemas.microsoft.com/office/drawing/2014/main" val="1698723346"/>
                  </a:ext>
                </a:extLst>
              </a:tr>
              <a:tr h="335280">
                <a:tc>
                  <a:txBody>
                    <a:bodyPr/>
                    <a:lstStyle/>
                    <a:p>
                      <a:pPr algn="ctr"/>
                      <a:r>
                        <a:rPr lang="en-SG" sz="1600" dirty="0"/>
                        <a:t>01</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Different Types of Testing</a:t>
                      </a:r>
                    </a:p>
                  </a:txBody>
                  <a:tcPr marL="6350" marR="6350" marT="6351" marB="0" anchor="b"/>
                </a:tc>
                <a:extLst>
                  <a:ext uri="{0D108BD9-81ED-4DB2-BD59-A6C34878D82A}">
                    <a16:rowId xmlns:a16="http://schemas.microsoft.com/office/drawing/2014/main" val="3383460755"/>
                  </a:ext>
                </a:extLst>
              </a:tr>
              <a:tr h="335280">
                <a:tc>
                  <a:txBody>
                    <a:bodyPr/>
                    <a:lstStyle/>
                    <a:p>
                      <a:pPr algn="ctr"/>
                      <a:r>
                        <a:rPr lang="en-SG" sz="1600" dirty="0"/>
                        <a:t>02</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How Different Testing Helps</a:t>
                      </a:r>
                    </a:p>
                  </a:txBody>
                  <a:tcPr marL="6350" marR="6350" marT="6351" marB="0" anchor="b"/>
                </a:tc>
                <a:extLst>
                  <a:ext uri="{0D108BD9-81ED-4DB2-BD59-A6C34878D82A}">
                    <a16:rowId xmlns:a16="http://schemas.microsoft.com/office/drawing/2014/main" val="502453963"/>
                  </a:ext>
                </a:extLst>
              </a:tr>
              <a:tr h="335280">
                <a:tc>
                  <a:txBody>
                    <a:bodyPr/>
                    <a:lstStyle/>
                    <a:p>
                      <a:pPr algn="ctr"/>
                      <a:r>
                        <a:rPr lang="en-SG" sz="1600" dirty="0"/>
                        <a:t>03</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Tests Selected</a:t>
                      </a:r>
                    </a:p>
                  </a:txBody>
                  <a:tcPr marL="6350" marR="6350" marT="6351" marB="0" anchor="b"/>
                </a:tc>
                <a:extLst>
                  <a:ext uri="{0D108BD9-81ED-4DB2-BD59-A6C34878D82A}">
                    <a16:rowId xmlns:a16="http://schemas.microsoft.com/office/drawing/2014/main" val="3888214698"/>
                  </a:ext>
                </a:extLst>
              </a:tr>
              <a:tr h="335280">
                <a:tc>
                  <a:txBody>
                    <a:bodyPr/>
                    <a:lstStyle/>
                    <a:p>
                      <a:pPr algn="ctr"/>
                      <a:r>
                        <a:rPr lang="en-SG" sz="1600" dirty="0"/>
                        <a:t>04</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 Schedule</a:t>
                      </a:r>
                    </a:p>
                  </a:txBody>
                  <a:tcPr marL="6350" marR="6350" marT="6351" marB="0" anchor="b"/>
                </a:tc>
                <a:extLst>
                  <a:ext uri="{0D108BD9-81ED-4DB2-BD59-A6C34878D82A}">
                    <a16:rowId xmlns:a16="http://schemas.microsoft.com/office/drawing/2014/main" val="3493275254"/>
                  </a:ext>
                </a:extLst>
              </a:tr>
              <a:tr h="335280">
                <a:tc>
                  <a:txBody>
                    <a:bodyPr/>
                    <a:lstStyle/>
                    <a:p>
                      <a:pPr algn="ctr"/>
                      <a:r>
                        <a:rPr lang="en-SG" sz="1600" dirty="0"/>
                        <a:t>05</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 Results</a:t>
                      </a:r>
                    </a:p>
                  </a:txBody>
                  <a:tcPr marL="6350" marR="6350" marT="6351" marB="0" anchor="b"/>
                </a:tc>
                <a:extLst>
                  <a:ext uri="{0D108BD9-81ED-4DB2-BD59-A6C34878D82A}">
                    <a16:rowId xmlns:a16="http://schemas.microsoft.com/office/drawing/2014/main" val="1429497512"/>
                  </a:ext>
                </a:extLst>
              </a:tr>
              <a:tr h="335280">
                <a:tc>
                  <a:txBody>
                    <a:bodyPr/>
                    <a:lstStyle/>
                    <a:p>
                      <a:pPr algn="ctr"/>
                      <a:r>
                        <a:rPr lang="en-SG" sz="1600" dirty="0"/>
                        <a:t>06</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Testing Tools</a:t>
                      </a:r>
                    </a:p>
                  </a:txBody>
                  <a:tcPr marL="6350" marR="6350" marT="6351" marB="0" anchor="b"/>
                </a:tc>
                <a:extLst>
                  <a:ext uri="{0D108BD9-81ED-4DB2-BD59-A6C34878D82A}">
                    <a16:rowId xmlns:a16="http://schemas.microsoft.com/office/drawing/2014/main" val="1257684296"/>
                  </a:ext>
                </a:extLst>
              </a:tr>
              <a:tr h="335280">
                <a:tc>
                  <a:txBody>
                    <a:bodyPr/>
                    <a:lstStyle/>
                    <a:p>
                      <a:pPr algn="ctr"/>
                      <a:r>
                        <a:rPr lang="en-SG" sz="1600" dirty="0"/>
                        <a:t>07</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Project Milestone &amp; Tasks</a:t>
                      </a:r>
                    </a:p>
                  </a:txBody>
                  <a:tcPr marL="6350" marR="6350" marT="6351" marB="0" anchor="b"/>
                </a:tc>
                <a:extLst>
                  <a:ext uri="{0D108BD9-81ED-4DB2-BD59-A6C34878D82A}">
                    <a16:rowId xmlns:a16="http://schemas.microsoft.com/office/drawing/2014/main" val="1297185499"/>
                  </a:ext>
                </a:extLst>
              </a:tr>
              <a:tr h="335280">
                <a:tc>
                  <a:txBody>
                    <a:bodyPr/>
                    <a:lstStyle/>
                    <a:p>
                      <a:pPr algn="ctr"/>
                      <a:r>
                        <a:rPr lang="en-SG" sz="1600" dirty="0"/>
                        <a:t>08</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Milestone Feedback &amp; Action Taken</a:t>
                      </a:r>
                    </a:p>
                  </a:txBody>
                  <a:tcPr marL="6350" marR="6350" marT="6351" marB="0" anchor="b"/>
                </a:tc>
                <a:extLst>
                  <a:ext uri="{0D108BD9-81ED-4DB2-BD59-A6C34878D82A}">
                    <a16:rowId xmlns:a16="http://schemas.microsoft.com/office/drawing/2014/main" val="3134097065"/>
                  </a:ext>
                </a:extLst>
              </a:tr>
              <a:tr h="335280">
                <a:tc>
                  <a:txBody>
                    <a:bodyPr/>
                    <a:lstStyle/>
                    <a:p>
                      <a:pPr algn="ctr"/>
                      <a:r>
                        <a:rPr lang="en-SG" sz="1600" dirty="0"/>
                        <a:t>09</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Modifications Made Based on Feedback</a:t>
                      </a:r>
                    </a:p>
                  </a:txBody>
                  <a:tcPr marL="6350" marR="6350" marT="6351" marB="0" anchor="b"/>
                </a:tc>
                <a:extLst>
                  <a:ext uri="{0D108BD9-81ED-4DB2-BD59-A6C34878D82A}">
                    <a16:rowId xmlns:a16="http://schemas.microsoft.com/office/drawing/2014/main" val="1182630671"/>
                  </a:ext>
                </a:extLst>
              </a:tr>
              <a:tr h="335280">
                <a:tc>
                  <a:txBody>
                    <a:bodyPr/>
                    <a:lstStyle/>
                    <a:p>
                      <a:pPr algn="ctr"/>
                      <a:r>
                        <a:rPr lang="en-SG" sz="1600" dirty="0"/>
                        <a:t>10</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Project Results</a:t>
                      </a:r>
                    </a:p>
                  </a:txBody>
                  <a:tcPr marL="6350" marR="6350" marT="6351" marB="0" anchor="b"/>
                </a:tc>
                <a:extLst>
                  <a:ext uri="{0D108BD9-81ED-4DB2-BD59-A6C34878D82A}">
                    <a16:rowId xmlns:a16="http://schemas.microsoft.com/office/drawing/2014/main" val="1801439304"/>
                  </a:ext>
                </a:extLst>
              </a:tr>
              <a:tr h="335280">
                <a:tc>
                  <a:txBody>
                    <a:bodyPr/>
                    <a:lstStyle/>
                    <a:p>
                      <a:pPr algn="ctr"/>
                      <a:r>
                        <a:rPr lang="en-SG" sz="1600" dirty="0"/>
                        <a:t>11</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Proposed Improvements</a:t>
                      </a:r>
                    </a:p>
                  </a:txBody>
                  <a:tcPr marL="6350" marR="6350" marT="6351" marB="0" anchor="b"/>
                </a:tc>
                <a:extLst>
                  <a:ext uri="{0D108BD9-81ED-4DB2-BD59-A6C34878D82A}">
                    <a16:rowId xmlns:a16="http://schemas.microsoft.com/office/drawing/2014/main" val="383569073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Different Types of Testing</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400" b="1" dirty="0">
                <a:solidFill>
                  <a:schemeClr val="tx1"/>
                </a:solidFill>
                <a:latin typeface="Cambria" panose="02040503050406030204" pitchFamily="18" charset="0"/>
                <a:ea typeface="Cambria" panose="02040503050406030204" pitchFamily="18" charset="0"/>
              </a:rPr>
              <a:t>List types of Testing</a:t>
            </a:r>
          </a:p>
          <a:p>
            <a:pPr lvl="1">
              <a:spcBef>
                <a:spcPts val="600"/>
              </a:spcBef>
              <a:spcAft>
                <a:spcPts val="600"/>
              </a:spcAft>
              <a:defRPr/>
            </a:pPr>
            <a:r>
              <a:rPr lang="en-US" sz="2400" b="1" dirty="0">
                <a:solidFill>
                  <a:schemeClr val="tx1"/>
                </a:solidFill>
                <a:latin typeface="Cambria" panose="02040503050406030204" pitchFamily="18" charset="0"/>
                <a:ea typeface="Cambria" panose="02040503050406030204" pitchFamily="18" charset="0"/>
              </a:rPr>
              <a:t>A.	Functional Testing</a:t>
            </a:r>
          </a:p>
          <a:p>
            <a:pPr lvl="2" algn="just">
              <a:spcBef>
                <a:spcPts val="600"/>
              </a:spcBef>
              <a:spcAft>
                <a:spcPts val="600"/>
              </a:spcAft>
              <a:defRPr/>
            </a:pPr>
            <a:r>
              <a:rPr lang="en-US" sz="2000" b="1" dirty="0">
                <a:solidFill>
                  <a:schemeClr val="tx1"/>
                </a:solidFill>
                <a:latin typeface="Cambria" panose="02040503050406030204" pitchFamily="18" charset="0"/>
                <a:ea typeface="Cambria" panose="02040503050406030204" pitchFamily="18" charset="0"/>
              </a:rPr>
              <a:t>UAT Test (User Acceptance Testing):</a:t>
            </a:r>
          </a:p>
          <a:p>
            <a:pPr lvl="2" algn="just">
              <a:spcBef>
                <a:spcPts val="600"/>
              </a:spcBef>
              <a:spcAft>
                <a:spcPts val="600"/>
              </a:spcAft>
              <a:defRPr/>
            </a:pPr>
            <a:r>
              <a:rPr lang="en-US" dirty="0">
                <a:solidFill>
                  <a:schemeClr val="tx1"/>
                </a:solidFill>
                <a:latin typeface="Cambria" panose="02040503050406030204" pitchFamily="18" charset="0"/>
                <a:ea typeface="Cambria" panose="02040503050406030204" pitchFamily="18" charset="0"/>
              </a:rPr>
              <a:t>User Acceptance Testing (UAT) is a functional testing method. This involves the end user testing the software to verify if it meets their requirements and expectations. UAT ensures systems are aligned with business requirements and ready for production deployment.</a:t>
            </a:r>
            <a:endParaRPr lang="id-ID" dirty="0">
              <a:solidFill>
                <a:schemeClr val="tx1"/>
              </a:solidFill>
              <a:latin typeface="Cambria" panose="02040503050406030204" pitchFamily="18" charset="0"/>
              <a:ea typeface="Cambria" panose="02040503050406030204" pitchFamily="18" charset="0"/>
            </a:endParaRPr>
          </a:p>
          <a:p>
            <a:pPr lvl="2" algn="just">
              <a:spcBef>
                <a:spcPts val="600"/>
              </a:spcBef>
              <a:spcAft>
                <a:spcPts val="600"/>
              </a:spcAft>
              <a:defRPr/>
            </a:pPr>
            <a:r>
              <a:rPr lang="en-US" sz="2000" b="1" i="0" dirty="0">
                <a:solidFill>
                  <a:srgbClr val="222222"/>
                </a:solidFill>
                <a:effectLst/>
                <a:latin typeface="Cambria" panose="02040503050406030204" pitchFamily="18" charset="0"/>
                <a:ea typeface="Cambria" panose="02040503050406030204" pitchFamily="18" charset="0"/>
              </a:rPr>
              <a:t>Unit Testing </a:t>
            </a:r>
            <a:endParaRPr lang="id-ID" sz="2000" b="1" i="0" dirty="0">
              <a:solidFill>
                <a:srgbClr val="222222"/>
              </a:solidFill>
              <a:effectLst/>
              <a:latin typeface="Cambria" panose="02040503050406030204" pitchFamily="18" charset="0"/>
              <a:ea typeface="Cambria" panose="02040503050406030204" pitchFamily="18" charset="0"/>
            </a:endParaRPr>
          </a:p>
          <a:p>
            <a:pPr lvl="2" algn="just">
              <a:spcBef>
                <a:spcPts val="600"/>
              </a:spcBef>
              <a:spcAft>
                <a:spcPts val="600"/>
              </a:spcAft>
              <a:defRPr/>
            </a:pPr>
            <a:r>
              <a:rPr lang="id-ID" dirty="0">
                <a:solidFill>
                  <a:srgbClr val="222222"/>
                </a:solidFill>
                <a:latin typeface="Cambria" panose="02040503050406030204" pitchFamily="18" charset="0"/>
                <a:ea typeface="Cambria" panose="02040503050406030204" pitchFamily="18" charset="0"/>
              </a:rPr>
              <a:t>UT </a:t>
            </a:r>
            <a:r>
              <a:rPr lang="en-US" b="0" i="0" dirty="0">
                <a:solidFill>
                  <a:srgbClr val="222222"/>
                </a:solidFill>
                <a:effectLst/>
                <a:latin typeface="Cambria" panose="02040503050406030204" pitchFamily="18" charset="0"/>
                <a:ea typeface="Cambria" panose="02040503050406030204" pitchFamily="18" charset="0"/>
              </a:rPr>
              <a:t>is a type of software testing where individual units or components of software are tested. The purpose is to validate that each unit of the software code performs as expected. The developers do Unit Testing during the development (coding phase) of an application. Unit Tests isolate a section of code and verify its correctness. A unit may be an individual function, method, procedure, module, or object.</a:t>
            </a:r>
            <a:endParaRPr lang="en-US" dirty="0">
              <a:solidFill>
                <a:schemeClr val="tx1"/>
              </a:solidFill>
              <a:latin typeface="Cambria" panose="02040503050406030204" pitchFamily="18" charset="0"/>
              <a:ea typeface="Cambria" panose="02040503050406030204" pitchFamily="18" charset="0"/>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dirty="0">
              <a:solidFill>
                <a:schemeClr val="tx1"/>
              </a:solidFill>
              <a:latin typeface="Cambria" panose="02040503050406030204" pitchFamily="18" charset="0"/>
              <a:ea typeface="Cambria" panose="02040503050406030204" pitchFamily="18" charset="0"/>
            </a:endParaRPr>
          </a:p>
          <a:p>
            <a:pPr marL="742950" lvl="1" indent="-285750">
              <a:buFont typeface="Wingdings" panose="05000000000000000000" pitchFamily="2" charset="2"/>
              <a:buChar char="§"/>
              <a:defRPr/>
            </a:pPr>
            <a:endParaRPr lang="en-SG" dirty="0">
              <a:solidFill>
                <a:schemeClr val="tx1"/>
              </a:solidFill>
              <a:latin typeface="Cambria" panose="02040503050406030204" pitchFamily="18" charset="0"/>
              <a:ea typeface="Cambria" panose="02040503050406030204" pitchFamily="18" charset="0"/>
            </a:endParaRPr>
          </a:p>
          <a:p>
            <a:pPr marL="742950" lvl="1" indent="-285750">
              <a:buFont typeface="Wingdings" panose="05000000000000000000" pitchFamily="2" charset="2"/>
              <a:buChar char="§"/>
              <a:defRPr/>
            </a:pPr>
            <a:endParaRPr lang="en-SG"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dirty="0">
              <a:solidFill>
                <a:schemeClr val="tx1"/>
              </a:solidFill>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0DC417-20E4-422E-804A-9EB5A4DB0756}"/>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Different Types of Testing</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9FDB5CB8-0ED5-437F-8AC4-CD63B648F90D}"/>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US" sz="2000" b="1" dirty="0">
                <a:solidFill>
                  <a:schemeClr val="tx1"/>
                </a:solidFill>
                <a:latin typeface="Cambria" panose="02040503050406030204" pitchFamily="18" charset="0"/>
                <a:ea typeface="Cambria" panose="02040503050406030204" pitchFamily="18" charset="0"/>
              </a:rPr>
              <a:t>B.	Non-Functional Testing</a:t>
            </a:r>
          </a:p>
          <a:p>
            <a:pPr marL="1200150" lvl="2" indent="-285750">
              <a:spcBef>
                <a:spcPts val="600"/>
              </a:spcBef>
              <a:spcAft>
                <a:spcPts val="600"/>
              </a:spcAft>
              <a:buFont typeface="Wingdings" panose="05000000000000000000" pitchFamily="2" charset="2"/>
              <a:buChar char="q"/>
              <a:defRPr/>
            </a:pPr>
            <a:r>
              <a:rPr lang="en-US" b="1" dirty="0">
                <a:solidFill>
                  <a:schemeClr val="tx1"/>
                </a:solidFill>
                <a:latin typeface="Cambria" panose="02040503050406030204" pitchFamily="18" charset="0"/>
                <a:ea typeface="Cambria" panose="02040503050406030204" pitchFamily="18" charset="0"/>
              </a:rPr>
              <a:t>Performance Testing:</a:t>
            </a:r>
          </a:p>
          <a:p>
            <a:pPr lvl="2" algn="just">
              <a:spcBef>
                <a:spcPts val="600"/>
              </a:spcBef>
              <a:spcAft>
                <a:spcPts val="600"/>
              </a:spcAft>
              <a:defRPr/>
            </a:pPr>
            <a:r>
              <a:rPr lang="en-US" dirty="0">
                <a:solidFill>
                  <a:schemeClr val="tx1"/>
                </a:solidFill>
                <a:latin typeface="Cambria" panose="02040503050406030204" pitchFamily="18" charset="0"/>
                <a:ea typeface="Cambria" panose="02040503050406030204" pitchFamily="18" charset="0"/>
              </a:rPr>
              <a:t>A non-functional testing technique is performance testing. It assesses system performance under various circumstances, including load, stress, and scalability. The software must support the anticipated user load and provide a responsive and reliable user experience.</a:t>
            </a:r>
          </a:p>
          <a:p>
            <a:pPr marL="1200150" lvl="2" indent="-285750">
              <a:spcBef>
                <a:spcPts val="600"/>
              </a:spcBef>
              <a:spcAft>
                <a:spcPts val="600"/>
              </a:spcAft>
              <a:buFont typeface="Wingdings" panose="05000000000000000000" pitchFamily="2" charset="2"/>
              <a:buChar char="q"/>
              <a:defRPr/>
            </a:pPr>
            <a:r>
              <a:rPr lang="en-US" b="1" dirty="0">
                <a:solidFill>
                  <a:schemeClr val="tx1"/>
                </a:solidFill>
                <a:latin typeface="Cambria" panose="02040503050406030204" pitchFamily="18" charset="0"/>
                <a:ea typeface="Cambria" panose="02040503050406030204" pitchFamily="18" charset="0"/>
              </a:rPr>
              <a:t>Portability Testing (Multiple Devices / Platforms):</a:t>
            </a:r>
          </a:p>
          <a:p>
            <a:pPr lvl="2" algn="just">
              <a:spcBef>
                <a:spcPts val="600"/>
              </a:spcBef>
              <a:spcAft>
                <a:spcPts val="600"/>
              </a:spcAft>
              <a:defRPr/>
            </a:pPr>
            <a:r>
              <a:rPr lang="en-US" dirty="0">
                <a:solidFill>
                  <a:schemeClr val="tx1"/>
                </a:solidFill>
                <a:latin typeface="Cambria" panose="02040503050406030204" pitchFamily="18" charset="0"/>
                <a:ea typeface="Cambria" panose="02040503050406030204" pitchFamily="18" charset="0"/>
              </a:rPr>
              <a:t>Portability testing is a non-functional testing methodology determining the ease or difficulty of moving a software component or application from one environment to another. The test results obtained from Portability Testing help determine how easily a software component from one environment can be used in another environment. </a:t>
            </a:r>
            <a:endParaRPr lang="id-ID" dirty="0">
              <a:solidFill>
                <a:schemeClr val="tx1"/>
              </a:solidFill>
              <a:latin typeface="Cambria" panose="02040503050406030204" pitchFamily="18" charset="0"/>
              <a:ea typeface="Cambria" panose="02040503050406030204" pitchFamily="18" charset="0"/>
            </a:endParaRPr>
          </a:p>
          <a:p>
            <a:pPr lvl="2" algn="just">
              <a:spcBef>
                <a:spcPts val="600"/>
              </a:spcBef>
              <a:spcAft>
                <a:spcPts val="600"/>
              </a:spcAft>
              <a:defRPr/>
            </a:pPr>
            <a:r>
              <a:rPr lang="en-US" b="1" dirty="0">
                <a:solidFill>
                  <a:schemeClr val="tx1"/>
                </a:solidFill>
                <a:latin typeface="Cambria" panose="02040503050406030204" pitchFamily="18" charset="0"/>
                <a:ea typeface="Cambria" panose="02040503050406030204" pitchFamily="18" charset="0"/>
              </a:rPr>
              <a:t>Compatibility Testing (Cross-Browser Testing):</a:t>
            </a:r>
          </a:p>
          <a:p>
            <a:pPr lvl="2" algn="just">
              <a:spcBef>
                <a:spcPts val="600"/>
              </a:spcBef>
              <a:spcAft>
                <a:spcPts val="600"/>
              </a:spcAft>
              <a:defRPr/>
            </a:pPr>
            <a:r>
              <a:rPr lang="en-US" dirty="0">
                <a:solidFill>
                  <a:schemeClr val="tx1"/>
                </a:solidFill>
                <a:latin typeface="Cambria" panose="02040503050406030204" pitchFamily="18" charset="0"/>
                <a:ea typeface="Cambria" panose="02040503050406030204" pitchFamily="18" charset="0"/>
              </a:rPr>
              <a:t>Compatibility testing, specifically Cross-Browser Testing, is a functional testing method. It ensures the software functions as intended across various web browsers and versions. </a:t>
            </a:r>
          </a:p>
        </p:txBody>
      </p:sp>
    </p:spTree>
    <p:extLst>
      <p:ext uri="{BB962C8B-B14F-4D97-AF65-F5344CB8AC3E}">
        <p14:creationId xmlns:p14="http://schemas.microsoft.com/office/powerpoint/2010/main" val="2810574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a:t>
            </a:r>
            <a:r>
              <a:rPr lang="en-SG" altLang="en-US" sz="2800" dirty="0">
                <a:solidFill>
                  <a:srgbClr val="FFFFFF"/>
                </a:solidFill>
                <a:cs typeface="Arial" panose="020B0604020202020204" pitchFamily="34" charset="0"/>
              </a:rPr>
              <a:t>How Different Test Helps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lgn="just">
              <a:spcBef>
                <a:spcPts val="600"/>
              </a:spcBef>
              <a:spcAft>
                <a:spcPts val="600"/>
              </a:spcAft>
              <a:buFont typeface="Wingdings" panose="05000000000000000000" pitchFamily="2" charset="2"/>
              <a:buChar char="q"/>
              <a:defRPr/>
            </a:pPr>
            <a:r>
              <a:rPr lang="en-US" sz="2000" b="1" dirty="0">
                <a:solidFill>
                  <a:schemeClr val="tx1"/>
                </a:solidFill>
              </a:rPr>
              <a:t>UAT Test (User Acceptance Testing):</a:t>
            </a:r>
            <a:r>
              <a:rPr lang="id-ID" sz="2000" b="1" dirty="0">
                <a:solidFill>
                  <a:schemeClr val="tx1"/>
                </a:solidFill>
              </a:rPr>
              <a:t> </a:t>
            </a:r>
            <a:r>
              <a:rPr lang="en-US" sz="2000" dirty="0">
                <a:solidFill>
                  <a:schemeClr val="tx1"/>
                </a:solidFill>
              </a:rPr>
              <a:t>Help ensure that the software fulfills what the user wants.</a:t>
            </a:r>
            <a:r>
              <a:rPr lang="id-ID" sz="2000" dirty="0">
                <a:solidFill>
                  <a:schemeClr val="tx1"/>
                </a:solidFill>
              </a:rPr>
              <a:t> </a:t>
            </a:r>
            <a:r>
              <a:rPr lang="en-US" sz="2000" dirty="0">
                <a:solidFill>
                  <a:schemeClr val="tx1"/>
                </a:solidFill>
              </a:rPr>
              <a:t>Performed by users prior to final release to ensure it fits their needs.</a:t>
            </a:r>
            <a:r>
              <a:rPr lang="id-ID" sz="2000" dirty="0">
                <a:solidFill>
                  <a:schemeClr val="tx1"/>
                </a:solidFill>
              </a:rPr>
              <a:t> </a:t>
            </a:r>
            <a:r>
              <a:rPr lang="en-US" sz="2000" dirty="0">
                <a:solidFill>
                  <a:schemeClr val="tx1"/>
                </a:solidFill>
              </a:rPr>
              <a:t>Provide valuable feedback for improvements before the official launch.</a:t>
            </a:r>
            <a:endParaRPr lang="id-ID" sz="2000" dirty="0">
              <a:solidFill>
                <a:schemeClr val="tx1"/>
              </a:solidFill>
            </a:endParaRPr>
          </a:p>
          <a:p>
            <a:pPr marL="285750" indent="-285750" algn="just">
              <a:spcBef>
                <a:spcPts val="600"/>
              </a:spcBef>
              <a:spcAft>
                <a:spcPts val="600"/>
              </a:spcAft>
              <a:buFont typeface="Wingdings" panose="05000000000000000000" pitchFamily="2" charset="2"/>
              <a:buChar char="q"/>
              <a:defRPr/>
            </a:pPr>
            <a:r>
              <a:rPr lang="en-US" sz="2000" b="1" dirty="0">
                <a:solidFill>
                  <a:schemeClr val="tx1"/>
                </a:solidFill>
              </a:rPr>
              <a:t>Compatibility Testing (Cross-Browser Testing):</a:t>
            </a:r>
            <a:r>
              <a:rPr lang="id-ID" sz="2000" b="1" dirty="0">
                <a:solidFill>
                  <a:schemeClr val="tx1"/>
                </a:solidFill>
              </a:rPr>
              <a:t> </a:t>
            </a:r>
            <a:r>
              <a:rPr lang="en-US" sz="2000" dirty="0">
                <a:solidFill>
                  <a:schemeClr val="tx1"/>
                </a:solidFill>
              </a:rPr>
              <a:t>Ensures the software works correctly in different web browsers.</a:t>
            </a:r>
            <a:r>
              <a:rPr lang="id-ID" sz="2000" dirty="0">
                <a:solidFill>
                  <a:schemeClr val="tx1"/>
                </a:solidFill>
              </a:rPr>
              <a:t> </a:t>
            </a:r>
            <a:r>
              <a:rPr lang="en-US" sz="2000" dirty="0">
                <a:solidFill>
                  <a:schemeClr val="tx1"/>
                </a:solidFill>
              </a:rPr>
              <a:t>Helping developers create a consistent experience for all users.</a:t>
            </a:r>
            <a:r>
              <a:rPr lang="id-ID" sz="2000" dirty="0">
                <a:solidFill>
                  <a:schemeClr val="tx1"/>
                </a:solidFill>
              </a:rPr>
              <a:t> </a:t>
            </a:r>
            <a:r>
              <a:rPr lang="en-US" sz="2000" dirty="0">
                <a:solidFill>
                  <a:schemeClr val="tx1"/>
                </a:solidFill>
              </a:rPr>
              <a:t>Reducing the risk of problems when people use different browsers to access the software.</a:t>
            </a:r>
            <a:endParaRPr lang="id-ID" sz="2000" dirty="0">
              <a:solidFill>
                <a:schemeClr val="tx1"/>
              </a:solidFill>
            </a:endParaRPr>
          </a:p>
          <a:p>
            <a:pPr marL="285750" indent="-285750" algn="just">
              <a:spcBef>
                <a:spcPts val="600"/>
              </a:spcBef>
              <a:spcAft>
                <a:spcPts val="600"/>
              </a:spcAft>
              <a:buFont typeface="Wingdings" panose="05000000000000000000" pitchFamily="2" charset="2"/>
              <a:buChar char="q"/>
              <a:defRPr/>
            </a:pPr>
            <a:r>
              <a:rPr lang="en-US" sz="2000" b="1" dirty="0">
                <a:solidFill>
                  <a:schemeClr val="tx1"/>
                </a:solidFill>
              </a:rPr>
              <a:t>Performance Testing:</a:t>
            </a:r>
            <a:r>
              <a:rPr lang="id-ID" sz="2000" b="1" dirty="0">
                <a:solidFill>
                  <a:schemeClr val="tx1"/>
                </a:solidFill>
              </a:rPr>
              <a:t> </a:t>
            </a:r>
            <a:r>
              <a:rPr lang="en-US" sz="2000" dirty="0">
                <a:solidFill>
                  <a:schemeClr val="tx1"/>
                </a:solidFill>
              </a:rPr>
              <a:t>Check how well the software performs under different conditions.</a:t>
            </a:r>
            <a:r>
              <a:rPr lang="id-ID" sz="2000" dirty="0">
                <a:solidFill>
                  <a:schemeClr val="tx1"/>
                </a:solidFill>
              </a:rPr>
              <a:t> </a:t>
            </a:r>
            <a:r>
              <a:rPr lang="en-US" sz="2000" dirty="0">
                <a:solidFill>
                  <a:schemeClr val="tx1"/>
                </a:solidFill>
              </a:rPr>
              <a:t>Identify any bottlenecks or issues that could slow it down.</a:t>
            </a:r>
            <a:r>
              <a:rPr lang="id-ID" sz="2000" dirty="0">
                <a:solidFill>
                  <a:schemeClr val="tx1"/>
                </a:solidFill>
              </a:rPr>
              <a:t> </a:t>
            </a:r>
            <a:r>
              <a:rPr lang="en-US" sz="2000" dirty="0">
                <a:solidFill>
                  <a:schemeClr val="tx1"/>
                </a:solidFill>
              </a:rPr>
              <a:t>Helps optimize software for a smooth and fast user experience.</a:t>
            </a:r>
            <a:endParaRPr lang="id-ID" sz="2000" dirty="0">
              <a:solidFill>
                <a:schemeClr val="tx1"/>
              </a:solidFill>
            </a:endParaRPr>
          </a:p>
          <a:p>
            <a:pPr marL="285750" indent="-285750" algn="just">
              <a:spcBef>
                <a:spcPts val="600"/>
              </a:spcBef>
              <a:spcAft>
                <a:spcPts val="600"/>
              </a:spcAft>
              <a:buFont typeface="Wingdings" panose="05000000000000000000" pitchFamily="2" charset="2"/>
              <a:buChar char="q"/>
              <a:defRPr/>
            </a:pPr>
            <a:r>
              <a:rPr lang="en-US" sz="2000" b="1" dirty="0">
                <a:solidFill>
                  <a:schemeClr val="tx1"/>
                </a:solidFill>
              </a:rPr>
              <a:t>Portability Testing (Multiple Devices / Platforms):</a:t>
            </a:r>
            <a:r>
              <a:rPr lang="en-US" sz="2000" dirty="0">
                <a:solidFill>
                  <a:schemeClr val="tx1"/>
                </a:solidFill>
              </a:rPr>
              <a:t>Test whether the software can work on different devices and platforms.</a:t>
            </a:r>
            <a:r>
              <a:rPr lang="id-ID" sz="2000" dirty="0">
                <a:solidFill>
                  <a:schemeClr val="tx1"/>
                </a:solidFill>
              </a:rPr>
              <a:t> </a:t>
            </a:r>
            <a:r>
              <a:rPr lang="en-US" sz="2000" dirty="0">
                <a:solidFill>
                  <a:schemeClr val="tx1"/>
                </a:solidFill>
              </a:rPr>
              <a:t>Ensuring it can be easily moved between different environments.</a:t>
            </a:r>
            <a:r>
              <a:rPr lang="id-ID" sz="2000" dirty="0">
                <a:solidFill>
                  <a:schemeClr val="tx1"/>
                </a:solidFill>
              </a:rPr>
              <a:t> </a:t>
            </a:r>
            <a:r>
              <a:rPr lang="en-US" sz="2000" dirty="0">
                <a:solidFill>
                  <a:schemeClr val="tx1"/>
                </a:solidFill>
              </a:rPr>
              <a:t>Help make software versatile and accessible to more users.</a:t>
            </a:r>
            <a:endParaRPr lang="en-SG" sz="2000" dirty="0">
              <a:solidFill>
                <a:schemeClr val="tx1"/>
              </a:solidFill>
            </a:endParaRPr>
          </a:p>
          <a:p>
            <a:pPr marL="285750" indent="-285750" algn="just">
              <a:buFont typeface="Wingdings" panose="05000000000000000000" pitchFamily="2" charset="2"/>
              <a:buChar char="q"/>
              <a:defRPr/>
            </a:pPr>
            <a:endParaRPr lang="en-SG" dirty="0">
              <a:solidFill>
                <a:schemeClr val="tx1"/>
              </a:solidFill>
            </a:endParaRPr>
          </a:p>
          <a:p>
            <a:pPr marL="742950" lvl="1" indent="-285750" algn="just">
              <a:buFont typeface="Wingdings" panose="05000000000000000000" pitchFamily="2" charset="2"/>
              <a:buChar char="§"/>
              <a:defRPr/>
            </a:pPr>
            <a:endParaRPr lang="en-SG" dirty="0">
              <a:solidFill>
                <a:schemeClr val="tx1"/>
              </a:solidFill>
            </a:endParaRPr>
          </a:p>
          <a:p>
            <a:pPr marL="742950" lvl="1" indent="-285750" algn="just">
              <a:buFont typeface="Wingdings" panose="05000000000000000000" pitchFamily="2" charset="2"/>
              <a:buChar char="§"/>
              <a:defRPr/>
            </a:pPr>
            <a:endParaRPr lang="en-SG" dirty="0">
              <a:solidFill>
                <a:schemeClr val="tx1"/>
              </a:solidFill>
            </a:endParaRPr>
          </a:p>
          <a:p>
            <a:pPr marL="285750" indent="-285750" algn="just">
              <a:buFont typeface="Wingdings" panose="05000000000000000000" pitchFamily="2" charset="2"/>
              <a:buChar char="q"/>
              <a:defRPr/>
            </a:pPr>
            <a:endParaRPr lang="en-SG" dirty="0">
              <a:solidFill>
                <a:schemeClr val="tx1"/>
              </a:solidFill>
            </a:endParaRPr>
          </a:p>
          <a:p>
            <a:pPr marL="285750" indent="-285750" algn="just">
              <a:buFont typeface="Wingdings" panose="05000000000000000000" pitchFamily="2" charset="2"/>
              <a:buChar char="q"/>
              <a:defRPr/>
            </a:pPr>
            <a:endParaRPr lang="en-SG" dirty="0">
              <a:solidFill>
                <a:schemeClr val="tx1"/>
              </a:solidFill>
            </a:endParaRPr>
          </a:p>
          <a:p>
            <a:pPr marL="285750" indent="-285750" algn="just">
              <a:buFont typeface="Wingdings" panose="05000000000000000000" pitchFamily="2" charset="2"/>
              <a:buChar char="q"/>
              <a:defRPr/>
            </a:pPr>
            <a:endParaRPr lang="en-SG" dirty="0">
              <a:solidFill>
                <a:schemeClr val="tx1"/>
              </a:solidFill>
            </a:endParaRPr>
          </a:p>
          <a:p>
            <a:pPr marL="285750" indent="-285750" algn="just">
              <a:buFont typeface="Wingdings" panose="05000000000000000000" pitchFamily="2" charset="2"/>
              <a:buChar char="q"/>
              <a:defRPr/>
            </a:pPr>
            <a:endParaRPr lang="en-SG" dirty="0">
              <a:solidFill>
                <a:schemeClr val="tx1"/>
              </a:solidFill>
            </a:endParaRPr>
          </a:p>
          <a:p>
            <a:pPr marL="285750" indent="-285750" algn="just">
              <a:buFont typeface="Wingdings" panose="05000000000000000000" pitchFamily="2" charset="2"/>
              <a:buChar char="q"/>
              <a:defRPr/>
            </a:pPr>
            <a:endParaRPr lang="en-SG" dirty="0">
              <a:solidFill>
                <a:schemeClr val="tx1"/>
              </a:solidFill>
            </a:endParaRPr>
          </a:p>
          <a:p>
            <a:pPr marL="285750" indent="-285750" algn="just">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Tests Selected</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sz="2800" b="1" dirty="0">
                <a:solidFill>
                  <a:schemeClr val="tx1"/>
                </a:solidFill>
                <a:latin typeface="Cambria" panose="02040503050406030204" pitchFamily="18" charset="0"/>
                <a:ea typeface="Cambria" panose="02040503050406030204" pitchFamily="18" charset="0"/>
              </a:rPr>
              <a:t>Functional Testing	</a:t>
            </a:r>
          </a:p>
          <a:p>
            <a:pPr marL="742950" lvl="1" indent="-285750">
              <a:spcBef>
                <a:spcPts val="600"/>
              </a:spcBef>
              <a:spcAft>
                <a:spcPts val="600"/>
              </a:spcAft>
              <a:buFont typeface="Wingdings" panose="05000000000000000000" pitchFamily="2" charset="2"/>
              <a:buChar char="q"/>
              <a:defRPr/>
            </a:pPr>
            <a:r>
              <a:rPr lang="id-ID" sz="2400" b="1" dirty="0">
                <a:solidFill>
                  <a:schemeClr val="tx1"/>
                </a:solidFill>
                <a:latin typeface="Cambria" panose="02040503050406030204" pitchFamily="18" charset="0"/>
                <a:ea typeface="Cambria" panose="02040503050406030204" pitchFamily="18" charset="0"/>
              </a:rPr>
              <a:t>UAT Testing</a:t>
            </a:r>
          </a:p>
          <a:p>
            <a:pPr marL="742950" lvl="1" indent="-285750">
              <a:spcBef>
                <a:spcPts val="600"/>
              </a:spcBef>
              <a:spcAft>
                <a:spcPts val="600"/>
              </a:spcAft>
              <a:buFont typeface="Wingdings" panose="05000000000000000000" pitchFamily="2" charset="2"/>
              <a:buChar char="q"/>
              <a:defRPr/>
            </a:pPr>
            <a:r>
              <a:rPr lang="id-ID" sz="2400" b="1" dirty="0">
                <a:solidFill>
                  <a:schemeClr val="tx1"/>
                </a:solidFill>
                <a:latin typeface="Cambria" panose="02040503050406030204" pitchFamily="18" charset="0"/>
                <a:ea typeface="Cambria" panose="02040503050406030204" pitchFamily="18" charset="0"/>
              </a:rPr>
              <a:t>UT Testing</a:t>
            </a:r>
          </a:p>
          <a:p>
            <a:pPr marL="285750" indent="-285750">
              <a:spcBef>
                <a:spcPts val="600"/>
              </a:spcBef>
              <a:spcAft>
                <a:spcPts val="600"/>
              </a:spcAft>
              <a:buFont typeface="Wingdings" panose="05000000000000000000" pitchFamily="2" charset="2"/>
              <a:buChar char="q"/>
              <a:defRPr/>
            </a:pPr>
            <a:r>
              <a:rPr lang="id-ID" sz="2800" b="1" dirty="0">
                <a:solidFill>
                  <a:schemeClr val="tx1"/>
                </a:solidFill>
                <a:latin typeface="Cambria" panose="02040503050406030204" pitchFamily="18" charset="0"/>
                <a:ea typeface="Cambria" panose="02040503050406030204" pitchFamily="18" charset="0"/>
              </a:rPr>
              <a:t>Non-Fucntional testing</a:t>
            </a:r>
          </a:p>
          <a:p>
            <a:pPr marL="742950" lvl="1" indent="-285750">
              <a:spcBef>
                <a:spcPts val="600"/>
              </a:spcBef>
              <a:spcAft>
                <a:spcPts val="600"/>
              </a:spcAft>
              <a:buFont typeface="Wingdings" panose="05000000000000000000" pitchFamily="2" charset="2"/>
              <a:buChar char="q"/>
              <a:defRPr/>
            </a:pPr>
            <a:r>
              <a:rPr lang="id-ID" sz="2400" b="1" dirty="0">
                <a:solidFill>
                  <a:schemeClr val="tx1"/>
                </a:solidFill>
                <a:latin typeface="Cambria" panose="02040503050406030204" pitchFamily="18" charset="0"/>
                <a:ea typeface="Cambria" panose="02040503050406030204" pitchFamily="18" charset="0"/>
              </a:rPr>
              <a:t>Compability Testing</a:t>
            </a:r>
          </a:p>
          <a:p>
            <a:pPr marL="742950" lvl="1" indent="-285750">
              <a:spcBef>
                <a:spcPts val="600"/>
              </a:spcBef>
              <a:spcAft>
                <a:spcPts val="600"/>
              </a:spcAft>
              <a:buFont typeface="Wingdings" panose="05000000000000000000" pitchFamily="2" charset="2"/>
              <a:buChar char="q"/>
              <a:defRPr/>
            </a:pPr>
            <a:r>
              <a:rPr lang="id-ID" sz="2400" b="1" dirty="0">
                <a:solidFill>
                  <a:schemeClr val="tx1"/>
                </a:solidFill>
                <a:latin typeface="Cambria" panose="02040503050406030204" pitchFamily="18" charset="0"/>
                <a:ea typeface="Cambria" panose="02040503050406030204" pitchFamily="18" charset="0"/>
              </a:rPr>
              <a:t>Performance Testing</a:t>
            </a:r>
          </a:p>
          <a:p>
            <a:pPr marL="742950" lvl="1" indent="-285750">
              <a:spcBef>
                <a:spcPts val="600"/>
              </a:spcBef>
              <a:spcAft>
                <a:spcPts val="600"/>
              </a:spcAft>
              <a:buFont typeface="Wingdings" panose="05000000000000000000" pitchFamily="2" charset="2"/>
              <a:buChar char="q"/>
              <a:defRPr/>
            </a:pPr>
            <a:r>
              <a:rPr lang="id-ID" sz="2400" b="1" dirty="0">
                <a:solidFill>
                  <a:schemeClr val="tx1"/>
                </a:solidFill>
                <a:latin typeface="Cambria" panose="02040503050406030204" pitchFamily="18" charset="0"/>
                <a:ea typeface="Cambria" panose="02040503050406030204" pitchFamily="18" charset="0"/>
              </a:rPr>
              <a:t>Portability Testing</a:t>
            </a:r>
          </a:p>
          <a:p>
            <a:pPr lvl="1">
              <a:spcBef>
                <a:spcPts val="600"/>
              </a:spcBef>
              <a:spcAft>
                <a:spcPts val="600"/>
              </a:spcAft>
              <a:defRPr/>
            </a:pPr>
            <a:endParaRPr lang="en-SG" sz="2000" b="1" dirty="0">
              <a:solidFill>
                <a:schemeClr val="tx1"/>
              </a:solidFill>
              <a:latin typeface="Cambria" panose="02040503050406030204" pitchFamily="18" charset="0"/>
              <a:ea typeface="Cambria" panose="02040503050406030204" pitchFamily="18" charset="0"/>
            </a:endParaRPr>
          </a:p>
          <a:p>
            <a:pPr marL="285750" indent="-285750">
              <a:spcBef>
                <a:spcPts val="600"/>
              </a:spcBef>
              <a:spcAft>
                <a:spcPts val="600"/>
              </a:spcAft>
              <a:buFont typeface="Wingdings" panose="05000000000000000000" pitchFamily="2" charset="2"/>
              <a:buChar char="q"/>
              <a:defRPr/>
            </a:pPr>
            <a:endParaRPr lang="en-SG" sz="2400" b="1"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742950" lvl="1" indent="-285750">
              <a:buFont typeface="Wingdings" panose="05000000000000000000" pitchFamily="2" charset="2"/>
              <a:buChar char="§"/>
              <a:defRPr/>
            </a:pPr>
            <a:endParaRPr lang="en-SG" sz="2000" dirty="0">
              <a:solidFill>
                <a:schemeClr val="tx1"/>
              </a:solidFill>
              <a:latin typeface="Cambria" panose="02040503050406030204" pitchFamily="18" charset="0"/>
              <a:ea typeface="Cambria" panose="02040503050406030204" pitchFamily="18" charset="0"/>
            </a:endParaRPr>
          </a:p>
          <a:p>
            <a:pPr marL="742950" lvl="1" indent="-285750">
              <a:buFont typeface="Wingdings" panose="05000000000000000000" pitchFamily="2" charset="2"/>
              <a:buChar char="§"/>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Test Schedule</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E9CDEA7B-5C0C-472C-8BD9-41E37897DEF8}"/>
              </a:ext>
            </a:extLst>
          </p:cNvPr>
          <p:cNvPicPr>
            <a:picLocks noChangeAspect="1"/>
          </p:cNvPicPr>
          <p:nvPr/>
        </p:nvPicPr>
        <p:blipFill>
          <a:blip r:embed="rId2"/>
          <a:stretch>
            <a:fillRect/>
          </a:stretch>
        </p:blipFill>
        <p:spPr>
          <a:xfrm>
            <a:off x="664368" y="1742076"/>
            <a:ext cx="7743825" cy="4610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dirty="0">
                <a:solidFill>
                  <a:schemeClr val="tx1"/>
                </a:solidFill>
              </a:rPr>
              <a:t>Unit Testing</a:t>
            </a: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6D00B42D-448C-4E0D-8BD5-87C3E9EEBF39}"/>
              </a:ext>
            </a:extLst>
          </p:cNvPr>
          <p:cNvPicPr>
            <a:picLocks noChangeAspect="1"/>
          </p:cNvPicPr>
          <p:nvPr/>
        </p:nvPicPr>
        <p:blipFill>
          <a:blip r:embed="rId2"/>
          <a:stretch>
            <a:fillRect/>
          </a:stretch>
        </p:blipFill>
        <p:spPr>
          <a:xfrm>
            <a:off x="107950" y="1482413"/>
            <a:ext cx="8633503" cy="5263586"/>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975E9F97BC1B5458BF54EED01CD8DCC" ma:contentTypeVersion="14" ma:contentTypeDescription="Create a new document." ma:contentTypeScope="" ma:versionID="2d35398129ce63844fcd652cf7c25bf4">
  <xsd:schema xmlns:xsd="http://www.w3.org/2001/XMLSchema" xmlns:xs="http://www.w3.org/2001/XMLSchema" xmlns:p="http://schemas.microsoft.com/office/2006/metadata/properties" xmlns:ns2="d118d1a0-f5a0-4e12-83ce-6c8453885330" xmlns:ns3="c0babb3f-4b83-4bd4-b00e-4acf958a406a" targetNamespace="http://schemas.microsoft.com/office/2006/metadata/properties" ma:root="true" ma:fieldsID="ee38142deccbb131ae178429fcc9bbf9" ns2:_="" ns3:_="">
    <xsd:import namespace="d118d1a0-f5a0-4e12-83ce-6c8453885330"/>
    <xsd:import namespace="c0babb3f-4b83-4bd4-b00e-4acf958a406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18d1a0-f5a0-4e12-83ce-6c84538853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babb3f-4b83-4bd4-b00e-4acf958a406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0d88b2bf-274e-4f33-a410-37d88b11a109}" ma:internalName="TaxCatchAll" ma:showField="CatchAllData" ma:web="c0babb3f-4b83-4bd4-b00e-4acf958a40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c0babb3f-4b83-4bd4-b00e-4acf958a406a" xsi:nil="true"/>
    <lcf76f155ced4ddcb4097134ff3c332f xmlns="d118d1a0-f5a0-4e12-83ce-6c845388533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6EF81F7-1384-457F-93CD-873D1307969F}">
  <ds:schemaRefs>
    <ds:schemaRef ds:uri="http://schemas.microsoft.com/sharepoint/v3/contenttype/forms"/>
  </ds:schemaRefs>
</ds:datastoreItem>
</file>

<file path=customXml/itemProps2.xml><?xml version="1.0" encoding="utf-8"?>
<ds:datastoreItem xmlns:ds="http://schemas.openxmlformats.org/officeDocument/2006/customXml" ds:itemID="{686D1DCA-CA3E-4A9A-96D7-B32EC787E2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18d1a0-f5a0-4e12-83ce-6c8453885330"/>
    <ds:schemaRef ds:uri="c0babb3f-4b83-4bd4-b00e-4acf958a40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F3EE97-662C-45BD-AEBD-57BE7DC9224B}">
  <ds:schemaRefs>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 ds:uri="c0babb3f-4b83-4bd4-b00e-4acf958a406a"/>
    <ds:schemaRef ds:uri="d118d1a0-f5a0-4e12-83ce-6c8453885330"/>
  </ds:schemaRefs>
</ds:datastoreItem>
</file>

<file path=docProps/app.xml><?xml version="1.0" encoding="utf-8"?>
<Properties xmlns="http://schemas.openxmlformats.org/officeDocument/2006/extended-properties" xmlns:vt="http://schemas.openxmlformats.org/officeDocument/2006/docPropsVTypes">
  <TotalTime>45081</TotalTime>
  <Words>812</Words>
  <Application>Microsoft Office PowerPoint</Application>
  <PresentationFormat>On-screen Show (4:3)</PresentationFormat>
  <Paragraphs>237</Paragraphs>
  <Slides>20</Slides>
  <Notes>7</Notes>
  <HiddenSlides>1</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20</vt:i4>
      </vt:variant>
    </vt:vector>
  </HeadingPairs>
  <TitlesOfParts>
    <vt:vector size="27" baseType="lpstr">
      <vt:lpstr>Arial</vt:lpstr>
      <vt:lpstr>Calibri</vt:lpstr>
      <vt:lpstr>Cambria</vt:lpstr>
      <vt:lpstr>Wingdings</vt:lpstr>
      <vt:lpstr>Office Theme</vt:lpstr>
      <vt:lpstr>1_Office Theme</vt:lpstr>
      <vt:lpstr>2_Office Theme</vt:lpstr>
      <vt:lpstr>Plan, Schedule, Test Community Portal</vt:lpstr>
      <vt:lpstr>Contents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 Modifications Made based On Feedback</vt:lpstr>
      <vt:lpstr>PowerPoint Presentation</vt:lpstr>
      <vt:lpstr>PowerPoint Presentation</vt:lpstr>
      <vt:lpstr>PowerPoint Presentation</vt:lpstr>
      <vt:lpstr>PowerPoint Presentation</vt:lpstr>
      <vt:lpstr>10.Project Result –Defect Report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Agung Yuda Pratama  - bdse-0922-076</cp:lastModifiedBy>
  <cp:revision>1699</cp:revision>
  <cp:lastPrinted>2015-07-27T02:04:21Z</cp:lastPrinted>
  <dcterms:created xsi:type="dcterms:W3CDTF">2012-01-26T10:45:43Z</dcterms:created>
  <dcterms:modified xsi:type="dcterms:W3CDTF">2023-07-26T04:03:15Z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0x010100B975E9F97BC1B5458BF54EED01CD8DCC</vt:lpwstr>
  </property>
</Properties>
</file>