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 id="2147483651" r:id="rId4"/>
    <p:sldMasterId id="2147483654" r:id="rId5"/>
  </p:sldMasterIdLst>
  <p:notesMasterIdLst>
    <p:notesMasterId r:id="rId29"/>
  </p:notesMasterIdLst>
  <p:handoutMasterIdLst>
    <p:handoutMasterId r:id="rId30"/>
  </p:handoutMasterIdLst>
  <p:sldIdLst>
    <p:sldId id="338" r:id="rId6"/>
    <p:sldId id="372" r:id="rId7"/>
    <p:sldId id="494" r:id="rId8"/>
    <p:sldId id="534" r:id="rId9"/>
    <p:sldId id="549" r:id="rId10"/>
    <p:sldId id="537" r:id="rId11"/>
    <p:sldId id="541" r:id="rId12"/>
    <p:sldId id="536" r:id="rId13"/>
    <p:sldId id="538" r:id="rId14"/>
    <p:sldId id="543" r:id="rId15"/>
    <p:sldId id="542" r:id="rId16"/>
    <p:sldId id="540" r:id="rId17"/>
    <p:sldId id="545" r:id="rId18"/>
    <p:sldId id="546" r:id="rId19"/>
    <p:sldId id="548" r:id="rId20"/>
    <p:sldId id="547" r:id="rId21"/>
    <p:sldId id="505" r:id="rId22"/>
    <p:sldId id="496" r:id="rId23"/>
    <p:sldId id="501" r:id="rId24"/>
    <p:sldId id="513" r:id="rId25"/>
    <p:sldId id="502" r:id="rId26"/>
    <p:sldId id="544" r:id="rId27"/>
    <p:sldId id="504" r:id="rId28"/>
  </p:sldIdLst>
  <p:sldSz cx="9144000" cy="6858000" type="screen4x3"/>
  <p:notesSz cx="9939338" cy="6807200"/>
  <p:custDataLst>
    <p:tags r:id="rId31"/>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94660"/>
  </p:normalViewPr>
  <p:slideViewPr>
    <p:cSldViewPr snapToObjects="1" showGuides="1">
      <p:cViewPr varScale="1">
        <p:scale>
          <a:sx n="65" d="100"/>
          <a:sy n="65" d="100"/>
        </p:scale>
        <p:origin x="1290" y="78"/>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8/23/2023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8/23/2023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17</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18</a:t>
            </a:fld>
            <a:endParaRPr lang="en-US"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19</a:t>
            </a:fld>
            <a:endParaRPr lang="en-US"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21</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23</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Plan, Schedule, Test Community Portal</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NICF Capstone Project using Java</a:t>
            </a:r>
            <a:endParaRPr lang="en-US" altLang="en-US" sz="1400" dirty="0">
              <a:latin typeface="+mn-lt"/>
            </a:endParaRPr>
          </a:p>
          <a:p>
            <a:pPr>
              <a:lnSpc>
                <a:spcPts val="1800"/>
              </a:lnSpc>
              <a:spcBef>
                <a:spcPts val="200"/>
              </a:spcBef>
              <a:spcAft>
                <a:spcPts val="200"/>
              </a:spcAft>
              <a:defRPr/>
            </a:pPr>
            <a:r>
              <a:rPr lang="en-US" altLang="en-US" sz="1400" dirty="0">
                <a:latin typeface="+mn-lt"/>
              </a:rPr>
              <a:t>Course: NICF </a:t>
            </a:r>
            <a:r>
              <a:rPr lang="en-SG" altLang="en-US" sz="1400" dirty="0">
                <a:latin typeface="+mn-lt"/>
              </a:rPr>
              <a:t>Advanced Certificate in Software &amp; Applications (Development &amp; Deployment)</a:t>
            </a:r>
            <a:endParaRPr lang="en-US" altLang="en-US" sz="1400" dirty="0">
              <a:latin typeface="+mn-lt"/>
            </a:endParaRPr>
          </a:p>
        </p:txBody>
      </p:sp>
      <p:sp>
        <p:nvSpPr>
          <p:cNvPr id="10" name="Title 1">
            <a:extLst>
              <a:ext uri="{FF2B5EF4-FFF2-40B4-BE49-F238E27FC236}">
                <a16:creationId xmlns:a16="http://schemas.microsoft.com/office/drawing/2014/main" id="{79B22F76-EC60-4EE3-8F67-C4795D47CF3D}"/>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27 July 2023	</a:t>
            </a:r>
          </a:p>
          <a:p>
            <a:pPr>
              <a:lnSpc>
                <a:spcPts val="1800"/>
              </a:lnSpc>
              <a:spcBef>
                <a:spcPts val="200"/>
              </a:spcBef>
              <a:spcAft>
                <a:spcPts val="200"/>
              </a:spcAft>
              <a:defRPr/>
            </a:pPr>
            <a:r>
              <a:rPr lang="en-US" altLang="en-US" sz="1400" b="1" dirty="0">
                <a:latin typeface="+mn-lt"/>
              </a:rPr>
              <a:t>End Date		: 18 August 2023</a:t>
            </a:r>
          </a:p>
          <a:p>
            <a:pPr>
              <a:lnSpc>
                <a:spcPts val="1800"/>
              </a:lnSpc>
              <a:spcBef>
                <a:spcPts val="200"/>
              </a:spcBef>
              <a:spcAft>
                <a:spcPts val="200"/>
              </a:spcAft>
              <a:defRPr/>
            </a:pPr>
            <a:r>
              <a:rPr lang="en-US" altLang="en-US" sz="1400" b="1" dirty="0">
                <a:latin typeface="+mn-lt"/>
              </a:rPr>
              <a:t>Submission Date	: 18 August 2023</a:t>
            </a:r>
          </a:p>
          <a:p>
            <a:pPr>
              <a:lnSpc>
                <a:spcPts val="1800"/>
              </a:lnSpc>
              <a:spcBef>
                <a:spcPts val="200"/>
              </a:spcBef>
              <a:spcAft>
                <a:spcPts val="200"/>
              </a:spcAft>
              <a:defRPr/>
            </a:pPr>
            <a:endParaRPr lang="en-US" altLang="en-US" sz="1400" dirty="0">
              <a:latin typeface="+mn-lt"/>
            </a:endParaRPr>
          </a:p>
        </p:txBody>
      </p:sp>
      <p:sp>
        <p:nvSpPr>
          <p:cNvPr id="11" name="Title 1">
            <a:extLst>
              <a:ext uri="{FF2B5EF4-FFF2-40B4-BE49-F238E27FC236}">
                <a16:creationId xmlns:a16="http://schemas.microsoft.com/office/drawing/2014/main" id="{421246E1-CAF7-4CAC-A5F8-AE2DAADC4C95}"/>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Agung Yuda Pratama</a:t>
            </a:r>
          </a:p>
          <a:p>
            <a:pPr>
              <a:lnSpc>
                <a:spcPts val="1800"/>
              </a:lnSpc>
              <a:spcBef>
                <a:spcPts val="200"/>
              </a:spcBef>
              <a:spcAft>
                <a:spcPts val="200"/>
              </a:spcAft>
              <a:defRPr/>
            </a:pPr>
            <a:r>
              <a:rPr lang="en-US" altLang="en-US" sz="1400" b="1" dirty="0">
                <a:latin typeface="+mn-lt"/>
              </a:rPr>
              <a:t>Enrollment ID	: BDSE-0922-076</a:t>
            </a:r>
          </a:p>
          <a:p>
            <a:pPr>
              <a:lnSpc>
                <a:spcPts val="1800"/>
              </a:lnSpc>
              <a:spcBef>
                <a:spcPts val="200"/>
              </a:spcBef>
              <a:spcAft>
                <a:spcPts val="200"/>
              </a:spcAft>
              <a:defRPr/>
            </a:pPr>
            <a:r>
              <a:rPr lang="en-US" altLang="en-US" sz="1400" b="1" dirty="0">
                <a:latin typeface="+mn-lt"/>
              </a:rPr>
              <a:t>Presentation Date	: 23 August 2023</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D0AA04-D8C7-4242-9157-653EA6215BE7}"/>
              </a:ext>
            </a:extLst>
          </p:cNvPr>
          <p:cNvSpPr txBox="1">
            <a:spLocks noChangeArrowheads="1"/>
          </p:cNvSpPr>
          <p:nvPr/>
        </p:nvSpPr>
        <p:spPr bwMode="auto">
          <a:xfrm>
            <a:off x="58303"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43357DAE-1367-4155-8633-E17D9FFA75DE}"/>
              </a:ext>
            </a:extLst>
          </p:cNvPr>
          <p:cNvSpPr/>
          <p:nvPr/>
        </p:nvSpPr>
        <p:spPr>
          <a:xfrm>
            <a:off x="131328"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4A34FC82-7A1C-4A6F-9ED6-B7B4336EE163}"/>
              </a:ext>
            </a:extLst>
          </p:cNvPr>
          <p:cNvPicPr>
            <a:picLocks noChangeAspect="1"/>
          </p:cNvPicPr>
          <p:nvPr/>
        </p:nvPicPr>
        <p:blipFill>
          <a:blip r:embed="rId2"/>
          <a:stretch>
            <a:fillRect/>
          </a:stretch>
        </p:blipFill>
        <p:spPr>
          <a:xfrm>
            <a:off x="368477" y="2348879"/>
            <a:ext cx="8407046" cy="2160242"/>
          </a:xfrm>
          <a:prstGeom prst="rect">
            <a:avLst/>
          </a:prstGeom>
        </p:spPr>
      </p:pic>
    </p:spTree>
    <p:extLst>
      <p:ext uri="{BB962C8B-B14F-4D97-AF65-F5344CB8AC3E}">
        <p14:creationId xmlns:p14="http://schemas.microsoft.com/office/powerpoint/2010/main" val="4010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020C6-6A80-43CD-8AD0-15D5775EBD5E}"/>
              </a:ext>
            </a:extLst>
          </p:cNvPr>
          <p:cNvSpPr txBox="1">
            <a:spLocks noChangeArrowheads="1"/>
          </p:cNvSpPr>
          <p:nvPr/>
        </p:nvSpPr>
        <p:spPr bwMode="auto">
          <a:xfrm>
            <a:off x="58303"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91980092-3D22-42D5-A43E-C33DDFBC1F93}"/>
              </a:ext>
            </a:extLst>
          </p:cNvPr>
          <p:cNvSpPr/>
          <p:nvPr/>
        </p:nvSpPr>
        <p:spPr>
          <a:xfrm>
            <a:off x="131328"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C13B296F-4000-4E44-ABC6-7FA98EF8B058}"/>
              </a:ext>
            </a:extLst>
          </p:cNvPr>
          <p:cNvPicPr>
            <a:picLocks noChangeAspect="1"/>
          </p:cNvPicPr>
          <p:nvPr/>
        </p:nvPicPr>
        <p:blipFill>
          <a:blip r:embed="rId2"/>
          <a:stretch>
            <a:fillRect/>
          </a:stretch>
        </p:blipFill>
        <p:spPr>
          <a:xfrm>
            <a:off x="323527" y="1283494"/>
            <a:ext cx="8196551" cy="3801690"/>
          </a:xfrm>
          <a:prstGeom prst="rect">
            <a:avLst/>
          </a:prstGeom>
        </p:spPr>
      </p:pic>
    </p:spTree>
    <p:extLst>
      <p:ext uri="{BB962C8B-B14F-4D97-AF65-F5344CB8AC3E}">
        <p14:creationId xmlns:p14="http://schemas.microsoft.com/office/powerpoint/2010/main" val="31434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Unit Testing</a:t>
            </a:r>
            <a:endParaRPr lang="en-SG" dirty="0">
              <a:solidFill>
                <a:schemeClr val="tx1"/>
              </a:solidFill>
            </a:endParaRPr>
          </a:p>
        </p:txBody>
      </p:sp>
      <p:pic>
        <p:nvPicPr>
          <p:cNvPr id="4" name="Picture 3">
            <a:extLst>
              <a:ext uri="{FF2B5EF4-FFF2-40B4-BE49-F238E27FC236}">
                <a16:creationId xmlns:a16="http://schemas.microsoft.com/office/drawing/2014/main" id="{06F8AEB1-FE85-4EBB-889B-5AB530DCA565}"/>
              </a:ext>
            </a:extLst>
          </p:cNvPr>
          <p:cNvPicPr>
            <a:picLocks noChangeAspect="1"/>
          </p:cNvPicPr>
          <p:nvPr/>
        </p:nvPicPr>
        <p:blipFill>
          <a:blip r:embed="rId2"/>
          <a:stretch>
            <a:fillRect/>
          </a:stretch>
        </p:blipFill>
        <p:spPr>
          <a:xfrm>
            <a:off x="395536" y="1772817"/>
            <a:ext cx="7937522" cy="44599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EE1206-A427-4D1F-824C-6936CA6746F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9AF8E4D7-ACDC-4448-87FD-0E6191626DA8}"/>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UAT Testing</a:t>
            </a:r>
            <a:endParaRPr lang="en-SG" dirty="0">
              <a:solidFill>
                <a:schemeClr val="tx1"/>
              </a:solidFill>
            </a:endParaRPr>
          </a:p>
        </p:txBody>
      </p:sp>
      <p:pic>
        <p:nvPicPr>
          <p:cNvPr id="6" name="Picture 5">
            <a:extLst>
              <a:ext uri="{FF2B5EF4-FFF2-40B4-BE49-F238E27FC236}">
                <a16:creationId xmlns:a16="http://schemas.microsoft.com/office/drawing/2014/main" id="{24C4A3FC-9FFB-429A-A228-E68C479075FC}"/>
              </a:ext>
            </a:extLst>
          </p:cNvPr>
          <p:cNvPicPr>
            <a:picLocks noChangeAspect="1"/>
          </p:cNvPicPr>
          <p:nvPr/>
        </p:nvPicPr>
        <p:blipFill>
          <a:blip r:embed="rId2"/>
          <a:stretch>
            <a:fillRect/>
          </a:stretch>
        </p:blipFill>
        <p:spPr>
          <a:xfrm>
            <a:off x="323528" y="1700808"/>
            <a:ext cx="8352928" cy="4766738"/>
          </a:xfrm>
          <a:prstGeom prst="rect">
            <a:avLst/>
          </a:prstGeom>
        </p:spPr>
      </p:pic>
    </p:spTree>
    <p:extLst>
      <p:ext uri="{BB962C8B-B14F-4D97-AF65-F5344CB8AC3E}">
        <p14:creationId xmlns:p14="http://schemas.microsoft.com/office/powerpoint/2010/main" val="189798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46F9C-7F3E-476D-B708-74CE48427C9B}"/>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A238ACBF-759C-42C6-91D8-BF3C10307CC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Cross Browser Testing</a:t>
            </a:r>
            <a:endParaRPr lang="en-SG" dirty="0">
              <a:solidFill>
                <a:schemeClr val="tx1"/>
              </a:solidFill>
            </a:endParaRPr>
          </a:p>
        </p:txBody>
      </p:sp>
      <p:pic>
        <p:nvPicPr>
          <p:cNvPr id="6" name="Picture 5">
            <a:extLst>
              <a:ext uri="{FF2B5EF4-FFF2-40B4-BE49-F238E27FC236}">
                <a16:creationId xmlns:a16="http://schemas.microsoft.com/office/drawing/2014/main" id="{FD3E4A30-7ED5-4B6E-BDE5-2BCDBF6F4F34}"/>
              </a:ext>
            </a:extLst>
          </p:cNvPr>
          <p:cNvPicPr>
            <a:picLocks noChangeAspect="1"/>
          </p:cNvPicPr>
          <p:nvPr/>
        </p:nvPicPr>
        <p:blipFill>
          <a:blip r:embed="rId2"/>
          <a:stretch>
            <a:fillRect/>
          </a:stretch>
        </p:blipFill>
        <p:spPr>
          <a:xfrm>
            <a:off x="683568" y="1646905"/>
            <a:ext cx="7267575" cy="4791075"/>
          </a:xfrm>
          <a:prstGeom prst="rect">
            <a:avLst/>
          </a:prstGeom>
        </p:spPr>
      </p:pic>
    </p:spTree>
    <p:extLst>
      <p:ext uri="{BB962C8B-B14F-4D97-AF65-F5344CB8AC3E}">
        <p14:creationId xmlns:p14="http://schemas.microsoft.com/office/powerpoint/2010/main" val="171457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98B8-1D66-4D1A-807D-9CBE7246314A}"/>
              </a:ext>
            </a:extLst>
          </p:cNvPr>
          <p:cNvSpPr>
            <a:spLocks noGrp="1"/>
          </p:cNvSpPr>
          <p:nvPr>
            <p:ph type="title"/>
          </p:nvPr>
        </p:nvSpPr>
        <p:spPr/>
        <p:txBody>
          <a:bodyPr/>
          <a:lstStyle/>
          <a:p>
            <a:endParaRPr lang="id-ID"/>
          </a:p>
        </p:txBody>
      </p:sp>
      <p:sp>
        <p:nvSpPr>
          <p:cNvPr id="3" name="TextBox 2">
            <a:extLst>
              <a:ext uri="{FF2B5EF4-FFF2-40B4-BE49-F238E27FC236}">
                <a16:creationId xmlns:a16="http://schemas.microsoft.com/office/drawing/2014/main" id="{91401DD9-AD11-492E-8749-E6C1F1CA1C3C}"/>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041DDA57-DD01-4D8C-B644-9B76B07E8BF4}"/>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Cross Browser Testing</a:t>
            </a:r>
            <a:endParaRPr lang="en-SG" dirty="0">
              <a:solidFill>
                <a:schemeClr val="tx1"/>
              </a:solidFill>
            </a:endParaRPr>
          </a:p>
        </p:txBody>
      </p:sp>
      <p:pic>
        <p:nvPicPr>
          <p:cNvPr id="7" name="Picture 6">
            <a:extLst>
              <a:ext uri="{FF2B5EF4-FFF2-40B4-BE49-F238E27FC236}">
                <a16:creationId xmlns:a16="http://schemas.microsoft.com/office/drawing/2014/main" id="{E200C50A-CD24-4BFD-9284-5F61B34BE3DA}"/>
              </a:ext>
            </a:extLst>
          </p:cNvPr>
          <p:cNvPicPr>
            <a:picLocks noChangeAspect="1"/>
          </p:cNvPicPr>
          <p:nvPr/>
        </p:nvPicPr>
        <p:blipFill>
          <a:blip r:embed="rId2"/>
          <a:stretch>
            <a:fillRect/>
          </a:stretch>
        </p:blipFill>
        <p:spPr>
          <a:xfrm>
            <a:off x="934327" y="1633537"/>
            <a:ext cx="7277100" cy="4819650"/>
          </a:xfrm>
          <a:prstGeom prst="rect">
            <a:avLst/>
          </a:prstGeom>
        </p:spPr>
      </p:pic>
    </p:spTree>
    <p:extLst>
      <p:ext uri="{BB962C8B-B14F-4D97-AF65-F5344CB8AC3E}">
        <p14:creationId xmlns:p14="http://schemas.microsoft.com/office/powerpoint/2010/main" val="129883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A9488-C645-4F8D-A243-8773E480461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D7D5D640-5C0F-41B8-86FE-67F48A4CA080}"/>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Load Testing</a:t>
            </a:r>
            <a:endParaRPr lang="en-SG" dirty="0">
              <a:solidFill>
                <a:schemeClr val="tx1"/>
              </a:solidFill>
            </a:endParaRPr>
          </a:p>
        </p:txBody>
      </p:sp>
      <p:pic>
        <p:nvPicPr>
          <p:cNvPr id="5" name="Picture 4">
            <a:extLst>
              <a:ext uri="{FF2B5EF4-FFF2-40B4-BE49-F238E27FC236}">
                <a16:creationId xmlns:a16="http://schemas.microsoft.com/office/drawing/2014/main" id="{4E6EA97F-7483-477D-A104-AF2C6025A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98" y="1916832"/>
            <a:ext cx="8279765" cy="3825240"/>
          </a:xfrm>
          <a:prstGeom prst="rect">
            <a:avLst/>
          </a:prstGeom>
        </p:spPr>
      </p:pic>
    </p:spTree>
    <p:extLst>
      <p:ext uri="{BB962C8B-B14F-4D97-AF65-F5344CB8AC3E}">
        <p14:creationId xmlns:p14="http://schemas.microsoft.com/office/powerpoint/2010/main" val="239353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 Tools</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Testing Tools</a:t>
            </a:r>
          </a:p>
          <a:p>
            <a:pPr marL="742950" lvl="1" indent="-285750">
              <a:buFont typeface="Wingdings" panose="05000000000000000000" pitchFamily="2" charset="2"/>
              <a:buChar char="§"/>
              <a:defRPr/>
            </a:pPr>
            <a:r>
              <a:rPr lang="id-ID" dirty="0">
                <a:solidFill>
                  <a:schemeClr val="tx1"/>
                </a:solidFill>
              </a:rPr>
              <a:t>JUNIT</a:t>
            </a:r>
          </a:p>
          <a:p>
            <a:pPr marL="742950" lvl="1" indent="-285750">
              <a:buFont typeface="Wingdings" panose="05000000000000000000" pitchFamily="2" charset="2"/>
              <a:buChar char="§"/>
              <a:defRPr/>
            </a:pPr>
            <a:r>
              <a:rPr lang="id-ID" dirty="0">
                <a:solidFill>
                  <a:schemeClr val="tx1"/>
                </a:solidFill>
              </a:rPr>
              <a:t>InteliJ</a:t>
            </a:r>
            <a:endParaRPr lang="en-SG" dirty="0">
              <a:solidFill>
                <a:schemeClr val="tx1"/>
              </a:solidFill>
            </a:endParaRPr>
          </a:p>
          <a:p>
            <a:pPr marL="742950" lvl="1" indent="-285750">
              <a:buFont typeface="Wingdings" panose="05000000000000000000" pitchFamily="2" charset="2"/>
              <a:buChar char="§"/>
              <a:defRPr/>
            </a:pPr>
            <a:r>
              <a:rPr lang="id-ID" dirty="0">
                <a:solidFill>
                  <a:schemeClr val="tx1"/>
                </a:solidFill>
              </a:rPr>
              <a:t>Chrome Dev Tools</a:t>
            </a:r>
          </a:p>
          <a:p>
            <a:pPr marL="742950" lvl="1" indent="-285750">
              <a:buFont typeface="Wingdings" panose="05000000000000000000" pitchFamily="2" charset="2"/>
              <a:buChar char="§"/>
              <a:defRPr/>
            </a:pPr>
            <a:r>
              <a:rPr lang="id-ID" dirty="0">
                <a:solidFill>
                  <a:schemeClr val="tx1"/>
                </a:solidFill>
              </a:rPr>
              <a:t>Lighthouse</a:t>
            </a:r>
          </a:p>
          <a:p>
            <a:pPr marL="742950" lvl="1" indent="-285750">
              <a:buFont typeface="Wingdings" panose="05000000000000000000" pitchFamily="2" charset="2"/>
              <a:buChar char="§"/>
              <a:defRPr/>
            </a:pPr>
            <a:r>
              <a:rPr lang="id-ID" dirty="0">
                <a:solidFill>
                  <a:schemeClr val="tx1"/>
                </a:solidFill>
              </a:rPr>
              <a:t>Microsoft Edge</a:t>
            </a:r>
          </a:p>
          <a:p>
            <a:pPr marL="742950" lvl="1" indent="-285750">
              <a:buFont typeface="Wingdings" panose="05000000000000000000" pitchFamily="2" charset="2"/>
              <a:buChar char="§"/>
              <a:defRPr/>
            </a:pPr>
            <a:r>
              <a:rPr lang="id-ID" dirty="0">
                <a:solidFill>
                  <a:schemeClr val="tx1"/>
                </a:solidFill>
              </a:rPr>
              <a:t>Mozila Firefox</a:t>
            </a: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D2216C24-7787-4C3A-A228-8DA942CBB034}"/>
              </a:ext>
            </a:extLst>
          </p:cNvPr>
          <p:cNvPicPr>
            <a:picLocks noChangeAspect="1"/>
          </p:cNvPicPr>
          <p:nvPr/>
        </p:nvPicPr>
        <p:blipFill>
          <a:blip r:embed="rId3"/>
          <a:stretch>
            <a:fillRect/>
          </a:stretch>
        </p:blipFill>
        <p:spPr>
          <a:xfrm>
            <a:off x="3645693" y="1484784"/>
            <a:ext cx="1781175" cy="1752600"/>
          </a:xfrm>
          <a:prstGeom prst="rect">
            <a:avLst/>
          </a:prstGeom>
        </p:spPr>
      </p:pic>
      <p:pic>
        <p:nvPicPr>
          <p:cNvPr id="8" name="Picture 7">
            <a:extLst>
              <a:ext uri="{FF2B5EF4-FFF2-40B4-BE49-F238E27FC236}">
                <a16:creationId xmlns:a16="http://schemas.microsoft.com/office/drawing/2014/main" id="{972E18BC-496F-4463-A255-A9E23836D028}"/>
              </a:ext>
            </a:extLst>
          </p:cNvPr>
          <p:cNvPicPr>
            <a:picLocks noChangeAspect="1"/>
          </p:cNvPicPr>
          <p:nvPr/>
        </p:nvPicPr>
        <p:blipFill>
          <a:blip r:embed="rId4"/>
          <a:stretch>
            <a:fillRect/>
          </a:stretch>
        </p:blipFill>
        <p:spPr>
          <a:xfrm>
            <a:off x="3666706" y="3513494"/>
            <a:ext cx="1810588" cy="1080000"/>
          </a:xfrm>
          <a:prstGeom prst="rect">
            <a:avLst/>
          </a:prstGeom>
        </p:spPr>
      </p:pic>
      <p:pic>
        <p:nvPicPr>
          <p:cNvPr id="10" name="Picture 9">
            <a:extLst>
              <a:ext uri="{FF2B5EF4-FFF2-40B4-BE49-F238E27FC236}">
                <a16:creationId xmlns:a16="http://schemas.microsoft.com/office/drawing/2014/main" id="{4ADD0D9B-A2AF-45F7-827B-4BE358CBB544}"/>
              </a:ext>
            </a:extLst>
          </p:cNvPr>
          <p:cNvPicPr>
            <a:picLocks noChangeAspect="1"/>
          </p:cNvPicPr>
          <p:nvPr/>
        </p:nvPicPr>
        <p:blipFill>
          <a:blip r:embed="rId5"/>
          <a:stretch>
            <a:fillRect/>
          </a:stretch>
        </p:blipFill>
        <p:spPr>
          <a:xfrm>
            <a:off x="3562350" y="5351093"/>
            <a:ext cx="3162300" cy="781050"/>
          </a:xfrm>
          <a:prstGeom prst="rect">
            <a:avLst/>
          </a:prstGeom>
        </p:spPr>
      </p:pic>
      <p:pic>
        <p:nvPicPr>
          <p:cNvPr id="12" name="Picture 11">
            <a:extLst>
              <a:ext uri="{FF2B5EF4-FFF2-40B4-BE49-F238E27FC236}">
                <a16:creationId xmlns:a16="http://schemas.microsoft.com/office/drawing/2014/main" id="{1E48B193-031D-45A6-832C-49384BB200C1}"/>
              </a:ext>
            </a:extLst>
          </p:cNvPr>
          <p:cNvPicPr>
            <a:picLocks noChangeAspect="1"/>
          </p:cNvPicPr>
          <p:nvPr/>
        </p:nvPicPr>
        <p:blipFill>
          <a:blip r:embed="rId6"/>
          <a:stretch>
            <a:fillRect/>
          </a:stretch>
        </p:blipFill>
        <p:spPr>
          <a:xfrm>
            <a:off x="7092280" y="3526694"/>
            <a:ext cx="1666875" cy="1066800"/>
          </a:xfrm>
          <a:prstGeom prst="rect">
            <a:avLst/>
          </a:prstGeom>
        </p:spPr>
      </p:pic>
      <p:pic>
        <p:nvPicPr>
          <p:cNvPr id="14" name="Picture 13">
            <a:extLst>
              <a:ext uri="{FF2B5EF4-FFF2-40B4-BE49-F238E27FC236}">
                <a16:creationId xmlns:a16="http://schemas.microsoft.com/office/drawing/2014/main" id="{AC2455B7-A0E7-44AC-925B-23DB6081EB52}"/>
              </a:ext>
            </a:extLst>
          </p:cNvPr>
          <p:cNvPicPr>
            <a:picLocks noChangeAspect="1"/>
          </p:cNvPicPr>
          <p:nvPr/>
        </p:nvPicPr>
        <p:blipFill>
          <a:blip r:embed="rId7"/>
          <a:stretch>
            <a:fillRect/>
          </a:stretch>
        </p:blipFill>
        <p:spPr>
          <a:xfrm>
            <a:off x="7263729" y="5151068"/>
            <a:ext cx="1323975" cy="1181100"/>
          </a:xfrm>
          <a:prstGeom prst="rect">
            <a:avLst/>
          </a:prstGeom>
        </p:spPr>
      </p:pic>
      <p:pic>
        <p:nvPicPr>
          <p:cNvPr id="16" name="Picture 15">
            <a:extLst>
              <a:ext uri="{FF2B5EF4-FFF2-40B4-BE49-F238E27FC236}">
                <a16:creationId xmlns:a16="http://schemas.microsoft.com/office/drawing/2014/main" id="{61490B65-1169-49B0-96DF-024593EA279B}"/>
              </a:ext>
            </a:extLst>
          </p:cNvPr>
          <p:cNvPicPr>
            <a:picLocks noChangeAspect="1"/>
          </p:cNvPicPr>
          <p:nvPr/>
        </p:nvPicPr>
        <p:blipFill>
          <a:blip r:embed="rId8"/>
          <a:stretch>
            <a:fillRect/>
          </a:stretch>
        </p:blipFill>
        <p:spPr>
          <a:xfrm>
            <a:off x="5524103" y="1702295"/>
            <a:ext cx="3343275" cy="1266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796306779"/>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err="1">
                          <a:solidFill>
                            <a:srgbClr val="000000"/>
                          </a:solidFill>
                          <a:effectLst/>
                          <a:latin typeface="Calibri" panose="020F0502020204030204" pitchFamily="34" charset="0"/>
                        </a:rPr>
                        <a:t>Analyze</a:t>
                      </a:r>
                      <a:r>
                        <a:rPr lang="en-SG" sz="1800" b="0" i="0" u="none" strike="noStrike" dirty="0">
                          <a:solidFill>
                            <a:srgbClr val="000000"/>
                          </a:solidFill>
                          <a:effectLst/>
                          <a:latin typeface="Calibri" panose="020F0502020204030204" pitchFamily="34" charset="0"/>
                        </a:rPr>
                        <a:t> and suggest choice of Test Methods</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Schedule the Test Optimally</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Develop the Phase Test Plan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Develop Test Cases &amp; Scripts</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dirty="0">
                          <a:solidFill>
                            <a:srgbClr val="000000"/>
                          </a:solidFill>
                          <a:effectLst/>
                          <a:latin typeface="Calibri" panose="020F0502020204030204" pitchFamily="34" charset="0"/>
                        </a:rPr>
                        <a:t>Execute the Tests &amp; Document the results</a:t>
                      </a: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nvGraphicFramePr>
        <p:xfrm>
          <a:off x="179388" y="1196975"/>
          <a:ext cx="8785225" cy="5400672"/>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4">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4"/>
                  </a:ext>
                </a:extLst>
              </a:tr>
              <a:tr h="348043">
                <a:tc rowSpan="4">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6"/>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8"/>
                  </a:ext>
                </a:extLst>
              </a:tr>
              <a:tr h="348043">
                <a:tc rowSpan="5">
                  <a:txBody>
                    <a:bodyPr/>
                    <a:lstStyle/>
                    <a:p>
                      <a:pPr algn="ctr" fontAlgn="ctr"/>
                      <a:r>
                        <a:rPr lang="en-SG" sz="1800" u="none" strike="noStrike" dirty="0">
                          <a:effectLst/>
                        </a:rPr>
                        <a:t>3</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004193-7EE2-49D6-8F90-C90ADA1BAE96}"/>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dirty="0">
                <a:solidFill>
                  <a:srgbClr val="FFFFFF"/>
                </a:solidFill>
                <a:latin typeface="Arial" panose="020B0604020202020204" pitchFamily="34" charset="0"/>
                <a:ea typeface="ヒラギノ角ゴ Pro W3" charset="-128"/>
                <a:cs typeface="Arial" panose="020B0604020202020204" pitchFamily="34" charset="0"/>
              </a:rPr>
              <a:t>9. Modifications Made based On Feedback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C4B8C279-5385-463D-BFA6-A596660759C4}"/>
              </a:ext>
            </a:extLst>
          </p:cNvPr>
          <p:cNvPicPr>
            <a:picLocks noChangeAspect="1"/>
          </p:cNvPicPr>
          <p:nvPr/>
        </p:nvPicPr>
        <p:blipFill>
          <a:blip r:embed="rId3"/>
          <a:stretch>
            <a:fillRect/>
          </a:stretch>
        </p:blipFill>
        <p:spPr>
          <a:xfrm>
            <a:off x="798666" y="1629000"/>
            <a:ext cx="7475230" cy="360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227105-ECC0-4039-834F-F328AF0676D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4" name="Rectangle 3">
            <a:extLst>
              <a:ext uri="{FF2B5EF4-FFF2-40B4-BE49-F238E27FC236}">
                <a16:creationId xmlns:a16="http://schemas.microsoft.com/office/drawing/2014/main" id="{86263C91-03C5-4B8F-A362-5E646537DC4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896DA8AD-0563-400C-B4D1-5E264BD68F57}"/>
              </a:ext>
            </a:extLst>
          </p:cNvPr>
          <p:cNvPicPr>
            <a:picLocks noChangeAspect="1"/>
          </p:cNvPicPr>
          <p:nvPr/>
        </p:nvPicPr>
        <p:blipFill>
          <a:blip r:embed="rId2"/>
          <a:stretch>
            <a:fillRect/>
          </a:stretch>
        </p:blipFill>
        <p:spPr>
          <a:xfrm>
            <a:off x="683568" y="1196974"/>
            <a:ext cx="2702290" cy="5545139"/>
          </a:xfrm>
          <a:prstGeom prst="rect">
            <a:avLst/>
          </a:prstGeom>
        </p:spPr>
      </p:pic>
      <p:pic>
        <p:nvPicPr>
          <p:cNvPr id="9" name="Picture 8">
            <a:extLst>
              <a:ext uri="{FF2B5EF4-FFF2-40B4-BE49-F238E27FC236}">
                <a16:creationId xmlns:a16="http://schemas.microsoft.com/office/drawing/2014/main" id="{90FDC7E7-9179-4153-90DE-C214B4C5A81F}"/>
              </a:ext>
            </a:extLst>
          </p:cNvPr>
          <p:cNvPicPr>
            <a:picLocks noChangeAspect="1"/>
          </p:cNvPicPr>
          <p:nvPr/>
        </p:nvPicPr>
        <p:blipFill>
          <a:blip r:embed="rId3"/>
          <a:stretch>
            <a:fillRect/>
          </a:stretch>
        </p:blipFill>
        <p:spPr>
          <a:xfrm>
            <a:off x="5808905" y="1449387"/>
            <a:ext cx="2473810" cy="5003800"/>
          </a:xfrm>
          <a:prstGeom prst="rect">
            <a:avLst/>
          </a:prstGeom>
        </p:spPr>
      </p:pic>
    </p:spTree>
    <p:extLst>
      <p:ext uri="{BB962C8B-B14F-4D97-AF65-F5344CB8AC3E}">
        <p14:creationId xmlns:p14="http://schemas.microsoft.com/office/powerpoint/2010/main" val="125424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800" b="1" dirty="0">
                <a:solidFill>
                  <a:schemeClr val="tx1"/>
                </a:solidFill>
              </a:rPr>
              <a:t>List of Improvements</a:t>
            </a:r>
          </a:p>
          <a:p>
            <a:pPr marL="742950" lvl="1" indent="-285750">
              <a:buFont typeface="Wingdings" panose="05000000000000000000" pitchFamily="2" charset="2"/>
              <a:buChar char="§"/>
              <a:defRPr/>
            </a:pPr>
            <a:r>
              <a:rPr lang="id-ID" sz="2400" dirty="0">
                <a:solidFill>
                  <a:schemeClr val="tx1"/>
                </a:solidFill>
              </a:rPr>
              <a:t>Make a More interactive layout</a:t>
            </a:r>
            <a:endParaRPr lang="en-SG" sz="2400" dirty="0">
              <a:solidFill>
                <a:schemeClr val="tx1"/>
              </a:solidFill>
            </a:endParaRPr>
          </a:p>
          <a:p>
            <a:pPr marL="742950" lvl="1" indent="-285750">
              <a:buFont typeface="Wingdings" panose="05000000000000000000" pitchFamily="2" charset="2"/>
              <a:buChar char="§"/>
              <a:defRPr/>
            </a:pPr>
            <a:r>
              <a:rPr lang="id-ID" sz="2400" dirty="0">
                <a:solidFill>
                  <a:schemeClr val="tx1"/>
                </a:solidFill>
              </a:rPr>
              <a:t>Refresh the Design</a:t>
            </a:r>
            <a:endParaRPr lang="en-SG" sz="2400" dirty="0">
              <a:solidFill>
                <a:schemeClr val="tx1"/>
              </a:solidFill>
            </a:endParaRPr>
          </a:p>
          <a:p>
            <a:pPr marL="742950" lvl="1" indent="-285750">
              <a:buFont typeface="Wingdings" panose="05000000000000000000" pitchFamily="2" charset="2"/>
              <a:buChar char="§"/>
              <a:defRPr/>
            </a:pPr>
            <a:r>
              <a:rPr lang="id-ID" sz="2400" dirty="0">
                <a:solidFill>
                  <a:schemeClr val="tx1"/>
                </a:solidFill>
              </a:rPr>
              <a:t>Make Posts and Apply Job similar on LinkedIn</a:t>
            </a:r>
            <a:endParaRPr lang="en-SG" sz="2800" b="1" dirty="0">
              <a:solidFill>
                <a:schemeClr val="tx1"/>
              </a:solidFill>
            </a:endParaRPr>
          </a:p>
          <a:p>
            <a:pPr marL="742950" lvl="1" indent="-285750">
              <a:buFont typeface="Wingdings" panose="05000000000000000000" pitchFamily="2" charset="2"/>
              <a:buChar char="§"/>
              <a:defRPr/>
            </a:pPr>
            <a:r>
              <a:rPr lang="id-ID" sz="2400" dirty="0">
                <a:solidFill>
                  <a:schemeClr val="tx1"/>
                </a:solidFill>
              </a:rPr>
              <a:t>Add Messages Features</a:t>
            </a:r>
            <a:endParaRPr lang="en-SG" sz="2400" dirty="0">
              <a:solidFill>
                <a:schemeClr val="tx1"/>
              </a:solidFill>
            </a:endParaRPr>
          </a:p>
          <a:p>
            <a:pPr marL="742950" lvl="1" indent="-285750">
              <a:buFont typeface="Wingdings" panose="05000000000000000000" pitchFamily="2" charset="2"/>
              <a:buChar char="§"/>
              <a:defRPr/>
            </a:pPr>
            <a:endParaRPr lang="en-SG" sz="2400" dirty="0">
              <a:solidFill>
                <a:schemeClr val="tx1"/>
              </a:solidFill>
            </a:endParaRPr>
          </a:p>
          <a:p>
            <a:pPr marL="285750" indent="-285750">
              <a:buFont typeface="Wingdings" panose="05000000000000000000" pitchFamily="2" charset="2"/>
              <a:buChar char="q"/>
              <a:defRPr/>
            </a:pPr>
            <a:endParaRPr lang="en-SG" sz="2400" dirty="0">
              <a:solidFill>
                <a:schemeClr val="tx1"/>
              </a:solidFill>
            </a:endParaRPr>
          </a:p>
          <a:p>
            <a:pPr marL="285750" indent="-285750">
              <a:buFont typeface="Wingdings" panose="05000000000000000000" pitchFamily="2" charset="2"/>
              <a:buChar char="q"/>
              <a:defRPr/>
            </a:pPr>
            <a:endParaRPr lang="en-SG" sz="2400" dirty="0">
              <a:solidFill>
                <a:schemeClr val="tx1"/>
              </a:solidFill>
            </a:endParaRPr>
          </a:p>
          <a:p>
            <a:pPr marL="285750" indent="-285750">
              <a:buFont typeface="Wingdings" panose="05000000000000000000" pitchFamily="2" charset="2"/>
              <a:buChar char="q"/>
              <a:defRPr/>
            </a:pPr>
            <a:endParaRPr lang="en-SG" sz="2400" dirty="0">
              <a:solidFill>
                <a:schemeClr val="tx1"/>
              </a:solidFill>
            </a:endParaRPr>
          </a:p>
          <a:p>
            <a:pPr marL="285750" indent="-285750">
              <a:buFont typeface="Wingdings" panose="05000000000000000000" pitchFamily="2" charset="2"/>
              <a:buChar char="q"/>
              <a:defRPr/>
            </a:pPr>
            <a:endParaRPr lang="en-SG" sz="2400" dirty="0">
              <a:solidFill>
                <a:schemeClr val="tx1"/>
              </a:solidFill>
            </a:endParaRPr>
          </a:p>
          <a:p>
            <a:pPr marL="285750" indent="-285750">
              <a:buFont typeface="Wingdings" panose="05000000000000000000" pitchFamily="2" charset="2"/>
              <a:buChar char="q"/>
              <a:defRPr/>
            </a:pPr>
            <a:endParaRPr lang="en-SG" sz="2400" dirty="0">
              <a:solidFill>
                <a:schemeClr val="tx1"/>
              </a:solidFill>
            </a:endParaRPr>
          </a:p>
          <a:p>
            <a:pPr marL="285750" indent="-285750">
              <a:buFont typeface="Wingdings" panose="05000000000000000000" pitchFamily="2" charset="2"/>
              <a:buChar char="q"/>
              <a:defRPr/>
            </a:pPr>
            <a:endParaRPr lang="en-SG"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995819871"/>
              </p:ext>
            </p:extLst>
          </p:nvPr>
        </p:nvGraphicFramePr>
        <p:xfrm>
          <a:off x="179388" y="1101725"/>
          <a:ext cx="8705850" cy="40233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Different Types of Testing</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How Different Testing Helps</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Tests Selected</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Schedule</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Results</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Testing Tools</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 &amp; Tasks</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383569073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List types of Testing</a:t>
            </a:r>
          </a:p>
          <a:p>
            <a:pPr marL="742950" lvl="1" indent="-285750">
              <a:spcBef>
                <a:spcPts val="600"/>
              </a:spcBef>
              <a:spcAft>
                <a:spcPts val="600"/>
              </a:spcAft>
              <a:buFont typeface="Calibri" panose="020F0502020204030204" pitchFamily="34" charset="0"/>
              <a:buChar char="‒"/>
              <a:defRPr/>
            </a:pPr>
            <a:r>
              <a:rPr lang="id-ID" dirty="0">
                <a:solidFill>
                  <a:schemeClr val="tx1"/>
                </a:solidFill>
              </a:rPr>
              <a:t>Functional Testing</a:t>
            </a:r>
          </a:p>
          <a:p>
            <a:pPr marL="1200150" lvl="2" indent="-285750">
              <a:spcBef>
                <a:spcPts val="600"/>
              </a:spcBef>
              <a:spcAft>
                <a:spcPts val="600"/>
              </a:spcAft>
              <a:buFont typeface="Calibri" panose="020F0502020204030204" pitchFamily="34" charset="0"/>
              <a:buChar char="‒"/>
              <a:defRPr/>
            </a:pPr>
            <a:r>
              <a:rPr lang="id-ID" dirty="0">
                <a:solidFill>
                  <a:schemeClr val="tx1"/>
                </a:solidFill>
              </a:rPr>
              <a:t>User Acceptance Testing</a:t>
            </a:r>
          </a:p>
          <a:p>
            <a:pPr marL="1200150" lvl="2" indent="-285750">
              <a:spcBef>
                <a:spcPts val="600"/>
              </a:spcBef>
              <a:spcAft>
                <a:spcPts val="600"/>
              </a:spcAft>
              <a:buFont typeface="Calibri" panose="020F0502020204030204" pitchFamily="34" charset="0"/>
              <a:buChar char="‒"/>
              <a:defRPr/>
            </a:pPr>
            <a:r>
              <a:rPr lang="id-ID" dirty="0">
                <a:solidFill>
                  <a:schemeClr val="tx1"/>
                </a:solidFill>
              </a:rPr>
              <a:t>Unit Testing</a:t>
            </a: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60F91273-C80C-458D-B161-C4EE6E87689F}"/>
              </a:ext>
            </a:extLst>
          </p:cNvPr>
          <p:cNvPicPr>
            <a:picLocks noChangeAspect="1"/>
          </p:cNvPicPr>
          <p:nvPr/>
        </p:nvPicPr>
        <p:blipFill>
          <a:blip r:embed="rId2"/>
          <a:stretch>
            <a:fillRect/>
          </a:stretch>
        </p:blipFill>
        <p:spPr>
          <a:xfrm>
            <a:off x="3886723" y="1421373"/>
            <a:ext cx="4797550" cy="40152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B6B896-101B-4A26-A0B7-E979343B3CC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F96295E6-DC9A-4726-8465-E545CBA73D6A}"/>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List types of Testing</a:t>
            </a:r>
          </a:p>
          <a:p>
            <a:pPr marL="742950" lvl="1" indent="-285750">
              <a:spcBef>
                <a:spcPts val="600"/>
              </a:spcBef>
              <a:spcAft>
                <a:spcPts val="600"/>
              </a:spcAft>
              <a:buFont typeface="Calibri" panose="020F0502020204030204" pitchFamily="34" charset="0"/>
              <a:buChar char="‒"/>
              <a:defRPr/>
            </a:pPr>
            <a:r>
              <a:rPr lang="id-ID" dirty="0">
                <a:solidFill>
                  <a:schemeClr val="tx1"/>
                </a:solidFill>
              </a:rPr>
              <a:t>Non Functional Testing</a:t>
            </a:r>
          </a:p>
          <a:p>
            <a:pPr marL="1200150" lvl="2" indent="-285750">
              <a:spcBef>
                <a:spcPts val="600"/>
              </a:spcBef>
              <a:spcAft>
                <a:spcPts val="600"/>
              </a:spcAft>
              <a:buFont typeface="Calibri" panose="020F0502020204030204" pitchFamily="34" charset="0"/>
              <a:buChar char="‒"/>
              <a:defRPr/>
            </a:pPr>
            <a:r>
              <a:rPr lang="id-ID" dirty="0">
                <a:solidFill>
                  <a:schemeClr val="tx1"/>
                </a:solidFill>
              </a:rPr>
              <a:t>Cross Browser Testing</a:t>
            </a:r>
          </a:p>
          <a:p>
            <a:pPr marL="1200150" lvl="2" indent="-285750">
              <a:spcBef>
                <a:spcPts val="600"/>
              </a:spcBef>
              <a:spcAft>
                <a:spcPts val="600"/>
              </a:spcAft>
              <a:buFont typeface="Calibri" panose="020F0502020204030204" pitchFamily="34" charset="0"/>
              <a:buChar char="‒"/>
              <a:defRPr/>
            </a:pPr>
            <a:r>
              <a:rPr lang="id-ID" dirty="0">
                <a:solidFill>
                  <a:schemeClr val="tx1"/>
                </a:solidFill>
              </a:rPr>
              <a:t>Load Testing</a:t>
            </a:r>
          </a:p>
          <a:p>
            <a:pPr marL="1200150" lvl="2" indent="-285750">
              <a:spcBef>
                <a:spcPts val="600"/>
              </a:spcBef>
              <a:spcAft>
                <a:spcPts val="600"/>
              </a:spcAft>
              <a:buFont typeface="Calibri" panose="020F0502020204030204" pitchFamily="34" charset="0"/>
              <a:buChar char="‒"/>
              <a:defRPr/>
            </a:pPr>
            <a:r>
              <a:rPr lang="id-ID" dirty="0">
                <a:solidFill>
                  <a:schemeClr val="tx1"/>
                </a:solidFill>
              </a:rPr>
              <a:t>Usability Testing</a:t>
            </a: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5" name="Picture 4">
            <a:extLst>
              <a:ext uri="{FF2B5EF4-FFF2-40B4-BE49-F238E27FC236}">
                <a16:creationId xmlns:a16="http://schemas.microsoft.com/office/drawing/2014/main" id="{87C8D79D-C416-425A-B531-0262E593B2C4}"/>
              </a:ext>
            </a:extLst>
          </p:cNvPr>
          <p:cNvPicPr>
            <a:picLocks noChangeAspect="1"/>
          </p:cNvPicPr>
          <p:nvPr/>
        </p:nvPicPr>
        <p:blipFill>
          <a:blip r:embed="rId2"/>
          <a:stretch>
            <a:fillRect/>
          </a:stretch>
        </p:blipFill>
        <p:spPr>
          <a:xfrm>
            <a:off x="3818798" y="1285874"/>
            <a:ext cx="5145815" cy="4735413"/>
          </a:xfrm>
          <a:prstGeom prst="rect">
            <a:avLst/>
          </a:prstGeom>
        </p:spPr>
      </p:pic>
    </p:spTree>
    <p:extLst>
      <p:ext uri="{BB962C8B-B14F-4D97-AF65-F5344CB8AC3E}">
        <p14:creationId xmlns:p14="http://schemas.microsoft.com/office/powerpoint/2010/main" val="412973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spcBef>
                <a:spcPts val="0"/>
              </a:spcBef>
              <a:spcAft>
                <a:spcPts val="0"/>
              </a:spcAft>
            </a:pPr>
            <a:r>
              <a:rPr lang="en-US" sz="2400" b="1" dirty="0">
                <a:solidFill>
                  <a:srgbClr val="0E101A"/>
                </a:solidFill>
                <a:effectLst/>
              </a:rPr>
              <a:t>Functional Testing:</a:t>
            </a:r>
            <a:endParaRPr lang="en-US" sz="2400" dirty="0">
              <a:solidFill>
                <a:srgbClr val="0E101A"/>
              </a:solidFill>
              <a:effectLst/>
            </a:endParaRPr>
          </a:p>
          <a:p>
            <a:pPr marL="457200" indent="-457200" algn="just">
              <a:spcBef>
                <a:spcPts val="0"/>
              </a:spcBef>
              <a:spcAft>
                <a:spcPts val="0"/>
              </a:spcAft>
              <a:buAutoNum type="arabicPeriod"/>
            </a:pPr>
            <a:r>
              <a:rPr lang="en-US" sz="2400" b="1" dirty="0">
                <a:solidFill>
                  <a:srgbClr val="0E101A"/>
                </a:solidFill>
                <a:effectLst/>
              </a:rPr>
              <a:t>Unit Tests:</a:t>
            </a:r>
            <a:r>
              <a:rPr lang="en-US" sz="2400" dirty="0">
                <a:solidFill>
                  <a:srgbClr val="0E101A"/>
                </a:solidFill>
                <a:effectLst/>
              </a:rPr>
              <a:t> Unit testing ensures that individual components of the community portal work as expected. By identifying and rectifying issues at the component level, unit tests enhance the overall reliability of the codebase. </a:t>
            </a:r>
            <a:endParaRPr lang="id-ID" sz="2400" dirty="0">
              <a:solidFill>
                <a:srgbClr val="0E101A"/>
              </a:solidFill>
              <a:effectLst/>
            </a:endParaRPr>
          </a:p>
          <a:p>
            <a:pPr marL="457200" indent="-457200" algn="just">
              <a:spcBef>
                <a:spcPts val="0"/>
              </a:spcBef>
              <a:spcAft>
                <a:spcPts val="0"/>
              </a:spcAft>
              <a:buAutoNum type="arabicPeriod"/>
            </a:pPr>
            <a:r>
              <a:rPr lang="en-US" sz="2400" b="1" dirty="0">
                <a:solidFill>
                  <a:srgbClr val="0E101A"/>
                </a:solidFill>
                <a:effectLst/>
              </a:rPr>
              <a:t>User Acceptance Testing (UAT):</a:t>
            </a:r>
            <a:r>
              <a:rPr lang="en-US" sz="2400" dirty="0">
                <a:solidFill>
                  <a:srgbClr val="0E101A"/>
                </a:solidFill>
                <a:effectLst/>
              </a:rPr>
              <a:t> UAT involves real users testing the portal from an end-user perspective. UAT ensures that the portal meets user expectations by validating usability, functionality, and user experience. </a:t>
            </a:r>
            <a:endParaRPr lang="en-SG" sz="2400" dirty="0">
              <a:solidFill>
                <a:schemeClr val="tx1"/>
              </a:solidFill>
            </a:endParaRPr>
          </a:p>
          <a:p>
            <a:pPr marL="742950" lvl="1" indent="-285750" algn="just">
              <a:buFont typeface="Wingdings" panose="05000000000000000000" pitchFamily="2" charset="2"/>
              <a:buChar char="§"/>
              <a:defRPr/>
            </a:pPr>
            <a:endParaRPr lang="en-SG" sz="2400" dirty="0">
              <a:solidFill>
                <a:schemeClr val="tx1"/>
              </a:solidFill>
            </a:endParaRPr>
          </a:p>
          <a:p>
            <a:pPr marL="742950" lvl="1" indent="-285750" algn="just">
              <a:buFont typeface="Wingdings" panose="05000000000000000000" pitchFamily="2" charset="2"/>
              <a:buChar char="§"/>
              <a:defRPr/>
            </a:pPr>
            <a:endParaRPr lang="en-SG" sz="2400" dirty="0">
              <a:solidFill>
                <a:schemeClr val="tx1"/>
              </a:solidFill>
            </a:endParaRPr>
          </a:p>
          <a:p>
            <a:pPr marL="285750" indent="-285750" algn="just">
              <a:buFont typeface="Wingdings" panose="05000000000000000000" pitchFamily="2" charset="2"/>
              <a:buChar char="q"/>
              <a:defRPr/>
            </a:pPr>
            <a:endParaRPr lang="en-SG" sz="2400" dirty="0">
              <a:solidFill>
                <a:schemeClr val="tx1"/>
              </a:solidFill>
            </a:endParaRPr>
          </a:p>
          <a:p>
            <a:pPr marL="285750" indent="-285750" algn="just">
              <a:buFont typeface="Wingdings" panose="05000000000000000000" pitchFamily="2" charset="2"/>
              <a:buChar char="q"/>
              <a:defRPr/>
            </a:pPr>
            <a:endParaRPr lang="en-SG" sz="2400" dirty="0">
              <a:solidFill>
                <a:schemeClr val="tx1"/>
              </a:solidFill>
            </a:endParaRPr>
          </a:p>
          <a:p>
            <a:pPr marL="285750" indent="-285750" algn="just">
              <a:buFont typeface="Wingdings" panose="05000000000000000000" pitchFamily="2" charset="2"/>
              <a:buChar char="q"/>
              <a:defRPr/>
            </a:pPr>
            <a:endParaRPr lang="en-SG" sz="2400" dirty="0">
              <a:solidFill>
                <a:schemeClr val="tx1"/>
              </a:solidFill>
            </a:endParaRPr>
          </a:p>
          <a:p>
            <a:pPr marL="285750" indent="-285750" algn="just">
              <a:buFont typeface="Wingdings" panose="05000000000000000000" pitchFamily="2" charset="2"/>
              <a:buChar char="q"/>
              <a:defRPr/>
            </a:pPr>
            <a:endParaRPr lang="en-SG" sz="2400" dirty="0">
              <a:solidFill>
                <a:schemeClr val="tx1"/>
              </a:solidFill>
            </a:endParaRPr>
          </a:p>
          <a:p>
            <a:pPr marL="285750" indent="-285750" algn="just">
              <a:buFont typeface="Wingdings" panose="05000000000000000000" pitchFamily="2" charset="2"/>
              <a:buChar char="q"/>
              <a:defRPr/>
            </a:pPr>
            <a:endParaRPr lang="en-SG" sz="2400" dirty="0">
              <a:solidFill>
                <a:schemeClr val="tx1"/>
              </a:solidFill>
            </a:endParaRPr>
          </a:p>
          <a:p>
            <a:pPr marL="285750" indent="-285750" algn="just">
              <a:buFont typeface="Wingdings" panose="05000000000000000000" pitchFamily="2" charset="2"/>
              <a:buChar char="q"/>
              <a:defRPr/>
            </a:pPr>
            <a:endParaRPr lang="en-SG" sz="2400" dirty="0">
              <a:solidFill>
                <a:schemeClr val="tx1"/>
              </a:solidFill>
            </a:endParaRPr>
          </a:p>
        </p:txBody>
      </p:sp>
      <p:pic>
        <p:nvPicPr>
          <p:cNvPr id="3" name="Picture 2">
            <a:extLst>
              <a:ext uri="{FF2B5EF4-FFF2-40B4-BE49-F238E27FC236}">
                <a16:creationId xmlns:a16="http://schemas.microsoft.com/office/drawing/2014/main" id="{6B77013D-E748-4325-AFB9-DA0F3717373E}"/>
              </a:ext>
            </a:extLst>
          </p:cNvPr>
          <p:cNvPicPr>
            <a:picLocks noChangeAspect="1"/>
          </p:cNvPicPr>
          <p:nvPr/>
        </p:nvPicPr>
        <p:blipFill>
          <a:blip r:embed="rId2"/>
          <a:stretch>
            <a:fillRect/>
          </a:stretch>
        </p:blipFill>
        <p:spPr>
          <a:xfrm>
            <a:off x="2743222" y="4670425"/>
            <a:ext cx="3676650" cy="1981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C07DB-42B6-45A6-9C2C-1759781B519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34E91802-52E2-40F8-B7FB-9ACE57530090}"/>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just">
              <a:spcBef>
                <a:spcPts val="0"/>
              </a:spcBef>
              <a:spcAft>
                <a:spcPts val="0"/>
              </a:spcAft>
            </a:pPr>
            <a:r>
              <a:rPr lang="en-US" sz="2200" b="1" dirty="0">
                <a:solidFill>
                  <a:srgbClr val="0E101A"/>
                </a:solidFill>
                <a:effectLst/>
              </a:rPr>
              <a:t>Non-Functional Testing:</a:t>
            </a:r>
            <a:endParaRPr lang="en-US" sz="2200" dirty="0">
              <a:solidFill>
                <a:srgbClr val="0E101A"/>
              </a:solidFill>
              <a:effectLst/>
            </a:endParaRPr>
          </a:p>
          <a:p>
            <a:pPr algn="just">
              <a:spcBef>
                <a:spcPts val="0"/>
              </a:spcBef>
              <a:spcAft>
                <a:spcPts val="0"/>
              </a:spcAft>
            </a:pPr>
            <a:r>
              <a:rPr lang="en-US" sz="2200" b="1" dirty="0">
                <a:solidFill>
                  <a:srgbClr val="0E101A"/>
                </a:solidFill>
                <a:effectLst/>
              </a:rPr>
              <a:t>1. Cross-Browser Testing:</a:t>
            </a:r>
            <a:r>
              <a:rPr lang="en-US" sz="2200" dirty="0">
                <a:solidFill>
                  <a:srgbClr val="0E101A"/>
                </a:solidFill>
                <a:effectLst/>
              </a:rPr>
              <a:t> Cross-browser testing ensures the community portal functions consistently across different browsers. This guarantees a uniform user interface and proper functionality, enhancing accessibility and user satisfaction across a wider audience using diverse browser preferences.</a:t>
            </a:r>
          </a:p>
          <a:p>
            <a:pPr algn="just">
              <a:spcBef>
                <a:spcPts val="0"/>
              </a:spcBef>
              <a:spcAft>
                <a:spcPts val="0"/>
              </a:spcAft>
            </a:pPr>
            <a:r>
              <a:rPr lang="en-US" sz="2200" b="1" dirty="0">
                <a:solidFill>
                  <a:srgbClr val="0E101A"/>
                </a:solidFill>
                <a:effectLst/>
              </a:rPr>
              <a:t>2. Load Testing:</a:t>
            </a:r>
            <a:r>
              <a:rPr lang="en-US" sz="2200" dirty="0">
                <a:solidFill>
                  <a:srgbClr val="0E101A"/>
                </a:solidFill>
                <a:effectLst/>
              </a:rPr>
              <a:t> Load testing assesses the portal's performance under various user loads. Load</a:t>
            </a:r>
            <a:r>
              <a:rPr lang="id-ID" sz="2200" dirty="0">
                <a:solidFill>
                  <a:srgbClr val="0E101A"/>
                </a:solidFill>
                <a:effectLst/>
              </a:rPr>
              <a:t> </a:t>
            </a:r>
            <a:r>
              <a:rPr lang="en-US" sz="2200" dirty="0">
                <a:solidFill>
                  <a:srgbClr val="0E101A"/>
                </a:solidFill>
                <a:effectLst/>
              </a:rPr>
              <a:t>testing ensures the portal remains responsive and scalable. by identifying maximum user capacity. This optimization maintains a smooth and reliable user experience, even during peak usage.</a:t>
            </a:r>
          </a:p>
          <a:p>
            <a:pPr algn="just">
              <a:spcBef>
                <a:spcPts val="0"/>
              </a:spcBef>
              <a:spcAft>
                <a:spcPts val="0"/>
              </a:spcAft>
            </a:pPr>
            <a:r>
              <a:rPr lang="en-US" sz="2200" b="1" dirty="0">
                <a:solidFill>
                  <a:srgbClr val="0E101A"/>
                </a:solidFill>
                <a:effectLst/>
              </a:rPr>
              <a:t>3. Usability Testing:</a:t>
            </a:r>
            <a:r>
              <a:rPr lang="en-US" sz="2200" dirty="0">
                <a:solidFill>
                  <a:srgbClr val="0E101A"/>
                </a:solidFill>
                <a:effectLst/>
              </a:rPr>
              <a:t> Usability testing evaluates the portal's user-friendliness and ease of use. Real users perform tasks to identify areas of difficulty or confusion. This testing improves the user interface and navigation, enhancing overall user experience and higher user satisfaction.</a:t>
            </a:r>
          </a:p>
        </p:txBody>
      </p:sp>
    </p:spTree>
    <p:extLst>
      <p:ext uri="{BB962C8B-B14F-4D97-AF65-F5344CB8AC3E}">
        <p14:creationId xmlns:p14="http://schemas.microsoft.com/office/powerpoint/2010/main" val="58906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graphicFrame>
        <p:nvGraphicFramePr>
          <p:cNvPr id="2" name="Table 1">
            <a:extLst>
              <a:ext uri="{FF2B5EF4-FFF2-40B4-BE49-F238E27FC236}">
                <a16:creationId xmlns:a16="http://schemas.microsoft.com/office/drawing/2014/main" id="{35335175-63CE-4C00-A84A-5B5B06CE457A}"/>
              </a:ext>
            </a:extLst>
          </p:cNvPr>
          <p:cNvGraphicFramePr>
            <a:graphicFrameLocks noGrp="1"/>
          </p:cNvGraphicFramePr>
          <p:nvPr>
            <p:extLst>
              <p:ext uri="{D42A27DB-BD31-4B8C-83A1-F6EECF244321}">
                <p14:modId xmlns:p14="http://schemas.microsoft.com/office/powerpoint/2010/main" val="3518251264"/>
              </p:ext>
            </p:extLst>
          </p:nvPr>
        </p:nvGraphicFramePr>
        <p:xfrm>
          <a:off x="539552" y="1484785"/>
          <a:ext cx="8136904" cy="4293583"/>
        </p:xfrm>
        <a:graphic>
          <a:graphicData uri="http://schemas.openxmlformats.org/drawingml/2006/table">
            <a:tbl>
              <a:tblPr bandRow="1">
                <a:tableStyleId>{5C22544A-7EE6-4342-B048-85BDC9FD1C3A}</a:tableStyleId>
              </a:tblPr>
              <a:tblGrid>
                <a:gridCol w="1908497">
                  <a:extLst>
                    <a:ext uri="{9D8B030D-6E8A-4147-A177-3AD203B41FA5}">
                      <a16:colId xmlns:a16="http://schemas.microsoft.com/office/drawing/2014/main" val="2184789284"/>
                    </a:ext>
                  </a:extLst>
                </a:gridCol>
                <a:gridCol w="5054939">
                  <a:extLst>
                    <a:ext uri="{9D8B030D-6E8A-4147-A177-3AD203B41FA5}">
                      <a16:colId xmlns:a16="http://schemas.microsoft.com/office/drawing/2014/main" val="2870072159"/>
                    </a:ext>
                  </a:extLst>
                </a:gridCol>
                <a:gridCol w="1173468">
                  <a:extLst>
                    <a:ext uri="{9D8B030D-6E8A-4147-A177-3AD203B41FA5}">
                      <a16:colId xmlns:a16="http://schemas.microsoft.com/office/drawing/2014/main" val="572975311"/>
                    </a:ext>
                  </a:extLst>
                </a:gridCol>
              </a:tblGrid>
              <a:tr h="844352">
                <a:tc>
                  <a:txBody>
                    <a:bodyPr/>
                    <a:lstStyle/>
                    <a:p>
                      <a:pPr>
                        <a:lnSpc>
                          <a:spcPct val="107000"/>
                        </a:lnSpc>
                        <a:spcAft>
                          <a:spcPts val="800"/>
                        </a:spcAft>
                      </a:pPr>
                      <a:r>
                        <a:rPr lang="en-SG" sz="1800" dirty="0">
                          <a:effectLst/>
                        </a:rPr>
                        <a:t>Test Scenario ID</a:t>
                      </a:r>
                      <a:endParaRPr lang="id-ID"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SG" sz="1800">
                          <a:effectLst/>
                        </a:rPr>
                        <a:t>Test Scenario</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SG" sz="1800">
                          <a:effectLst/>
                        </a:rPr>
                        <a:t>Number of test cases</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4808910"/>
                  </a:ext>
                </a:extLst>
              </a:tr>
              <a:tr h="412652">
                <a:tc>
                  <a:txBody>
                    <a:bodyPr/>
                    <a:lstStyle/>
                    <a:p>
                      <a:pPr>
                        <a:lnSpc>
                          <a:spcPct val="107000"/>
                        </a:lnSpc>
                        <a:spcAft>
                          <a:spcPts val="800"/>
                        </a:spcAft>
                      </a:pPr>
                      <a:r>
                        <a:rPr lang="en-SG" sz="1800">
                          <a:effectLst/>
                        </a:rPr>
                        <a:t>TS001-</a:t>
                      </a:r>
                      <a:r>
                        <a:rPr lang="id-ID" sz="1800">
                          <a:effectLst/>
                        </a:rPr>
                        <a:t>Unit Testing</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SG" sz="1800" dirty="0">
                          <a:effectLst/>
                        </a:rPr>
                        <a:t>Test each component</a:t>
                      </a:r>
                      <a:r>
                        <a:rPr lang="id-ID" sz="1800" dirty="0">
                          <a:effectLst/>
                        </a:rPr>
                        <a:t> in the application</a:t>
                      </a:r>
                      <a:endParaRPr lang="id-ID"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800">
                          <a:effectLst/>
                        </a:rPr>
                        <a:t>4</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922563"/>
                  </a:ext>
                </a:extLst>
              </a:tr>
              <a:tr h="773898">
                <a:tc>
                  <a:txBody>
                    <a:bodyPr/>
                    <a:lstStyle/>
                    <a:p>
                      <a:pPr>
                        <a:lnSpc>
                          <a:spcPct val="107000"/>
                        </a:lnSpc>
                        <a:spcAft>
                          <a:spcPts val="800"/>
                        </a:spcAft>
                      </a:pPr>
                      <a:r>
                        <a:rPr lang="en-SG" sz="1800">
                          <a:effectLst/>
                        </a:rPr>
                        <a:t>TS002- UAT testing</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300"/>
                        </a:spcAft>
                      </a:pPr>
                      <a:r>
                        <a:rPr lang="en-SG" sz="1600" dirty="0">
                          <a:effectLst/>
                        </a:rPr>
                        <a:t>Ensure the portal’s features align with course requirements and meet users’ expectations.</a:t>
                      </a:r>
                      <a:endParaRPr lang="id-ID"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800">
                          <a:effectLst/>
                        </a:rPr>
                        <a:t>2</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70971937"/>
                  </a:ext>
                </a:extLst>
              </a:tr>
              <a:tr h="844352">
                <a:tc>
                  <a:txBody>
                    <a:bodyPr/>
                    <a:lstStyle/>
                    <a:p>
                      <a:pPr>
                        <a:lnSpc>
                          <a:spcPct val="107000"/>
                        </a:lnSpc>
                        <a:spcAft>
                          <a:spcPts val="800"/>
                        </a:spcAft>
                      </a:pPr>
                      <a:r>
                        <a:rPr lang="en-SG" sz="1800">
                          <a:effectLst/>
                        </a:rPr>
                        <a:t>TS00</a:t>
                      </a:r>
                      <a:r>
                        <a:rPr lang="id-ID" sz="1800">
                          <a:effectLst/>
                        </a:rPr>
                        <a:t>3</a:t>
                      </a:r>
                      <a:r>
                        <a:rPr lang="en-SG" sz="1800">
                          <a:effectLst/>
                        </a:rPr>
                        <a:t>-Cross Browser testing</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SG" sz="1800" dirty="0">
                          <a:effectLst/>
                        </a:rPr>
                        <a:t>Ensure </a:t>
                      </a:r>
                      <a:r>
                        <a:rPr lang="id-ID" sz="1800" dirty="0">
                          <a:effectLst/>
                        </a:rPr>
                        <a:t>the </a:t>
                      </a:r>
                      <a:r>
                        <a:rPr lang="en-SG" sz="1800" dirty="0">
                          <a:effectLst/>
                        </a:rPr>
                        <a:t>application works across multiple major browsers</a:t>
                      </a:r>
                      <a:endParaRPr lang="id-ID"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800">
                          <a:effectLst/>
                        </a:rPr>
                        <a:t>4</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67275755"/>
                  </a:ext>
                </a:extLst>
              </a:tr>
              <a:tr h="456633">
                <a:tc>
                  <a:txBody>
                    <a:bodyPr/>
                    <a:lstStyle/>
                    <a:p>
                      <a:pPr>
                        <a:lnSpc>
                          <a:spcPct val="107000"/>
                        </a:lnSpc>
                        <a:spcAft>
                          <a:spcPts val="800"/>
                        </a:spcAft>
                      </a:pPr>
                      <a:r>
                        <a:rPr lang="id-ID" sz="1800">
                          <a:effectLst/>
                        </a:rPr>
                        <a:t>TS004- Load Testing</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SG" sz="1600" dirty="0">
                          <a:effectLst/>
                        </a:rPr>
                        <a:t>Testing the performance of </a:t>
                      </a:r>
                      <a:r>
                        <a:rPr lang="id-ID" sz="1600" dirty="0">
                          <a:effectLst/>
                        </a:rPr>
                        <a:t>the </a:t>
                      </a:r>
                      <a:r>
                        <a:rPr lang="en-SG" sz="1600" dirty="0">
                          <a:effectLst/>
                        </a:rPr>
                        <a:t>application</a:t>
                      </a:r>
                      <a:endParaRPr lang="id-ID"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800">
                          <a:effectLst/>
                        </a:rPr>
                        <a:t>2</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16753064"/>
                  </a:ext>
                </a:extLst>
              </a:tr>
              <a:tr h="844352">
                <a:tc>
                  <a:txBody>
                    <a:bodyPr/>
                    <a:lstStyle/>
                    <a:p>
                      <a:pPr>
                        <a:lnSpc>
                          <a:spcPct val="107000"/>
                        </a:lnSpc>
                        <a:spcAft>
                          <a:spcPts val="800"/>
                        </a:spcAft>
                      </a:pPr>
                      <a:r>
                        <a:rPr lang="id-ID" sz="1800">
                          <a:effectLst/>
                        </a:rPr>
                        <a:t>TS005 – Usability Testing</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800">
                          <a:effectLst/>
                        </a:rPr>
                        <a:t>To ensure all navigation in header and footer works properly and the content is visible</a:t>
                      </a:r>
                      <a:endParaRPr lang="id-ID"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800" dirty="0">
                          <a:effectLst/>
                        </a:rPr>
                        <a:t>2</a:t>
                      </a:r>
                      <a:endParaRPr lang="id-ID"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0656631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p:txBody>
      </p:sp>
      <p:graphicFrame>
        <p:nvGraphicFramePr>
          <p:cNvPr id="2" name="Table 1">
            <a:extLst>
              <a:ext uri="{FF2B5EF4-FFF2-40B4-BE49-F238E27FC236}">
                <a16:creationId xmlns:a16="http://schemas.microsoft.com/office/drawing/2014/main" id="{1EEFD268-8A80-4982-B2A0-01DD7FC58003}"/>
              </a:ext>
            </a:extLst>
          </p:cNvPr>
          <p:cNvGraphicFramePr>
            <a:graphicFrameLocks noGrp="1"/>
          </p:cNvGraphicFramePr>
          <p:nvPr>
            <p:extLst>
              <p:ext uri="{D42A27DB-BD31-4B8C-83A1-F6EECF244321}">
                <p14:modId xmlns:p14="http://schemas.microsoft.com/office/powerpoint/2010/main" val="2147538210"/>
              </p:ext>
            </p:extLst>
          </p:nvPr>
        </p:nvGraphicFramePr>
        <p:xfrm>
          <a:off x="539552" y="1358891"/>
          <a:ext cx="8270211" cy="4302133"/>
        </p:xfrm>
        <a:graphic>
          <a:graphicData uri="http://schemas.openxmlformats.org/drawingml/2006/table">
            <a:tbl>
              <a:tblPr firstRow="1" firstCol="1" bandRow="1">
                <a:tableStyleId>{5C22544A-7EE6-4342-B048-85BDC9FD1C3A}</a:tableStyleId>
              </a:tblPr>
              <a:tblGrid>
                <a:gridCol w="2067123">
                  <a:extLst>
                    <a:ext uri="{9D8B030D-6E8A-4147-A177-3AD203B41FA5}">
                      <a16:colId xmlns:a16="http://schemas.microsoft.com/office/drawing/2014/main" val="3308342110"/>
                    </a:ext>
                  </a:extLst>
                </a:gridCol>
                <a:gridCol w="2067123">
                  <a:extLst>
                    <a:ext uri="{9D8B030D-6E8A-4147-A177-3AD203B41FA5}">
                      <a16:colId xmlns:a16="http://schemas.microsoft.com/office/drawing/2014/main" val="2475303919"/>
                    </a:ext>
                  </a:extLst>
                </a:gridCol>
                <a:gridCol w="1831617">
                  <a:extLst>
                    <a:ext uri="{9D8B030D-6E8A-4147-A177-3AD203B41FA5}">
                      <a16:colId xmlns:a16="http://schemas.microsoft.com/office/drawing/2014/main" val="998620507"/>
                    </a:ext>
                  </a:extLst>
                </a:gridCol>
                <a:gridCol w="2304348">
                  <a:extLst>
                    <a:ext uri="{9D8B030D-6E8A-4147-A177-3AD203B41FA5}">
                      <a16:colId xmlns:a16="http://schemas.microsoft.com/office/drawing/2014/main" val="3547143179"/>
                    </a:ext>
                  </a:extLst>
                </a:gridCol>
              </a:tblGrid>
              <a:tr h="790311">
                <a:tc>
                  <a:txBody>
                    <a:bodyPr/>
                    <a:lstStyle/>
                    <a:p>
                      <a:pPr>
                        <a:lnSpc>
                          <a:spcPct val="107000"/>
                        </a:lnSpc>
                        <a:spcAft>
                          <a:spcPts val="800"/>
                        </a:spcAft>
                      </a:pPr>
                      <a:r>
                        <a:rPr lang="en-US" sz="1600">
                          <a:effectLst/>
                        </a:rPr>
                        <a:t>Web page</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Weighting</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Functional Points (FP)</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Total</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58745934"/>
                  </a:ext>
                </a:extLst>
              </a:tr>
              <a:tr h="386240">
                <a:tc>
                  <a:txBody>
                    <a:bodyPr/>
                    <a:lstStyle/>
                    <a:p>
                      <a:pPr>
                        <a:lnSpc>
                          <a:spcPct val="107000"/>
                        </a:lnSpc>
                        <a:spcAft>
                          <a:spcPts val="800"/>
                        </a:spcAft>
                      </a:pPr>
                      <a:r>
                        <a:rPr lang="id-ID" sz="1600">
                          <a:effectLst/>
                        </a:rPr>
                        <a:t>Apply for Job</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3</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5</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15</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4262517"/>
                  </a:ext>
                </a:extLst>
              </a:tr>
              <a:tr h="386240">
                <a:tc>
                  <a:txBody>
                    <a:bodyPr/>
                    <a:lstStyle/>
                    <a:p>
                      <a:pPr>
                        <a:lnSpc>
                          <a:spcPct val="107000"/>
                        </a:lnSpc>
                        <a:spcAft>
                          <a:spcPts val="800"/>
                        </a:spcAft>
                      </a:pPr>
                      <a:r>
                        <a:rPr lang="id-ID" sz="1600">
                          <a:effectLst/>
                        </a:rPr>
                        <a:t>Post Job</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3</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5</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15</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93416242"/>
                  </a:ext>
                </a:extLst>
              </a:tr>
              <a:tr h="386240">
                <a:tc>
                  <a:txBody>
                    <a:bodyPr/>
                    <a:lstStyle/>
                    <a:p>
                      <a:pPr>
                        <a:lnSpc>
                          <a:spcPct val="107000"/>
                        </a:lnSpc>
                        <a:spcAft>
                          <a:spcPts val="800"/>
                        </a:spcAft>
                      </a:pPr>
                      <a:r>
                        <a:rPr lang="id-ID" sz="1600">
                          <a:effectLst/>
                        </a:rPr>
                        <a:t>Thread</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3</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dirty="0">
                          <a:effectLst/>
                        </a:rPr>
                        <a:t>5</a:t>
                      </a:r>
                      <a:endParaRPr lang="id-ID"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15</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1638286"/>
                  </a:ext>
                </a:extLst>
              </a:tr>
              <a:tr h="790311">
                <a:tc>
                  <a:txBody>
                    <a:bodyPr/>
                    <a:lstStyle/>
                    <a:p>
                      <a:pPr>
                        <a:lnSpc>
                          <a:spcPct val="107000"/>
                        </a:lnSpc>
                        <a:spcAft>
                          <a:spcPts val="800"/>
                        </a:spcAft>
                      </a:pPr>
                      <a:r>
                        <a:rPr lang="en-US" sz="1600">
                          <a:effectLst/>
                        </a:rPr>
                        <a:t> </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 </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Total functional points</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45</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2615479"/>
                  </a:ext>
                </a:extLst>
              </a:tr>
              <a:tr h="790311">
                <a:tc>
                  <a:txBody>
                    <a:bodyPr/>
                    <a:lstStyle/>
                    <a:p>
                      <a:pPr>
                        <a:lnSpc>
                          <a:spcPct val="107000"/>
                        </a:lnSpc>
                        <a:spcAft>
                          <a:spcPts val="800"/>
                        </a:spcAft>
                      </a:pPr>
                      <a:r>
                        <a:rPr lang="en-US" sz="1600">
                          <a:effectLst/>
                        </a:rPr>
                        <a:t> </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 </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Estimated person hour per FP</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1.0</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6802585"/>
                  </a:ext>
                </a:extLst>
              </a:tr>
              <a:tr h="386240">
                <a:tc>
                  <a:txBody>
                    <a:bodyPr/>
                    <a:lstStyle/>
                    <a:p>
                      <a:pPr>
                        <a:lnSpc>
                          <a:spcPct val="107000"/>
                        </a:lnSpc>
                        <a:spcAft>
                          <a:spcPts val="800"/>
                        </a:spcAft>
                      </a:pPr>
                      <a:r>
                        <a:rPr lang="en-US" sz="1600">
                          <a:effectLst/>
                        </a:rPr>
                        <a:t> </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 </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Total hours needed</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a:effectLst/>
                        </a:rPr>
                        <a:t>45</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51875761"/>
                  </a:ext>
                </a:extLst>
              </a:tr>
              <a:tr h="386240">
                <a:tc>
                  <a:txBody>
                    <a:bodyPr/>
                    <a:lstStyle/>
                    <a:p>
                      <a:pPr>
                        <a:lnSpc>
                          <a:spcPct val="107000"/>
                        </a:lnSpc>
                        <a:spcAft>
                          <a:spcPts val="800"/>
                        </a:spcAft>
                      </a:pPr>
                      <a:r>
                        <a:rPr lang="en-US" sz="1600">
                          <a:effectLst/>
                        </a:rPr>
                        <a:t> </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 </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600">
                          <a:effectLst/>
                        </a:rPr>
                        <a:t>Total days needed</a:t>
                      </a:r>
                      <a:endParaRPr lang="id-ID"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id-ID" sz="1600" dirty="0">
                          <a:effectLst/>
                        </a:rPr>
                        <a:t>8.5 days</a:t>
                      </a:r>
                      <a:endParaRPr lang="id-ID"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13416228"/>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A42FA94CC64944985BE93158E9ADE0" ma:contentTypeVersion="0" ma:contentTypeDescription="Create a new document." ma:contentTypeScope="" ma:versionID="01a1c0778f5d85e1f1b68635343aa61d">
  <xsd:schema xmlns:xsd="http://www.w3.org/2001/XMLSchema" xmlns:xs="http://www.w3.org/2001/XMLSchema" xmlns:p="http://schemas.microsoft.com/office/2006/metadata/properties" targetNamespace="http://schemas.microsoft.com/office/2006/metadata/properties" ma:root="true" ma:fieldsID="ce8df3bfa6a24a2ffcf512df2f51dd6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6D54F9-6676-40B4-88DE-4E587CD57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F3EE97-662C-45BD-AEBD-57BE7DC9224B}">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45031</TotalTime>
  <Words>770</Words>
  <Application>Microsoft Office PowerPoint</Application>
  <PresentationFormat>On-screen Show (4:3)</PresentationFormat>
  <Paragraphs>251</Paragraphs>
  <Slides>23</Slides>
  <Notes>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23</vt:i4>
      </vt:variant>
    </vt:vector>
  </HeadingPairs>
  <TitlesOfParts>
    <vt:vector size="30" baseType="lpstr">
      <vt:lpstr>Arial</vt:lpstr>
      <vt:lpstr>Calibri</vt:lpstr>
      <vt:lpstr>Cambria</vt:lpstr>
      <vt:lpstr>Wingdings</vt:lpstr>
      <vt:lpstr>Office Theme</vt:lpstr>
      <vt:lpstr>1_Office Theme</vt:lpstr>
      <vt:lpstr>2_Office Theme</vt:lpstr>
      <vt:lpstr>Plan, Schedule, Test Community Portal</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Modifications Made based On Feedback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Agung Yuda Pratama  - bdse-0922-076</cp:lastModifiedBy>
  <cp:revision>1695</cp:revision>
  <cp:lastPrinted>2015-07-27T02:04:21Z</cp:lastPrinted>
  <dcterms:created xsi:type="dcterms:W3CDTF">2012-01-26T10:45:43Z</dcterms:created>
  <dcterms:modified xsi:type="dcterms:W3CDTF">2023-08-23T04:01:31Z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0x010100CCA42FA94CC64944985BE93158E9ADE0</vt:lpwstr>
  </property>
</Properties>
</file>