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7"/>
  </p:notesMasterIdLst>
  <p:handoutMasterIdLst>
    <p:handoutMasterId r:id="rId28"/>
  </p:handoutMasterIdLst>
  <p:sldIdLst>
    <p:sldId id="338" r:id="rId7"/>
    <p:sldId id="494" r:id="rId8"/>
    <p:sldId id="581" r:id="rId9"/>
    <p:sldId id="582" r:id="rId10"/>
    <p:sldId id="537" r:id="rId11"/>
    <p:sldId id="540" r:id="rId12"/>
    <p:sldId id="546" r:id="rId13"/>
    <p:sldId id="551" r:id="rId14"/>
    <p:sldId id="552" r:id="rId15"/>
    <p:sldId id="560" r:id="rId16"/>
    <p:sldId id="574" r:id="rId17"/>
    <p:sldId id="583" r:id="rId18"/>
    <p:sldId id="584" r:id="rId19"/>
    <p:sldId id="585" r:id="rId20"/>
    <p:sldId id="586" r:id="rId21"/>
    <p:sldId id="575" r:id="rId22"/>
    <p:sldId id="557" r:id="rId23"/>
    <p:sldId id="568" r:id="rId24"/>
    <p:sldId id="569" r:id="rId25"/>
    <p:sldId id="565" r:id="rId26"/>
  </p:sldIdLst>
  <p:sldSz cx="9144000" cy="6858000" type="screen4x3"/>
  <p:notesSz cx="9939338" cy="6807200"/>
  <p:custDataLst>
    <p:tags r:id="rId29"/>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2" autoAdjust="0"/>
    <p:restoredTop sz="95250" autoAdjust="0"/>
  </p:normalViewPr>
  <p:slideViewPr>
    <p:cSldViewPr snapToObjects="1" showGuides="1">
      <p:cViewPr varScale="1">
        <p:scale>
          <a:sx n="74" d="100"/>
          <a:sy n="74" d="100"/>
        </p:scale>
        <p:origin x="1020" y="54"/>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6/10/2023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6/10/2023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3E36-248E-F01F-B237-F309622B4C5F}"/>
              </a:ext>
            </a:extLst>
          </p:cNvPr>
          <p:cNvSpPr>
            <a:spLocks noGrp="1"/>
          </p:cNvSpPr>
          <p:nvPr>
            <p:ph type="title"/>
          </p:nvPr>
        </p:nvSpPr>
        <p:spPr/>
        <p:txBody>
          <a:bodyPr/>
          <a:lstStyle/>
          <a:p>
            <a:endParaRPr lang="en-US"/>
          </a:p>
        </p:txBody>
      </p:sp>
      <p:sp>
        <p:nvSpPr>
          <p:cNvPr id="3" name="Title 1">
            <a:extLst>
              <a:ext uri="{FF2B5EF4-FFF2-40B4-BE49-F238E27FC236}">
                <a16:creationId xmlns:a16="http://schemas.microsoft.com/office/drawing/2014/main" id="{54F8ECCE-AAC6-BC9C-7F0F-090F346564F4}"/>
              </a:ext>
            </a:extLst>
          </p:cNvPr>
          <p:cNvSpPr txBox="1">
            <a:spLocks/>
          </p:cNvSpPr>
          <p:nvPr/>
        </p:nvSpPr>
        <p:spPr bwMode="auto">
          <a:xfrm>
            <a:off x="0" y="2667000"/>
            <a:ext cx="8915400" cy="762000"/>
          </a:xfrm>
          <a:prstGeom prst="rect">
            <a:avLst/>
          </a:prstGeom>
          <a:solidFill>
            <a:schemeClr val="bg1">
              <a:lumMod val="85000"/>
            </a:schemeClr>
          </a:solidFill>
        </p:spPr>
        <p:txBody>
          <a:bodyPr vert="horz" wrap="square" lIns="68580" tIns="34290" rIns="68580" bIns="34290" numCol="1" anchor="ctr" anchorCtr="0" compatLnSpc="1">
            <a:prstTxWarp prst="textNoShape">
              <a:avLst/>
            </a:prstTxWarp>
          </a:bodyPr>
          <a:lstStyle>
            <a:lvl1pPr algn="l" defTabSz="342900" rtl="0" eaLnBrk="0" fontAlgn="base" hangingPunct="0">
              <a:spcBef>
                <a:spcPct val="0"/>
              </a:spcBef>
              <a:spcAft>
                <a:spcPct val="0"/>
              </a:spcAft>
              <a:defRPr sz="2700" kern="1200" baseline="0">
                <a:solidFill>
                  <a:srgbClr val="93176C"/>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defRPr/>
            </a:pPr>
            <a:r>
              <a:rPr lang="en-GB" sz="1800">
                <a:latin typeface="Open Sans"/>
                <a:ea typeface="Calibri" panose="020F0502020204030204" pitchFamily="34" charset="0"/>
              </a:rPr>
              <a:t>Know Your Neighbour Application</a:t>
            </a:r>
            <a:endParaRPr lang="en-GB" altLang="en-US" dirty="0">
              <a:ea typeface="ヒラギノ角ゴ Pro W3" charset="-128"/>
            </a:endParaRPr>
          </a:p>
        </p:txBody>
      </p:sp>
      <p:sp>
        <p:nvSpPr>
          <p:cNvPr id="4" name="Title 1">
            <a:extLst>
              <a:ext uri="{FF2B5EF4-FFF2-40B4-BE49-F238E27FC236}">
                <a16:creationId xmlns:a16="http://schemas.microsoft.com/office/drawing/2014/main" id="{34C0E9AF-5E1C-434A-DA58-C3CE6B2DC793}"/>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8" name="Title 1">
            <a:extLst>
              <a:ext uri="{FF2B5EF4-FFF2-40B4-BE49-F238E27FC236}">
                <a16:creationId xmlns:a16="http://schemas.microsoft.com/office/drawing/2014/main" id="{C754D639-D076-5E42-5F11-652888169177}"/>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id-ID" altLang="en-US" sz="1400" b="1" dirty="0">
                <a:latin typeface="+mn-lt"/>
              </a:rPr>
              <a:t> 11 May 2023</a:t>
            </a:r>
            <a:endParaRPr lang="en-US" altLang="en-US" sz="1400" b="1" dirty="0">
              <a:latin typeface="+mn-lt"/>
            </a:endParaRPr>
          </a:p>
          <a:p>
            <a:pPr>
              <a:lnSpc>
                <a:spcPts val="1800"/>
              </a:lnSpc>
              <a:spcBef>
                <a:spcPts val="200"/>
              </a:spcBef>
              <a:spcAft>
                <a:spcPts val="200"/>
              </a:spcAft>
              <a:defRPr/>
            </a:pPr>
            <a:r>
              <a:rPr lang="en-US" altLang="en-US" sz="1400" b="1" dirty="0">
                <a:latin typeface="+mn-lt"/>
              </a:rPr>
              <a:t>End Date		:</a:t>
            </a:r>
            <a:r>
              <a:rPr lang="id-ID" altLang="en-US" sz="1400" b="1" dirty="0">
                <a:latin typeface="+mn-lt"/>
              </a:rPr>
              <a:t> 06 June 2023</a:t>
            </a:r>
            <a:endParaRPr lang="en-US" altLang="en-US" sz="1400" b="1" dirty="0">
              <a:latin typeface="+mn-lt"/>
            </a:endParaRPr>
          </a:p>
          <a:p>
            <a:pPr>
              <a:lnSpc>
                <a:spcPts val="1800"/>
              </a:lnSpc>
              <a:spcBef>
                <a:spcPts val="200"/>
              </a:spcBef>
              <a:spcAft>
                <a:spcPts val="200"/>
              </a:spcAft>
              <a:defRPr/>
            </a:pPr>
            <a:r>
              <a:rPr lang="en-US" altLang="en-US" sz="1400" b="1" dirty="0">
                <a:latin typeface="+mn-lt"/>
              </a:rPr>
              <a:t>Submission Date	:</a:t>
            </a:r>
            <a:endParaRPr lang="en-US" altLang="en-US" sz="1400" dirty="0">
              <a:latin typeface="+mn-lt"/>
            </a:endParaRPr>
          </a:p>
        </p:txBody>
      </p:sp>
      <p:sp>
        <p:nvSpPr>
          <p:cNvPr id="9" name="Title 1">
            <a:extLst>
              <a:ext uri="{FF2B5EF4-FFF2-40B4-BE49-F238E27FC236}">
                <a16:creationId xmlns:a16="http://schemas.microsoft.com/office/drawing/2014/main" id="{293E339C-FA91-5139-99C4-AEE12899F8E1}"/>
              </a:ext>
            </a:extLst>
          </p:cNvPr>
          <p:cNvSpPr txBox="1">
            <a:spLocks/>
          </p:cNvSpPr>
          <p:nvPr/>
        </p:nvSpPr>
        <p:spPr bwMode="auto">
          <a:xfrm>
            <a:off x="-17463" y="3933825"/>
            <a:ext cx="7345363" cy="5492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a:t>
            </a:r>
            <a:r>
              <a:rPr lang="en-US" altLang="en-US" sz="1600" dirty="0">
                <a:latin typeface="+mn-lt"/>
              </a:rPr>
              <a:t> </a:t>
            </a:r>
            <a:r>
              <a:rPr lang="en-GB" sz="1600" dirty="0">
                <a:effectLst/>
                <a:latin typeface="+mn-lt"/>
                <a:ea typeface="Calibri" panose="020F0502020204030204" pitchFamily="34" charset="0"/>
              </a:rPr>
              <a:t>Application Integration (API using Spring Boot &amp; React JS)</a:t>
            </a:r>
            <a:endParaRPr lang="en-US" altLang="en-US" sz="1600" dirty="0">
              <a:latin typeface="+mn-lt"/>
            </a:endParaRPr>
          </a:p>
        </p:txBody>
      </p:sp>
      <p:sp>
        <p:nvSpPr>
          <p:cNvPr id="10" name="Title 1">
            <a:extLst>
              <a:ext uri="{FF2B5EF4-FFF2-40B4-BE49-F238E27FC236}">
                <a16:creationId xmlns:a16="http://schemas.microsoft.com/office/drawing/2014/main" id="{BADBF9D8-8AA8-85E9-A9BB-642388E7EC73}"/>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a:t>
            </a:r>
            <a:r>
              <a:rPr lang="id-ID" altLang="en-US" sz="1400" b="1" dirty="0">
                <a:latin typeface="+mn-lt"/>
              </a:rPr>
              <a:t> Agung Yuda Pratama</a:t>
            </a:r>
            <a:endParaRPr lang="en-US" altLang="en-US" sz="1400" b="1" dirty="0">
              <a:latin typeface="+mn-lt"/>
            </a:endParaRPr>
          </a:p>
          <a:p>
            <a:pPr>
              <a:lnSpc>
                <a:spcPts val="1800"/>
              </a:lnSpc>
              <a:spcBef>
                <a:spcPts val="200"/>
              </a:spcBef>
              <a:spcAft>
                <a:spcPts val="200"/>
              </a:spcAft>
              <a:defRPr/>
            </a:pPr>
            <a:r>
              <a:rPr lang="en-US" altLang="en-US" sz="1400" b="1" dirty="0">
                <a:latin typeface="+mn-lt"/>
              </a:rPr>
              <a:t> Enrollment ID	:</a:t>
            </a:r>
            <a:r>
              <a:rPr lang="id-ID" altLang="en-US" sz="1400" b="1" dirty="0">
                <a:latin typeface="+mn-lt"/>
              </a:rPr>
              <a:t> BDSE-0922-076</a:t>
            </a:r>
            <a:endParaRPr lang="en-US" altLang="en-US" sz="1400" b="1" dirty="0">
              <a:latin typeface="+mn-lt"/>
            </a:endParaRPr>
          </a:p>
          <a:p>
            <a:pPr>
              <a:lnSpc>
                <a:spcPts val="1800"/>
              </a:lnSpc>
              <a:spcBef>
                <a:spcPts val="200"/>
              </a:spcBef>
              <a:spcAft>
                <a:spcPts val="200"/>
              </a:spcAft>
              <a:defRPr/>
            </a:pPr>
            <a:r>
              <a:rPr lang="en-US" altLang="en-US" sz="1400" b="1" dirty="0">
                <a:latin typeface="+mn-lt"/>
              </a:rPr>
              <a:t>Presentation Date	:</a:t>
            </a:r>
            <a:r>
              <a:rPr lang="id-ID" altLang="en-US" sz="1400" b="1">
                <a:latin typeface="+mn-lt"/>
              </a:rPr>
              <a:t> 10-June-2023</a:t>
            </a: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Requirements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nSpc>
                <a:spcPct val="115000"/>
              </a:lnSpc>
              <a:spcBef>
                <a:spcPts val="0"/>
              </a:spcBef>
              <a:spcAft>
                <a:spcPts val="0"/>
              </a:spcAft>
              <a:buFont typeface="Wingdings" panose="05000000000000000000" pitchFamily="2" charset="2"/>
              <a:buChar char=""/>
            </a:pPr>
            <a:endPar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8B993371-9674-464D-B814-8BFA077B92A4}"/>
              </a:ext>
            </a:extLst>
          </p:cNvPr>
          <p:cNvSpPr txBox="1"/>
          <p:nvPr/>
        </p:nvSpPr>
        <p:spPr>
          <a:xfrm>
            <a:off x="323528" y="1412776"/>
            <a:ext cx="8280920" cy="3896067"/>
          </a:xfrm>
          <a:prstGeom prst="rect">
            <a:avLst/>
          </a:prstGeom>
          <a:noFill/>
        </p:spPr>
        <p:txBody>
          <a:bodyPr wrap="square" rtlCol="0">
            <a:spAutoFit/>
          </a:bodyPr>
          <a:lstStyle/>
          <a:p>
            <a:pPr marL="234950" algn="just">
              <a:lnSpc>
                <a:spcPct val="107000"/>
              </a:lnSpc>
              <a:spcAft>
                <a:spcPts val="800"/>
              </a:spcAft>
            </a:pP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application can use existing APIs to log in and retrieve basic information such as name and email from the API. Users can also register/login manually or via social login (Google</a:t>
            </a:r>
            <a:r>
              <a:rPr lang="id-ID"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 / Facebook</a:t>
            </a: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Know Your Neighborhood website consists of the following main pages:</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Home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Registration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Login Pages with API link</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Contact us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About us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gn="just">
              <a:lnSpc>
                <a:spcPct val="107000"/>
              </a:lnSpc>
              <a:spcAft>
                <a:spcPts val="800"/>
              </a:spcAft>
              <a:buClr>
                <a:srgbClr val="000000"/>
              </a:buClr>
              <a:buFont typeface="+mj-lt"/>
              <a:buAutoNum type="arabicPeriod"/>
            </a:pPr>
            <a:r>
              <a:rPr lang="id-ID" sz="2000" dirty="0">
                <a:effectLst/>
                <a:latin typeface="Cambria" panose="02040503050406030204" pitchFamily="18" charset="0"/>
                <a:ea typeface="Calibri" panose="020F0502020204030204" pitchFamily="34" charset="0"/>
                <a:cs typeface="Myanmar Text" panose="020B0502040204020203" pitchFamily="34" charset="0"/>
              </a:rPr>
              <a:t>Terms and Conditions Page</a:t>
            </a:r>
          </a:p>
        </p:txBody>
      </p:sp>
    </p:spTree>
    <p:extLst>
      <p:ext uri="{BB962C8B-B14F-4D97-AF65-F5344CB8AC3E}">
        <p14:creationId xmlns:p14="http://schemas.microsoft.com/office/powerpoint/2010/main" val="147986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5" name="Picture 4">
            <a:extLst>
              <a:ext uri="{FF2B5EF4-FFF2-40B4-BE49-F238E27FC236}">
                <a16:creationId xmlns:a16="http://schemas.microsoft.com/office/drawing/2014/main" id="{700ABA7C-099D-43D2-B0A1-4291ECB6B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06589"/>
            <a:ext cx="7344816" cy="5360688"/>
          </a:xfrm>
          <a:prstGeom prst="rect">
            <a:avLst/>
          </a:prstGeom>
        </p:spPr>
      </p:pic>
    </p:spTree>
    <p:extLst>
      <p:ext uri="{BB962C8B-B14F-4D97-AF65-F5344CB8AC3E}">
        <p14:creationId xmlns:p14="http://schemas.microsoft.com/office/powerpoint/2010/main" val="234662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5" name="Picture 4">
            <a:extLst>
              <a:ext uri="{FF2B5EF4-FFF2-40B4-BE49-F238E27FC236}">
                <a16:creationId xmlns:a16="http://schemas.microsoft.com/office/drawing/2014/main" id="{4A3BF9E0-70A6-48EB-9F2B-8A2EF24A7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509" y="1176508"/>
            <a:ext cx="5399405" cy="5474970"/>
          </a:xfrm>
          <a:prstGeom prst="rect">
            <a:avLst/>
          </a:prstGeom>
        </p:spPr>
      </p:pic>
    </p:spTree>
    <p:extLst>
      <p:ext uri="{BB962C8B-B14F-4D97-AF65-F5344CB8AC3E}">
        <p14:creationId xmlns:p14="http://schemas.microsoft.com/office/powerpoint/2010/main" val="199609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5" name="Picture 4">
            <a:extLst>
              <a:ext uri="{FF2B5EF4-FFF2-40B4-BE49-F238E27FC236}">
                <a16:creationId xmlns:a16="http://schemas.microsoft.com/office/drawing/2014/main" id="{2369A756-3C54-4D9D-B334-2908B5C95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82778"/>
            <a:ext cx="6886049" cy="5414574"/>
          </a:xfrm>
          <a:prstGeom prst="rect">
            <a:avLst/>
          </a:prstGeom>
        </p:spPr>
      </p:pic>
    </p:spTree>
    <p:extLst>
      <p:ext uri="{BB962C8B-B14F-4D97-AF65-F5344CB8AC3E}">
        <p14:creationId xmlns:p14="http://schemas.microsoft.com/office/powerpoint/2010/main" val="226140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A8130F11-5F7E-4AF2-BD62-4AFB839D4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7" y="1484784"/>
            <a:ext cx="8272389" cy="4680520"/>
          </a:xfrm>
          <a:prstGeom prst="rect">
            <a:avLst/>
          </a:prstGeom>
        </p:spPr>
      </p:pic>
    </p:spTree>
    <p:extLst>
      <p:ext uri="{BB962C8B-B14F-4D97-AF65-F5344CB8AC3E}">
        <p14:creationId xmlns:p14="http://schemas.microsoft.com/office/powerpoint/2010/main" val="2104735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5" name="Picture 4">
            <a:extLst>
              <a:ext uri="{FF2B5EF4-FFF2-40B4-BE49-F238E27FC236}">
                <a16:creationId xmlns:a16="http://schemas.microsoft.com/office/drawing/2014/main" id="{90CFF1D5-4E3B-469E-842C-7A5AAEF4CF5B}"/>
              </a:ext>
            </a:extLst>
          </p:cNvPr>
          <p:cNvPicPr>
            <a:picLocks noChangeAspect="1"/>
          </p:cNvPicPr>
          <p:nvPr/>
        </p:nvPicPr>
        <p:blipFill>
          <a:blip r:embed="rId2"/>
          <a:stretch>
            <a:fillRect/>
          </a:stretch>
        </p:blipFill>
        <p:spPr>
          <a:xfrm>
            <a:off x="323527" y="1340768"/>
            <a:ext cx="8165437" cy="4752528"/>
          </a:xfrm>
          <a:prstGeom prst="rect">
            <a:avLst/>
          </a:prstGeom>
        </p:spPr>
      </p:pic>
    </p:spTree>
    <p:extLst>
      <p:ext uri="{BB962C8B-B14F-4D97-AF65-F5344CB8AC3E}">
        <p14:creationId xmlns:p14="http://schemas.microsoft.com/office/powerpoint/2010/main" val="211531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0BB46-03F3-F9F5-7082-E085B576607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BF6B2007-8A46-D75A-C9BF-FC4413B918D6}"/>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5" name="Picture 4">
            <a:extLst>
              <a:ext uri="{FF2B5EF4-FFF2-40B4-BE49-F238E27FC236}">
                <a16:creationId xmlns:a16="http://schemas.microsoft.com/office/drawing/2014/main" id="{FD139413-EF8E-431F-9025-6DE3FEF7306C}"/>
              </a:ext>
            </a:extLst>
          </p:cNvPr>
          <p:cNvPicPr>
            <a:picLocks noChangeAspect="1"/>
          </p:cNvPicPr>
          <p:nvPr/>
        </p:nvPicPr>
        <p:blipFill>
          <a:blip r:embed="rId2"/>
          <a:stretch>
            <a:fillRect/>
          </a:stretch>
        </p:blipFill>
        <p:spPr>
          <a:xfrm>
            <a:off x="323527" y="1185118"/>
            <a:ext cx="8188501" cy="5040411"/>
          </a:xfrm>
          <a:prstGeom prst="rect">
            <a:avLst/>
          </a:prstGeom>
        </p:spPr>
      </p:pic>
    </p:spTree>
    <p:extLst>
      <p:ext uri="{BB962C8B-B14F-4D97-AF65-F5344CB8AC3E}">
        <p14:creationId xmlns:p14="http://schemas.microsoft.com/office/powerpoint/2010/main" val="2880127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The Strengths of Project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07000"/>
              </a:lnSpc>
              <a:buFont typeface="Symbol" panose="05050102010706020507" pitchFamily="18" charset="2"/>
              <a:buChar char=""/>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Strengths REST API</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It can be used by various programming languages, including the various platforms it uses.</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Simpler, especially when compared to using SOAP</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Easier to learn</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Like the web, which always uses HTTP in every part of it.</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spcAft>
                <a:spcPts val="800"/>
              </a:spcAft>
              <a:buFont typeface="+mj-lt"/>
              <a:buAutoNum type="romanU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Android applications that use the Rest API are much faster than web view-based Android applications.</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6F8ECA7E-416A-467F-82D4-1818D6CED074}"/>
              </a:ext>
            </a:extLst>
          </p:cNvPr>
          <p:cNvPicPr>
            <a:picLocks noChangeAspect="1"/>
          </p:cNvPicPr>
          <p:nvPr/>
        </p:nvPicPr>
        <p:blipFill>
          <a:blip r:embed="rId2"/>
          <a:stretch>
            <a:fillRect/>
          </a:stretch>
        </p:blipFill>
        <p:spPr>
          <a:xfrm>
            <a:off x="4283968" y="3548717"/>
            <a:ext cx="4524375" cy="3162300"/>
          </a:xfrm>
          <a:prstGeom prst="rect">
            <a:avLst/>
          </a:prstGeom>
        </p:spPr>
      </p:pic>
    </p:spTree>
    <p:extLst>
      <p:ext uri="{BB962C8B-B14F-4D97-AF65-F5344CB8AC3E}">
        <p14:creationId xmlns:p14="http://schemas.microsoft.com/office/powerpoint/2010/main" val="2494405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The Weaknesses of Project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063169"/>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07000"/>
              </a:lnSpc>
              <a:buFont typeface="Symbol" panose="05050102010706020507" pitchFamily="18" charset="2"/>
              <a:buChar char=""/>
            </a:pPr>
            <a:r>
              <a:rPr lang="en-US"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Weakness REST API</a:t>
            </a:r>
            <a:endParaRPr lang="id-ID"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Font typeface="+mj-lt"/>
              <a:buAutoNum type="romanUcPeriod"/>
            </a:pPr>
            <a:r>
              <a:rPr lang="en-US"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Usually longer access times compared to native libraries</a:t>
            </a:r>
            <a:endParaRPr lang="id-ID"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spcAft>
                <a:spcPts val="800"/>
              </a:spcAft>
              <a:buFont typeface="+mj-lt"/>
              <a:buAutoNum type="romanUcPeriod"/>
            </a:pPr>
            <a:r>
              <a:rPr lang="en-US"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More vulnerable to security attacks because they have to pass the HTTP protocol</a:t>
            </a:r>
            <a:endParaRPr lang="id-ID"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45BE8861-F9BD-406D-8386-C3D99D1AD3E9}"/>
              </a:ext>
            </a:extLst>
          </p:cNvPr>
          <p:cNvPicPr>
            <a:picLocks noChangeAspect="1"/>
          </p:cNvPicPr>
          <p:nvPr/>
        </p:nvPicPr>
        <p:blipFill rotWithShape="1">
          <a:blip r:embed="rId2"/>
          <a:srcRect l="3983"/>
          <a:stretch/>
        </p:blipFill>
        <p:spPr>
          <a:xfrm>
            <a:off x="863588" y="2826580"/>
            <a:ext cx="7416824" cy="3705526"/>
          </a:xfrm>
          <a:prstGeom prst="rect">
            <a:avLst/>
          </a:prstGeom>
        </p:spPr>
      </p:pic>
    </p:spTree>
    <p:extLst>
      <p:ext uri="{BB962C8B-B14F-4D97-AF65-F5344CB8AC3E}">
        <p14:creationId xmlns:p14="http://schemas.microsoft.com/office/powerpoint/2010/main" val="196240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Security Report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79833" y="1176508"/>
            <a:ext cx="8640639"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463550" marR="0" algn="just">
              <a:lnSpc>
                <a:spcPct val="107000"/>
              </a:lnSpc>
              <a:spcBef>
                <a:spcPts val="0"/>
              </a:spcBef>
              <a:spcAft>
                <a:spcPts val="0"/>
              </a:spcAft>
            </a:pPr>
            <a:r>
              <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rPr>
              <a:t>In developing KYN applications, we implement Spring Security on the backend to secure user data. The security measures we implement include disabling CSRF, allowing unauthenticated access to registration, login, and message access URLs, and requiring full authentication for other URLs with basic HTTP authentication. We also use </a:t>
            </a:r>
            <a:r>
              <a:rPr lang="en-US" dirty="0" err="1">
                <a:solidFill>
                  <a:schemeClr val="tx1"/>
                </a:solidFill>
                <a:effectLst/>
                <a:latin typeface="Cambria" panose="02040503050406030204" pitchFamily="18" charset="0"/>
                <a:ea typeface="Cambria" panose="02040503050406030204" pitchFamily="18" charset="0"/>
                <a:cs typeface="Myanmar Text" panose="020B0502040204020203" pitchFamily="34" charset="0"/>
              </a:rPr>
              <a:t>BCryptPasswordEncoder</a:t>
            </a:r>
            <a:r>
              <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rPr>
              <a:t> to encrypt user passwords before storing them in the database. </a:t>
            </a:r>
            <a:r>
              <a:rPr lang="en-US" dirty="0" err="1">
                <a:solidFill>
                  <a:schemeClr val="tx1"/>
                </a:solidFill>
                <a:effectLst/>
                <a:latin typeface="Cambria" panose="02040503050406030204" pitchFamily="18" charset="0"/>
                <a:ea typeface="Cambria" panose="02040503050406030204" pitchFamily="18" charset="0"/>
                <a:cs typeface="Myanmar Text" panose="020B0502040204020203" pitchFamily="34" charset="0"/>
              </a:rPr>
              <a:t>UserDetailsService</a:t>
            </a:r>
            <a:r>
              <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rPr>
              <a:t> is used to retrieve user information securely. In addition, we set CORS policies to restrict access from specific HTTP origins and methods. With the implementation of Spring Security and proper CORS configuration, the KYN application has intelligent authentication and authorization features, effectively safeguarding user data.</a:t>
            </a:r>
            <a:endParaRPr lang="id-ID" dirty="0">
              <a:solidFill>
                <a:schemeClr val="tx1"/>
              </a:solidFill>
              <a:effectLst/>
              <a:latin typeface="Cambria" panose="02040503050406030204" pitchFamily="18" charset="0"/>
              <a:ea typeface="Cambria" panose="02040503050406030204" pitchFamily="18" charset="0"/>
              <a:cs typeface="Myanmar Text" panose="020B0502040204020203" pitchFamily="34" charset="0"/>
            </a:endParaRPr>
          </a:p>
          <a:p>
            <a:pPr marL="463550" marR="0" algn="just">
              <a:lnSpc>
                <a:spcPct val="107000"/>
              </a:lnSpc>
              <a:spcBef>
                <a:spcPts val="0"/>
              </a:spcBef>
              <a:spcAft>
                <a:spcPts val="0"/>
              </a:spcAft>
            </a:pPr>
            <a:r>
              <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rPr>
              <a:t>•	OAuth </a:t>
            </a:r>
          </a:p>
          <a:p>
            <a:pPr marL="463550" marR="0" algn="just">
              <a:lnSpc>
                <a:spcPct val="107000"/>
              </a:lnSpc>
              <a:spcBef>
                <a:spcPts val="0"/>
              </a:spcBef>
              <a:spcAft>
                <a:spcPts val="0"/>
              </a:spcAft>
            </a:pPr>
            <a:r>
              <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rPr>
              <a:t>OAuth is an open authorization protocol to give third-party applications on behalf of resource owners restricted access to HTTP services. It can accomplish this without revealing the user's identity or permanent credentials.</a:t>
            </a: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Tree>
    <p:extLst>
      <p:ext uri="{BB962C8B-B14F-4D97-AF65-F5344CB8AC3E}">
        <p14:creationId xmlns:p14="http://schemas.microsoft.com/office/powerpoint/2010/main" val="54129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734012269"/>
              </p:ext>
            </p:extLst>
          </p:nvPr>
        </p:nvGraphicFramePr>
        <p:xfrm>
          <a:off x="179388" y="1101724"/>
          <a:ext cx="8641084" cy="5298610"/>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441551">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441551">
                <a:tc>
                  <a:txBody>
                    <a:bodyPr/>
                    <a:lstStyle/>
                    <a:p>
                      <a:pPr algn="ctr"/>
                      <a:r>
                        <a:rPr lang="en-SG" sz="1600" dirty="0">
                          <a:latin typeface="+mn-lt"/>
                        </a:rPr>
                        <a:t>01</a:t>
                      </a:r>
                    </a:p>
                  </a:txBody>
                  <a:tcPr marL="91436" marR="91436" marT="45709" marB="45709" anchor="ctr"/>
                </a:tc>
                <a:tc>
                  <a:txBody>
                    <a:bodyPr/>
                    <a:lstStyle/>
                    <a:p>
                      <a:pPr algn="l" fontAlgn="b"/>
                      <a:r>
                        <a:rPr lang="en-SG" sz="1600" b="0" i="0" u="none" strike="noStrike" dirty="0">
                          <a:solidFill>
                            <a:srgbClr val="000000"/>
                          </a:solidFill>
                          <a:effectLst/>
                          <a:latin typeface="+mn-lt"/>
                        </a:rPr>
                        <a:t>List of Tools used</a:t>
                      </a:r>
                    </a:p>
                  </a:txBody>
                  <a:tcPr marL="6350" marR="6350" marT="6351" marB="0" anchor="b"/>
                </a:tc>
                <a:extLst>
                  <a:ext uri="{0D108BD9-81ED-4DB2-BD59-A6C34878D82A}">
                    <a16:rowId xmlns:a16="http://schemas.microsoft.com/office/drawing/2014/main" val="3383460755"/>
                  </a:ext>
                </a:extLst>
              </a:tr>
              <a:tr h="441551">
                <a:tc>
                  <a:txBody>
                    <a:bodyPr/>
                    <a:lstStyle/>
                    <a:p>
                      <a:pPr algn="ctr"/>
                      <a:r>
                        <a:rPr lang="en-SG" sz="1600" dirty="0">
                          <a:latin typeface="+mn-lt"/>
                        </a:rPr>
                        <a:t>02</a:t>
                      </a:r>
                    </a:p>
                  </a:txBody>
                  <a:tcPr marL="91436" marR="91436" marT="45709" marB="45709" anchor="ctr"/>
                </a:tc>
                <a:tc>
                  <a:txBody>
                    <a:bodyPr/>
                    <a:lstStyle/>
                    <a:p>
                      <a:pPr algn="l" fontAlgn="b"/>
                      <a:r>
                        <a:rPr lang="en-SG" sz="1600" b="0" i="0" u="none" strike="noStrike" dirty="0">
                          <a:solidFill>
                            <a:srgbClr val="000000"/>
                          </a:solidFill>
                          <a:effectLst/>
                          <a:latin typeface="+mn-lt"/>
                        </a:rPr>
                        <a:t>What is API?</a:t>
                      </a:r>
                    </a:p>
                  </a:txBody>
                  <a:tcPr marL="6350" marR="6350" marT="6351" marB="0" anchor="b"/>
                </a:tc>
                <a:extLst>
                  <a:ext uri="{0D108BD9-81ED-4DB2-BD59-A6C34878D82A}">
                    <a16:rowId xmlns:a16="http://schemas.microsoft.com/office/drawing/2014/main" val="502453963"/>
                  </a:ext>
                </a:extLst>
              </a:tr>
              <a:tr h="441551">
                <a:tc>
                  <a:txBody>
                    <a:bodyPr/>
                    <a:lstStyle/>
                    <a:p>
                      <a:pPr algn="ctr"/>
                      <a:r>
                        <a:rPr lang="en-SG" sz="1600" dirty="0">
                          <a:latin typeface="+mn-lt"/>
                        </a:rPr>
                        <a:t>03</a:t>
                      </a:r>
                    </a:p>
                  </a:txBody>
                  <a:tcPr marL="91436" marR="91436" marT="45709" marB="45709" anchor="ctr"/>
                </a:tc>
                <a:tc>
                  <a:txBody>
                    <a:bodyPr/>
                    <a:lstStyle/>
                    <a:p>
                      <a:r>
                        <a:rPr lang="en-US" sz="1600" b="0" u="none" kern="1200" dirty="0">
                          <a:solidFill>
                            <a:schemeClr val="dk1"/>
                          </a:solidFill>
                          <a:effectLst/>
                          <a:latin typeface="+mn-lt"/>
                          <a:ea typeface="+mn-ea"/>
                          <a:cs typeface="+mn-cs"/>
                        </a:rPr>
                        <a:t>What is the role of API?</a:t>
                      </a:r>
                    </a:p>
                  </a:txBody>
                  <a:tcPr marL="6350" marR="6350" marT="6351" marB="0" anchor="b"/>
                </a:tc>
                <a:extLst>
                  <a:ext uri="{0D108BD9-81ED-4DB2-BD59-A6C34878D82A}">
                    <a16:rowId xmlns:a16="http://schemas.microsoft.com/office/drawing/2014/main" val="3888214698"/>
                  </a:ext>
                </a:extLst>
              </a:tr>
              <a:tr h="441551">
                <a:tc>
                  <a:txBody>
                    <a:bodyPr/>
                    <a:lstStyle/>
                    <a:p>
                      <a:pPr algn="ctr"/>
                      <a:r>
                        <a:rPr lang="en-SG" sz="1600" dirty="0">
                          <a:latin typeface="+mn-lt"/>
                        </a:rPr>
                        <a:t>04</a:t>
                      </a:r>
                    </a:p>
                  </a:txBody>
                  <a:tcPr marL="91436" marR="91436" marT="45709" marB="45709" anchor="ctr"/>
                </a:tc>
                <a:tc>
                  <a:txBody>
                    <a:bodyPr/>
                    <a:lstStyle/>
                    <a:p>
                      <a:r>
                        <a:rPr lang="en-US" sz="1600" b="0" u="none" kern="1200" dirty="0">
                          <a:solidFill>
                            <a:schemeClr val="dk1"/>
                          </a:solidFill>
                          <a:effectLst/>
                          <a:latin typeface="+mn-lt"/>
                          <a:ea typeface="+mn-ea"/>
                          <a:cs typeface="+mn-cs"/>
                        </a:rPr>
                        <a:t>The range of APIs for a particular platform</a:t>
                      </a:r>
                    </a:p>
                  </a:txBody>
                  <a:tcPr marL="6350" marR="6350" marT="6351" marB="0" anchor="b"/>
                </a:tc>
                <a:extLst>
                  <a:ext uri="{0D108BD9-81ED-4DB2-BD59-A6C34878D82A}">
                    <a16:rowId xmlns:a16="http://schemas.microsoft.com/office/drawing/2014/main" val="1429497512"/>
                  </a:ext>
                </a:extLst>
              </a:tr>
              <a:tr h="441551">
                <a:tc>
                  <a:txBody>
                    <a:bodyPr/>
                    <a:lstStyle/>
                    <a:p>
                      <a:pPr algn="ctr"/>
                      <a:r>
                        <a:rPr lang="en-SG" sz="1600" dirty="0">
                          <a:latin typeface="+mn-lt"/>
                        </a:rPr>
                        <a:t>05</a:t>
                      </a:r>
                    </a:p>
                  </a:txBody>
                  <a:tcPr marL="91436" marR="91436" marT="45709" marB="45709" anchor="ctr"/>
                </a:tc>
                <a:tc>
                  <a:txBody>
                    <a:bodyPr/>
                    <a:lstStyle/>
                    <a:p>
                      <a:r>
                        <a:rPr lang="en-US" sz="1600" b="0" u="none" kern="1200" dirty="0">
                          <a:solidFill>
                            <a:schemeClr val="dk1"/>
                          </a:solidFill>
                          <a:effectLst/>
                          <a:latin typeface="+mn-lt"/>
                          <a:ea typeface="+mn-ea"/>
                          <a:cs typeface="+mn-cs"/>
                        </a:rPr>
                        <a:t>Potential Security issues with API</a:t>
                      </a:r>
                    </a:p>
                  </a:txBody>
                  <a:tcPr marL="6350" marR="6350" marT="6351" marB="0" anchor="b"/>
                </a:tc>
                <a:extLst>
                  <a:ext uri="{0D108BD9-81ED-4DB2-BD59-A6C34878D82A}">
                    <a16:rowId xmlns:a16="http://schemas.microsoft.com/office/drawing/2014/main" val="1257684296"/>
                  </a:ext>
                </a:extLst>
              </a:tr>
              <a:tr h="441551">
                <a:tc>
                  <a:txBody>
                    <a:bodyPr/>
                    <a:lstStyle/>
                    <a:p>
                      <a:pPr algn="ctr"/>
                      <a:r>
                        <a:rPr lang="en-SG" sz="1600" dirty="0">
                          <a:latin typeface="+mn-lt"/>
                        </a:rPr>
                        <a:t>06</a:t>
                      </a:r>
                    </a:p>
                  </a:txBody>
                  <a:tcPr marL="91436" marR="91436" marT="45709" marB="45709" anchor="ctr"/>
                </a:tc>
                <a:tc>
                  <a:txBody>
                    <a:bodyPr/>
                    <a:lstStyle/>
                    <a:p>
                      <a:r>
                        <a:rPr lang="en-US" sz="1600" b="0" u="none" kern="1200" dirty="0">
                          <a:solidFill>
                            <a:schemeClr val="dk1"/>
                          </a:solidFill>
                          <a:effectLst/>
                          <a:latin typeface="+mn-lt"/>
                          <a:ea typeface="+mn-ea"/>
                          <a:cs typeface="+mn-cs"/>
                        </a:rPr>
                        <a:t>The project requirements </a:t>
                      </a:r>
                    </a:p>
                  </a:txBody>
                  <a:tcPr marL="6350" marR="6350" marT="6351" marB="0" anchor="b"/>
                </a:tc>
                <a:extLst>
                  <a:ext uri="{0D108BD9-81ED-4DB2-BD59-A6C34878D82A}">
                    <a16:rowId xmlns:a16="http://schemas.microsoft.com/office/drawing/2014/main" val="3512515867"/>
                  </a:ext>
                </a:extLst>
              </a:tr>
              <a:tr h="441551">
                <a:tc>
                  <a:txBody>
                    <a:bodyPr/>
                    <a:lstStyle/>
                    <a:p>
                      <a:pPr algn="ctr"/>
                      <a:r>
                        <a:rPr lang="en-SG" sz="1600" dirty="0">
                          <a:latin typeface="+mn-lt"/>
                        </a:rPr>
                        <a:t>07</a:t>
                      </a:r>
                    </a:p>
                  </a:txBody>
                  <a:tcPr marL="91436" marR="91436" marT="45709" marB="45709" anchor="ctr"/>
                </a:tc>
                <a:tc>
                  <a:txBody>
                    <a:bodyPr/>
                    <a:lstStyle/>
                    <a:p>
                      <a:r>
                        <a:rPr lang="en-US" sz="1600" b="0" u="none" kern="1200" dirty="0">
                          <a:solidFill>
                            <a:schemeClr val="dk1"/>
                          </a:solidFill>
                          <a:effectLst/>
                          <a:latin typeface="+mn-lt"/>
                          <a:ea typeface="+mn-ea"/>
                          <a:cs typeface="+mn-cs"/>
                        </a:rPr>
                        <a:t>Project Demo</a:t>
                      </a:r>
                    </a:p>
                  </a:txBody>
                  <a:tcPr marL="6350" marR="6350" marT="6351" marB="0" anchor="b"/>
                </a:tc>
                <a:extLst>
                  <a:ext uri="{0D108BD9-81ED-4DB2-BD59-A6C34878D82A}">
                    <a16:rowId xmlns:a16="http://schemas.microsoft.com/office/drawing/2014/main" val="1297185499"/>
                  </a:ext>
                </a:extLst>
              </a:tr>
              <a:tr h="441551">
                <a:tc>
                  <a:txBody>
                    <a:bodyPr/>
                    <a:lstStyle/>
                    <a:p>
                      <a:pPr algn="ctr"/>
                      <a:r>
                        <a:rPr lang="en-SG" sz="1600" dirty="0">
                          <a:latin typeface="+mn-lt"/>
                        </a:rPr>
                        <a:t>08</a:t>
                      </a:r>
                    </a:p>
                  </a:txBody>
                  <a:tcPr marL="91436" marR="91436" marT="45709" marB="45709" anchor="ctr"/>
                </a:tc>
                <a:tc>
                  <a:txBody>
                    <a:bodyPr/>
                    <a:lstStyle/>
                    <a:p>
                      <a:r>
                        <a:rPr lang="en-US" sz="1600" b="0" u="none" kern="1200" dirty="0">
                          <a:solidFill>
                            <a:schemeClr val="dk1"/>
                          </a:solidFill>
                          <a:effectLst/>
                          <a:latin typeface="+mn-lt"/>
                          <a:ea typeface="+mn-ea"/>
                          <a:cs typeface="+mn-cs"/>
                        </a:rPr>
                        <a:t>The Strengths of Project API</a:t>
                      </a:r>
                    </a:p>
                  </a:txBody>
                  <a:tcPr marL="6350" marR="6350" marT="6351" marB="0" anchor="b"/>
                </a:tc>
                <a:extLst>
                  <a:ext uri="{0D108BD9-81ED-4DB2-BD59-A6C34878D82A}">
                    <a16:rowId xmlns:a16="http://schemas.microsoft.com/office/drawing/2014/main" val="3134097065"/>
                  </a:ext>
                </a:extLst>
              </a:tr>
              <a:tr h="441551">
                <a:tc>
                  <a:txBody>
                    <a:bodyPr/>
                    <a:lstStyle/>
                    <a:p>
                      <a:pPr algn="ctr"/>
                      <a:r>
                        <a:rPr lang="en-SG" sz="1600" dirty="0">
                          <a:latin typeface="+mn-lt"/>
                        </a:rPr>
                        <a:t>09</a:t>
                      </a:r>
                    </a:p>
                  </a:txBody>
                  <a:tcPr marL="91436" marR="91436" marT="45709" marB="45709" anchor="ctr"/>
                </a:tc>
                <a:tc>
                  <a:txBody>
                    <a:bodyPr/>
                    <a:lstStyle/>
                    <a:p>
                      <a:r>
                        <a:rPr lang="en-US" sz="1600" b="0" u="none" kern="1200" dirty="0">
                          <a:solidFill>
                            <a:schemeClr val="dk1"/>
                          </a:solidFill>
                          <a:effectLst/>
                          <a:latin typeface="+mn-lt"/>
                          <a:ea typeface="+mn-ea"/>
                          <a:cs typeface="+mn-cs"/>
                        </a:rPr>
                        <a:t>The Weakness of Project API</a:t>
                      </a:r>
                    </a:p>
                  </a:txBody>
                  <a:tcPr marL="6350" marR="6350" marT="6351" marB="0" anchor="b"/>
                </a:tc>
                <a:extLst>
                  <a:ext uri="{0D108BD9-81ED-4DB2-BD59-A6C34878D82A}">
                    <a16:rowId xmlns:a16="http://schemas.microsoft.com/office/drawing/2014/main" val="1341744664"/>
                  </a:ext>
                </a:extLst>
              </a:tr>
              <a:tr h="441549">
                <a:tc>
                  <a:txBody>
                    <a:bodyPr/>
                    <a:lstStyle/>
                    <a:p>
                      <a:pPr algn="ctr"/>
                      <a:r>
                        <a:rPr lang="en-SG" sz="1600" dirty="0">
                          <a:latin typeface="+mn-lt"/>
                        </a:rPr>
                        <a:t>10</a:t>
                      </a:r>
                    </a:p>
                  </a:txBody>
                  <a:tcPr marL="91436" marR="91436" marT="45709" marB="45709" anchor="ctr"/>
                </a:tc>
                <a:tc>
                  <a:txBody>
                    <a:bodyPr/>
                    <a:lstStyle/>
                    <a:p>
                      <a:pPr lvl="0"/>
                      <a:r>
                        <a:rPr lang="en-US" sz="1600" b="0" u="none" kern="1200" dirty="0">
                          <a:solidFill>
                            <a:schemeClr val="dk1"/>
                          </a:solidFill>
                          <a:effectLst/>
                          <a:latin typeface="+mn-lt"/>
                          <a:ea typeface="+mn-ea"/>
                          <a:cs typeface="+mn-cs"/>
                        </a:rPr>
                        <a:t>Security Report</a:t>
                      </a:r>
                    </a:p>
                  </a:txBody>
                  <a:tcPr marL="6350" marR="6350" marT="6351" marB="0" anchor="b"/>
                </a:tc>
                <a:extLst>
                  <a:ext uri="{0D108BD9-81ED-4DB2-BD59-A6C34878D82A}">
                    <a16:rowId xmlns:a16="http://schemas.microsoft.com/office/drawing/2014/main" val="1391025220"/>
                  </a:ext>
                </a:extLst>
              </a:tr>
              <a:tr h="441551">
                <a:tc>
                  <a:txBody>
                    <a:bodyPr/>
                    <a:lstStyle/>
                    <a:p>
                      <a:pPr algn="ctr"/>
                      <a:r>
                        <a:rPr lang="en-SG" sz="1600" dirty="0">
                          <a:latin typeface="+mn-lt"/>
                        </a:rPr>
                        <a:t>11</a:t>
                      </a:r>
                    </a:p>
                  </a:txBody>
                  <a:tcPr marL="91436" marR="91436" marT="45709" marB="45709" anchor="ctr"/>
                </a:tc>
                <a:tc>
                  <a:txBody>
                    <a:bodyPr/>
                    <a:lstStyle/>
                    <a:p>
                      <a:r>
                        <a:rPr lang="en-US" sz="1600" b="0" u="none" kern="1200" dirty="0">
                          <a:solidFill>
                            <a:schemeClr val="dk1"/>
                          </a:solidFill>
                          <a:effectLst/>
                          <a:latin typeface="+mn-lt"/>
                          <a:ea typeface="+mn-ea"/>
                          <a:cs typeface="+mn-cs"/>
                        </a:rPr>
                        <a:t>Review and reflect the application development</a:t>
                      </a:r>
                    </a:p>
                  </a:txBody>
                  <a:tcPr marL="6350" marR="6350" marT="6351" marB="0" anchor="b"/>
                </a:tc>
                <a:extLst>
                  <a:ext uri="{0D108BD9-81ED-4DB2-BD59-A6C34878D82A}">
                    <a16:rowId xmlns:a16="http://schemas.microsoft.com/office/drawing/2014/main" val="54776061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Review and Reflect the application</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324D3642-6EF2-4522-990A-B8301261BCEB}"/>
              </a:ext>
            </a:extLst>
          </p:cNvPr>
          <p:cNvSpPr txBox="1"/>
          <p:nvPr/>
        </p:nvSpPr>
        <p:spPr>
          <a:xfrm>
            <a:off x="186801" y="1387773"/>
            <a:ext cx="8425061" cy="3416320"/>
          </a:xfrm>
          <a:prstGeom prst="rect">
            <a:avLst/>
          </a:prstGeom>
          <a:noFill/>
        </p:spPr>
        <p:txBody>
          <a:bodyPr wrap="square" rtlCol="0">
            <a:spAutoFit/>
          </a:bodyPr>
          <a:lstStyle/>
          <a:p>
            <a:pPr algn="just"/>
            <a:r>
              <a:rPr lang="id-ID" sz="2400" dirty="0"/>
              <a:t>Know Your Neighborhood application is Developed by Spring Boot for the Back End and React JS for the Front End. This App can Register Users, Login Users, Message The Developer, and log in using Facebook Account. For security purposes, we implement Spring Security. On the Database side, we use JPA Repository, and the data will store in Database in MySQL Workbench. We use BCryptPasswordEncoder to encrypt the password so the password is not easy to access. </a:t>
            </a:r>
          </a:p>
        </p:txBody>
      </p:sp>
    </p:spTree>
    <p:extLst>
      <p:ext uri="{BB962C8B-B14F-4D97-AF65-F5344CB8AC3E}">
        <p14:creationId xmlns:p14="http://schemas.microsoft.com/office/powerpoint/2010/main" val="159336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DB947-4363-66B1-034B-E90A0CE8C7B6}"/>
              </a:ext>
            </a:extLst>
          </p:cNvPr>
          <p:cNvSpPr txBox="1"/>
          <p:nvPr/>
        </p:nvSpPr>
        <p:spPr>
          <a:xfrm>
            <a:off x="335360" y="1211294"/>
            <a:ext cx="8473280" cy="3336426"/>
          </a:xfrm>
          <a:prstGeom prst="rect">
            <a:avLst/>
          </a:prstGeom>
          <a:noFill/>
        </p:spPr>
        <p:txBody>
          <a:bodyPr wrap="square">
            <a:spAutoFit/>
          </a:bodyPr>
          <a:lstStyle/>
          <a:p>
            <a:r>
              <a:rPr lang="en-US" b="1" dirty="0">
                <a:solidFill>
                  <a:srgbClr val="8C1A4B"/>
                </a:solidFill>
              </a:rPr>
              <a:t>Project Background</a:t>
            </a:r>
            <a:endParaRPr lang="id-ID" b="1" dirty="0">
              <a:solidFill>
                <a:srgbClr val="8C1A4B"/>
              </a:solidFill>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The Know-Your-Neighborhood application was developed using Spring Boot.</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This assignment gives you an opportunity to demonstrate your capabilities in the following</a:t>
            </a:r>
            <a:r>
              <a:rPr lang="id-ID" sz="1800" dirty="0">
                <a:effectLst/>
                <a:latin typeface="Cambria" panose="02040503050406030204" pitchFamily="18" charset="0"/>
                <a:ea typeface="Calibri" panose="020F0502020204030204" pitchFamily="34" charset="0"/>
                <a:cs typeface="Myanmar Text" panose="020B0502040204020203" pitchFamily="34" charset="0"/>
              </a:rPr>
              <a:t> </a:t>
            </a:r>
            <a:r>
              <a:rPr lang="en-US" sz="1800" dirty="0">
                <a:effectLst/>
                <a:latin typeface="Cambria" panose="02040503050406030204" pitchFamily="18" charset="0"/>
                <a:ea typeface="Calibri" panose="020F0502020204030204" pitchFamily="34" charset="0"/>
                <a:cs typeface="Myanmar Text" panose="020B0502040204020203" pitchFamily="34" charset="0"/>
              </a:rPr>
              <a:t>areas:</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 Be able to design and develop a backend using Spring Boot and JPA Framework.</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 Be able to develop API using Restful Web Services.</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 Be able to develop frontend application using React JS.</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 Be able to identify existing APIs and its uses in already developed application</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endParaRPr lang="en-US" b="1" dirty="0"/>
          </a:p>
        </p:txBody>
      </p:sp>
      <p:sp>
        <p:nvSpPr>
          <p:cNvPr id="6" name="TextBox 5">
            <a:extLst>
              <a:ext uri="{FF2B5EF4-FFF2-40B4-BE49-F238E27FC236}">
                <a16:creationId xmlns:a16="http://schemas.microsoft.com/office/drawing/2014/main" id="{A2ED8932-3535-CC3E-5080-64E43E78C494}"/>
              </a:ext>
            </a:extLst>
          </p:cNvPr>
          <p:cNvSpPr txBox="1"/>
          <p:nvPr/>
        </p:nvSpPr>
        <p:spPr>
          <a:xfrm>
            <a:off x="328250" y="4154504"/>
            <a:ext cx="8473279" cy="1200329"/>
          </a:xfrm>
          <a:prstGeom prst="rect">
            <a:avLst/>
          </a:prstGeom>
          <a:noFill/>
        </p:spPr>
        <p:txBody>
          <a:bodyPr wrap="square">
            <a:spAutoFit/>
          </a:bodyPr>
          <a:lstStyle/>
          <a:p>
            <a:r>
              <a:rPr lang="en-US" b="1" dirty="0">
                <a:solidFill>
                  <a:srgbClr val="8C1A4B"/>
                </a:solidFill>
              </a:rPr>
              <a:t>Project Objective</a:t>
            </a:r>
            <a:endParaRPr lang="id-ID" b="1" dirty="0">
              <a:solidFill>
                <a:srgbClr val="8C1A4B"/>
              </a:solidFill>
            </a:endParaRPr>
          </a:p>
          <a:p>
            <a:r>
              <a:rPr lang="en-US" sz="1800" dirty="0">
                <a:effectLst/>
                <a:latin typeface="Cambria" panose="02040503050406030204" pitchFamily="18" charset="0"/>
                <a:ea typeface="Calibri" panose="020F0502020204030204" pitchFamily="34" charset="0"/>
                <a:cs typeface="Myanmar Text" panose="020B0502040204020203" pitchFamily="34" charset="0"/>
              </a:rPr>
              <a:t>The </a:t>
            </a:r>
            <a:r>
              <a:rPr lang="id-ID" sz="1800" dirty="0">
                <a:effectLst/>
                <a:latin typeface="Cambria" panose="02040503050406030204" pitchFamily="18" charset="0"/>
                <a:ea typeface="Calibri" panose="020F0502020204030204" pitchFamily="34" charset="0"/>
                <a:cs typeface="Myanmar Text" panose="020B0502040204020203" pitchFamily="34" charset="0"/>
              </a:rPr>
              <a:t>project’s objective</a:t>
            </a:r>
            <a:r>
              <a:rPr lang="en-US" sz="1800" dirty="0">
                <a:effectLst/>
                <a:latin typeface="Cambria" panose="02040503050406030204" pitchFamily="18" charset="0"/>
                <a:ea typeface="Calibri" panose="020F0502020204030204" pitchFamily="34" charset="0"/>
                <a:cs typeface="Myanmar Text" panose="020B0502040204020203" pitchFamily="34" charset="0"/>
              </a:rPr>
              <a:t> is to analyze various current APIs for each of your examples, assess each one's acceptability, look for any potential security holes, and establish a login with the chosen API on an already-existing website.</a:t>
            </a:r>
            <a:endParaRPr lang="en-US" b="1" dirty="0">
              <a:solidFill>
                <a:srgbClr val="8C1A4B"/>
              </a:solidFill>
            </a:endParaRPr>
          </a:p>
        </p:txBody>
      </p:sp>
      <p:sp>
        <p:nvSpPr>
          <p:cNvPr id="2" name="TextBox 1">
            <a:extLst>
              <a:ext uri="{FF2B5EF4-FFF2-40B4-BE49-F238E27FC236}">
                <a16:creationId xmlns:a16="http://schemas.microsoft.com/office/drawing/2014/main" id="{FEA65250-23F1-B83B-70F6-ADC001B0B6AA}"/>
              </a:ext>
            </a:extLst>
          </p:cNvPr>
          <p:cNvSpPr txBox="1"/>
          <p:nvPr/>
        </p:nvSpPr>
        <p:spPr>
          <a:xfrm>
            <a:off x="328251" y="476672"/>
            <a:ext cx="3775393" cy="369332"/>
          </a:xfrm>
          <a:prstGeom prst="rect">
            <a:avLst/>
          </a:prstGeom>
          <a:noFill/>
        </p:spPr>
        <p:txBody>
          <a:bodyPr wrap="none" rtlCol="0">
            <a:spAutoFit/>
          </a:bodyPr>
          <a:lstStyle/>
          <a:p>
            <a:r>
              <a:rPr lang="en-US" b="1" dirty="0">
                <a:solidFill>
                  <a:schemeClr val="bg1"/>
                </a:solidFill>
              </a:rPr>
              <a:t>Project Background &amp; Objective </a:t>
            </a:r>
          </a:p>
        </p:txBody>
      </p:sp>
    </p:spTree>
    <p:extLst>
      <p:ext uri="{BB962C8B-B14F-4D97-AF65-F5344CB8AC3E}">
        <p14:creationId xmlns:p14="http://schemas.microsoft.com/office/powerpoint/2010/main" val="296539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C3A83C-5CF9-540B-3458-E8B9628F5A16}"/>
              </a:ext>
            </a:extLst>
          </p:cNvPr>
          <p:cNvSpPr txBox="1"/>
          <p:nvPr/>
        </p:nvSpPr>
        <p:spPr>
          <a:xfrm>
            <a:off x="251520" y="441149"/>
            <a:ext cx="6997958" cy="369332"/>
          </a:xfrm>
          <a:prstGeom prst="rect">
            <a:avLst/>
          </a:prstGeom>
          <a:noFill/>
        </p:spPr>
        <p:txBody>
          <a:bodyPr wrap="square">
            <a:spAutoFit/>
          </a:bodyPr>
          <a:lstStyle/>
          <a:p>
            <a:r>
              <a:rPr lang="en-US" b="1" dirty="0">
                <a:solidFill>
                  <a:schemeClr val="bg1"/>
                </a:solidFill>
              </a:rPr>
              <a:t>Project Deliverables</a:t>
            </a:r>
          </a:p>
        </p:txBody>
      </p:sp>
      <p:sp>
        <p:nvSpPr>
          <p:cNvPr id="2" name="TextBox 1">
            <a:extLst>
              <a:ext uri="{FF2B5EF4-FFF2-40B4-BE49-F238E27FC236}">
                <a16:creationId xmlns:a16="http://schemas.microsoft.com/office/drawing/2014/main" id="{60AF6C4B-54E7-4CD6-9AB5-A271C4E1CB73}"/>
              </a:ext>
            </a:extLst>
          </p:cNvPr>
          <p:cNvSpPr txBox="1"/>
          <p:nvPr/>
        </p:nvSpPr>
        <p:spPr>
          <a:xfrm>
            <a:off x="539552" y="1556792"/>
            <a:ext cx="7992888" cy="3541995"/>
          </a:xfrm>
          <a:prstGeom prst="rect">
            <a:avLst/>
          </a:prstGeom>
          <a:noFill/>
        </p:spPr>
        <p:txBody>
          <a:bodyPr wrap="square" rtlCol="0">
            <a:spAutoFit/>
          </a:bodyPr>
          <a:lstStyle/>
          <a:p>
            <a:pPr marL="234950">
              <a:lnSpc>
                <a:spcPct val="107000"/>
              </a:lnSpc>
              <a:spcAft>
                <a:spcPts val="800"/>
              </a:spcAft>
            </a:pPr>
            <a:r>
              <a:rPr lang="en-US" sz="24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Know Your Neighborhood website consists of the following main pages:</a:t>
            </a:r>
            <a:endParaRPr lang="id-ID" sz="24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Home 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Registration 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Login Pages with API link</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Contact us 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buClr>
                <a:srgbClr val="000000"/>
              </a:buClr>
              <a:buFont typeface="+mj-lt"/>
              <a:buAutoNum type="arabicPeriod"/>
            </a:pPr>
            <a:r>
              <a:rPr lang="en-US" sz="1800" dirty="0">
                <a:effectLst/>
                <a:latin typeface="Cambria" panose="02040503050406030204" pitchFamily="18" charset="0"/>
                <a:ea typeface="Calibri" panose="020F0502020204030204" pitchFamily="34" charset="0"/>
                <a:cs typeface="Myanmar Text" panose="020B0502040204020203" pitchFamily="34" charset="0"/>
              </a:rPr>
              <a:t>About us 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lvl="0" indent="-342900">
              <a:lnSpc>
                <a:spcPct val="107000"/>
              </a:lnSpc>
              <a:spcAft>
                <a:spcPts val="800"/>
              </a:spcAft>
              <a:buClr>
                <a:srgbClr val="000000"/>
              </a:buClr>
              <a:buFont typeface="+mj-lt"/>
              <a:buAutoNum type="arabicPeriod"/>
            </a:pPr>
            <a:r>
              <a:rPr lang="id-ID" sz="1800" dirty="0">
                <a:effectLst/>
                <a:latin typeface="Cambria" panose="02040503050406030204" pitchFamily="18" charset="0"/>
                <a:ea typeface="Calibri" panose="020F0502020204030204" pitchFamily="34" charset="0"/>
                <a:cs typeface="Myanmar Text" panose="020B0502040204020203" pitchFamily="34" charset="0"/>
              </a:rPr>
              <a:t>Terms and Conditions Page</a:t>
            </a:r>
          </a:p>
          <a:p>
            <a:pPr marL="342900" lvl="0" indent="-342900">
              <a:lnSpc>
                <a:spcPct val="107000"/>
              </a:lnSpc>
              <a:spcAft>
                <a:spcPts val="800"/>
              </a:spcAft>
              <a:buClr>
                <a:srgbClr val="000000"/>
              </a:buClr>
              <a:buFont typeface="+mj-lt"/>
              <a:buAutoNum type="arabicPeriod"/>
            </a:pPr>
            <a:r>
              <a:rPr lang="id-ID" sz="1800" dirty="0">
                <a:effectLst/>
                <a:latin typeface="Cambria" panose="02040503050406030204" pitchFamily="18" charset="0"/>
                <a:ea typeface="Calibri" panose="020F0502020204030204" pitchFamily="34" charset="0"/>
                <a:cs typeface="Myanmar Text" panose="020B0502040204020203" pitchFamily="34" charset="0"/>
              </a:rPr>
              <a:t>Welcome </a:t>
            </a:r>
            <a:r>
              <a:rPr lang="id-ID" dirty="0">
                <a:latin typeface="Cambria" panose="02040503050406030204" pitchFamily="18" charset="0"/>
                <a:ea typeface="Calibri" panose="020F0502020204030204" pitchFamily="34" charset="0"/>
                <a:cs typeface="Myanmar Text" panose="020B0502040204020203" pitchFamily="34" charset="0"/>
              </a:rPr>
              <a:t>Page</a:t>
            </a:r>
            <a:endParaRPr lang="id-ID" sz="1800" dirty="0">
              <a:effectLst/>
              <a:latin typeface="Cambria" panose="02040503050406030204" pitchFamily="18" charset="0"/>
              <a:ea typeface="Calibri" panose="020F0502020204030204" pitchFamily="34" charset="0"/>
              <a:cs typeface="Myanmar Text" panose="020B0502040204020203" pitchFamily="34" charset="0"/>
            </a:endParaRPr>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Tools used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9835"/>
            <a:ext cx="8712522" cy="5545138"/>
          </a:xfrm>
          <a:prstGeom prst="rect">
            <a:avLst/>
          </a:prstGeom>
          <a:ln/>
        </p:spPr>
        <p:style>
          <a:lnRef idx="2">
            <a:schemeClr val="dk1"/>
          </a:lnRef>
          <a:fillRef idx="1">
            <a:schemeClr val="lt1"/>
          </a:fillRef>
          <a:effectRef idx="0">
            <a:schemeClr val="dk1"/>
          </a:effectRef>
          <a:fontRef idx="minor">
            <a:schemeClr val="dk1"/>
          </a:fontRef>
        </p:style>
        <p:txBody>
          <a:bodyPr/>
          <a:lstStyle/>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6" name="AutoShape 8" descr="Postman Vector Logo - Download Free SVG Icon | Worldvectorlogo">
            <a:extLst>
              <a:ext uri="{FF2B5EF4-FFF2-40B4-BE49-F238E27FC236}">
                <a16:creationId xmlns:a16="http://schemas.microsoft.com/office/drawing/2014/main" id="{1326376D-0893-C313-3645-F1640214AFC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7525AA6-E27E-41E3-8730-9522D8AFE4ED}"/>
              </a:ext>
            </a:extLst>
          </p:cNvPr>
          <p:cNvPicPr>
            <a:picLocks noChangeAspect="1"/>
          </p:cNvPicPr>
          <p:nvPr/>
        </p:nvPicPr>
        <p:blipFill>
          <a:blip r:embed="rId2"/>
          <a:stretch>
            <a:fillRect/>
          </a:stretch>
        </p:blipFill>
        <p:spPr>
          <a:xfrm>
            <a:off x="179512" y="1268760"/>
            <a:ext cx="1962150" cy="1285875"/>
          </a:xfrm>
          <a:prstGeom prst="rect">
            <a:avLst/>
          </a:prstGeom>
        </p:spPr>
      </p:pic>
      <p:pic>
        <p:nvPicPr>
          <p:cNvPr id="7" name="Picture 6">
            <a:extLst>
              <a:ext uri="{FF2B5EF4-FFF2-40B4-BE49-F238E27FC236}">
                <a16:creationId xmlns:a16="http://schemas.microsoft.com/office/drawing/2014/main" id="{BB4C2B7F-CE3F-424B-B3B4-10C166FCC17C}"/>
              </a:ext>
            </a:extLst>
          </p:cNvPr>
          <p:cNvPicPr>
            <a:picLocks noChangeAspect="1"/>
          </p:cNvPicPr>
          <p:nvPr/>
        </p:nvPicPr>
        <p:blipFill rotWithShape="1">
          <a:blip r:embed="rId3"/>
          <a:srcRect t="3579"/>
          <a:stretch/>
        </p:blipFill>
        <p:spPr>
          <a:xfrm>
            <a:off x="179512" y="2643560"/>
            <a:ext cx="1800000" cy="1920919"/>
          </a:xfrm>
          <a:prstGeom prst="rect">
            <a:avLst/>
          </a:prstGeom>
        </p:spPr>
      </p:pic>
      <p:pic>
        <p:nvPicPr>
          <p:cNvPr id="9" name="Picture 8">
            <a:extLst>
              <a:ext uri="{FF2B5EF4-FFF2-40B4-BE49-F238E27FC236}">
                <a16:creationId xmlns:a16="http://schemas.microsoft.com/office/drawing/2014/main" id="{4ADABCBE-97CB-4F5B-BBED-30011B4E3AD3}"/>
              </a:ext>
            </a:extLst>
          </p:cNvPr>
          <p:cNvPicPr>
            <a:picLocks noChangeAspect="1"/>
          </p:cNvPicPr>
          <p:nvPr/>
        </p:nvPicPr>
        <p:blipFill>
          <a:blip r:embed="rId4"/>
          <a:stretch>
            <a:fillRect/>
          </a:stretch>
        </p:blipFill>
        <p:spPr>
          <a:xfrm>
            <a:off x="2213223" y="1268760"/>
            <a:ext cx="1800000" cy="1183178"/>
          </a:xfrm>
          <a:prstGeom prst="rect">
            <a:avLst/>
          </a:prstGeom>
        </p:spPr>
      </p:pic>
      <p:pic>
        <p:nvPicPr>
          <p:cNvPr id="11" name="Picture 10">
            <a:extLst>
              <a:ext uri="{FF2B5EF4-FFF2-40B4-BE49-F238E27FC236}">
                <a16:creationId xmlns:a16="http://schemas.microsoft.com/office/drawing/2014/main" id="{2863AFDE-1063-4F0E-824B-87A7F4E79CF3}"/>
              </a:ext>
            </a:extLst>
          </p:cNvPr>
          <p:cNvPicPr>
            <a:picLocks noChangeAspect="1"/>
          </p:cNvPicPr>
          <p:nvPr/>
        </p:nvPicPr>
        <p:blipFill>
          <a:blip r:embed="rId5"/>
          <a:stretch>
            <a:fillRect/>
          </a:stretch>
        </p:blipFill>
        <p:spPr>
          <a:xfrm>
            <a:off x="4084784" y="1268760"/>
            <a:ext cx="1600200" cy="1257300"/>
          </a:xfrm>
          <a:prstGeom prst="rect">
            <a:avLst/>
          </a:prstGeom>
        </p:spPr>
      </p:pic>
      <p:pic>
        <p:nvPicPr>
          <p:cNvPr id="13" name="Picture 12">
            <a:extLst>
              <a:ext uri="{FF2B5EF4-FFF2-40B4-BE49-F238E27FC236}">
                <a16:creationId xmlns:a16="http://schemas.microsoft.com/office/drawing/2014/main" id="{9083012E-14FA-41E5-8FC4-7E2D6F3F0120}"/>
              </a:ext>
            </a:extLst>
          </p:cNvPr>
          <p:cNvPicPr>
            <a:picLocks noChangeAspect="1"/>
          </p:cNvPicPr>
          <p:nvPr/>
        </p:nvPicPr>
        <p:blipFill>
          <a:blip r:embed="rId6"/>
          <a:stretch>
            <a:fillRect/>
          </a:stretch>
        </p:blipFill>
        <p:spPr>
          <a:xfrm>
            <a:off x="5756545" y="1268760"/>
            <a:ext cx="1600200" cy="1304925"/>
          </a:xfrm>
          <a:prstGeom prst="rect">
            <a:avLst/>
          </a:prstGeom>
        </p:spPr>
      </p:pic>
      <p:pic>
        <p:nvPicPr>
          <p:cNvPr id="15" name="Picture 14">
            <a:extLst>
              <a:ext uri="{FF2B5EF4-FFF2-40B4-BE49-F238E27FC236}">
                <a16:creationId xmlns:a16="http://schemas.microsoft.com/office/drawing/2014/main" id="{FB017D42-D007-4C82-84B6-436CD772B89E}"/>
              </a:ext>
            </a:extLst>
          </p:cNvPr>
          <p:cNvPicPr>
            <a:picLocks noChangeAspect="1"/>
          </p:cNvPicPr>
          <p:nvPr/>
        </p:nvPicPr>
        <p:blipFill>
          <a:blip r:embed="rId7"/>
          <a:stretch>
            <a:fillRect/>
          </a:stretch>
        </p:blipFill>
        <p:spPr>
          <a:xfrm>
            <a:off x="2179762" y="2643560"/>
            <a:ext cx="2609850" cy="1257300"/>
          </a:xfrm>
          <a:prstGeom prst="rect">
            <a:avLst/>
          </a:prstGeom>
        </p:spPr>
      </p:pic>
      <p:pic>
        <p:nvPicPr>
          <p:cNvPr id="17" name="Picture 16">
            <a:extLst>
              <a:ext uri="{FF2B5EF4-FFF2-40B4-BE49-F238E27FC236}">
                <a16:creationId xmlns:a16="http://schemas.microsoft.com/office/drawing/2014/main" id="{E2EAFB6B-F0F6-4937-8E85-ADA143695026}"/>
              </a:ext>
            </a:extLst>
          </p:cNvPr>
          <p:cNvPicPr>
            <a:picLocks noChangeAspect="1"/>
          </p:cNvPicPr>
          <p:nvPr/>
        </p:nvPicPr>
        <p:blipFill>
          <a:blip r:embed="rId8"/>
          <a:stretch>
            <a:fillRect/>
          </a:stretch>
        </p:blipFill>
        <p:spPr>
          <a:xfrm>
            <a:off x="4720208" y="2698632"/>
            <a:ext cx="1743075" cy="1247775"/>
          </a:xfrm>
          <a:prstGeom prst="rect">
            <a:avLst/>
          </a:prstGeom>
        </p:spPr>
      </p:pic>
      <p:pic>
        <p:nvPicPr>
          <p:cNvPr id="19" name="Picture 18">
            <a:extLst>
              <a:ext uri="{FF2B5EF4-FFF2-40B4-BE49-F238E27FC236}">
                <a16:creationId xmlns:a16="http://schemas.microsoft.com/office/drawing/2014/main" id="{C68BFEE5-F817-4F28-AF89-2EA2438C73A7}"/>
              </a:ext>
            </a:extLst>
          </p:cNvPr>
          <p:cNvPicPr>
            <a:picLocks noChangeAspect="1"/>
          </p:cNvPicPr>
          <p:nvPr/>
        </p:nvPicPr>
        <p:blipFill>
          <a:blip r:embed="rId9"/>
          <a:stretch>
            <a:fillRect/>
          </a:stretch>
        </p:blipFill>
        <p:spPr>
          <a:xfrm>
            <a:off x="6542953" y="2722444"/>
            <a:ext cx="1752600" cy="1200150"/>
          </a:xfrm>
          <a:prstGeom prst="rect">
            <a:avLst/>
          </a:prstGeom>
        </p:spPr>
      </p:pic>
      <p:pic>
        <p:nvPicPr>
          <p:cNvPr id="21" name="Picture 20">
            <a:extLst>
              <a:ext uri="{FF2B5EF4-FFF2-40B4-BE49-F238E27FC236}">
                <a16:creationId xmlns:a16="http://schemas.microsoft.com/office/drawing/2014/main" id="{84E6AFB7-D75E-49DD-9055-CC3EA17EAC28}"/>
              </a:ext>
            </a:extLst>
          </p:cNvPr>
          <p:cNvPicPr>
            <a:picLocks noChangeAspect="1"/>
          </p:cNvPicPr>
          <p:nvPr/>
        </p:nvPicPr>
        <p:blipFill>
          <a:blip r:embed="rId10"/>
          <a:stretch>
            <a:fillRect/>
          </a:stretch>
        </p:blipFill>
        <p:spPr>
          <a:xfrm>
            <a:off x="2798887" y="4869160"/>
            <a:ext cx="1371600" cy="1200150"/>
          </a:xfrm>
          <a:prstGeom prst="rect">
            <a:avLst/>
          </a:prstGeom>
        </p:spPr>
      </p:pic>
      <p:pic>
        <p:nvPicPr>
          <p:cNvPr id="23" name="Picture 22">
            <a:extLst>
              <a:ext uri="{FF2B5EF4-FFF2-40B4-BE49-F238E27FC236}">
                <a16:creationId xmlns:a16="http://schemas.microsoft.com/office/drawing/2014/main" id="{B3C8649E-7995-4E7A-BC00-B6BCAE70C8EA}"/>
              </a:ext>
            </a:extLst>
          </p:cNvPr>
          <p:cNvPicPr>
            <a:picLocks noChangeAspect="1"/>
          </p:cNvPicPr>
          <p:nvPr/>
        </p:nvPicPr>
        <p:blipFill>
          <a:blip r:embed="rId11"/>
          <a:stretch>
            <a:fillRect/>
          </a:stretch>
        </p:blipFill>
        <p:spPr>
          <a:xfrm>
            <a:off x="4714304" y="4774035"/>
            <a:ext cx="1781175" cy="1181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What is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1" algn="just">
              <a:lnSpc>
                <a:spcPct val="107000"/>
              </a:lnSpc>
              <a:spcBef>
                <a:spcPts val="0"/>
              </a:spcBef>
              <a:spcAft>
                <a:spcPts val="800"/>
              </a:spcAft>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An interface that can link one program to another is the API itself. In other words, the API serves as a bridge between various apps that run on the same </a:t>
            </a:r>
            <a:r>
              <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or distinct platforms</a:t>
            </a: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 </a:t>
            </a:r>
          </a:p>
        </p:txBody>
      </p:sp>
      <p:pic>
        <p:nvPicPr>
          <p:cNvPr id="3" name="Picture 2">
            <a:extLst>
              <a:ext uri="{FF2B5EF4-FFF2-40B4-BE49-F238E27FC236}">
                <a16:creationId xmlns:a16="http://schemas.microsoft.com/office/drawing/2014/main" id="{91217AC8-CB00-4522-97F4-F47987158008}"/>
              </a:ext>
            </a:extLst>
          </p:cNvPr>
          <p:cNvPicPr>
            <a:picLocks noChangeAspect="1"/>
          </p:cNvPicPr>
          <p:nvPr/>
        </p:nvPicPr>
        <p:blipFill>
          <a:blip r:embed="rId2"/>
          <a:stretch>
            <a:fillRect/>
          </a:stretch>
        </p:blipFill>
        <p:spPr>
          <a:xfrm>
            <a:off x="207713" y="2060848"/>
            <a:ext cx="8728574" cy="4104456"/>
          </a:xfrm>
          <a:prstGeom prst="rect">
            <a:avLst/>
          </a:prstGeom>
        </p:spPr>
      </p:pic>
    </p:spTree>
    <p:extLst>
      <p:ext uri="{BB962C8B-B14F-4D97-AF65-F5344CB8AC3E}">
        <p14:creationId xmlns:p14="http://schemas.microsoft.com/office/powerpoint/2010/main" val="191658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What is the role of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lgn="just">
              <a:spcBef>
                <a:spcPts val="0"/>
              </a:spcBef>
              <a:spcAft>
                <a:spcPts val="1000"/>
              </a:spcAft>
              <a:buFont typeface="Arial" panose="020B0604020202020204" pitchFamily="34" charset="0"/>
              <a:buChar char="•"/>
            </a:pPr>
            <a:endParaRPr lang="en-US" sz="20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9E6E36CB-D998-4E19-9B47-AC89EE02927B}"/>
              </a:ext>
            </a:extLst>
          </p:cNvPr>
          <p:cNvPicPr>
            <a:picLocks noChangeAspect="1"/>
          </p:cNvPicPr>
          <p:nvPr/>
        </p:nvPicPr>
        <p:blipFill>
          <a:blip r:embed="rId2"/>
          <a:stretch>
            <a:fillRect/>
          </a:stretch>
        </p:blipFill>
        <p:spPr>
          <a:xfrm>
            <a:off x="4402811" y="1210292"/>
            <a:ext cx="4533900" cy="3267075"/>
          </a:xfrm>
          <a:prstGeom prst="rect">
            <a:avLst/>
          </a:prstGeom>
        </p:spPr>
      </p:pic>
      <p:sp>
        <p:nvSpPr>
          <p:cNvPr id="6" name="TextBox 5">
            <a:extLst>
              <a:ext uri="{FF2B5EF4-FFF2-40B4-BE49-F238E27FC236}">
                <a16:creationId xmlns:a16="http://schemas.microsoft.com/office/drawing/2014/main" id="{E6F3A10D-F928-4860-8269-7A0535664005}"/>
              </a:ext>
            </a:extLst>
          </p:cNvPr>
          <p:cNvSpPr txBox="1"/>
          <p:nvPr/>
        </p:nvSpPr>
        <p:spPr>
          <a:xfrm>
            <a:off x="213622" y="1305341"/>
            <a:ext cx="3710306" cy="3693319"/>
          </a:xfrm>
          <a:prstGeom prst="rect">
            <a:avLst/>
          </a:prstGeom>
          <a:noFill/>
        </p:spPr>
        <p:txBody>
          <a:bodyPr wrap="square" rtlCol="0">
            <a:spAutoFit/>
          </a:bodyPr>
          <a:lstStyle/>
          <a:p>
            <a:pPr algn="just"/>
            <a:r>
              <a:rPr lang="en-US" sz="1800" dirty="0">
                <a:effectLst/>
                <a:latin typeface="Cambria" panose="02040503050406030204" pitchFamily="18" charset="0"/>
                <a:ea typeface="Calibri" panose="020F0502020204030204" pitchFamily="34" charset="0"/>
                <a:cs typeface="Myanmar Text" panose="020B0502040204020203" pitchFamily="34" charset="0"/>
              </a:rPr>
              <a:t>The purpose of an API is to give applications a standardized method of requesting resources or services from other software components without the requirement for them to comprehend the intricate details of how those components operate inside. It serves as a middleman that enables information exchange and action execution between various software systems </a:t>
            </a:r>
            <a:r>
              <a:rPr lang="id-ID" sz="1800" dirty="0">
                <a:effectLst/>
                <a:latin typeface="Cambria" panose="02040503050406030204" pitchFamily="18" charset="0"/>
                <a:ea typeface="Calibri" panose="020F0502020204030204" pitchFamily="34" charset="0"/>
                <a:cs typeface="Myanmar Text" panose="020B0502040204020203" pitchFamily="34" charset="0"/>
              </a:rPr>
              <a:t>and facilitates</a:t>
            </a:r>
            <a:r>
              <a:rPr lang="en-US" sz="1800" dirty="0">
                <a:effectLst/>
                <a:latin typeface="Cambria" panose="02040503050406030204" pitchFamily="18" charset="0"/>
                <a:ea typeface="Calibri" panose="020F0502020204030204" pitchFamily="34" charset="0"/>
                <a:cs typeface="Myanmar Text" panose="020B0502040204020203" pitchFamily="34" charset="0"/>
              </a:rPr>
              <a:t> integration</a:t>
            </a:r>
            <a:r>
              <a:rPr lang="id-ID" sz="1800" dirty="0">
                <a:effectLst/>
                <a:latin typeface="Cambria" panose="02040503050406030204" pitchFamily="18" charset="0"/>
                <a:ea typeface="Calibri" panose="020F0502020204030204" pitchFamily="34" charset="0"/>
                <a:cs typeface="Myanmar Text" panose="020B0502040204020203" pitchFamily="34" charset="0"/>
              </a:rPr>
              <a:t>.</a:t>
            </a:r>
          </a:p>
          <a:p>
            <a:pPr algn="just"/>
            <a:endParaRPr lang="id-ID" dirty="0"/>
          </a:p>
        </p:txBody>
      </p:sp>
    </p:spTree>
    <p:extLst>
      <p:ext uri="{BB962C8B-B14F-4D97-AF65-F5344CB8AC3E}">
        <p14:creationId xmlns:p14="http://schemas.microsoft.com/office/powerpoint/2010/main" val="89312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US" altLang="en-US" sz="2400" dirty="0">
                <a:solidFill>
                  <a:srgbClr val="FFFFFF"/>
                </a:solidFill>
                <a:cs typeface="Arial" panose="020B0604020202020204" pitchFamily="34" charset="0"/>
              </a:rPr>
              <a:t>The range of APIs for a particular platform</a:t>
            </a:r>
            <a:endParaRPr lang="en-US" altLang="en-US" sz="24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6508"/>
            <a:ext cx="9036049"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15000"/>
              </a:lnSpc>
              <a:buFont typeface="Wingdings" panose="05000000000000000000" pitchFamily="2" charset="2"/>
              <a:buChar char=""/>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Facebook Login API</a:t>
            </a:r>
            <a:endPar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90600" algn="just">
              <a:lnSpc>
                <a:spcPct val="115000"/>
              </a:lnSpc>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Users can log on using their Facebook credentials. Due to the prevalence of Facebook accounts among users, this makes for an efficient login process. Then, since Facebook has gained popularity before other programs, it is simpler for us to create an account using the Facebook API. We may thus assume that there are many Facebook users and that using this API will be quite profitable.</a:t>
            </a:r>
            <a:endPar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0FB21AD8-CFA9-4211-8AA3-EABB2D266A6A}"/>
              </a:ext>
            </a:extLst>
          </p:cNvPr>
          <p:cNvPicPr>
            <a:picLocks noChangeAspect="1"/>
          </p:cNvPicPr>
          <p:nvPr/>
        </p:nvPicPr>
        <p:blipFill>
          <a:blip r:embed="rId2"/>
          <a:stretch>
            <a:fillRect/>
          </a:stretch>
        </p:blipFill>
        <p:spPr>
          <a:xfrm>
            <a:off x="1819275" y="3429000"/>
            <a:ext cx="5505450" cy="3086100"/>
          </a:xfrm>
          <a:prstGeom prst="rect">
            <a:avLst/>
          </a:prstGeom>
        </p:spPr>
      </p:pic>
    </p:spTree>
    <p:extLst>
      <p:ext uri="{BB962C8B-B14F-4D97-AF65-F5344CB8AC3E}">
        <p14:creationId xmlns:p14="http://schemas.microsoft.com/office/powerpoint/2010/main" val="216285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Potential Security Issues with APIs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2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TextBox 5">
            <a:extLst>
              <a:ext uri="{FF2B5EF4-FFF2-40B4-BE49-F238E27FC236}">
                <a16:creationId xmlns:a16="http://schemas.microsoft.com/office/drawing/2014/main" id="{9896907E-1203-4A45-A508-3C672C793D14}"/>
              </a:ext>
            </a:extLst>
          </p:cNvPr>
          <p:cNvSpPr txBox="1"/>
          <p:nvPr/>
        </p:nvSpPr>
        <p:spPr>
          <a:xfrm>
            <a:off x="1060939" y="1372126"/>
            <a:ext cx="2232248" cy="369332"/>
          </a:xfrm>
          <a:prstGeom prst="rect">
            <a:avLst/>
          </a:prstGeom>
          <a:noFill/>
        </p:spPr>
        <p:txBody>
          <a:bodyPr wrap="square" rtlCol="0">
            <a:spAutoFit/>
          </a:bodyPr>
          <a:lstStyle/>
          <a:p>
            <a:r>
              <a:rPr lang="en-US" dirty="0"/>
              <a:t>Injection Attack</a:t>
            </a:r>
            <a:endParaRPr lang="id-ID" dirty="0"/>
          </a:p>
        </p:txBody>
      </p:sp>
      <p:pic>
        <p:nvPicPr>
          <p:cNvPr id="8" name="Picture 7">
            <a:extLst>
              <a:ext uri="{FF2B5EF4-FFF2-40B4-BE49-F238E27FC236}">
                <a16:creationId xmlns:a16="http://schemas.microsoft.com/office/drawing/2014/main" id="{FCCC9AB2-E6D8-40DB-9953-DD93E37A385D}"/>
              </a:ext>
            </a:extLst>
          </p:cNvPr>
          <p:cNvPicPr>
            <a:picLocks noChangeAspect="1"/>
          </p:cNvPicPr>
          <p:nvPr/>
        </p:nvPicPr>
        <p:blipFill>
          <a:blip r:embed="rId2"/>
          <a:stretch>
            <a:fillRect/>
          </a:stretch>
        </p:blipFill>
        <p:spPr>
          <a:xfrm>
            <a:off x="323528" y="1710100"/>
            <a:ext cx="3709754" cy="2815308"/>
          </a:xfrm>
          <a:prstGeom prst="rect">
            <a:avLst/>
          </a:prstGeom>
        </p:spPr>
      </p:pic>
      <p:sp>
        <p:nvSpPr>
          <p:cNvPr id="10" name="TextBox 9">
            <a:extLst>
              <a:ext uri="{FF2B5EF4-FFF2-40B4-BE49-F238E27FC236}">
                <a16:creationId xmlns:a16="http://schemas.microsoft.com/office/drawing/2014/main" id="{4C9FFD82-7510-4A70-9EAD-AE3020903D81}"/>
              </a:ext>
            </a:extLst>
          </p:cNvPr>
          <p:cNvSpPr txBox="1"/>
          <p:nvPr/>
        </p:nvSpPr>
        <p:spPr>
          <a:xfrm>
            <a:off x="5236957" y="1343289"/>
            <a:ext cx="2429767" cy="369332"/>
          </a:xfrm>
          <a:prstGeom prst="rect">
            <a:avLst/>
          </a:prstGeom>
          <a:noFill/>
        </p:spPr>
        <p:txBody>
          <a:bodyPr wrap="square" rtlCol="0">
            <a:spAutoFit/>
          </a:bodyPr>
          <a:lstStyle/>
          <a:p>
            <a:pPr algn="ctr"/>
            <a:r>
              <a:rPr lang="id-ID" sz="1800" dirty="0">
                <a:effectLst/>
                <a:latin typeface="Cambria" panose="02040503050406030204" pitchFamily="18" charset="0"/>
                <a:ea typeface="Calibri" panose="020F0502020204030204" pitchFamily="34" charset="0"/>
                <a:cs typeface="Myanmar Text" panose="020B0502040204020203" pitchFamily="34" charset="0"/>
              </a:rPr>
              <a:t>DDoS Attack</a:t>
            </a:r>
            <a:endParaRPr lang="id-ID" dirty="0"/>
          </a:p>
        </p:txBody>
      </p:sp>
      <p:pic>
        <p:nvPicPr>
          <p:cNvPr id="4" name="Picture 3">
            <a:extLst>
              <a:ext uri="{FF2B5EF4-FFF2-40B4-BE49-F238E27FC236}">
                <a16:creationId xmlns:a16="http://schemas.microsoft.com/office/drawing/2014/main" id="{03E5087F-955A-4262-B894-DDA21547E3B3}"/>
              </a:ext>
            </a:extLst>
          </p:cNvPr>
          <p:cNvPicPr>
            <a:picLocks noChangeAspect="1"/>
          </p:cNvPicPr>
          <p:nvPr/>
        </p:nvPicPr>
        <p:blipFill>
          <a:blip r:embed="rId3"/>
          <a:srcRect/>
          <a:stretch/>
        </p:blipFill>
        <p:spPr>
          <a:xfrm>
            <a:off x="4609285" y="1710100"/>
            <a:ext cx="3966063" cy="3138363"/>
          </a:xfrm>
          <a:prstGeom prst="rect">
            <a:avLst/>
          </a:prstGeom>
        </p:spPr>
      </p:pic>
    </p:spTree>
    <p:extLst>
      <p:ext uri="{BB962C8B-B14F-4D97-AF65-F5344CB8AC3E}">
        <p14:creationId xmlns:p14="http://schemas.microsoft.com/office/powerpoint/2010/main" val="1903130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1" ma:contentTypeDescription="Create a new document." ma:contentTypeScope="" ma:versionID="fc9aad498a84da8caa12175c86474230">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ec9b53d574ec38522432e6bd3e0dd0bb"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8814CB-D4BB-4367-8D2A-76DBF740D5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F3EE97-662C-45BD-AEBD-57BE7DC9224B}">
  <ds:schemaRef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7fb2fad2-2bec-4404-ace4-eb291a679560"/>
    <ds:schemaRef ds:uri="cb49ea42-c776-4921-925a-6f2d18d3f7cb"/>
  </ds:schemaRefs>
</ds:datastoreItem>
</file>

<file path=customXml/itemProps3.xml><?xml version="1.0" encoding="utf-8"?>
<ds:datastoreItem xmlns:ds="http://schemas.openxmlformats.org/officeDocument/2006/customXml" ds:itemID="{65599DAE-0D0F-4156-883E-F67840F872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46747</TotalTime>
  <Words>952</Words>
  <Application>Microsoft Office PowerPoint</Application>
  <PresentationFormat>On-screen Show (4:3)</PresentationFormat>
  <Paragraphs>108</Paragraphs>
  <Slides>20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Cambria</vt:lpstr>
      <vt:lpstr>Open Sans</vt:lpstr>
      <vt:lpstr>Symbol</vt:lpstr>
      <vt:lpstr>Wingdings</vt:lpstr>
      <vt:lpstr>Office Theme</vt:lpstr>
      <vt:lpstr>1_Office Theme</vt:lpstr>
      <vt:lpstr>2_Office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Agung Yuda Pratama  - bdse-0922-076</cp:lastModifiedBy>
  <cp:revision>1744</cp:revision>
  <cp:lastPrinted>2015-07-27T02:04:21Z</cp:lastPrinted>
  <dcterms:created xsi:type="dcterms:W3CDTF">2012-01-26T10:45:43Z</dcterms:created>
  <dcterms:modified xsi:type="dcterms:W3CDTF">2023-06-10T05:51:53Z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y fmtid="{D5CDD505-2E9C-101B-9397-08002B2CF9AE}" pid="3" name="NXPowerLiteLastOptimized">
    <vt:lpwstr>1356391</vt:lpwstr>
  </property>
  <property fmtid="{D5CDD505-2E9C-101B-9397-08002B2CF9AE}" pid="4" name="NXPowerLiteSettings">
    <vt:lpwstr>C7000400038000</vt:lpwstr>
  </property>
  <property fmtid="{D5CDD505-2E9C-101B-9397-08002B2CF9AE}" pid="5" name="NXPowerLiteVersion">
    <vt:lpwstr>S9.0.1</vt:lpwstr>
  </property>
  <property fmtid="{D5CDD505-2E9C-101B-9397-08002B2CF9AE}" pid="6" name="MediaServiceImageTags">
    <vt:lpwstr/>
  </property>
</Properties>
</file>