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67" r:id="rId15"/>
    <p:sldId id="274" r:id="rId16"/>
    <p:sldId id="268" r:id="rId17"/>
    <p:sldId id="273" r:id="rId18"/>
    <p:sldId id="269" r:id="rId19"/>
    <p:sldId id="270" r:id="rId20"/>
    <p:sldId id="272" r:id="rId21"/>
    <p:sldId id="271" r:id="rId22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4518" y="669798"/>
            <a:ext cx="8470900" cy="0"/>
          </a:xfrm>
          <a:custGeom>
            <a:avLst/>
            <a:gdLst/>
            <a:ahLst/>
            <a:cxnLst/>
            <a:rect l="l" t="t" r="r" b="b"/>
            <a:pathLst>
              <a:path w="8470900">
                <a:moveTo>
                  <a:pt x="0" y="0"/>
                </a:moveTo>
                <a:lnTo>
                  <a:pt x="84703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85304" y="6278878"/>
            <a:ext cx="1679448" cy="4526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91" y="156463"/>
            <a:ext cx="13398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037" y="1090675"/>
            <a:ext cx="8515985" cy="224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intellij-idea-community-edition-essential-training/explore-intellij-idea-editions?u=112371770" TargetMode="External"/><Relationship Id="rId2" Type="http://schemas.openxmlformats.org/officeDocument/2006/relationships/hyperlink" Target="https://www.youtube.com/playlist?list=PLZS-MHyEIRo51w0Hmqi0C8h2KWNzDfo6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playlist?list=PLZS-MHyEIRo6V4_vk1s1NcM2HoW5KFG7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88691" cy="10099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2571" y="108204"/>
            <a:ext cx="2226564" cy="6888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2421635"/>
            <a:ext cx="8915400" cy="1007744"/>
          </a:xfrm>
          <a:custGeom>
            <a:avLst/>
            <a:gdLst/>
            <a:ahLst/>
            <a:cxnLst/>
            <a:rect l="l" t="t" r="r" b="b"/>
            <a:pathLst>
              <a:path w="8915400" h="1007745">
                <a:moveTo>
                  <a:pt x="8915400" y="0"/>
                </a:moveTo>
                <a:lnTo>
                  <a:pt x="0" y="0"/>
                </a:lnTo>
                <a:lnTo>
                  <a:pt x="0" y="1007363"/>
                </a:lnTo>
                <a:lnTo>
                  <a:pt x="8915400" y="1007363"/>
                </a:lnTo>
                <a:lnTo>
                  <a:pt x="8915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581732"/>
            <a:ext cx="559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2176C"/>
                </a:solidFill>
              </a:rPr>
              <a:t>Development </a:t>
            </a:r>
            <a:r>
              <a:rPr sz="3600" dirty="0">
                <a:solidFill>
                  <a:srgbClr val="92176C"/>
                </a:solidFill>
              </a:rPr>
              <a:t>of</a:t>
            </a:r>
            <a:r>
              <a:rPr sz="3600" spc="-15" dirty="0">
                <a:solidFill>
                  <a:srgbClr val="92176C"/>
                </a:solidFill>
              </a:rPr>
              <a:t> </a:t>
            </a:r>
            <a:r>
              <a:rPr sz="3600" spc="-10" dirty="0">
                <a:solidFill>
                  <a:srgbClr val="92176C"/>
                </a:solidFill>
              </a:rPr>
              <a:t>MCQ</a:t>
            </a:r>
            <a:r>
              <a:rPr sz="3600" spc="-15" dirty="0">
                <a:solidFill>
                  <a:srgbClr val="92176C"/>
                </a:solidFill>
              </a:rPr>
              <a:t> </a:t>
            </a:r>
            <a:r>
              <a:rPr sz="3600" spc="-30" dirty="0">
                <a:solidFill>
                  <a:srgbClr val="92176C"/>
                </a:solidFill>
              </a:rPr>
              <a:t>System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sz="1500" spc="-5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323715" cy="81560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  <a:tabLst>
                <a:tab pos="1462405" algn="l"/>
              </a:tabLst>
            </a:pPr>
            <a:r>
              <a:rPr sz="1400" b="1" spc="-5" dirty="0">
                <a:latin typeface="Calibri"/>
                <a:cs typeface="Calibri"/>
              </a:rPr>
              <a:t>Start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 26 October 2022</a:t>
            </a:r>
            <a:endParaRPr sz="14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20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End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 23 November 2022</a:t>
            </a:r>
            <a:endParaRPr sz="14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1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Submission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Module:</a:t>
            </a:r>
            <a:r>
              <a:rPr sz="1400" b="1" spc="2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Programming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Foundations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15"/>
              </a:spcBef>
            </a:pPr>
            <a:r>
              <a:rPr sz="1400" spc="-10" dirty="0">
                <a:latin typeface="Calibri"/>
                <a:cs typeface="Calibri"/>
              </a:rPr>
              <a:t>Course: </a:t>
            </a:r>
            <a:r>
              <a:rPr sz="1400" dirty="0">
                <a:latin typeface="Calibri"/>
                <a:cs typeface="Calibri"/>
              </a:rPr>
              <a:t>Applied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Degree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Software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Engineering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7991" y="4724400"/>
            <a:ext cx="4325620" cy="1007744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4325112" y="0"/>
                </a:moveTo>
                <a:lnTo>
                  <a:pt x="0" y="0"/>
                </a:lnTo>
                <a:lnTo>
                  <a:pt x="0" y="1007363"/>
                </a:lnTo>
                <a:lnTo>
                  <a:pt x="4325112" y="1007363"/>
                </a:lnTo>
                <a:lnTo>
                  <a:pt x="43251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00702" y="4687705"/>
            <a:ext cx="1055370" cy="5829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arner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Name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ollme</a:t>
            </a:r>
            <a:r>
              <a:rPr sz="1400" b="1" spc="-1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2555" y="4687705"/>
            <a:ext cx="62230" cy="5829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0702" y="5310378"/>
            <a:ext cx="30192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P</a:t>
            </a:r>
            <a:r>
              <a:rPr sz="1400" b="1" spc="-15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ntat</a:t>
            </a:r>
            <a:r>
              <a:rPr sz="1400" b="1" dirty="0">
                <a:latin typeface="Calibri"/>
                <a:cs typeface="Calibri"/>
              </a:rPr>
              <a:t>ion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 :   15-01-2023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7EA0032-3B64-4E58-8E88-E813F2F2A7BC}"/>
              </a:ext>
            </a:extLst>
          </p:cNvPr>
          <p:cNvSpPr txBox="1"/>
          <p:nvPr/>
        </p:nvSpPr>
        <p:spPr>
          <a:xfrm>
            <a:off x="6143116" y="4687705"/>
            <a:ext cx="1781684" cy="57323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400" b="1" spc="-10" dirty="0">
                <a:latin typeface="Calibri"/>
                <a:cs typeface="Calibri"/>
              </a:rPr>
              <a:t>Agung Yuda Pratama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1400" b="1" dirty="0">
                <a:latin typeface="Calibri"/>
                <a:cs typeface="Calibri"/>
              </a:rPr>
              <a:t>BDSE-0922-076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537" y="853186"/>
            <a:ext cx="8924925" cy="5898515"/>
            <a:chOff x="140080" y="833500"/>
            <a:chExt cx="8924925" cy="5898515"/>
          </a:xfrm>
        </p:grpSpPr>
        <p:sp>
          <p:nvSpPr>
            <p:cNvPr id="3" name="object 3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19253"/>
            <a:ext cx="3484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7.</a:t>
            </a:r>
            <a:r>
              <a:rPr b="0" spc="-2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Classes &amp;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Methods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853186"/>
            <a:ext cx="404550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3200" b="1" spc="-5" dirty="0">
                <a:latin typeface="Calibri"/>
                <a:cs typeface="Calibri"/>
              </a:rPr>
              <a:t>List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5" dirty="0">
                <a:latin typeface="Calibri"/>
                <a:cs typeface="Calibri"/>
              </a:rPr>
              <a:t> Classes</a:t>
            </a:r>
            <a:r>
              <a:rPr sz="3200" b="1" dirty="0">
                <a:latin typeface="Calibri"/>
                <a:cs typeface="Calibri"/>
              </a:rPr>
              <a:t> used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590A3EF-450E-4707-A5E0-40F40F2F440B}"/>
              </a:ext>
            </a:extLst>
          </p:cNvPr>
          <p:cNvSpPr txBox="1"/>
          <p:nvPr/>
        </p:nvSpPr>
        <p:spPr>
          <a:xfrm>
            <a:off x="4913813" y="883412"/>
            <a:ext cx="465510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3200" b="1" spc="-5" dirty="0">
                <a:latin typeface="Calibri"/>
                <a:cs typeface="Calibri"/>
              </a:rPr>
              <a:t>List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5" dirty="0">
                <a:latin typeface="Calibri"/>
                <a:cs typeface="Calibri"/>
              </a:rPr>
              <a:t> Methods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used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8D2AE9B-FC9F-4F51-9782-E8CADDB0CA92}"/>
              </a:ext>
            </a:extLst>
          </p:cNvPr>
          <p:cNvSpPr txBox="1"/>
          <p:nvPr/>
        </p:nvSpPr>
        <p:spPr>
          <a:xfrm>
            <a:off x="221690" y="1470750"/>
            <a:ext cx="3556635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 err="1">
                <a:latin typeface="Calibri"/>
                <a:cs typeface="Calibri"/>
              </a:rPr>
              <a:t>FileReaderMCQ</a:t>
            </a:r>
            <a:endParaRPr sz="2000" b="1" spc="-5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spc="-5" dirty="0">
                <a:latin typeface="Calibri"/>
                <a:cs typeface="Calibri"/>
              </a:rPr>
              <a:t>StartTest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spc="-5" dirty="0">
                <a:latin typeface="Calibri"/>
                <a:cs typeface="Calibri"/>
              </a:rPr>
              <a:t>Student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spc="-5" dirty="0">
                <a:latin typeface="Calibri"/>
                <a:cs typeface="Calibri"/>
              </a:rPr>
              <a:t>Main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FCFCE17-62C3-4212-83F4-5ADEC19F2261}"/>
              </a:ext>
            </a:extLst>
          </p:cNvPr>
          <p:cNvSpPr txBox="1"/>
          <p:nvPr/>
        </p:nvSpPr>
        <p:spPr>
          <a:xfrm>
            <a:off x="5365674" y="1470750"/>
            <a:ext cx="3556635" cy="28860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spc="-5" dirty="0">
                <a:latin typeface="Calibri"/>
                <a:cs typeface="Calibri"/>
              </a:rPr>
              <a:t>public void startTest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dirty="0">
                <a:latin typeface="Calibri"/>
                <a:cs typeface="Calibri"/>
              </a:rPr>
              <a:t>public void chooseTheTest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dirty="0">
                <a:latin typeface="Calibri"/>
                <a:cs typeface="Calibri"/>
              </a:rPr>
              <a:t>private void showFiles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dirty="0">
                <a:latin typeface="Calibri"/>
                <a:cs typeface="Calibri"/>
              </a:rPr>
              <a:t>public static int getScore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dirty="0">
                <a:latin typeface="Calibri"/>
                <a:cs typeface="Calibri"/>
              </a:rPr>
              <a:t>public void setName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dirty="0">
                <a:latin typeface="Calibri"/>
                <a:cs typeface="Calibri"/>
              </a:rPr>
              <a:t>public static void writeName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dirty="0">
                <a:latin typeface="Calibri"/>
                <a:cs typeface="Calibri"/>
              </a:rPr>
              <a:t>private static void selectMCQ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dirty="0">
                <a:latin typeface="Calibri"/>
                <a:cs typeface="Calibri"/>
              </a:rPr>
              <a:t>private static void showResult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b="1" dirty="0">
                <a:latin typeface="Calibri"/>
                <a:cs typeface="Calibri"/>
              </a:rPr>
              <a:t>public static void main</a:t>
            </a:r>
            <a:endParaRPr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080" y="761873"/>
            <a:ext cx="8924925" cy="5969635"/>
            <a:chOff x="140080" y="761873"/>
            <a:chExt cx="8924925" cy="5969635"/>
          </a:xfrm>
        </p:grpSpPr>
        <p:sp>
          <p:nvSpPr>
            <p:cNvPr id="3" name="object 3"/>
            <p:cNvSpPr/>
            <p:nvPr/>
          </p:nvSpPr>
          <p:spPr>
            <a:xfrm>
              <a:off x="143255" y="76504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76504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783082"/>
            <a:ext cx="319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 </a:t>
            </a:r>
            <a:r>
              <a:rPr sz="1800" spc="-5" dirty="0">
                <a:latin typeface="Calibri"/>
                <a:cs typeface="Calibri"/>
              </a:rPr>
              <a:t>methods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4E60D-A29C-420E-B4C5-3C6ED267E227}"/>
              </a:ext>
            </a:extLst>
          </p:cNvPr>
          <p:cNvSpPr txBox="1"/>
          <p:nvPr/>
        </p:nvSpPr>
        <p:spPr>
          <a:xfrm>
            <a:off x="221691" y="1082802"/>
            <a:ext cx="8700618" cy="501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F2A438-037C-49B8-AD06-6BA873E0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1" y="1062119"/>
            <a:ext cx="6199632" cy="5263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B6727829-6EEB-499F-A114-CD00A687F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7D6B3C-429C-4AB9-890F-A10235AB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26" y="838200"/>
            <a:ext cx="6365748" cy="58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5C0FE549-01A3-4E6E-AFB1-FC25C2697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E4996-8C87-49D8-AF90-F53D0E22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60" y="762000"/>
            <a:ext cx="460087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8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833500"/>
            <a:ext cx="9068435" cy="5898515"/>
            <a:chOff x="-3175" y="833500"/>
            <a:chExt cx="9068435" cy="5898515"/>
          </a:xfrm>
        </p:grpSpPr>
        <p:sp>
          <p:nvSpPr>
            <p:cNvPr id="3" name="object 3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33604"/>
            <a:ext cx="3902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9.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Development</a:t>
            </a:r>
            <a:r>
              <a:rPr b="0" spc="2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853186"/>
            <a:ext cx="5079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Development </a:t>
            </a:r>
            <a:r>
              <a:rPr sz="2000" b="1" dirty="0">
                <a:latin typeface="Calibri"/>
                <a:cs typeface="Calibri"/>
              </a:rPr>
              <a:t>using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Debugging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7C0A8C6-6649-4E18-8F50-18E3E18C36ED}"/>
              </a:ext>
            </a:extLst>
          </p:cNvPr>
          <p:cNvSpPr txBox="1"/>
          <p:nvPr/>
        </p:nvSpPr>
        <p:spPr>
          <a:xfrm>
            <a:off x="70030" y="1269554"/>
            <a:ext cx="8786315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spc="-10" dirty="0">
                <a:latin typeface="Calibri"/>
                <a:cs typeface="Calibri"/>
              </a:rPr>
              <a:t>L</a:t>
            </a:r>
            <a:r>
              <a:rPr lang="en-US" sz="2000" spc="-10" dirty="0" err="1">
                <a:latin typeface="Calibri"/>
                <a:cs typeface="Calibri"/>
              </a:rPr>
              <a:t>ist</a:t>
            </a:r>
            <a:r>
              <a:rPr lang="en-US" sz="2000" spc="-10" dirty="0">
                <a:latin typeface="Calibri"/>
                <a:cs typeface="Calibri"/>
              </a:rPr>
              <a:t> down a note describing the program's workflow.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spc="-10" dirty="0">
                <a:latin typeface="Calibri"/>
                <a:cs typeface="Calibri"/>
              </a:rPr>
              <a:t>Choosing an understandable method name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spc="-10" dirty="0">
                <a:latin typeface="Calibri"/>
                <a:cs typeface="Calibri"/>
              </a:rPr>
              <a:t>Create a class for a certain group for certain processes. Don’t forget to inherit the class like this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04BB1-D1C1-4D35-B4FE-6D6A4D24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" y="2468287"/>
            <a:ext cx="4284345" cy="1714796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DCE6C4F4-CA01-4754-A3B1-1798C3BEE7A8}"/>
              </a:ext>
            </a:extLst>
          </p:cNvPr>
          <p:cNvSpPr txBox="1"/>
          <p:nvPr/>
        </p:nvSpPr>
        <p:spPr>
          <a:xfrm>
            <a:off x="85088" y="4232653"/>
            <a:ext cx="87863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spc="-10" dirty="0">
                <a:latin typeface="Calibri"/>
                <a:cs typeface="Calibri"/>
              </a:rPr>
              <a:t>D</a:t>
            </a:r>
            <a:r>
              <a:rPr lang="id-ID" sz="2000" spc="-10" dirty="0">
                <a:latin typeface="Calibri"/>
                <a:cs typeface="Calibri"/>
              </a:rPr>
              <a:t>o not forget to make a method</a:t>
            </a:r>
            <a:endParaRPr lang="en-US" sz="2000" spc="-10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038E48-64FC-41CD-88F2-06CE31A9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" y="4513285"/>
            <a:ext cx="5575391" cy="1828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7970E873-0747-463A-9CB3-C37523A22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9" y="133604"/>
            <a:ext cx="3902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9.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Development</a:t>
            </a:r>
            <a:r>
              <a:rPr b="0" spc="2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Process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F3186AD-96B1-4A8E-9683-54ABE947BDEE}"/>
              </a:ext>
            </a:extLst>
          </p:cNvPr>
          <p:cNvSpPr txBox="1"/>
          <p:nvPr/>
        </p:nvSpPr>
        <p:spPr>
          <a:xfrm>
            <a:off x="67853" y="762000"/>
            <a:ext cx="87863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spc="-10" dirty="0">
                <a:latin typeface="Calibri"/>
                <a:cs typeface="Calibri"/>
              </a:rPr>
              <a:t>When facing some issues with the code, the IDE will give a suggest</a:t>
            </a:r>
            <a:r>
              <a:rPr lang="id-ID" sz="2000" spc="-10" dirty="0">
                <a:latin typeface="Calibri"/>
                <a:cs typeface="Calibri"/>
              </a:rPr>
              <a:t>.</a:t>
            </a:r>
            <a:endParaRPr lang="en-US" sz="2000" spc="-1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2833D-1A92-4FED-A1BE-25DF730DB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62"/>
          <a:stretch/>
        </p:blipFill>
        <p:spPr>
          <a:xfrm>
            <a:off x="381634" y="1089773"/>
            <a:ext cx="3599815" cy="1424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6C07B9-7485-4BF8-B1F5-31128439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1089772"/>
            <a:ext cx="4038600" cy="1964801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7A76731-6E8D-45F0-9E14-2AA301D76954}"/>
              </a:ext>
            </a:extLst>
          </p:cNvPr>
          <p:cNvSpPr txBox="1"/>
          <p:nvPr/>
        </p:nvSpPr>
        <p:spPr>
          <a:xfrm>
            <a:off x="100510" y="3154710"/>
            <a:ext cx="87863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spc="-10" dirty="0">
                <a:latin typeface="Calibri"/>
                <a:cs typeface="Calibri"/>
              </a:rPr>
              <a:t>T</a:t>
            </a:r>
            <a:r>
              <a:rPr lang="id-ID" sz="2000" spc="-10" dirty="0">
                <a:latin typeface="Calibri"/>
                <a:cs typeface="Calibri"/>
              </a:rPr>
              <a:t>his is when we debug the code</a:t>
            </a:r>
            <a:endParaRPr lang="en-US" sz="2000" spc="-1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88F62-1BBF-407C-9E02-FE8738057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6" y="3573912"/>
            <a:ext cx="3628057" cy="2200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77779F-9B05-4212-9ABF-3849A61D31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98"/>
          <a:stretch/>
        </p:blipFill>
        <p:spPr>
          <a:xfrm>
            <a:off x="4045487" y="3694682"/>
            <a:ext cx="4879150" cy="21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833500"/>
            <a:ext cx="9068435" cy="5898515"/>
            <a:chOff x="-3175" y="833500"/>
            <a:chExt cx="9068435" cy="5898515"/>
          </a:xfrm>
        </p:grpSpPr>
        <p:sp>
          <p:nvSpPr>
            <p:cNvPr id="3" name="object 3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33604"/>
            <a:ext cx="3468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10.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Coding</a:t>
            </a:r>
            <a:r>
              <a:rPr b="0" spc="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Standards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853186"/>
            <a:ext cx="363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Application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BA9C3-6035-4007-8D1D-9AD557C4CEE4}"/>
              </a:ext>
            </a:extLst>
          </p:cNvPr>
          <p:cNvSpPr txBox="1"/>
          <p:nvPr/>
        </p:nvSpPr>
        <p:spPr>
          <a:xfrm>
            <a:off x="228600" y="13716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Stand</a:t>
            </a:r>
            <a:r>
              <a:rPr lang="id-ID" dirty="0"/>
              <a:t>ar</a:t>
            </a:r>
            <a:r>
              <a:rPr lang="en-US" dirty="0"/>
              <a:t>d for class :  </a:t>
            </a:r>
          </a:p>
          <a:p>
            <a:r>
              <a:rPr lang="en-US" dirty="0"/>
              <a:t>a)</a:t>
            </a:r>
            <a:r>
              <a:rPr lang="id-ID" dirty="0"/>
              <a:t> </a:t>
            </a:r>
            <a:r>
              <a:rPr lang="en-US" dirty="0"/>
              <a:t>The class name must </a:t>
            </a:r>
            <a:r>
              <a:rPr lang="id-ID" dirty="0"/>
              <a:t>start</a:t>
            </a:r>
            <a:r>
              <a:rPr lang="en-US" dirty="0"/>
              <a:t> with uppercase.</a:t>
            </a:r>
          </a:p>
          <a:p>
            <a:r>
              <a:rPr lang="en-US" dirty="0"/>
              <a:t>class Student</a:t>
            </a:r>
          </a:p>
          <a:p>
            <a:r>
              <a:rPr lang="en-US" dirty="0"/>
              <a:t>b)</a:t>
            </a:r>
            <a:r>
              <a:rPr lang="id-ID" dirty="0"/>
              <a:t> </a:t>
            </a:r>
            <a:r>
              <a:rPr lang="en-US" dirty="0"/>
              <a:t>If the class name is more than two words, the first letter must start with uppercase.</a:t>
            </a:r>
          </a:p>
          <a:p>
            <a:r>
              <a:rPr lang="en-US" dirty="0"/>
              <a:t>class </a:t>
            </a:r>
            <a:r>
              <a:rPr lang="en-US" dirty="0" err="1"/>
              <a:t>StartTest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FileReader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en-US" dirty="0"/>
          </a:p>
          <a:p>
            <a:r>
              <a:rPr lang="en-US" dirty="0"/>
              <a:t>Coding Standard for variable :</a:t>
            </a:r>
          </a:p>
          <a:p>
            <a:r>
              <a:rPr lang="en-US" dirty="0"/>
              <a:t>I.</a:t>
            </a:r>
            <a:r>
              <a:rPr lang="id-ID" dirty="0"/>
              <a:t> </a:t>
            </a:r>
            <a:r>
              <a:rPr lang="en-US" dirty="0"/>
              <a:t>The name should</a:t>
            </a:r>
            <a:r>
              <a:rPr lang="id-ID" dirty="0"/>
              <a:t> </a:t>
            </a:r>
            <a:r>
              <a:rPr lang="en-US" dirty="0"/>
              <a:t>start with </a:t>
            </a:r>
            <a:r>
              <a:rPr lang="id-ID" dirty="0"/>
              <a:t>a </a:t>
            </a:r>
            <a:r>
              <a:rPr lang="en-US" dirty="0"/>
              <a:t>lowercase letter.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answer</a:t>
            </a:r>
          </a:p>
          <a:p>
            <a:r>
              <a:rPr lang="en-US" dirty="0"/>
              <a:t>choice</a:t>
            </a:r>
          </a:p>
          <a:p>
            <a:r>
              <a:rPr lang="en-US" dirty="0"/>
              <a:t>read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1A391-39B0-472C-911D-ADC0FA5D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71557"/>
            <a:ext cx="372427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A3130-5022-4950-8E10-9D4FCE76F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" y="1090675"/>
            <a:ext cx="8515985" cy="5539978"/>
          </a:xfrm>
        </p:spPr>
        <p:txBody>
          <a:bodyPr/>
          <a:lstStyle/>
          <a:p>
            <a:r>
              <a:rPr lang="en-US" dirty="0"/>
              <a:t>II.</a:t>
            </a:r>
            <a:r>
              <a:rPr lang="id-ID" dirty="0"/>
              <a:t> </a:t>
            </a:r>
            <a:r>
              <a:rPr lang="en-US" dirty="0"/>
              <a:t>The first letter must start with uppercase if the class name is more than two words.</a:t>
            </a:r>
          </a:p>
          <a:p>
            <a:r>
              <a:rPr lang="en-US" dirty="0" err="1"/>
              <a:t>directoryPath</a:t>
            </a:r>
            <a:endParaRPr lang="en-US" dirty="0"/>
          </a:p>
          <a:p>
            <a:r>
              <a:rPr lang="en-US" dirty="0" err="1"/>
              <a:t>trueChoice</a:t>
            </a:r>
            <a:endParaRPr lang="en-US" dirty="0"/>
          </a:p>
          <a:p>
            <a:r>
              <a:rPr lang="en-US" dirty="0" err="1"/>
              <a:t>userChoice</a:t>
            </a:r>
            <a:endParaRPr lang="en-US" dirty="0"/>
          </a:p>
          <a:p>
            <a:r>
              <a:rPr lang="en-US" dirty="0" err="1"/>
              <a:t>startTest</a:t>
            </a:r>
            <a:endParaRPr lang="en-US" dirty="0"/>
          </a:p>
          <a:p>
            <a:r>
              <a:rPr lang="en-US" dirty="0" err="1"/>
              <a:t>showFiles</a:t>
            </a:r>
            <a:endParaRPr lang="id-ID" dirty="0"/>
          </a:p>
          <a:p>
            <a:endParaRPr lang="en-US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en-US" dirty="0"/>
              <a:t>Readability of The Code</a:t>
            </a:r>
          </a:p>
          <a:p>
            <a:r>
              <a:rPr lang="en-US" dirty="0"/>
              <a:t>If you make some code, you must make the function, the method, the variable, and other must easy to understand. Use some general object that everyone know that.</a:t>
            </a:r>
            <a:endParaRPr lang="id-ID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7111037-5C9B-40D2-9B5F-66C84A6096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9" y="133604"/>
            <a:ext cx="3468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10.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Coding</a:t>
            </a:r>
            <a:r>
              <a:rPr b="0" spc="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Standards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064FA-5A16-4B1D-8CD4-39AC1B0D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33" y="1790604"/>
            <a:ext cx="3447734" cy="32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0" y="57404"/>
            <a:ext cx="6149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solidFill>
                  <a:srgbClr val="8F1B4F"/>
                </a:solidFill>
                <a:latin typeface="Arial MT"/>
                <a:cs typeface="Arial MT"/>
              </a:rPr>
              <a:t>11.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Milestone</a:t>
            </a:r>
            <a:r>
              <a:rPr b="0" spc="2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Feedback</a:t>
            </a:r>
            <a:r>
              <a:rPr b="0" spc="2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&amp;</a:t>
            </a:r>
            <a:r>
              <a:rPr b="0" spc="-17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Action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830325"/>
          <a:ext cx="8641715" cy="50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marL="33655" marR="26670" indent="2667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48715" marR="63500" indent="-107759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65860" marR="1014094" indent="-14478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 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(Yes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8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8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9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8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9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080" y="833500"/>
            <a:ext cx="8924925" cy="5898515"/>
            <a:chOff x="140080" y="833500"/>
            <a:chExt cx="8924925" cy="5898515"/>
          </a:xfrm>
        </p:grpSpPr>
        <p:sp>
          <p:nvSpPr>
            <p:cNvPr id="3" name="object 3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388" y="119253"/>
            <a:ext cx="301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12.</a:t>
            </a:r>
            <a:r>
              <a:rPr b="0" spc="-3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-3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767332"/>
            <a:ext cx="8611235" cy="3454792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Shots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Evidences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id-ID" sz="1800" spc="5" dirty="0">
                <a:latin typeface="Calibri"/>
                <a:cs typeface="Calibri"/>
              </a:rPr>
              <a:t>User</a:t>
            </a:r>
            <a:r>
              <a:rPr sz="1800" spc="5" dirty="0">
                <a:latin typeface="Calibri"/>
                <a:cs typeface="Calibri"/>
              </a:rPr>
              <a:t> can Input their name. 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id-ID" spc="5" dirty="0">
                <a:latin typeface="Calibri"/>
                <a:cs typeface="Calibri"/>
              </a:rPr>
              <a:t>After that the sytem will show The MCQ Test Set and User can choose The MCQ.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sz="1800" spc="5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08563-9AD7-4C1E-B9A5-5CAC6BE1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42358"/>
            <a:ext cx="3055019" cy="152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9CB92B-6D11-4AFE-A307-59E308615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3365236"/>
            <a:ext cx="3150303" cy="16997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5304" y="6278878"/>
            <a:ext cx="1679448" cy="4526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818" y="195453"/>
            <a:ext cx="8496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82965" algn="l"/>
              </a:tabLst>
            </a:pPr>
            <a:r>
              <a:rPr b="0" u="heavy" spc="-150" dirty="0">
                <a:solidFill>
                  <a:srgbClr val="8F1B4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b="0" u="heavy" spc="-5" dirty="0">
                <a:solidFill>
                  <a:srgbClr val="8F1B4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Document History	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037" y="1909826"/>
          <a:ext cx="8641079" cy="2792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1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8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</a:t>
                      </a:r>
                      <a:r>
                        <a:rPr sz="1600" b="1" spc="-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59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Jul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Jeyashree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93B46CBE-1582-48E1-AF45-DEC14E70A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388" y="119253"/>
            <a:ext cx="301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12.</a:t>
            </a:r>
            <a:r>
              <a:rPr b="0" spc="-3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-3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Results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A522AB6-DCA5-4561-9C0A-64EBDFDE0997}"/>
              </a:ext>
            </a:extLst>
          </p:cNvPr>
          <p:cNvSpPr txBox="1"/>
          <p:nvPr/>
        </p:nvSpPr>
        <p:spPr>
          <a:xfrm>
            <a:off x="221691" y="767332"/>
            <a:ext cx="8611235" cy="443967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Shots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Evidences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id-ID" sz="1800" spc="5" dirty="0">
                <a:latin typeface="Calibri"/>
                <a:cs typeface="Calibri"/>
              </a:rPr>
              <a:t>Next, the question will show with the option. If your answer is right, there will be some validation and if you are the wrong answer also have validation.</a:t>
            </a: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id-ID" spc="5" dirty="0">
                <a:latin typeface="Calibri"/>
                <a:cs typeface="Calibri"/>
              </a:rPr>
              <a:t>In the last thing after user finish do the test. The Score will come up.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sz="1800" spc="5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2B4CD-63F0-417F-9674-8335A5DC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880000" cy="1903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ACE87-5C2F-495C-BF21-1A8D379C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815737"/>
            <a:ext cx="4766310" cy="1903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8CD5FF-0E75-476E-A9DB-906DF23FF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95" y="4133442"/>
            <a:ext cx="5400000" cy="21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9253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13. Proposed Improvements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28058"/>
            <a:ext cx="8611235" cy="5407660"/>
            <a:chOff x="141604" y="761873"/>
            <a:chExt cx="8611235" cy="5407660"/>
          </a:xfrm>
        </p:grpSpPr>
        <p:sp>
          <p:nvSpPr>
            <p:cNvPr id="4" name="object 4"/>
            <p:cNvSpPr/>
            <p:nvPr/>
          </p:nvSpPr>
          <p:spPr>
            <a:xfrm>
              <a:off x="144779" y="765048"/>
              <a:ext cx="8604885" cy="5401310"/>
            </a:xfrm>
            <a:custGeom>
              <a:avLst/>
              <a:gdLst/>
              <a:ahLst/>
              <a:cxnLst/>
              <a:rect l="l" t="t" r="r" b="b"/>
              <a:pathLst>
                <a:path w="8604885" h="5401310">
                  <a:moveTo>
                    <a:pt x="8604504" y="0"/>
                  </a:moveTo>
                  <a:lnTo>
                    <a:pt x="0" y="0"/>
                  </a:lnTo>
                  <a:lnTo>
                    <a:pt x="0" y="5401056"/>
                  </a:lnTo>
                  <a:lnTo>
                    <a:pt x="8604504" y="5401056"/>
                  </a:lnTo>
                  <a:lnTo>
                    <a:pt x="860450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" y="765048"/>
              <a:ext cx="8604885" cy="5401310"/>
            </a:xfrm>
            <a:custGeom>
              <a:avLst/>
              <a:gdLst/>
              <a:ahLst/>
              <a:cxnLst/>
              <a:rect l="l" t="t" r="r" b="b"/>
              <a:pathLst>
                <a:path w="8604885" h="5401310">
                  <a:moveTo>
                    <a:pt x="0" y="5401056"/>
                  </a:moveTo>
                  <a:lnTo>
                    <a:pt x="8604504" y="5401056"/>
                  </a:lnTo>
                  <a:lnTo>
                    <a:pt x="8604504" y="0"/>
                  </a:lnTo>
                  <a:lnTo>
                    <a:pt x="0" y="0"/>
                  </a:lnTo>
                  <a:lnTo>
                    <a:pt x="0" y="540105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3215" y="696156"/>
            <a:ext cx="7947025" cy="289502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4000" b="1" spc="-5" dirty="0">
                <a:latin typeface="Calibri"/>
                <a:cs typeface="Calibri"/>
              </a:rPr>
              <a:t>List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of</a:t>
            </a:r>
            <a:r>
              <a:rPr sz="4000" b="1" spc="-10" dirty="0">
                <a:latin typeface="Calibri"/>
                <a:cs typeface="Calibri"/>
              </a:rPr>
              <a:t> Improvements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800" spc="5" dirty="0">
                <a:latin typeface="Calibri"/>
                <a:cs typeface="Calibri"/>
              </a:rPr>
              <a:t>Improve my logic implementation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800" spc="5" dirty="0">
                <a:latin typeface="Calibri"/>
                <a:cs typeface="Calibri"/>
              </a:rPr>
              <a:t>Learn different programming paradigms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2800" spc="5" dirty="0">
                <a:latin typeface="Calibri"/>
                <a:cs typeface="Calibri"/>
              </a:rPr>
              <a:t>Devise a plan for solving the problem.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800" spc="5" dirty="0">
                <a:latin typeface="Calibri"/>
                <a:cs typeface="Calibri"/>
              </a:rPr>
              <a:t>Must try to understand how to arrange the program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415" y="504190"/>
            <a:ext cx="4030345" cy="531050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643890" indent="-63182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Deliverables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Milestones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35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Classes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Methods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10" dirty="0">
                <a:latin typeface="Calibri"/>
                <a:cs typeface="Calibri"/>
              </a:rPr>
              <a:t>Steps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Coding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10" dirty="0">
                <a:latin typeface="Calibri"/>
                <a:cs typeface="Calibri"/>
              </a:rPr>
              <a:t>Development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Coding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Standards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Milestone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Feedback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Taken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Proposed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Improvements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39" y="1113660"/>
            <a:ext cx="8959850" cy="5552440"/>
            <a:chOff x="105029" y="1193163"/>
            <a:chExt cx="8959850" cy="5552440"/>
          </a:xfrm>
        </p:grpSpPr>
        <p:sp>
          <p:nvSpPr>
            <p:cNvPr id="3" name="object 3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9479"/>
            <a:ext cx="310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1.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Definition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639" y="1213484"/>
            <a:ext cx="8347761" cy="24038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3600" b="1" spc="-5" dirty="0">
                <a:latin typeface="Calibri"/>
                <a:cs typeface="Calibri"/>
              </a:rPr>
              <a:t>Project</a:t>
            </a:r>
            <a:r>
              <a:rPr sz="3600" b="1" spc="-7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Objective</a:t>
            </a:r>
            <a:endParaRPr sz="2000" b="1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400" dirty="0">
                <a:latin typeface="Calibri"/>
                <a:cs typeface="Calibri"/>
              </a:rPr>
              <a:t>Design, Implement, </a:t>
            </a:r>
            <a:r>
              <a:rPr lang="id-ID" sz="2400" dirty="0">
                <a:latin typeface="Calibri"/>
                <a:cs typeface="Calibri"/>
              </a:rPr>
              <a:t>and </a:t>
            </a:r>
            <a:r>
              <a:rPr lang="en-US" sz="2400" dirty="0">
                <a:latin typeface="Calibri"/>
                <a:cs typeface="Calibri"/>
              </a:rPr>
              <a:t>Test MCQ System using Java.</a:t>
            </a:r>
            <a:endParaRPr lang="id-ID"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400" dirty="0">
                <a:latin typeface="Calibri"/>
                <a:cs typeface="Calibri"/>
              </a:rPr>
              <a:t>Implement an application using IntelliJ or Eclipse</a:t>
            </a:r>
            <a:r>
              <a:rPr lang="id-ID" sz="2400" dirty="0">
                <a:latin typeface="Calibri"/>
                <a:cs typeface="Calibri"/>
              </a:rPr>
              <a:t>.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400" dirty="0">
                <a:latin typeface="Calibri"/>
                <a:cs typeface="Calibri"/>
              </a:rPr>
              <a:t>Determine the debugging process and explain the importance of a coding standard</a:t>
            </a:r>
            <a:endParaRPr lang="id-ID"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338" y="3505705"/>
            <a:ext cx="8335061" cy="243912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87020" algn="l"/>
              </a:tabLst>
            </a:pPr>
            <a:r>
              <a:rPr sz="3600" b="1" spc="-5" dirty="0">
                <a:latin typeface="Calibri"/>
                <a:cs typeface="Calibri"/>
              </a:rPr>
              <a:t>Proposed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Solution</a:t>
            </a:r>
            <a:endParaRPr b="1" dirty="0">
              <a:latin typeface="Wingdings"/>
              <a:cs typeface="Calibri"/>
            </a:endParaRPr>
          </a:p>
          <a:p>
            <a:pPr marL="2863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87020" algn="l"/>
              </a:tabLst>
            </a:pPr>
            <a:r>
              <a:rPr lang="en-US" sz="2400" dirty="0">
                <a:latin typeface="Calibri"/>
                <a:cs typeface="Calibri"/>
              </a:rPr>
              <a:t>The system should handle multiple sets of MCQs. For example, Java Basics, Control</a:t>
            </a:r>
            <a:r>
              <a:rPr lang="id-ID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Structure, HTML Basics, </a:t>
            </a:r>
            <a:r>
              <a:rPr lang="id-ID" sz="2400" dirty="0">
                <a:latin typeface="Calibri"/>
                <a:cs typeface="Calibri"/>
              </a:rPr>
              <a:t>and the others.</a:t>
            </a:r>
          </a:p>
          <a:p>
            <a:pPr marL="2863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87020" algn="l"/>
              </a:tabLst>
            </a:pPr>
            <a:r>
              <a:rPr lang="id-ID" sz="2400" dirty="0">
                <a:latin typeface="Calibri"/>
                <a:cs typeface="Calibri"/>
              </a:rPr>
              <a:t>Using The OOP Paradigm with Class and Method</a:t>
            </a:r>
          </a:p>
          <a:p>
            <a:pPr marL="2863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87020" algn="l"/>
              </a:tabLst>
            </a:pPr>
            <a:r>
              <a:rPr lang="id-ID" sz="2400" dirty="0">
                <a:latin typeface="Calibri"/>
                <a:cs typeface="Calibri"/>
              </a:rPr>
              <a:t>The MCQ Test must easy to use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075" y="1186307"/>
            <a:ext cx="8959850" cy="5552440"/>
            <a:chOff x="105029" y="1193163"/>
            <a:chExt cx="8959850" cy="5552440"/>
          </a:xfrm>
        </p:grpSpPr>
        <p:sp>
          <p:nvSpPr>
            <p:cNvPr id="3" name="object 3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741" y="119253"/>
            <a:ext cx="3583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2.</a:t>
            </a:r>
            <a:r>
              <a:rPr b="0" spc="-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Deliverables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639" y="1213484"/>
            <a:ext cx="8770722" cy="30091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800" b="1" spc="-5" dirty="0">
                <a:latin typeface="Calibri"/>
                <a:cs typeface="Calibri"/>
              </a:rPr>
              <a:t>Project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Deliverables</a:t>
            </a:r>
            <a:endParaRPr sz="2000" b="1" spc="-1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FileReaderMCQ.java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spc="-10" dirty="0">
                <a:latin typeface="Calibri"/>
                <a:cs typeface="Calibri"/>
              </a:rPr>
              <a:t>Main.java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spc="-10" dirty="0">
                <a:latin typeface="Calibri"/>
                <a:cs typeface="Calibri"/>
              </a:rPr>
              <a:t>StartTest.java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spc="-10" dirty="0">
                <a:latin typeface="Calibri"/>
                <a:cs typeface="Calibri"/>
              </a:rPr>
              <a:t>Student.java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spc="-10" dirty="0">
                <a:latin typeface="Calibri"/>
                <a:cs typeface="Calibri"/>
              </a:rPr>
              <a:t>HTML Test.csv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spc="-10" dirty="0">
                <a:latin typeface="Calibri"/>
                <a:cs typeface="Calibri"/>
              </a:rPr>
              <a:t>Java Test.csv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id-ID" sz="2000" spc="-10" dirty="0">
                <a:latin typeface="Calibri"/>
                <a:cs typeface="Calibri"/>
              </a:rPr>
              <a:t>JavaScript Test.csv</a:t>
            </a:r>
            <a:endParaRPr sz="2000" spc="-1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639" y="3871465"/>
            <a:ext cx="8770722" cy="5309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800" b="1" spc="-5" dirty="0">
                <a:latin typeface="Calibri"/>
                <a:cs typeface="Calibri"/>
              </a:rPr>
              <a:t>List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Evidences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3C7F68-DF62-44AC-97F0-11DB6897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916" y="3969383"/>
            <a:ext cx="2139200" cy="25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8766D-E5FD-4EE6-AD78-70F3BD95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7" y="4312838"/>
            <a:ext cx="594360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571"/>
            <a:ext cx="466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3.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Milestones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 &amp;</a:t>
            </a:r>
            <a:r>
              <a:rPr b="0" spc="-7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65" dirty="0">
                <a:solidFill>
                  <a:srgbClr val="8F1B4F"/>
                </a:solidFill>
                <a:latin typeface="Arial MT"/>
                <a:cs typeface="Arial MT"/>
              </a:rPr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0675"/>
          <a:ext cx="8496299" cy="2232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8801">
                <a:tc>
                  <a:txBody>
                    <a:bodyPr/>
                    <a:lstStyle/>
                    <a:p>
                      <a:pPr marL="189230" marR="179070" indent="-31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ask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180975" indent="26670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Specification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9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Design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1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Application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9">
                <a:tc>
                  <a:txBody>
                    <a:bodyPr/>
                    <a:lstStyle/>
                    <a:p>
                      <a:pPr marL="5016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10"/>
                        </a:lnSpc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080" y="905128"/>
            <a:ext cx="8924925" cy="5826760"/>
            <a:chOff x="140080" y="905128"/>
            <a:chExt cx="8924925" cy="5826760"/>
          </a:xfrm>
        </p:grpSpPr>
        <p:sp>
          <p:nvSpPr>
            <p:cNvPr id="3" name="object 3"/>
            <p:cNvSpPr/>
            <p:nvPr/>
          </p:nvSpPr>
          <p:spPr>
            <a:xfrm>
              <a:off x="143255" y="908303"/>
              <a:ext cx="8856345" cy="5544820"/>
            </a:xfrm>
            <a:custGeom>
              <a:avLst/>
              <a:gdLst/>
              <a:ahLst/>
              <a:cxnLst/>
              <a:rect l="l" t="t" r="r" b="b"/>
              <a:pathLst>
                <a:path w="8856345" h="5544820">
                  <a:moveTo>
                    <a:pt x="8855964" y="0"/>
                  </a:moveTo>
                  <a:lnTo>
                    <a:pt x="0" y="0"/>
                  </a:lnTo>
                  <a:lnTo>
                    <a:pt x="0" y="5544312"/>
                  </a:lnTo>
                  <a:lnTo>
                    <a:pt x="8855964" y="5544312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908303"/>
              <a:ext cx="8856345" cy="5544820"/>
            </a:xfrm>
            <a:custGeom>
              <a:avLst/>
              <a:gdLst/>
              <a:ahLst/>
              <a:cxnLst/>
              <a:rect l="l" t="t" r="r" b="b"/>
              <a:pathLst>
                <a:path w="8856345" h="5544820">
                  <a:moveTo>
                    <a:pt x="0" y="5544312"/>
                  </a:moveTo>
                  <a:lnTo>
                    <a:pt x="8855964" y="5544312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431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39954"/>
            <a:ext cx="3622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4.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Environment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0" y="838705"/>
            <a:ext cx="8777909" cy="360098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20" dirty="0">
                <a:latin typeface="Calibri"/>
                <a:cs typeface="Calibri"/>
              </a:rPr>
              <a:t>Technical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Environment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Tools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Laptop Acer Aspire 5 A514-51G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Windows 10 version 21H1</a:t>
            </a:r>
          </a:p>
          <a:p>
            <a:pPr marL="756285" lvl="1" indent="-28702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>
                <a:latin typeface="Calibri"/>
                <a:cs typeface="Calibri"/>
              </a:rPr>
              <a:t>Java JDK-18.0.2.1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pc="5" dirty="0">
                <a:latin typeface="Calibri"/>
                <a:cs typeface="Calibri"/>
              </a:rPr>
              <a:t>IntelliJ IDEA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9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references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id-ID" sz="1800" spc="5" dirty="0">
                <a:latin typeface="Calibri"/>
                <a:cs typeface="Calibri"/>
                <a:hlinkClick r:id="rId2"/>
              </a:rPr>
              <a:t>https://www.youtube.com/playlist?list=PLZS-MHyEIRo51w0Hmqi0C8h2KWNzDfo6F</a:t>
            </a: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id-ID" sz="1800" dirty="0">
                <a:latin typeface="Calibri"/>
                <a:cs typeface="Calibri"/>
                <a:hlinkClick r:id="rId3"/>
              </a:rPr>
              <a:t>https://www.linkedin.com/learning/intellij-idea-community-edition-essential-training/explore-intellij-idea-editions?u=112371770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id-ID" sz="1800" spc="5" dirty="0">
                <a:latin typeface="Calibri"/>
                <a:cs typeface="Calibri"/>
                <a:hlinkClick r:id="rId4"/>
              </a:rPr>
              <a:t>https://www.youtube.com/playlist?list=PLZS-MHyEIRo6V4_vk1s1NcM2HoW5KFG7i</a:t>
            </a: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id-ID" sz="1800" spc="5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114CF5-5BB8-4347-A94B-3E41991AE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62399"/>
            <a:ext cx="4114800" cy="23553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029" y="1193163"/>
            <a:ext cx="8959850" cy="5552440"/>
            <a:chOff x="105029" y="1193163"/>
            <a:chExt cx="8959850" cy="5552440"/>
          </a:xfrm>
        </p:grpSpPr>
        <p:sp>
          <p:nvSpPr>
            <p:cNvPr id="3" name="object 3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67" y="121996"/>
            <a:ext cx="124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5.</a:t>
            </a:r>
            <a:r>
              <a:rPr b="0" spc="-13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65" dirty="0">
                <a:solidFill>
                  <a:srgbClr val="8F1B4F"/>
                </a:solidFill>
                <a:latin typeface="Arial MT"/>
                <a:cs typeface="Arial MT"/>
              </a:rPr>
              <a:t>Tools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639" y="1213484"/>
            <a:ext cx="4131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capture</a:t>
            </a:r>
            <a:r>
              <a:rPr sz="2000" b="1" dirty="0">
                <a:latin typeface="Calibri"/>
                <a:cs typeface="Calibri"/>
              </a:rPr>
              <a:t> of</a:t>
            </a:r>
            <a:r>
              <a:rPr sz="2000" b="1" spc="-5" dirty="0">
                <a:latin typeface="Calibri"/>
                <a:cs typeface="Calibri"/>
              </a:rPr>
              <a:t> various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tools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used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C21E74-C780-4BD1-9BDD-ED6C3B57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3" y="1637903"/>
            <a:ext cx="1200150" cy="1057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F5465C-3D85-4396-8A02-8A5F5BA15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19"/>
          <a:stretch/>
        </p:blipFill>
        <p:spPr>
          <a:xfrm>
            <a:off x="4760102" y="1488685"/>
            <a:ext cx="4131945" cy="1842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278FD1-F3ED-4047-A12E-6805CCB64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98" y="3581400"/>
            <a:ext cx="5613328" cy="3154604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A2888E2E-06A0-434F-82ED-4BD8A86FF047}"/>
              </a:ext>
            </a:extLst>
          </p:cNvPr>
          <p:cNvSpPr txBox="1"/>
          <p:nvPr/>
        </p:nvSpPr>
        <p:spPr>
          <a:xfrm>
            <a:off x="1479479" y="1637903"/>
            <a:ext cx="1909348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 err="1">
                <a:latin typeface="Calibri"/>
                <a:cs typeface="Calibri"/>
              </a:rPr>
              <a:t>Intellij</a:t>
            </a:r>
            <a:r>
              <a:rPr sz="2000" b="1" spc="-5" dirty="0">
                <a:latin typeface="Calibri"/>
                <a:cs typeface="Calibri"/>
              </a:rPr>
              <a:t> IDEA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7EF13360-034C-461F-A68F-93F395DC2044}"/>
              </a:ext>
            </a:extLst>
          </p:cNvPr>
          <p:cNvSpPr txBox="1"/>
          <p:nvPr/>
        </p:nvSpPr>
        <p:spPr>
          <a:xfrm>
            <a:off x="2778252" y="2917462"/>
            <a:ext cx="1909348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Run Tools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348768CA-A551-44CB-A500-EE27ED9CB811}"/>
              </a:ext>
            </a:extLst>
          </p:cNvPr>
          <p:cNvSpPr txBox="1"/>
          <p:nvPr/>
        </p:nvSpPr>
        <p:spPr>
          <a:xfrm>
            <a:off x="6019800" y="3953610"/>
            <a:ext cx="190934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Debugging Tools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640" y="833500"/>
            <a:ext cx="9016365" cy="5898515"/>
            <a:chOff x="48640" y="833500"/>
            <a:chExt cx="9016365" cy="5898515"/>
          </a:xfrm>
        </p:grpSpPr>
        <p:sp>
          <p:nvSpPr>
            <p:cNvPr id="3" name="object 3"/>
            <p:cNvSpPr/>
            <p:nvPr/>
          </p:nvSpPr>
          <p:spPr>
            <a:xfrm>
              <a:off x="51815" y="836675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8857488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7488" y="5545836"/>
                  </a:lnTo>
                  <a:lnTo>
                    <a:pt x="8857488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1815" y="836675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0" y="5545836"/>
                  </a:moveTo>
                  <a:lnTo>
                    <a:pt x="8857488" y="5545836"/>
                  </a:lnTo>
                  <a:lnTo>
                    <a:pt x="8857488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165" y="60452"/>
            <a:ext cx="2733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6.</a:t>
            </a:r>
            <a:r>
              <a:rPr b="0" spc="-2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-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165" y="853186"/>
            <a:ext cx="1831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5" dirty="0">
                <a:latin typeface="Calibri"/>
                <a:cs typeface="Calibri"/>
              </a:rPr>
              <a:t>System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9676AC-EF75-446A-8FD3-401031E44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120" y="968938"/>
            <a:ext cx="6441004" cy="585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787</Words>
  <Application>Microsoft Office PowerPoint</Application>
  <PresentationFormat>On-screen Show (4:3)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MT</vt:lpstr>
      <vt:lpstr>Calibri</vt:lpstr>
      <vt:lpstr>Times New Roman</vt:lpstr>
      <vt:lpstr>Wingdings</vt:lpstr>
      <vt:lpstr>Office Theme</vt:lpstr>
      <vt:lpstr>Development of MCQ System</vt:lpstr>
      <vt:lpstr> Document History </vt:lpstr>
      <vt:lpstr>Contents</vt:lpstr>
      <vt:lpstr>1. Project Definition</vt:lpstr>
      <vt:lpstr>2. Project Deliverables</vt:lpstr>
      <vt:lpstr>3. Project Milestones &amp; Tasks</vt:lpstr>
      <vt:lpstr>4. Project Environment</vt:lpstr>
      <vt:lpstr>5. Tools</vt:lpstr>
      <vt:lpstr>6. Project Design</vt:lpstr>
      <vt:lpstr>7. Classes &amp; Methods</vt:lpstr>
      <vt:lpstr>8. Steps from Coding to Execution</vt:lpstr>
      <vt:lpstr>8. Steps from Coding to Execution</vt:lpstr>
      <vt:lpstr>8. Steps from Coding to Execution</vt:lpstr>
      <vt:lpstr>9. Development Process</vt:lpstr>
      <vt:lpstr>9. Development Process</vt:lpstr>
      <vt:lpstr>10. Coding Standards</vt:lpstr>
      <vt:lpstr>10. Coding Standards</vt:lpstr>
      <vt:lpstr>11. Milestone Feedback &amp; Action taken</vt:lpstr>
      <vt:lpstr>12. Project Results</vt:lpstr>
      <vt:lpstr>12. Project Results</vt:lpstr>
      <vt:lpstr>13.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Agung Yuda Pratama  - bdse-0922-076</cp:lastModifiedBy>
  <cp:revision>33</cp:revision>
  <dcterms:created xsi:type="dcterms:W3CDTF">2022-11-16T01:22:49Z</dcterms:created>
  <dcterms:modified xsi:type="dcterms:W3CDTF">2023-01-15T07:30:28Z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2022-11-16T00:00:00Z</vt:filetime>
  </property>
</Properties>
</file>