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94" r:id="rId9"/>
    <p:sldId id="295" r:id="rId10"/>
    <p:sldId id="296" r:id="rId11"/>
    <p:sldId id="263" r:id="rId12"/>
    <p:sldId id="291" r:id="rId13"/>
    <p:sldId id="265" r:id="rId14"/>
    <p:sldId id="266" r:id="rId15"/>
    <p:sldId id="280" r:id="rId16"/>
    <p:sldId id="281" r:id="rId17"/>
    <p:sldId id="282" r:id="rId18"/>
    <p:sldId id="283" r:id="rId19"/>
    <p:sldId id="268" r:id="rId20"/>
    <p:sldId id="292" r:id="rId21"/>
    <p:sldId id="293" r:id="rId22"/>
    <p:sldId id="269" r:id="rId23"/>
    <p:sldId id="284" r:id="rId24"/>
    <p:sldId id="289" r:id="rId25"/>
    <p:sldId id="290" r:id="rId26"/>
    <p:sldId id="270" r:id="rId27"/>
    <p:sldId id="271" r:id="rId28"/>
    <p:sldId id="297" r:id="rId29"/>
    <p:sldId id="272" r:id="rId30"/>
    <p:sldId id="273" r:id="rId31"/>
    <p:sldId id="275" r:id="rId32"/>
    <p:sldId id="298" r:id="rId33"/>
    <p:sldId id="299" r:id="rId34"/>
    <p:sldId id="300" r:id="rId35"/>
    <p:sldId id="301" r:id="rId36"/>
    <p:sldId id="276" r:id="rId37"/>
  </p:sldIdLst>
  <p:sldSz cx="9144000" cy="6858000" type="screen4x3"/>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3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28600"/>
            <a:ext cx="8875776" cy="853439"/>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6789419" y="252984"/>
            <a:ext cx="2081783" cy="790956"/>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3792" y="429005"/>
            <a:ext cx="8916415" cy="452119"/>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a:xfrm>
            <a:off x="186639" y="1128083"/>
            <a:ext cx="8770721" cy="2719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0600"/>
            <a:ext cx="3023616" cy="110337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49580" y="1027175"/>
            <a:ext cx="2598420" cy="10332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2667000"/>
            <a:ext cx="8915400" cy="762000"/>
          </a:xfrm>
          <a:custGeom>
            <a:avLst/>
            <a:gdLst/>
            <a:ahLst/>
            <a:cxnLst/>
            <a:rect l="l" t="t" r="r" b="b"/>
            <a:pathLst>
              <a:path w="8915400" h="762000">
                <a:moveTo>
                  <a:pt x="0" y="762000"/>
                </a:moveTo>
                <a:lnTo>
                  <a:pt x="8915400" y="762000"/>
                </a:lnTo>
                <a:lnTo>
                  <a:pt x="8915400" y="0"/>
                </a:lnTo>
                <a:lnTo>
                  <a:pt x="0" y="0"/>
                </a:lnTo>
                <a:lnTo>
                  <a:pt x="0" y="762000"/>
                </a:lnTo>
                <a:close/>
              </a:path>
            </a:pathLst>
          </a:custGeom>
          <a:solidFill>
            <a:srgbClr val="D9D9D9"/>
          </a:solidFill>
        </p:spPr>
        <p:txBody>
          <a:bodyPr wrap="square" lIns="0" tIns="0" rIns="0" bIns="0" rtlCol="0"/>
          <a:lstStyle/>
          <a:p>
            <a:endParaRPr/>
          </a:p>
        </p:txBody>
      </p:sp>
      <p:sp>
        <p:nvSpPr>
          <p:cNvPr id="5" name="object 5"/>
          <p:cNvSpPr txBox="1">
            <a:spLocks noGrp="1"/>
          </p:cNvSpPr>
          <p:nvPr>
            <p:ph type="title"/>
          </p:nvPr>
        </p:nvSpPr>
        <p:spPr>
          <a:xfrm>
            <a:off x="55880" y="2808554"/>
            <a:ext cx="6514465" cy="437515"/>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92176C"/>
                </a:solidFill>
                <a:latin typeface="Calibri"/>
                <a:cs typeface="Calibri"/>
              </a:rPr>
              <a:t>Design </a:t>
            </a:r>
            <a:r>
              <a:rPr sz="2700" dirty="0">
                <a:solidFill>
                  <a:srgbClr val="92176C"/>
                </a:solidFill>
                <a:latin typeface="Calibri"/>
                <a:cs typeface="Calibri"/>
              </a:rPr>
              <a:t>&amp; </a:t>
            </a:r>
            <a:r>
              <a:rPr sz="2700" spc="-10" dirty="0">
                <a:solidFill>
                  <a:srgbClr val="92176C"/>
                </a:solidFill>
                <a:latin typeface="Calibri"/>
                <a:cs typeface="Calibri"/>
              </a:rPr>
              <a:t>Develop </a:t>
            </a:r>
            <a:r>
              <a:rPr sz="2700" spc="-20" dirty="0">
                <a:solidFill>
                  <a:srgbClr val="92176C"/>
                </a:solidFill>
                <a:latin typeface="Calibri"/>
                <a:cs typeface="Calibri"/>
              </a:rPr>
              <a:t>Front </a:t>
            </a:r>
            <a:r>
              <a:rPr sz="2700" spc="-5" dirty="0">
                <a:solidFill>
                  <a:srgbClr val="92176C"/>
                </a:solidFill>
                <a:latin typeface="Calibri"/>
                <a:cs typeface="Calibri"/>
              </a:rPr>
              <a:t>End Community</a:t>
            </a:r>
            <a:r>
              <a:rPr sz="2700" spc="-40" dirty="0">
                <a:solidFill>
                  <a:srgbClr val="92176C"/>
                </a:solidFill>
                <a:latin typeface="Calibri"/>
                <a:cs typeface="Calibri"/>
              </a:rPr>
              <a:t> </a:t>
            </a:r>
            <a:r>
              <a:rPr sz="2700" spc="-20" dirty="0">
                <a:solidFill>
                  <a:srgbClr val="92176C"/>
                </a:solidFill>
                <a:latin typeface="Calibri"/>
                <a:cs typeface="Calibri"/>
              </a:rPr>
              <a:t>Portal</a:t>
            </a:r>
            <a:endParaRPr sz="2700">
              <a:latin typeface="Calibri"/>
              <a:cs typeface="Calibri"/>
            </a:endParaRPr>
          </a:p>
        </p:txBody>
      </p:sp>
      <p:sp>
        <p:nvSpPr>
          <p:cNvPr id="6" name="object 6"/>
          <p:cNvSpPr txBox="1"/>
          <p:nvPr/>
        </p:nvSpPr>
        <p:spPr>
          <a:xfrm>
            <a:off x="78739" y="3436746"/>
            <a:ext cx="121983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2176C"/>
                </a:solidFill>
                <a:latin typeface="Calibri"/>
                <a:cs typeface="Calibri"/>
              </a:rPr>
              <a:t>Module</a:t>
            </a:r>
            <a:r>
              <a:rPr sz="1500" spc="-55" dirty="0">
                <a:solidFill>
                  <a:srgbClr val="92176C"/>
                </a:solidFill>
                <a:latin typeface="Calibri"/>
                <a:cs typeface="Calibri"/>
              </a:rPr>
              <a:t> </a:t>
            </a:r>
            <a:r>
              <a:rPr sz="1500" spc="-10" dirty="0">
                <a:solidFill>
                  <a:srgbClr val="92176C"/>
                </a:solidFill>
                <a:latin typeface="Calibri"/>
                <a:cs typeface="Calibri"/>
              </a:rPr>
              <a:t>Project</a:t>
            </a:r>
            <a:endParaRPr sz="1500">
              <a:latin typeface="Calibri"/>
              <a:cs typeface="Calibri"/>
            </a:endParaRPr>
          </a:p>
        </p:txBody>
      </p:sp>
      <p:sp>
        <p:nvSpPr>
          <p:cNvPr id="7" name="object 7"/>
          <p:cNvSpPr txBox="1"/>
          <p:nvPr/>
        </p:nvSpPr>
        <p:spPr>
          <a:xfrm>
            <a:off x="32003" y="4724400"/>
            <a:ext cx="4323715" cy="798488"/>
          </a:xfrm>
          <a:prstGeom prst="rect">
            <a:avLst/>
          </a:prstGeom>
          <a:solidFill>
            <a:srgbClr val="F1F1F1"/>
          </a:solidFill>
        </p:spPr>
        <p:txBody>
          <a:bodyPr vert="horz" wrap="square" lIns="0" tIns="41275" rIns="0" bIns="0" rtlCol="0">
            <a:spAutoFit/>
          </a:bodyPr>
          <a:lstStyle/>
          <a:p>
            <a:pPr marL="90805">
              <a:lnSpc>
                <a:spcPct val="100000"/>
              </a:lnSpc>
              <a:spcBef>
                <a:spcPts val="325"/>
              </a:spcBef>
              <a:tabLst>
                <a:tab pos="1462405" algn="l"/>
              </a:tabLst>
            </a:pPr>
            <a:r>
              <a:rPr sz="1400" b="1" spc="-5" dirty="0">
                <a:latin typeface="Calibri"/>
                <a:cs typeface="Calibri"/>
              </a:rPr>
              <a:t>Start</a:t>
            </a:r>
            <a:r>
              <a:rPr sz="1400" b="1" spc="-25" dirty="0">
                <a:latin typeface="Calibri"/>
                <a:cs typeface="Calibri"/>
              </a:rPr>
              <a:t> </a:t>
            </a:r>
            <a:r>
              <a:rPr sz="1400" b="1" spc="-5" dirty="0">
                <a:latin typeface="Calibri"/>
                <a:cs typeface="Calibri"/>
              </a:rPr>
              <a:t>Date	</a:t>
            </a:r>
            <a:r>
              <a:rPr sz="1400" b="1" dirty="0">
                <a:latin typeface="Calibri"/>
                <a:cs typeface="Calibri"/>
              </a:rPr>
              <a:t>: 28 November 2022</a:t>
            </a:r>
            <a:endParaRPr sz="1400" dirty="0">
              <a:latin typeface="Calibri"/>
              <a:cs typeface="Calibri"/>
            </a:endParaRPr>
          </a:p>
          <a:p>
            <a:pPr marL="90805" marR="2803525">
              <a:lnSpc>
                <a:spcPct val="130700"/>
              </a:lnSpc>
              <a:tabLst>
                <a:tab pos="1462405" algn="l"/>
              </a:tabLst>
            </a:pPr>
            <a:r>
              <a:rPr sz="1400" b="1" dirty="0">
                <a:latin typeface="Calibri"/>
                <a:cs typeface="Calibri"/>
              </a:rPr>
              <a:t>End</a:t>
            </a:r>
            <a:r>
              <a:rPr sz="1400" b="1" spc="-15" dirty="0">
                <a:latin typeface="Calibri"/>
                <a:cs typeface="Calibri"/>
              </a:rPr>
              <a:t> </a:t>
            </a:r>
            <a:r>
              <a:rPr sz="1400" b="1" spc="-5" dirty="0">
                <a:latin typeface="Calibri"/>
                <a:cs typeface="Calibri"/>
              </a:rPr>
              <a:t>D</a:t>
            </a:r>
            <a:r>
              <a:rPr sz="1400" b="1" spc="-10" dirty="0">
                <a:latin typeface="Calibri"/>
                <a:cs typeface="Calibri"/>
              </a:rPr>
              <a:t>at</a:t>
            </a:r>
            <a:r>
              <a:rPr sz="1400" b="1" dirty="0">
                <a:latin typeface="Calibri"/>
                <a:cs typeface="Calibri"/>
              </a:rPr>
              <a:t>e	:  Submiss</a:t>
            </a:r>
            <a:r>
              <a:rPr sz="1400" b="1" spc="5" dirty="0">
                <a:latin typeface="Calibri"/>
                <a:cs typeface="Calibri"/>
              </a:rPr>
              <a:t>i</a:t>
            </a:r>
            <a:r>
              <a:rPr sz="1400" b="1" dirty="0">
                <a:latin typeface="Calibri"/>
                <a:cs typeface="Calibri"/>
              </a:rPr>
              <a:t>on</a:t>
            </a:r>
            <a:r>
              <a:rPr sz="1400" b="1" spc="-25" dirty="0">
                <a:latin typeface="Calibri"/>
                <a:cs typeface="Calibri"/>
              </a:rPr>
              <a:t> </a:t>
            </a:r>
            <a:r>
              <a:rPr sz="1400" b="1" spc="-5" dirty="0">
                <a:latin typeface="Calibri"/>
                <a:cs typeface="Calibri"/>
              </a:rPr>
              <a:t>D</a:t>
            </a:r>
            <a:r>
              <a:rPr sz="1400" b="1" spc="-10" dirty="0">
                <a:latin typeface="Calibri"/>
                <a:cs typeface="Calibri"/>
              </a:rPr>
              <a:t>at</a:t>
            </a:r>
            <a:r>
              <a:rPr sz="1400" b="1" dirty="0">
                <a:latin typeface="Calibri"/>
                <a:cs typeface="Calibri"/>
              </a:rPr>
              <a:t>e	:</a:t>
            </a:r>
            <a:endParaRPr sz="1400" dirty="0">
              <a:latin typeface="Calibri"/>
              <a:cs typeface="Calibri"/>
            </a:endParaRPr>
          </a:p>
        </p:txBody>
      </p:sp>
      <p:sp>
        <p:nvSpPr>
          <p:cNvPr id="8" name="object 8"/>
          <p:cNvSpPr txBox="1"/>
          <p:nvPr/>
        </p:nvSpPr>
        <p:spPr>
          <a:xfrm>
            <a:off x="32003" y="3933444"/>
            <a:ext cx="7295515" cy="719455"/>
          </a:xfrm>
          <a:prstGeom prst="rect">
            <a:avLst/>
          </a:prstGeom>
          <a:solidFill>
            <a:srgbClr val="F1F1F1"/>
          </a:solidFill>
        </p:spPr>
        <p:txBody>
          <a:bodyPr vert="horz" wrap="square" lIns="0" tIns="41275" rIns="0" bIns="0" rtlCol="0">
            <a:spAutoFit/>
          </a:bodyPr>
          <a:lstStyle/>
          <a:p>
            <a:pPr marL="41910">
              <a:lnSpc>
                <a:spcPct val="100000"/>
              </a:lnSpc>
              <a:spcBef>
                <a:spcPts val="325"/>
              </a:spcBef>
            </a:pPr>
            <a:r>
              <a:rPr sz="1400" b="1" dirty="0">
                <a:latin typeface="Calibri"/>
                <a:cs typeface="Calibri"/>
              </a:rPr>
              <a:t>Module: </a:t>
            </a:r>
            <a:r>
              <a:rPr sz="1400" spc="-5" dirty="0">
                <a:latin typeface="Calibri"/>
                <a:cs typeface="Calibri"/>
              </a:rPr>
              <a:t>NICF-UI</a:t>
            </a:r>
            <a:r>
              <a:rPr sz="1400" spc="-65" dirty="0">
                <a:latin typeface="Calibri"/>
                <a:cs typeface="Calibri"/>
              </a:rPr>
              <a:t> </a:t>
            </a:r>
            <a:r>
              <a:rPr sz="1400" spc="-10" dirty="0">
                <a:latin typeface="Calibri"/>
                <a:cs typeface="Calibri"/>
              </a:rPr>
              <a:t>Frameworks</a:t>
            </a:r>
            <a:endParaRPr sz="1400">
              <a:latin typeface="Calibri"/>
              <a:cs typeface="Calibri"/>
            </a:endParaRPr>
          </a:p>
          <a:p>
            <a:pPr marL="41910">
              <a:lnSpc>
                <a:spcPct val="100000"/>
              </a:lnSpc>
              <a:spcBef>
                <a:spcPts val="520"/>
              </a:spcBef>
            </a:pPr>
            <a:r>
              <a:rPr sz="1400" spc="-10" dirty="0">
                <a:latin typeface="Calibri"/>
                <a:cs typeface="Calibri"/>
              </a:rPr>
              <a:t>Course: </a:t>
            </a:r>
            <a:r>
              <a:rPr sz="1400" spc="-5" dirty="0">
                <a:latin typeface="Calibri"/>
                <a:cs typeface="Calibri"/>
              </a:rPr>
              <a:t>NICF-Advanced Certificate </a:t>
            </a:r>
            <a:r>
              <a:rPr sz="1400" dirty="0">
                <a:latin typeface="Calibri"/>
                <a:cs typeface="Calibri"/>
              </a:rPr>
              <a:t>in </a:t>
            </a:r>
            <a:r>
              <a:rPr sz="1400" spc="-15" dirty="0">
                <a:latin typeface="Calibri"/>
                <a:cs typeface="Calibri"/>
              </a:rPr>
              <a:t>Web</a:t>
            </a:r>
            <a:r>
              <a:rPr sz="1400" dirty="0">
                <a:latin typeface="Calibri"/>
                <a:cs typeface="Calibri"/>
              </a:rPr>
              <a:t> </a:t>
            </a:r>
            <a:r>
              <a:rPr sz="1400" spc="-5" dirty="0">
                <a:latin typeface="Calibri"/>
                <a:cs typeface="Calibri"/>
              </a:rPr>
              <a:t>Development</a:t>
            </a:r>
            <a:endParaRPr sz="1400">
              <a:latin typeface="Calibri"/>
              <a:cs typeface="Calibri"/>
            </a:endParaRPr>
          </a:p>
        </p:txBody>
      </p:sp>
      <p:sp>
        <p:nvSpPr>
          <p:cNvPr id="9" name="object 9"/>
          <p:cNvSpPr/>
          <p:nvPr/>
        </p:nvSpPr>
        <p:spPr>
          <a:xfrm>
            <a:off x="4507991" y="4724400"/>
            <a:ext cx="4325620" cy="1007744"/>
          </a:xfrm>
          <a:custGeom>
            <a:avLst/>
            <a:gdLst/>
            <a:ahLst/>
            <a:cxnLst/>
            <a:rect l="l" t="t" r="r" b="b"/>
            <a:pathLst>
              <a:path w="4325620" h="1007745">
                <a:moveTo>
                  <a:pt x="0" y="1007363"/>
                </a:moveTo>
                <a:lnTo>
                  <a:pt x="4325112" y="1007363"/>
                </a:lnTo>
                <a:lnTo>
                  <a:pt x="4325112" y="0"/>
                </a:lnTo>
                <a:lnTo>
                  <a:pt x="0" y="0"/>
                </a:lnTo>
                <a:lnTo>
                  <a:pt x="0" y="1007363"/>
                </a:lnTo>
                <a:close/>
              </a:path>
            </a:pathLst>
          </a:custGeom>
          <a:solidFill>
            <a:srgbClr val="F1F1F1"/>
          </a:solidFill>
        </p:spPr>
        <p:txBody>
          <a:bodyPr wrap="square" lIns="0" tIns="0" rIns="0" bIns="0" rtlCol="0"/>
          <a:lstStyle/>
          <a:p>
            <a:endParaRPr/>
          </a:p>
        </p:txBody>
      </p:sp>
      <p:sp>
        <p:nvSpPr>
          <p:cNvPr id="10" name="object 10"/>
          <p:cNvSpPr txBox="1"/>
          <p:nvPr/>
        </p:nvSpPr>
        <p:spPr>
          <a:xfrm>
            <a:off x="4600702" y="4687671"/>
            <a:ext cx="1055370" cy="583565"/>
          </a:xfrm>
          <a:prstGeom prst="rect">
            <a:avLst/>
          </a:prstGeom>
        </p:spPr>
        <p:txBody>
          <a:bodyPr vert="horz" wrap="square" lIns="0" tIns="12700" rIns="0" bIns="0" rtlCol="0">
            <a:spAutoFit/>
          </a:bodyPr>
          <a:lstStyle/>
          <a:p>
            <a:pPr marR="5080">
              <a:lnSpc>
                <a:spcPct val="130700"/>
              </a:lnSpc>
              <a:spcBef>
                <a:spcPts val="100"/>
              </a:spcBef>
            </a:pPr>
            <a:r>
              <a:rPr sz="1400" b="1" spc="-5" dirty="0">
                <a:latin typeface="Calibri"/>
                <a:cs typeface="Calibri"/>
              </a:rPr>
              <a:t>Learner</a:t>
            </a:r>
            <a:r>
              <a:rPr sz="1400" b="1" spc="-90" dirty="0">
                <a:latin typeface="Calibri"/>
                <a:cs typeface="Calibri"/>
              </a:rPr>
              <a:t> </a:t>
            </a:r>
            <a:r>
              <a:rPr sz="1400" b="1" dirty="0">
                <a:latin typeface="Calibri"/>
                <a:cs typeface="Calibri"/>
              </a:rPr>
              <a:t>Name  </a:t>
            </a:r>
            <a:r>
              <a:rPr sz="1400" b="1" spc="-5" dirty="0">
                <a:latin typeface="Calibri"/>
                <a:cs typeface="Calibri"/>
              </a:rPr>
              <a:t>Enrollment</a:t>
            </a:r>
            <a:r>
              <a:rPr sz="1400" b="1" spc="-75" dirty="0">
                <a:latin typeface="Calibri"/>
                <a:cs typeface="Calibri"/>
              </a:rPr>
              <a:t> </a:t>
            </a:r>
            <a:r>
              <a:rPr sz="1400" b="1" dirty="0">
                <a:latin typeface="Calibri"/>
                <a:cs typeface="Calibri"/>
              </a:rPr>
              <a:t>ID</a:t>
            </a:r>
            <a:endParaRPr sz="1400">
              <a:latin typeface="Calibri"/>
              <a:cs typeface="Calibri"/>
            </a:endParaRPr>
          </a:p>
        </p:txBody>
      </p:sp>
      <p:sp>
        <p:nvSpPr>
          <p:cNvPr id="11" name="object 11"/>
          <p:cNvSpPr txBox="1"/>
          <p:nvPr/>
        </p:nvSpPr>
        <p:spPr>
          <a:xfrm>
            <a:off x="5972555" y="4687671"/>
            <a:ext cx="62230" cy="583565"/>
          </a:xfrm>
          <a:prstGeom prst="rect">
            <a:avLst/>
          </a:prstGeom>
        </p:spPr>
        <p:txBody>
          <a:bodyPr vert="horz" wrap="square" lIns="0" tIns="78105" rIns="0" bIns="0" rtlCol="0">
            <a:spAutoFit/>
          </a:bodyPr>
          <a:lstStyle/>
          <a:p>
            <a:pPr>
              <a:lnSpc>
                <a:spcPct val="100000"/>
              </a:lnSpc>
              <a:spcBef>
                <a:spcPts val="615"/>
              </a:spcBef>
            </a:pPr>
            <a:r>
              <a:rPr sz="1400" b="1" dirty="0">
                <a:latin typeface="Calibri"/>
                <a:cs typeface="Calibri"/>
              </a:rPr>
              <a:t>:</a:t>
            </a:r>
            <a:endParaRPr sz="1400">
              <a:latin typeface="Calibri"/>
              <a:cs typeface="Calibri"/>
            </a:endParaRPr>
          </a:p>
          <a:p>
            <a:pPr>
              <a:lnSpc>
                <a:spcPct val="100000"/>
              </a:lnSpc>
              <a:spcBef>
                <a:spcPts val="515"/>
              </a:spcBef>
            </a:pPr>
            <a:r>
              <a:rPr sz="1400" b="1" dirty="0">
                <a:latin typeface="Calibri"/>
                <a:cs typeface="Calibri"/>
              </a:rPr>
              <a:t>:</a:t>
            </a:r>
            <a:endParaRPr sz="1400">
              <a:latin typeface="Calibri"/>
              <a:cs typeface="Calibri"/>
            </a:endParaRPr>
          </a:p>
        </p:txBody>
      </p:sp>
      <p:sp>
        <p:nvSpPr>
          <p:cNvPr id="12" name="object 12"/>
          <p:cNvSpPr txBox="1"/>
          <p:nvPr/>
        </p:nvSpPr>
        <p:spPr>
          <a:xfrm>
            <a:off x="4600701" y="5310378"/>
            <a:ext cx="3129595" cy="228268"/>
          </a:xfrm>
          <a:prstGeom prst="rect">
            <a:avLst/>
          </a:prstGeom>
        </p:spPr>
        <p:txBody>
          <a:bodyPr vert="horz" wrap="square" lIns="0" tIns="12700" rIns="0" bIns="0" rtlCol="0">
            <a:spAutoFit/>
          </a:bodyPr>
          <a:lstStyle/>
          <a:p>
            <a:pPr>
              <a:lnSpc>
                <a:spcPct val="100000"/>
              </a:lnSpc>
              <a:spcBef>
                <a:spcPts val="100"/>
              </a:spcBef>
            </a:pPr>
            <a:r>
              <a:rPr sz="1400" b="1" spc="-5" dirty="0">
                <a:latin typeface="Calibri"/>
                <a:cs typeface="Calibri"/>
              </a:rPr>
              <a:t>Presentation Date</a:t>
            </a:r>
            <a:r>
              <a:rPr sz="1400" b="1" spc="-114" dirty="0">
                <a:latin typeface="Calibri"/>
                <a:cs typeface="Calibri"/>
              </a:rPr>
              <a:t> </a:t>
            </a:r>
            <a:r>
              <a:rPr sz="1400" b="1" dirty="0">
                <a:latin typeface="Calibri"/>
                <a:cs typeface="Calibri"/>
              </a:rPr>
              <a:t>:  12 February 2023</a:t>
            </a:r>
            <a:endParaRPr sz="1400" dirty="0">
              <a:latin typeface="Calibri"/>
              <a:cs typeface="Calibri"/>
            </a:endParaRPr>
          </a:p>
        </p:txBody>
      </p:sp>
      <p:sp>
        <p:nvSpPr>
          <p:cNvPr id="13" name="TextBox 12">
            <a:extLst>
              <a:ext uri="{FF2B5EF4-FFF2-40B4-BE49-F238E27FC236}">
                <a16:creationId xmlns:a16="http://schemas.microsoft.com/office/drawing/2014/main" id="{FBB824C1-2B26-4133-BD89-1D1A5295B61D}"/>
              </a:ext>
            </a:extLst>
          </p:cNvPr>
          <p:cNvSpPr txBox="1"/>
          <p:nvPr/>
        </p:nvSpPr>
        <p:spPr>
          <a:xfrm>
            <a:off x="1521836" y="4963459"/>
            <a:ext cx="1574470" cy="307777"/>
          </a:xfrm>
          <a:prstGeom prst="rect">
            <a:avLst/>
          </a:prstGeom>
          <a:noFill/>
        </p:spPr>
        <p:txBody>
          <a:bodyPr wrap="none" rtlCol="0">
            <a:spAutoFit/>
          </a:bodyPr>
          <a:lstStyle/>
          <a:p>
            <a:r>
              <a:rPr lang="id-ID" sz="1400" b="1" dirty="0"/>
              <a:t>21 Desember 2022</a:t>
            </a:r>
          </a:p>
        </p:txBody>
      </p:sp>
      <p:sp>
        <p:nvSpPr>
          <p:cNvPr id="14" name="TextBox 13">
            <a:extLst>
              <a:ext uri="{FF2B5EF4-FFF2-40B4-BE49-F238E27FC236}">
                <a16:creationId xmlns:a16="http://schemas.microsoft.com/office/drawing/2014/main" id="{7049A22D-81DD-41D7-86FA-AAAEB09A6177}"/>
              </a:ext>
            </a:extLst>
          </p:cNvPr>
          <p:cNvSpPr txBox="1"/>
          <p:nvPr/>
        </p:nvSpPr>
        <p:spPr>
          <a:xfrm>
            <a:off x="6003670" y="4724400"/>
            <a:ext cx="1726627" cy="307777"/>
          </a:xfrm>
          <a:prstGeom prst="rect">
            <a:avLst/>
          </a:prstGeom>
          <a:noFill/>
        </p:spPr>
        <p:txBody>
          <a:bodyPr wrap="none" rtlCol="0">
            <a:spAutoFit/>
          </a:bodyPr>
          <a:lstStyle/>
          <a:p>
            <a:r>
              <a:rPr lang="id-ID" sz="1400" b="1" dirty="0"/>
              <a:t>Agung Yuda Pratama</a:t>
            </a:r>
          </a:p>
        </p:txBody>
      </p:sp>
      <p:sp>
        <p:nvSpPr>
          <p:cNvPr id="15" name="TextBox 14">
            <a:extLst>
              <a:ext uri="{FF2B5EF4-FFF2-40B4-BE49-F238E27FC236}">
                <a16:creationId xmlns:a16="http://schemas.microsoft.com/office/drawing/2014/main" id="{44BA4BD7-86AE-4E5C-9F4E-A6574DCC4368}"/>
              </a:ext>
            </a:extLst>
          </p:cNvPr>
          <p:cNvSpPr txBox="1"/>
          <p:nvPr/>
        </p:nvSpPr>
        <p:spPr>
          <a:xfrm>
            <a:off x="6003670" y="5003454"/>
            <a:ext cx="1321196" cy="307777"/>
          </a:xfrm>
          <a:prstGeom prst="rect">
            <a:avLst/>
          </a:prstGeom>
          <a:noFill/>
        </p:spPr>
        <p:txBody>
          <a:bodyPr wrap="none" rtlCol="0">
            <a:spAutoFit/>
          </a:bodyPr>
          <a:lstStyle/>
          <a:p>
            <a:pPr>
              <a:lnSpc>
                <a:spcPct val="100000"/>
              </a:lnSpc>
              <a:spcBef>
                <a:spcPts val="515"/>
              </a:spcBef>
            </a:pPr>
            <a:r>
              <a:rPr lang="id-ID" sz="1400" b="1" dirty="0">
                <a:latin typeface="Calibri"/>
                <a:cs typeface="Calibri"/>
              </a:rPr>
              <a:t>BDSE-0922-076</a:t>
            </a:r>
            <a:endParaRPr lang="id-ID" sz="1400" dirty="0">
              <a:latin typeface="Calibri"/>
              <a:cs typeface="Calibri"/>
            </a:endParaRPr>
          </a:p>
        </p:txBody>
      </p:sp>
      <p:sp>
        <p:nvSpPr>
          <p:cNvPr id="16" name="TextBox 15">
            <a:extLst>
              <a:ext uri="{FF2B5EF4-FFF2-40B4-BE49-F238E27FC236}">
                <a16:creationId xmlns:a16="http://schemas.microsoft.com/office/drawing/2014/main" id="{CF7A5361-5AC4-49A1-A5C6-835370E27E0A}"/>
              </a:ext>
            </a:extLst>
          </p:cNvPr>
          <p:cNvSpPr txBox="1"/>
          <p:nvPr/>
        </p:nvSpPr>
        <p:spPr>
          <a:xfrm>
            <a:off x="1521836" y="5250861"/>
            <a:ext cx="1574470" cy="307777"/>
          </a:xfrm>
          <a:prstGeom prst="rect">
            <a:avLst/>
          </a:prstGeom>
          <a:noFill/>
        </p:spPr>
        <p:txBody>
          <a:bodyPr wrap="none" rtlCol="0">
            <a:spAutoFit/>
          </a:bodyPr>
          <a:lstStyle/>
          <a:p>
            <a:r>
              <a:rPr lang="id-ID" sz="1400" b="1" dirty="0"/>
              <a:t>21 Desember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F9119AEE-C941-4E3A-B588-CEAC698CC255}"/>
              </a:ext>
            </a:extLst>
          </p:cNvPr>
          <p:cNvSpPr txBox="1">
            <a:spLocks noGrp="1"/>
          </p:cNvSpPr>
          <p:nvPr>
            <p:ph type="title"/>
          </p:nvPr>
        </p:nvSpPr>
        <p:spPr>
          <a:xfrm>
            <a:off x="113792" y="429005"/>
            <a:ext cx="4076065" cy="452120"/>
          </a:xfrm>
          <a:prstGeom prst="rect">
            <a:avLst/>
          </a:prstGeom>
        </p:spPr>
        <p:txBody>
          <a:bodyPr vert="horz" wrap="square" lIns="0" tIns="12065" rIns="0" bIns="0" rtlCol="0">
            <a:spAutoFit/>
          </a:bodyPr>
          <a:lstStyle/>
          <a:p>
            <a:pPr marL="12700">
              <a:lnSpc>
                <a:spcPct val="100000"/>
              </a:lnSpc>
              <a:spcBef>
                <a:spcPts val="95"/>
              </a:spcBef>
            </a:pPr>
            <a:r>
              <a:rPr spc="-5" dirty="0"/>
              <a:t>4. Forms &amp; Pages</a:t>
            </a:r>
            <a:r>
              <a:rPr spc="-10" dirty="0"/>
              <a:t> </a:t>
            </a:r>
            <a:r>
              <a:rPr spc="-5" dirty="0"/>
              <a:t>Design</a:t>
            </a:r>
          </a:p>
        </p:txBody>
      </p:sp>
      <p:sp>
        <p:nvSpPr>
          <p:cNvPr id="4" name="object 3">
            <a:extLst>
              <a:ext uri="{FF2B5EF4-FFF2-40B4-BE49-F238E27FC236}">
                <a16:creationId xmlns:a16="http://schemas.microsoft.com/office/drawing/2014/main" id="{DD62295E-71A3-423C-BAF6-6CDD54BCF5E2}"/>
              </a:ext>
            </a:extLst>
          </p:cNvPr>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AC192325-ABCC-4ECC-867D-80F3D8A0DFF0}"/>
              </a:ext>
            </a:extLst>
          </p:cNvPr>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5">
            <a:extLst>
              <a:ext uri="{FF2B5EF4-FFF2-40B4-BE49-F238E27FC236}">
                <a16:creationId xmlns:a16="http://schemas.microsoft.com/office/drawing/2014/main" id="{6CD6A496-DF33-4D86-B95C-34C5B34AAFD7}"/>
              </a:ext>
            </a:extLst>
          </p:cNvPr>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pic>
        <p:nvPicPr>
          <p:cNvPr id="8" name="Picture 7">
            <a:extLst>
              <a:ext uri="{FF2B5EF4-FFF2-40B4-BE49-F238E27FC236}">
                <a16:creationId xmlns:a16="http://schemas.microsoft.com/office/drawing/2014/main" id="{D320B50C-6355-44C9-A52F-DEE3EF903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972229"/>
            <a:ext cx="8229600" cy="3994308"/>
          </a:xfrm>
          <a:prstGeom prst="rect">
            <a:avLst/>
          </a:prstGeom>
        </p:spPr>
      </p:pic>
    </p:spTree>
    <p:extLst>
      <p:ext uri="{BB962C8B-B14F-4D97-AF65-F5344CB8AC3E}">
        <p14:creationId xmlns:p14="http://schemas.microsoft.com/office/powerpoint/2010/main" val="223707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531360" cy="452120"/>
          </a:xfrm>
          <a:prstGeom prst="rect">
            <a:avLst/>
          </a:prstGeom>
        </p:spPr>
        <p:txBody>
          <a:bodyPr vert="horz" wrap="square" lIns="0" tIns="12065" rIns="0" bIns="0" rtlCol="0">
            <a:spAutoFit/>
          </a:bodyPr>
          <a:lstStyle/>
          <a:p>
            <a:pPr marL="12700">
              <a:lnSpc>
                <a:spcPct val="100000"/>
              </a:lnSpc>
              <a:spcBef>
                <a:spcPts val="95"/>
              </a:spcBef>
            </a:pPr>
            <a:r>
              <a:rPr spc="-5" dirty="0"/>
              <a:t>5. Forms &amp; Pages Feedback</a:t>
            </a:r>
          </a:p>
        </p:txBody>
      </p:sp>
      <p:graphicFrame>
        <p:nvGraphicFramePr>
          <p:cNvPr id="3" name="object 3"/>
          <p:cNvGraphicFramePr>
            <a:graphicFrameLocks noGrp="1"/>
          </p:cNvGraphicFramePr>
          <p:nvPr>
            <p:extLst>
              <p:ext uri="{D42A27DB-BD31-4B8C-83A1-F6EECF244321}">
                <p14:modId xmlns:p14="http://schemas.microsoft.com/office/powerpoint/2010/main" val="3059598784"/>
              </p:ext>
            </p:extLst>
          </p:nvPr>
        </p:nvGraphicFramePr>
        <p:xfrm>
          <a:off x="101600" y="1390650"/>
          <a:ext cx="8640443" cy="5446643"/>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2807970">
                  <a:extLst>
                    <a:ext uri="{9D8B030D-6E8A-4147-A177-3AD203B41FA5}">
                      <a16:colId xmlns:a16="http://schemas.microsoft.com/office/drawing/2014/main" val="20001"/>
                    </a:ext>
                  </a:extLst>
                </a:gridCol>
                <a:gridCol w="2807969">
                  <a:extLst>
                    <a:ext uri="{9D8B030D-6E8A-4147-A177-3AD203B41FA5}">
                      <a16:colId xmlns:a16="http://schemas.microsoft.com/office/drawing/2014/main" val="20002"/>
                    </a:ext>
                  </a:extLst>
                </a:gridCol>
                <a:gridCol w="2304414">
                  <a:extLst>
                    <a:ext uri="{9D8B030D-6E8A-4147-A177-3AD203B41FA5}">
                      <a16:colId xmlns:a16="http://schemas.microsoft.com/office/drawing/2014/main" val="20003"/>
                    </a:ext>
                  </a:extLst>
                </a:gridCol>
              </a:tblGrid>
              <a:tr h="370966">
                <a:tc>
                  <a:txBody>
                    <a:bodyPr/>
                    <a:lstStyle/>
                    <a:p>
                      <a:pPr marL="90805">
                        <a:lnSpc>
                          <a:spcPct val="100000"/>
                        </a:lnSpc>
                        <a:spcBef>
                          <a:spcPts val="270"/>
                        </a:spcBef>
                      </a:pPr>
                      <a:r>
                        <a:rPr sz="1400" b="1" dirty="0">
                          <a:solidFill>
                            <a:srgbClr val="FFFFFF"/>
                          </a:solidFill>
                          <a:latin typeface="Calibri"/>
                          <a:cs typeface="Calibri"/>
                        </a:rPr>
                        <a:t>S.</a:t>
                      </a:r>
                      <a:r>
                        <a:rPr sz="1400" b="1" spc="-30" dirty="0">
                          <a:solidFill>
                            <a:srgbClr val="FFFFFF"/>
                          </a:solidFill>
                          <a:latin typeface="Calibri"/>
                          <a:cs typeface="Calibri"/>
                        </a:rPr>
                        <a:t> </a:t>
                      </a:r>
                      <a:r>
                        <a:rPr sz="1400" b="1" dirty="0">
                          <a:solidFill>
                            <a:srgbClr val="FFFFFF"/>
                          </a:solidFill>
                          <a:latin typeface="Calibri"/>
                          <a:cs typeface="Calibri"/>
                        </a:rPr>
                        <a:t>No.</a:t>
                      </a:r>
                      <a:endParaRPr sz="1400" dirty="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70"/>
                        </a:spcBef>
                      </a:pPr>
                      <a:r>
                        <a:rPr sz="1400" b="1" spc="-5" dirty="0">
                          <a:solidFill>
                            <a:srgbClr val="FFFFFF"/>
                          </a:solidFill>
                          <a:latin typeface="Calibri"/>
                          <a:cs typeface="Calibri"/>
                        </a:rPr>
                        <a:t>Forms </a:t>
                      </a:r>
                      <a:r>
                        <a:rPr sz="1400" b="1" dirty="0">
                          <a:solidFill>
                            <a:srgbClr val="FFFFFF"/>
                          </a:solidFill>
                          <a:latin typeface="Calibri"/>
                          <a:cs typeface="Calibri"/>
                        </a:rPr>
                        <a:t>/</a:t>
                      </a:r>
                      <a:r>
                        <a:rPr sz="1400" b="1" spc="-40" dirty="0">
                          <a:solidFill>
                            <a:srgbClr val="FFFFFF"/>
                          </a:solidFill>
                          <a:latin typeface="Calibri"/>
                          <a:cs typeface="Calibri"/>
                        </a:rPr>
                        <a:t> </a:t>
                      </a:r>
                      <a:r>
                        <a:rPr sz="1400" b="1" spc="-10" dirty="0">
                          <a:solidFill>
                            <a:srgbClr val="FFFFFF"/>
                          </a:solidFill>
                          <a:latin typeface="Calibri"/>
                          <a:cs typeface="Calibri"/>
                        </a:rPr>
                        <a:t>Pages</a:t>
                      </a:r>
                      <a:endParaRPr sz="1400" dirty="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70"/>
                        </a:spcBef>
                      </a:pPr>
                      <a:r>
                        <a:rPr sz="1400" b="1" spc="-5" dirty="0">
                          <a:solidFill>
                            <a:srgbClr val="FFFFFF"/>
                          </a:solidFill>
                          <a:latin typeface="Calibri"/>
                          <a:cs typeface="Calibri"/>
                        </a:rPr>
                        <a:t>Feedback</a:t>
                      </a:r>
                      <a:r>
                        <a:rPr sz="1400" b="1" spc="-35" dirty="0">
                          <a:solidFill>
                            <a:srgbClr val="FFFFFF"/>
                          </a:solidFill>
                          <a:latin typeface="Calibri"/>
                          <a:cs typeface="Calibri"/>
                        </a:rPr>
                        <a:t> </a:t>
                      </a:r>
                      <a:r>
                        <a:rPr sz="1400" b="1" spc="-10" dirty="0">
                          <a:solidFill>
                            <a:srgbClr val="FFFFFF"/>
                          </a:solidFill>
                          <a:latin typeface="Calibri"/>
                          <a:cs typeface="Calibri"/>
                        </a:rPr>
                        <a:t>Received</a:t>
                      </a:r>
                      <a:endParaRPr sz="14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70"/>
                        </a:spcBef>
                      </a:pPr>
                      <a:r>
                        <a:rPr sz="1400" b="1" spc="-5" dirty="0">
                          <a:solidFill>
                            <a:srgbClr val="FFFFFF"/>
                          </a:solidFill>
                          <a:latin typeface="Calibri"/>
                          <a:cs typeface="Calibri"/>
                        </a:rPr>
                        <a:t>Modifications</a:t>
                      </a:r>
                      <a:r>
                        <a:rPr sz="1400" b="1" spc="-45" dirty="0">
                          <a:solidFill>
                            <a:srgbClr val="FFFFFF"/>
                          </a:solidFill>
                          <a:latin typeface="Calibri"/>
                          <a:cs typeface="Calibri"/>
                        </a:rPr>
                        <a:t> </a:t>
                      </a:r>
                      <a:r>
                        <a:rPr sz="1400" b="1" spc="-5" dirty="0">
                          <a:solidFill>
                            <a:srgbClr val="FFFFFF"/>
                          </a:solidFill>
                          <a:latin typeface="Calibri"/>
                          <a:cs typeface="Calibri"/>
                        </a:rPr>
                        <a:t>Implemented</a:t>
                      </a:r>
                      <a:endParaRPr sz="14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967">
                <a:tc>
                  <a:txBody>
                    <a:bodyPr/>
                    <a:lstStyle/>
                    <a:p>
                      <a:pPr algn="ctr">
                        <a:lnSpc>
                          <a:spcPct val="100000"/>
                        </a:lnSpc>
                      </a:pPr>
                      <a:r>
                        <a:rPr sz="1700" dirty="0">
                          <a:latin typeface="Times New Roman"/>
                          <a:cs typeface="Times New Roman"/>
                        </a:rPr>
                        <a:t>1</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id-ID" sz="1700" dirty="0">
                          <a:latin typeface="Times New Roman"/>
                          <a:cs typeface="Times New Roman"/>
                        </a:rPr>
                        <a:t>Community Portal Home Page</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sz="1700" dirty="0">
                          <a:latin typeface="Times New Roman"/>
                          <a:cs typeface="Times New Roman"/>
                        </a:rPr>
                        <a:t> Must have a footer</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sz="1700" dirty="0">
                          <a:latin typeface="Times New Roman"/>
                          <a:cs typeface="Times New Roman"/>
                        </a:rPr>
                        <a:t>  Adding Footer</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966">
                <a:tc>
                  <a:txBody>
                    <a:bodyPr/>
                    <a:lstStyle/>
                    <a:p>
                      <a:pPr algn="ctr">
                        <a:lnSpc>
                          <a:spcPct val="100000"/>
                        </a:lnSpc>
                      </a:pPr>
                      <a:r>
                        <a:rPr sz="1700" dirty="0">
                          <a:latin typeface="Times New Roman"/>
                          <a:cs typeface="Times New Roman"/>
                        </a:rPr>
                        <a:t>2</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Registration Page</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sz="1700" dirty="0">
                          <a:latin typeface="Times New Roman"/>
                          <a:cs typeface="Times New Roman"/>
                        </a:rPr>
                        <a:t> Everything Is Good</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10002"/>
                  </a:ext>
                </a:extLst>
              </a:tr>
              <a:tr h="370966">
                <a:tc>
                  <a:txBody>
                    <a:bodyPr/>
                    <a:lstStyle/>
                    <a:p>
                      <a:pPr algn="ctr">
                        <a:lnSpc>
                          <a:spcPct val="100000"/>
                        </a:lnSpc>
                      </a:pPr>
                      <a:r>
                        <a:rPr sz="1700" dirty="0">
                          <a:latin typeface="Times New Roman"/>
                          <a:cs typeface="Times New Roman"/>
                        </a:rPr>
                        <a:t>3</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Registration Confirmation Page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4031290742"/>
                  </a:ext>
                </a:extLst>
              </a:tr>
              <a:tr h="370966">
                <a:tc>
                  <a:txBody>
                    <a:bodyPr/>
                    <a:lstStyle/>
                    <a:p>
                      <a:pPr algn="ctr">
                        <a:lnSpc>
                          <a:spcPct val="100000"/>
                        </a:lnSpc>
                      </a:pPr>
                      <a:r>
                        <a:rPr sz="1700" dirty="0">
                          <a:latin typeface="Times New Roman"/>
                          <a:cs typeface="Times New Roman"/>
                        </a:rPr>
                        <a:t>4</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Update Profile Page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sz="1700" dirty="0">
                          <a:latin typeface="Times New Roman"/>
                          <a:cs typeface="Times New Roman"/>
                        </a:rPr>
                        <a:t>Not have </a:t>
                      </a:r>
                      <a:r>
                        <a:rPr lang="en-US" sz="1700" dirty="0">
                          <a:latin typeface="Times New Roman"/>
                          <a:cs typeface="Times New Roman"/>
                        </a:rPr>
                        <a:t>button to close or cancel editing profile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en-US" sz="1700" dirty="0">
                          <a:latin typeface="Times New Roman"/>
                          <a:cs typeface="Times New Roman"/>
                        </a:rPr>
                        <a:t>Add button to close or cancel editing profile</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2559476236"/>
                  </a:ext>
                </a:extLst>
              </a:tr>
              <a:tr h="370966">
                <a:tc>
                  <a:txBody>
                    <a:bodyPr/>
                    <a:lstStyle/>
                    <a:p>
                      <a:pPr algn="ctr">
                        <a:lnSpc>
                          <a:spcPct val="100000"/>
                        </a:lnSpc>
                      </a:pPr>
                      <a:r>
                        <a:rPr sz="1700" dirty="0">
                          <a:latin typeface="Times New Roman"/>
                          <a:cs typeface="Times New Roman"/>
                        </a:rPr>
                        <a:t>5</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Search Users Page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4131054894"/>
                  </a:ext>
                </a:extLst>
              </a:tr>
              <a:tr h="370966">
                <a:tc>
                  <a:txBody>
                    <a:bodyPr/>
                    <a:lstStyle/>
                    <a:p>
                      <a:pPr algn="ctr">
                        <a:lnSpc>
                          <a:spcPct val="100000"/>
                        </a:lnSpc>
                      </a:pPr>
                      <a:r>
                        <a:rPr sz="1700" dirty="0">
                          <a:latin typeface="Times New Roman"/>
                          <a:cs typeface="Times New Roman"/>
                        </a:rPr>
                        <a:t>6</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List Search Results</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95157585"/>
                  </a:ext>
                </a:extLst>
              </a:tr>
              <a:tr h="370966">
                <a:tc>
                  <a:txBody>
                    <a:bodyPr/>
                    <a:lstStyle/>
                    <a:p>
                      <a:pPr algn="ctr">
                        <a:lnSpc>
                          <a:spcPct val="100000"/>
                        </a:lnSpc>
                      </a:pPr>
                      <a:r>
                        <a:rPr sz="1700" dirty="0">
                          <a:latin typeface="Times New Roman"/>
                          <a:cs typeface="Times New Roman"/>
                        </a:rPr>
                        <a:t>7</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Public Profile Page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Must have Small Biodata, React, Comment, and Share button</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en-US" sz="1700" dirty="0">
                          <a:latin typeface="Times New Roman"/>
                          <a:cs typeface="Times New Roman"/>
                        </a:rPr>
                        <a:t>Adding Small Biodata, React, Comment, and Share button</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2517090669"/>
                  </a:ext>
                </a:extLst>
              </a:tr>
              <a:tr h="370966">
                <a:tc>
                  <a:txBody>
                    <a:bodyPr/>
                    <a:lstStyle/>
                    <a:p>
                      <a:pPr algn="ctr">
                        <a:lnSpc>
                          <a:spcPct val="100000"/>
                        </a:lnSpc>
                      </a:pPr>
                      <a:r>
                        <a:rPr sz="1700" dirty="0">
                          <a:latin typeface="Times New Roman"/>
                          <a:cs typeface="Times New Roman"/>
                        </a:rPr>
                        <a:t>8</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Registration Confirmation Email</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4113112326"/>
                  </a:ext>
                </a:extLst>
              </a:tr>
              <a:tr h="370966">
                <a:tc>
                  <a:txBody>
                    <a:bodyPr/>
                    <a:lstStyle/>
                    <a:p>
                      <a:pPr algn="ctr">
                        <a:lnSpc>
                          <a:spcPct val="100000"/>
                        </a:lnSpc>
                      </a:pPr>
                      <a:r>
                        <a:rPr sz="1700" dirty="0">
                          <a:latin typeface="Times New Roman"/>
                          <a:cs typeface="Times New Roman"/>
                        </a:rPr>
                        <a:t>9</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Login Page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Must have </a:t>
                      </a:r>
                      <a:r>
                        <a:rPr lang="id-ID" sz="1600" dirty="0">
                          <a:latin typeface="Times New Roman"/>
                          <a:cs typeface="Times New Roman"/>
                        </a:rPr>
                        <a:t>More Layout And Copyright</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Adding More Layout And Copyright</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1483924048"/>
                  </a:ext>
                </a:extLst>
              </a:tr>
              <a:tr h="370966">
                <a:tc>
                  <a:txBody>
                    <a:bodyPr/>
                    <a:lstStyle/>
                    <a:p>
                      <a:pPr algn="ctr">
                        <a:lnSpc>
                          <a:spcPct val="100000"/>
                        </a:lnSpc>
                      </a:pPr>
                      <a:r>
                        <a:rPr sz="1700" dirty="0">
                          <a:latin typeface="Times New Roman"/>
                          <a:cs typeface="Times New Roman"/>
                        </a:rPr>
                        <a:t>10</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Forget Password Page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3327712356"/>
                  </a:ext>
                </a:extLst>
              </a:tr>
              <a:tr h="370966">
                <a:tc>
                  <a:txBody>
                    <a:bodyPr/>
                    <a:lstStyle/>
                    <a:p>
                      <a:pPr algn="ctr">
                        <a:lnSpc>
                          <a:spcPct val="100000"/>
                        </a:lnSpc>
                      </a:pPr>
                      <a:r>
                        <a:rPr sz="1700" dirty="0">
                          <a:latin typeface="Times New Roman"/>
                          <a:cs typeface="Times New Roman"/>
                        </a:rPr>
                        <a:t>11</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en-US" sz="1700" dirty="0">
                          <a:latin typeface="Times New Roman"/>
                          <a:cs typeface="Times New Roman"/>
                        </a:rPr>
                        <a:t>Design the Forget Password Confirmation Page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31795606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93A7A72-8D97-4E03-8C42-C8CA3830F2F6}"/>
              </a:ext>
            </a:extLst>
          </p:cNvPr>
          <p:cNvSpPr txBox="1">
            <a:spLocks noGrp="1"/>
          </p:cNvSpPr>
          <p:nvPr>
            <p:ph type="title"/>
          </p:nvPr>
        </p:nvSpPr>
        <p:spPr>
          <a:xfrm>
            <a:off x="113792" y="429005"/>
            <a:ext cx="4531360" cy="452120"/>
          </a:xfrm>
          <a:prstGeom prst="rect">
            <a:avLst/>
          </a:prstGeom>
        </p:spPr>
        <p:txBody>
          <a:bodyPr vert="horz" wrap="square" lIns="0" tIns="12065" rIns="0" bIns="0" rtlCol="0">
            <a:spAutoFit/>
          </a:bodyPr>
          <a:lstStyle/>
          <a:p>
            <a:pPr marL="12700">
              <a:lnSpc>
                <a:spcPct val="100000"/>
              </a:lnSpc>
              <a:spcBef>
                <a:spcPts val="95"/>
              </a:spcBef>
            </a:pPr>
            <a:r>
              <a:rPr spc="-5" dirty="0"/>
              <a:t>5. Forms &amp; Pages Feedback</a:t>
            </a:r>
          </a:p>
        </p:txBody>
      </p:sp>
      <p:graphicFrame>
        <p:nvGraphicFramePr>
          <p:cNvPr id="7" name="object 3">
            <a:extLst>
              <a:ext uri="{FF2B5EF4-FFF2-40B4-BE49-F238E27FC236}">
                <a16:creationId xmlns:a16="http://schemas.microsoft.com/office/drawing/2014/main" id="{1B653F28-B17B-402C-A89F-B76795D8F9F7}"/>
              </a:ext>
            </a:extLst>
          </p:cNvPr>
          <p:cNvGraphicFramePr>
            <a:graphicFrameLocks noGrp="1"/>
          </p:cNvGraphicFramePr>
          <p:nvPr>
            <p:extLst>
              <p:ext uri="{D42A27DB-BD31-4B8C-83A1-F6EECF244321}">
                <p14:modId xmlns:p14="http://schemas.microsoft.com/office/powerpoint/2010/main" val="1639198580"/>
              </p:ext>
            </p:extLst>
          </p:nvPr>
        </p:nvGraphicFramePr>
        <p:xfrm>
          <a:off x="101600" y="1390650"/>
          <a:ext cx="8640443" cy="3332732"/>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2807970">
                  <a:extLst>
                    <a:ext uri="{9D8B030D-6E8A-4147-A177-3AD203B41FA5}">
                      <a16:colId xmlns:a16="http://schemas.microsoft.com/office/drawing/2014/main" val="20001"/>
                    </a:ext>
                  </a:extLst>
                </a:gridCol>
                <a:gridCol w="2807969">
                  <a:extLst>
                    <a:ext uri="{9D8B030D-6E8A-4147-A177-3AD203B41FA5}">
                      <a16:colId xmlns:a16="http://schemas.microsoft.com/office/drawing/2014/main" val="20002"/>
                    </a:ext>
                  </a:extLst>
                </a:gridCol>
                <a:gridCol w="2304414">
                  <a:extLst>
                    <a:ext uri="{9D8B030D-6E8A-4147-A177-3AD203B41FA5}">
                      <a16:colId xmlns:a16="http://schemas.microsoft.com/office/drawing/2014/main" val="20003"/>
                    </a:ext>
                  </a:extLst>
                </a:gridCol>
              </a:tblGrid>
              <a:tr h="370966">
                <a:tc>
                  <a:txBody>
                    <a:bodyPr/>
                    <a:lstStyle/>
                    <a:p>
                      <a:pPr marL="90805">
                        <a:lnSpc>
                          <a:spcPct val="100000"/>
                        </a:lnSpc>
                        <a:spcBef>
                          <a:spcPts val="270"/>
                        </a:spcBef>
                      </a:pPr>
                      <a:r>
                        <a:rPr sz="1400" b="1" dirty="0">
                          <a:solidFill>
                            <a:srgbClr val="FFFFFF"/>
                          </a:solidFill>
                          <a:latin typeface="Calibri"/>
                          <a:cs typeface="Calibri"/>
                        </a:rPr>
                        <a:t>S.</a:t>
                      </a:r>
                      <a:r>
                        <a:rPr sz="1400" b="1" spc="-30" dirty="0">
                          <a:solidFill>
                            <a:srgbClr val="FFFFFF"/>
                          </a:solidFill>
                          <a:latin typeface="Calibri"/>
                          <a:cs typeface="Calibri"/>
                        </a:rPr>
                        <a:t> </a:t>
                      </a:r>
                      <a:r>
                        <a:rPr sz="1400" b="1" dirty="0">
                          <a:solidFill>
                            <a:srgbClr val="FFFFFF"/>
                          </a:solidFill>
                          <a:latin typeface="Calibri"/>
                          <a:cs typeface="Calibri"/>
                        </a:rPr>
                        <a:t>No.</a:t>
                      </a:r>
                      <a:endParaRPr sz="1400" dirty="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70"/>
                        </a:spcBef>
                      </a:pPr>
                      <a:r>
                        <a:rPr sz="1400" b="1" spc="-5" dirty="0">
                          <a:solidFill>
                            <a:srgbClr val="FFFFFF"/>
                          </a:solidFill>
                          <a:latin typeface="Calibri"/>
                          <a:cs typeface="Calibri"/>
                        </a:rPr>
                        <a:t>Forms </a:t>
                      </a:r>
                      <a:r>
                        <a:rPr sz="1400" b="1" dirty="0">
                          <a:solidFill>
                            <a:srgbClr val="FFFFFF"/>
                          </a:solidFill>
                          <a:latin typeface="Calibri"/>
                          <a:cs typeface="Calibri"/>
                        </a:rPr>
                        <a:t>/</a:t>
                      </a:r>
                      <a:r>
                        <a:rPr sz="1400" b="1" spc="-40" dirty="0">
                          <a:solidFill>
                            <a:srgbClr val="FFFFFF"/>
                          </a:solidFill>
                          <a:latin typeface="Calibri"/>
                          <a:cs typeface="Calibri"/>
                        </a:rPr>
                        <a:t> </a:t>
                      </a:r>
                      <a:r>
                        <a:rPr sz="1400" b="1" spc="-10" dirty="0">
                          <a:solidFill>
                            <a:srgbClr val="FFFFFF"/>
                          </a:solidFill>
                          <a:latin typeface="Calibri"/>
                          <a:cs typeface="Calibri"/>
                        </a:rPr>
                        <a:t>Pages</a:t>
                      </a:r>
                      <a:endParaRPr sz="1400" dirty="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70"/>
                        </a:spcBef>
                      </a:pPr>
                      <a:r>
                        <a:rPr sz="1400" b="1" spc="-5" dirty="0">
                          <a:solidFill>
                            <a:srgbClr val="FFFFFF"/>
                          </a:solidFill>
                          <a:latin typeface="Calibri"/>
                          <a:cs typeface="Calibri"/>
                        </a:rPr>
                        <a:t>Feedback</a:t>
                      </a:r>
                      <a:r>
                        <a:rPr sz="1400" b="1" spc="-35" dirty="0">
                          <a:solidFill>
                            <a:srgbClr val="FFFFFF"/>
                          </a:solidFill>
                          <a:latin typeface="Calibri"/>
                          <a:cs typeface="Calibri"/>
                        </a:rPr>
                        <a:t> </a:t>
                      </a:r>
                      <a:r>
                        <a:rPr sz="1400" b="1" spc="-10" dirty="0">
                          <a:solidFill>
                            <a:srgbClr val="FFFFFF"/>
                          </a:solidFill>
                          <a:latin typeface="Calibri"/>
                          <a:cs typeface="Calibri"/>
                        </a:rPr>
                        <a:t>Received</a:t>
                      </a:r>
                      <a:endParaRPr sz="14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70"/>
                        </a:spcBef>
                      </a:pPr>
                      <a:r>
                        <a:rPr sz="1400" b="1" spc="-5" dirty="0">
                          <a:solidFill>
                            <a:srgbClr val="FFFFFF"/>
                          </a:solidFill>
                          <a:latin typeface="Calibri"/>
                          <a:cs typeface="Calibri"/>
                        </a:rPr>
                        <a:t>Modifications</a:t>
                      </a:r>
                      <a:r>
                        <a:rPr sz="1400" b="1" spc="-45" dirty="0">
                          <a:solidFill>
                            <a:srgbClr val="FFFFFF"/>
                          </a:solidFill>
                          <a:latin typeface="Calibri"/>
                          <a:cs typeface="Calibri"/>
                        </a:rPr>
                        <a:t> </a:t>
                      </a:r>
                      <a:r>
                        <a:rPr sz="1400" b="1" spc="-5" dirty="0">
                          <a:solidFill>
                            <a:srgbClr val="FFFFFF"/>
                          </a:solidFill>
                          <a:latin typeface="Calibri"/>
                          <a:cs typeface="Calibri"/>
                        </a:rPr>
                        <a:t>Implemented</a:t>
                      </a:r>
                      <a:endParaRPr sz="14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967">
                <a:tc>
                  <a:txBody>
                    <a:bodyPr/>
                    <a:lstStyle/>
                    <a:p>
                      <a:pPr algn="ctr">
                        <a:lnSpc>
                          <a:spcPct val="100000"/>
                        </a:lnSpc>
                      </a:pPr>
                      <a:r>
                        <a:rPr sz="1700" dirty="0">
                          <a:latin typeface="Times New Roman"/>
                          <a:cs typeface="Times New Roman"/>
                        </a:rPr>
                        <a:t>12</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id-ID" sz="1700" dirty="0">
                          <a:latin typeface="Times New Roman"/>
                          <a:cs typeface="Times New Roman"/>
                        </a:rPr>
                        <a:t>Dashboard Page</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sz="1700" dirty="0">
                          <a:latin typeface="Times New Roman"/>
                          <a:cs typeface="Times New Roman"/>
                        </a:rPr>
                        <a:t> </a:t>
                      </a:r>
                      <a:r>
                        <a:rPr lang="id-ID" sz="1700" dirty="0">
                          <a:latin typeface="Times New Roman"/>
                          <a:cs typeface="Times New Roman"/>
                        </a:rPr>
                        <a:t>Not have follow suggestions, react, comment, and share button</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sz="1700" dirty="0">
                          <a:latin typeface="Times New Roman"/>
                          <a:cs typeface="Times New Roman"/>
                        </a:rPr>
                        <a:t> Adding follow Suggestion, </a:t>
                      </a:r>
                      <a:r>
                        <a:rPr lang="id-ID" sz="1700" dirty="0">
                          <a:latin typeface="Times New Roman"/>
                          <a:cs typeface="Times New Roman"/>
                        </a:rPr>
                        <a:t>react, comment, and share button</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966">
                <a:tc>
                  <a:txBody>
                    <a:bodyPr/>
                    <a:lstStyle/>
                    <a:p>
                      <a:pPr algn="ctr">
                        <a:lnSpc>
                          <a:spcPct val="100000"/>
                        </a:lnSpc>
                      </a:pPr>
                      <a:r>
                        <a:rPr sz="1700" dirty="0">
                          <a:latin typeface="Times New Roman"/>
                          <a:cs typeface="Times New Roman"/>
                        </a:rPr>
                        <a:t>13</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Thank You Page</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sz="1700" dirty="0">
                          <a:latin typeface="Times New Roman"/>
                          <a:cs typeface="Times New Roman"/>
                        </a:rPr>
                        <a:t> Everything Is Good</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Everything Is Good</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10002"/>
                  </a:ext>
                </a:extLst>
              </a:tr>
              <a:tr h="370966">
                <a:tc>
                  <a:txBody>
                    <a:bodyPr/>
                    <a:lstStyle/>
                    <a:p>
                      <a:pPr algn="ctr">
                        <a:lnSpc>
                          <a:spcPct val="100000"/>
                        </a:lnSpc>
                      </a:pPr>
                      <a:r>
                        <a:rPr sz="1700" dirty="0">
                          <a:latin typeface="Times New Roman"/>
                          <a:cs typeface="Times New Roman"/>
                        </a:rPr>
                        <a:t>14</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My Profile Page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Not have follow suggestions, react, comment, and share button</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en-US" sz="1700" dirty="0">
                          <a:latin typeface="Times New Roman"/>
                          <a:cs typeface="Times New Roman"/>
                        </a:rPr>
                        <a:t>Adding follow Suggestion, react, comment, and share button</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4031290742"/>
                  </a:ext>
                </a:extLst>
              </a:tr>
              <a:tr h="370966">
                <a:tc>
                  <a:txBody>
                    <a:bodyPr/>
                    <a:lstStyle/>
                    <a:p>
                      <a:pPr algn="ctr">
                        <a:lnSpc>
                          <a:spcPct val="100000"/>
                        </a:lnSpc>
                      </a:pPr>
                      <a:r>
                        <a:rPr sz="1700" dirty="0">
                          <a:latin typeface="Times New Roman"/>
                          <a:cs typeface="Times New Roman"/>
                        </a:rPr>
                        <a:t>15</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Company Search Result Page</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Not have company search result</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1700" dirty="0">
                          <a:latin typeface="Times New Roman"/>
                          <a:cs typeface="Times New Roman"/>
                        </a:rPr>
                        <a:t>Adding company search result</a:t>
                      </a:r>
                      <a:endParaRPr sz="17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2559476236"/>
                  </a:ext>
                </a:extLst>
              </a:tr>
            </a:tbl>
          </a:graphicData>
        </a:graphic>
      </p:graphicFrame>
    </p:spTree>
    <p:extLst>
      <p:ext uri="{BB962C8B-B14F-4D97-AF65-F5344CB8AC3E}">
        <p14:creationId xmlns:p14="http://schemas.microsoft.com/office/powerpoint/2010/main" val="320247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010535" cy="452120"/>
          </a:xfrm>
          <a:prstGeom prst="rect">
            <a:avLst/>
          </a:prstGeom>
        </p:spPr>
        <p:txBody>
          <a:bodyPr vert="horz" wrap="square" lIns="0" tIns="12065" rIns="0" bIns="0" rtlCol="0">
            <a:spAutoFit/>
          </a:bodyPr>
          <a:lstStyle/>
          <a:p>
            <a:pPr marL="12700">
              <a:lnSpc>
                <a:spcPct val="100000"/>
              </a:lnSpc>
              <a:spcBef>
                <a:spcPts val="95"/>
              </a:spcBef>
            </a:pPr>
            <a:r>
              <a:rPr spc="-5" dirty="0"/>
              <a:t>7. Usability</a:t>
            </a:r>
            <a:r>
              <a:rPr spc="-45" dirty="0"/>
              <a:t> </a:t>
            </a:r>
            <a:r>
              <a:rPr dirty="0"/>
              <a:t>Metrics</a:t>
            </a:r>
          </a:p>
        </p:txBody>
      </p:sp>
      <p:sp>
        <p:nvSpPr>
          <p:cNvPr id="3" name="object 5">
            <a:extLst>
              <a:ext uri="{FF2B5EF4-FFF2-40B4-BE49-F238E27FC236}">
                <a16:creationId xmlns:a16="http://schemas.microsoft.com/office/drawing/2014/main" id="{2C03B2F5-9C30-4883-89DC-01BFA5B16FEC}"/>
              </a:ext>
            </a:extLst>
          </p:cNvPr>
          <p:cNvSpPr/>
          <p:nvPr/>
        </p:nvSpPr>
        <p:spPr>
          <a:xfrm>
            <a:off x="20782" y="1143000"/>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4" name="object 7">
            <a:extLst>
              <a:ext uri="{FF2B5EF4-FFF2-40B4-BE49-F238E27FC236}">
                <a16:creationId xmlns:a16="http://schemas.microsoft.com/office/drawing/2014/main" id="{160363A5-C10C-4974-9A7E-C15392883731}"/>
              </a:ext>
            </a:extLst>
          </p:cNvPr>
          <p:cNvSpPr txBox="1"/>
          <p:nvPr/>
        </p:nvSpPr>
        <p:spPr>
          <a:xfrm>
            <a:off x="186638" y="1213484"/>
            <a:ext cx="8576362" cy="5304657"/>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720" algn="l"/>
              </a:tabLst>
            </a:pPr>
            <a:r>
              <a:rPr lang="en-US" sz="2600" b="1" spc="-5" dirty="0">
                <a:latin typeface="Calibri"/>
                <a:cs typeface="Calibri"/>
              </a:rPr>
              <a:t>There will be three metrics to measure the scenario task.</a:t>
            </a:r>
            <a:endParaRPr lang="id-ID" sz="2600" b="1" spc="-5" dirty="0">
              <a:latin typeface="Calibri"/>
              <a:cs typeface="Calibri"/>
            </a:endParaRPr>
          </a:p>
          <a:p>
            <a:pPr marL="299085" indent="-286385">
              <a:lnSpc>
                <a:spcPct val="100000"/>
              </a:lnSpc>
              <a:spcBef>
                <a:spcPts val="105"/>
              </a:spcBef>
              <a:buFont typeface="Wingdings"/>
              <a:buChar char=""/>
              <a:tabLst>
                <a:tab pos="299720" algn="l"/>
              </a:tabLst>
            </a:pPr>
            <a:r>
              <a:rPr lang="en-US" sz="2400" spc="-5" dirty="0">
                <a:latin typeface="Calibri"/>
                <a:cs typeface="Calibri"/>
              </a:rPr>
              <a:t>Time on Task (TOT)</a:t>
            </a:r>
            <a:endParaRPr lang="id-ID" sz="2400" spc="-5" dirty="0">
              <a:latin typeface="Calibri"/>
              <a:cs typeface="Calibri"/>
            </a:endParaRPr>
          </a:p>
          <a:p>
            <a:pPr marL="756285" lvl="1" indent="-286385">
              <a:spcBef>
                <a:spcPts val="105"/>
              </a:spcBef>
              <a:buFont typeface="Wingdings"/>
              <a:buChar char=""/>
              <a:tabLst>
                <a:tab pos="299720" algn="l"/>
              </a:tabLst>
            </a:pPr>
            <a:r>
              <a:rPr lang="en-US" sz="2400" spc="-5" dirty="0">
                <a:latin typeface="Calibri"/>
                <a:cs typeface="Calibri"/>
              </a:rPr>
              <a:t>It calculates the time it took the user to do the task. The usability is better when the faster time it takes. The average time of all participants will be used to compute the final score.</a:t>
            </a:r>
            <a:endParaRPr lang="id-ID" sz="2400" spc="-5" dirty="0">
              <a:latin typeface="Calibri"/>
              <a:cs typeface="Calibri"/>
            </a:endParaRPr>
          </a:p>
          <a:p>
            <a:pPr marL="299085" indent="-286385">
              <a:lnSpc>
                <a:spcPct val="100000"/>
              </a:lnSpc>
              <a:spcBef>
                <a:spcPts val="105"/>
              </a:spcBef>
              <a:buFont typeface="Wingdings"/>
              <a:buChar char=""/>
              <a:tabLst>
                <a:tab pos="299720" algn="l"/>
              </a:tabLst>
            </a:pPr>
            <a:r>
              <a:rPr lang="en-US" sz="2400" spc="-5" dirty="0">
                <a:latin typeface="Calibri"/>
                <a:cs typeface="Calibri"/>
              </a:rPr>
              <a:t>Task Success Rate (TSR)</a:t>
            </a:r>
            <a:endParaRPr lang="id-ID" sz="2400" spc="-5" dirty="0">
              <a:latin typeface="Calibri"/>
              <a:cs typeface="Calibri"/>
            </a:endParaRPr>
          </a:p>
          <a:p>
            <a:pPr marL="756285" lvl="1" indent="-286385">
              <a:spcBef>
                <a:spcPts val="105"/>
              </a:spcBef>
              <a:buFont typeface="Wingdings"/>
              <a:buChar char=""/>
              <a:tabLst>
                <a:tab pos="299720" algn="l"/>
              </a:tabLst>
            </a:pPr>
            <a:r>
              <a:rPr lang="en-US" sz="2400" spc="-5" dirty="0">
                <a:latin typeface="Calibri"/>
                <a:cs typeface="Calibri"/>
              </a:rPr>
              <a:t>Test the user's ability to finish the task. Overall participants, successful participants' final scores are displayed.</a:t>
            </a:r>
            <a:endParaRPr lang="id-ID" sz="2400" spc="-5" dirty="0">
              <a:latin typeface="Calibri"/>
              <a:cs typeface="Calibri"/>
            </a:endParaRPr>
          </a:p>
          <a:p>
            <a:pPr marL="299085" indent="-286385">
              <a:lnSpc>
                <a:spcPct val="100000"/>
              </a:lnSpc>
              <a:spcBef>
                <a:spcPts val="105"/>
              </a:spcBef>
              <a:buFont typeface="Wingdings"/>
              <a:buChar char=""/>
              <a:tabLst>
                <a:tab pos="299720" algn="l"/>
              </a:tabLst>
            </a:pPr>
            <a:r>
              <a:rPr lang="en-US" sz="2400" spc="-5" dirty="0">
                <a:latin typeface="Calibri"/>
                <a:cs typeface="Calibri"/>
              </a:rPr>
              <a:t>Customer satisfaction (CSAT</a:t>
            </a:r>
            <a:r>
              <a:rPr lang="id-ID" sz="2400" spc="-5" dirty="0">
                <a:latin typeface="Calibri"/>
                <a:cs typeface="Calibri"/>
              </a:rPr>
              <a:t>)</a:t>
            </a:r>
          </a:p>
          <a:p>
            <a:pPr marL="756285" lvl="1" indent="-286385">
              <a:spcBef>
                <a:spcPts val="105"/>
              </a:spcBef>
              <a:buFont typeface="Wingdings"/>
              <a:buChar char=""/>
              <a:tabLst>
                <a:tab pos="299720" algn="l"/>
              </a:tabLst>
            </a:pPr>
            <a:r>
              <a:rPr lang="en-US" sz="2400" spc="-5" dirty="0">
                <a:latin typeface="Calibri"/>
                <a:cs typeface="Calibri"/>
              </a:rPr>
              <a:t>KPI uses a valuable metric to express customer satisfaction. Very Unsatisfied, Dissatisfied, Neutral, Satisfied, and Very Satisfied were the categories on the scale. The final score is displayed in 6 using the formula below.</a:t>
            </a:r>
            <a:endParaRPr lang="id-ID" sz="2400" spc="-5" dirty="0">
              <a:latin typeface="Calibri"/>
              <a:cs typeface="Calibri"/>
            </a:endParaRPr>
          </a:p>
          <a:p>
            <a:pPr marL="756285" lvl="1" indent="-286385">
              <a:spcBef>
                <a:spcPts val="105"/>
              </a:spcBef>
              <a:buFont typeface="Wingdings"/>
              <a:buChar char=""/>
              <a:tabLst>
                <a:tab pos="299720" algn="l"/>
              </a:tabLst>
            </a:pPr>
            <a:r>
              <a:rPr lang="en-US" sz="2400" spc="-5" dirty="0">
                <a:latin typeface="Calibri"/>
                <a:cs typeface="Calibri"/>
              </a:rPr>
              <a:t>(number of satisfied)/number of </a:t>
            </a:r>
            <a:r>
              <a:rPr lang="id-ID" sz="2400" spc="-5" dirty="0">
                <a:latin typeface="Calibri"/>
                <a:cs typeface="Calibri"/>
              </a:rPr>
              <a:t>respondents</a:t>
            </a:r>
            <a:r>
              <a:rPr lang="en-US" sz="2400" spc="-5" dirty="0">
                <a:latin typeface="Calibri"/>
                <a:cs typeface="Calibri"/>
              </a:rPr>
              <a:t> x 100%)</a:t>
            </a:r>
            <a:endParaRPr sz="24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6439408" cy="443070"/>
          </a:xfrm>
          <a:prstGeom prst="rect">
            <a:avLst/>
          </a:prstGeom>
        </p:spPr>
        <p:txBody>
          <a:bodyPr vert="horz" wrap="square" lIns="0" tIns="12065" rIns="0" bIns="0" rtlCol="0">
            <a:spAutoFit/>
          </a:bodyPr>
          <a:lstStyle/>
          <a:p>
            <a:pPr marL="12700">
              <a:lnSpc>
                <a:spcPct val="100000"/>
              </a:lnSpc>
              <a:spcBef>
                <a:spcPts val="95"/>
              </a:spcBef>
            </a:pPr>
            <a:r>
              <a:rPr spc="-5" dirty="0"/>
              <a:t>8-9. User </a:t>
            </a:r>
            <a:r>
              <a:rPr dirty="0"/>
              <a:t>Interaction</a:t>
            </a:r>
            <a:r>
              <a:rPr spc="-50" dirty="0"/>
              <a:t> </a:t>
            </a:r>
            <a:r>
              <a:rPr spc="-5" dirty="0"/>
              <a:t>Steps &amp; </a:t>
            </a:r>
            <a:r>
              <a:rPr lang="id-ID" spc="-5" dirty="0"/>
              <a:t>Flowchart</a:t>
            </a:r>
            <a:endParaRPr spc="-5" dirty="0"/>
          </a:p>
        </p:txBody>
      </p:sp>
      <p:graphicFrame>
        <p:nvGraphicFramePr>
          <p:cNvPr id="4" name="Table 4">
            <a:extLst>
              <a:ext uri="{FF2B5EF4-FFF2-40B4-BE49-F238E27FC236}">
                <a16:creationId xmlns:a16="http://schemas.microsoft.com/office/drawing/2014/main" id="{5AB8BCD4-C372-41C0-9F75-4CFBCFD54B06}"/>
              </a:ext>
            </a:extLst>
          </p:cNvPr>
          <p:cNvGraphicFramePr>
            <a:graphicFrameLocks noGrp="1"/>
          </p:cNvGraphicFramePr>
          <p:nvPr>
            <p:extLst>
              <p:ext uri="{D42A27DB-BD31-4B8C-83A1-F6EECF244321}">
                <p14:modId xmlns:p14="http://schemas.microsoft.com/office/powerpoint/2010/main" val="1446922183"/>
              </p:ext>
            </p:extLst>
          </p:nvPr>
        </p:nvGraphicFramePr>
        <p:xfrm>
          <a:off x="228600" y="1219200"/>
          <a:ext cx="8763000" cy="541020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3284379840"/>
                    </a:ext>
                  </a:extLst>
                </a:gridCol>
                <a:gridCol w="4381500">
                  <a:extLst>
                    <a:ext uri="{9D8B030D-6E8A-4147-A177-3AD203B41FA5}">
                      <a16:colId xmlns:a16="http://schemas.microsoft.com/office/drawing/2014/main" val="1198925415"/>
                    </a:ext>
                  </a:extLst>
                </a:gridCol>
              </a:tblGrid>
              <a:tr h="441293">
                <a:tc>
                  <a:txBody>
                    <a:bodyPr/>
                    <a:lstStyle/>
                    <a:p>
                      <a:pPr algn="ctr"/>
                      <a:r>
                        <a:rPr lang="id-ID" dirty="0"/>
                        <a:t>Search Flowchart</a:t>
                      </a:r>
                    </a:p>
                  </a:txBody>
                  <a:tcPr/>
                </a:tc>
                <a:tc>
                  <a:txBody>
                    <a:bodyPr/>
                    <a:lstStyle/>
                    <a:p>
                      <a:pPr algn="ctr"/>
                      <a:r>
                        <a:rPr lang="id-ID" dirty="0"/>
                        <a:t>Steps</a:t>
                      </a:r>
                    </a:p>
                  </a:txBody>
                  <a:tcPr/>
                </a:tc>
                <a:extLst>
                  <a:ext uri="{0D108BD9-81ED-4DB2-BD59-A6C34878D82A}">
                    <a16:rowId xmlns:a16="http://schemas.microsoft.com/office/drawing/2014/main" val="2630329282"/>
                  </a:ext>
                </a:extLst>
              </a:tr>
              <a:tr h="4968907">
                <a:tc>
                  <a:txBody>
                    <a:bodyPr/>
                    <a:lstStyle/>
                    <a:p>
                      <a:endParaRPr lang="id-ID" dirty="0"/>
                    </a:p>
                  </a:txBody>
                  <a:tcPr/>
                </a:tc>
                <a:tc>
                  <a:txBody>
                    <a:bodyPr/>
                    <a:lstStyle/>
                    <a:p>
                      <a:pPr lvl="0"/>
                      <a:r>
                        <a:rPr lang="id-ID" sz="2400" b="0" dirty="0">
                          <a:solidFill>
                            <a:schemeClr val="tx1"/>
                          </a:solidFill>
                          <a:effectLst/>
                          <a:latin typeface="+mn-lt"/>
                          <a:ea typeface="+mn-ea"/>
                          <a:cs typeface="+mn-cs"/>
                        </a:rPr>
                        <a:t>1. In navbar, we click the  search field</a:t>
                      </a:r>
                      <a:endParaRPr lang="id-ID" sz="2400" b="1" dirty="0">
                        <a:solidFill>
                          <a:schemeClr val="tx1"/>
                        </a:solidFill>
                        <a:effectLst/>
                        <a:latin typeface="+mn-lt"/>
                        <a:ea typeface="+mn-ea"/>
                        <a:cs typeface="+mn-cs"/>
                      </a:endParaRPr>
                    </a:p>
                    <a:p>
                      <a:pPr lvl="0"/>
                      <a:r>
                        <a:rPr lang="id-ID" sz="2400" b="0" dirty="0">
                          <a:solidFill>
                            <a:schemeClr val="tx1"/>
                          </a:solidFill>
                          <a:effectLst/>
                          <a:latin typeface="+mn-lt"/>
                          <a:ea typeface="+mn-ea"/>
                          <a:cs typeface="+mn-cs"/>
                        </a:rPr>
                        <a:t>2. Enter the name of the person or company</a:t>
                      </a:r>
                      <a:endParaRPr lang="id-ID" sz="2400" b="1" dirty="0">
                        <a:solidFill>
                          <a:schemeClr val="tx1"/>
                        </a:solidFill>
                        <a:effectLst/>
                        <a:latin typeface="+mn-lt"/>
                        <a:ea typeface="+mn-ea"/>
                        <a:cs typeface="+mn-cs"/>
                      </a:endParaRPr>
                    </a:p>
                    <a:p>
                      <a:pPr lvl="0"/>
                      <a:r>
                        <a:rPr lang="id-ID" sz="2400" b="0" dirty="0">
                          <a:solidFill>
                            <a:schemeClr val="tx1"/>
                          </a:solidFill>
                          <a:effectLst/>
                          <a:latin typeface="+mn-lt"/>
                          <a:ea typeface="+mn-ea"/>
                          <a:cs typeface="+mn-cs"/>
                        </a:rPr>
                        <a:t>3. System will find the closest result</a:t>
                      </a:r>
                      <a:endParaRPr lang="id-ID" sz="2400" b="1" dirty="0">
                        <a:solidFill>
                          <a:schemeClr val="tx1"/>
                        </a:solidFill>
                        <a:effectLst/>
                        <a:latin typeface="+mn-lt"/>
                        <a:ea typeface="+mn-ea"/>
                        <a:cs typeface="+mn-cs"/>
                      </a:endParaRPr>
                    </a:p>
                    <a:p>
                      <a:r>
                        <a:rPr lang="id-ID" sz="2400" dirty="0">
                          <a:solidFill>
                            <a:schemeClr val="tx1"/>
                          </a:solidFill>
                          <a:effectLst/>
                          <a:latin typeface="+mn-lt"/>
                          <a:ea typeface="+mn-ea"/>
                          <a:cs typeface="+mn-cs"/>
                        </a:rPr>
                        <a:t>4. The If user press enter, it will display all of the result</a:t>
                      </a:r>
                      <a:endParaRPr lang="id-ID" sz="2400" dirty="0"/>
                    </a:p>
                  </a:txBody>
                  <a:tcPr/>
                </a:tc>
                <a:extLst>
                  <a:ext uri="{0D108BD9-81ED-4DB2-BD59-A6C34878D82A}">
                    <a16:rowId xmlns:a16="http://schemas.microsoft.com/office/drawing/2014/main" val="81868887"/>
                  </a:ext>
                </a:extLst>
              </a:tr>
            </a:tbl>
          </a:graphicData>
        </a:graphic>
      </p:graphicFrame>
      <p:pic>
        <p:nvPicPr>
          <p:cNvPr id="6" name="Picture 5">
            <a:extLst>
              <a:ext uri="{FF2B5EF4-FFF2-40B4-BE49-F238E27FC236}">
                <a16:creationId xmlns:a16="http://schemas.microsoft.com/office/drawing/2014/main" id="{AB003F66-D169-4EDE-8618-352E46A93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21" y="1685924"/>
            <a:ext cx="2844380" cy="47533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BEF444A3-ABBB-427E-87FA-B4C352E691CB}"/>
              </a:ext>
            </a:extLst>
          </p:cNvPr>
          <p:cNvSpPr txBox="1">
            <a:spLocks noGrp="1"/>
          </p:cNvSpPr>
          <p:nvPr>
            <p:ph type="title"/>
          </p:nvPr>
        </p:nvSpPr>
        <p:spPr>
          <a:xfrm>
            <a:off x="113792" y="429005"/>
            <a:ext cx="6439408" cy="443070"/>
          </a:xfrm>
          <a:prstGeom prst="rect">
            <a:avLst/>
          </a:prstGeom>
        </p:spPr>
        <p:txBody>
          <a:bodyPr vert="horz" wrap="square" lIns="0" tIns="12065" rIns="0" bIns="0" rtlCol="0">
            <a:spAutoFit/>
          </a:bodyPr>
          <a:lstStyle/>
          <a:p>
            <a:pPr marL="12700">
              <a:lnSpc>
                <a:spcPct val="100000"/>
              </a:lnSpc>
              <a:spcBef>
                <a:spcPts val="95"/>
              </a:spcBef>
            </a:pPr>
            <a:r>
              <a:rPr spc="-5" dirty="0"/>
              <a:t>8-9. User </a:t>
            </a:r>
            <a:r>
              <a:rPr dirty="0"/>
              <a:t>Interaction</a:t>
            </a:r>
            <a:r>
              <a:rPr spc="-50" dirty="0"/>
              <a:t> </a:t>
            </a:r>
            <a:r>
              <a:rPr spc="-5" dirty="0"/>
              <a:t>Steps &amp; </a:t>
            </a:r>
            <a:r>
              <a:rPr lang="id-ID" spc="-5" dirty="0"/>
              <a:t>Flowchart</a:t>
            </a:r>
            <a:endParaRPr spc="-5" dirty="0"/>
          </a:p>
        </p:txBody>
      </p:sp>
      <p:graphicFrame>
        <p:nvGraphicFramePr>
          <p:cNvPr id="6" name="Table 4">
            <a:extLst>
              <a:ext uri="{FF2B5EF4-FFF2-40B4-BE49-F238E27FC236}">
                <a16:creationId xmlns:a16="http://schemas.microsoft.com/office/drawing/2014/main" id="{10AE7BC7-73AE-47F8-8D74-90D015CEAB06}"/>
              </a:ext>
            </a:extLst>
          </p:cNvPr>
          <p:cNvGraphicFramePr>
            <a:graphicFrameLocks noGrp="1"/>
          </p:cNvGraphicFramePr>
          <p:nvPr>
            <p:extLst>
              <p:ext uri="{D42A27DB-BD31-4B8C-83A1-F6EECF244321}">
                <p14:modId xmlns:p14="http://schemas.microsoft.com/office/powerpoint/2010/main" val="1034184032"/>
              </p:ext>
            </p:extLst>
          </p:nvPr>
        </p:nvGraphicFramePr>
        <p:xfrm>
          <a:off x="228600" y="1219200"/>
          <a:ext cx="8763000" cy="5410200"/>
        </p:xfrm>
        <a:graphic>
          <a:graphicData uri="http://schemas.openxmlformats.org/drawingml/2006/table">
            <a:tbl>
              <a:tblPr firstRow="1" bandRow="1">
                <a:tableStyleId>{5940675A-B579-460E-94D1-54222C63F5DA}</a:tableStyleId>
              </a:tblPr>
              <a:tblGrid>
                <a:gridCol w="5029200">
                  <a:extLst>
                    <a:ext uri="{9D8B030D-6E8A-4147-A177-3AD203B41FA5}">
                      <a16:colId xmlns:a16="http://schemas.microsoft.com/office/drawing/2014/main" val="3284379840"/>
                    </a:ext>
                  </a:extLst>
                </a:gridCol>
                <a:gridCol w="3733800">
                  <a:extLst>
                    <a:ext uri="{9D8B030D-6E8A-4147-A177-3AD203B41FA5}">
                      <a16:colId xmlns:a16="http://schemas.microsoft.com/office/drawing/2014/main" val="1198925415"/>
                    </a:ext>
                  </a:extLst>
                </a:gridCol>
              </a:tblGrid>
              <a:tr h="441293">
                <a:tc>
                  <a:txBody>
                    <a:bodyPr/>
                    <a:lstStyle/>
                    <a:p>
                      <a:pPr algn="ctr"/>
                      <a:r>
                        <a:rPr lang="id-ID" dirty="0"/>
                        <a:t>Sign in Flowchart</a:t>
                      </a:r>
                    </a:p>
                  </a:txBody>
                  <a:tcPr/>
                </a:tc>
                <a:tc>
                  <a:txBody>
                    <a:bodyPr/>
                    <a:lstStyle/>
                    <a:p>
                      <a:pPr algn="ctr"/>
                      <a:r>
                        <a:rPr lang="id-ID" dirty="0"/>
                        <a:t>Steps</a:t>
                      </a:r>
                    </a:p>
                  </a:txBody>
                  <a:tcPr/>
                </a:tc>
                <a:extLst>
                  <a:ext uri="{0D108BD9-81ED-4DB2-BD59-A6C34878D82A}">
                    <a16:rowId xmlns:a16="http://schemas.microsoft.com/office/drawing/2014/main" val="2630329282"/>
                  </a:ext>
                </a:extLst>
              </a:tr>
              <a:tr h="4968907">
                <a:tc>
                  <a:txBody>
                    <a:bodyPr/>
                    <a:lstStyle/>
                    <a:p>
                      <a:endParaRPr lang="id-ID" dirty="0"/>
                    </a:p>
                  </a:txBody>
                  <a:tcPr/>
                </a:tc>
                <a:tc>
                  <a:txBody>
                    <a:bodyPr/>
                    <a:lstStyle/>
                    <a:p>
                      <a:pPr lvl="0"/>
                      <a:r>
                        <a:rPr lang="id-ID" sz="1800" b="0" dirty="0">
                          <a:solidFill>
                            <a:schemeClr val="tx1"/>
                          </a:solidFill>
                          <a:effectLst/>
                          <a:latin typeface="+mn-lt"/>
                          <a:ea typeface="+mn-ea"/>
                          <a:cs typeface="+mn-cs"/>
                        </a:rPr>
                        <a:t>1. User goes to the Sign in Page.</a:t>
                      </a:r>
                      <a:endParaRPr lang="id-ID" sz="1800" b="1" dirty="0">
                        <a:solidFill>
                          <a:schemeClr val="tx1"/>
                        </a:solidFill>
                        <a:effectLst/>
                        <a:latin typeface="+mn-lt"/>
                        <a:ea typeface="+mn-ea"/>
                        <a:cs typeface="+mn-cs"/>
                      </a:endParaRPr>
                    </a:p>
                    <a:p>
                      <a:pPr lvl="0"/>
                      <a:r>
                        <a:rPr lang="id-ID" sz="1800" b="0" dirty="0">
                          <a:solidFill>
                            <a:schemeClr val="tx1"/>
                          </a:solidFill>
                          <a:effectLst/>
                          <a:latin typeface="+mn-lt"/>
                          <a:ea typeface="+mn-ea"/>
                          <a:cs typeface="+mn-cs"/>
                        </a:rPr>
                        <a:t>2. user must enter the email and the password that has been made.</a:t>
                      </a:r>
                      <a:endParaRPr lang="id-ID" sz="1800" b="1" dirty="0">
                        <a:solidFill>
                          <a:schemeClr val="tx1"/>
                        </a:solidFill>
                        <a:effectLst/>
                        <a:latin typeface="+mn-lt"/>
                        <a:ea typeface="+mn-ea"/>
                        <a:cs typeface="+mn-cs"/>
                      </a:endParaRPr>
                    </a:p>
                    <a:p>
                      <a:pPr lvl="0"/>
                      <a:r>
                        <a:rPr lang="id-ID" sz="1800" b="0" dirty="0">
                          <a:solidFill>
                            <a:schemeClr val="tx1"/>
                          </a:solidFill>
                          <a:effectLst/>
                          <a:latin typeface="+mn-lt"/>
                          <a:ea typeface="+mn-ea"/>
                          <a:cs typeface="+mn-cs"/>
                        </a:rPr>
                        <a:t>3. The system will check the data after the user clicks a sign-in button if valid user continues. If false or different user will re-enter the email and password again.</a:t>
                      </a:r>
                      <a:endParaRPr lang="id-ID" sz="1800" b="1" dirty="0">
                        <a:solidFill>
                          <a:schemeClr val="tx1"/>
                        </a:solidFill>
                        <a:effectLst/>
                        <a:latin typeface="+mn-lt"/>
                        <a:ea typeface="+mn-ea"/>
                        <a:cs typeface="+mn-cs"/>
                      </a:endParaRPr>
                    </a:p>
                    <a:p>
                      <a:r>
                        <a:rPr lang="id-ID" sz="1800" dirty="0">
                          <a:solidFill>
                            <a:schemeClr val="tx1"/>
                          </a:solidFill>
                          <a:effectLst/>
                          <a:latin typeface="+mn-lt"/>
                          <a:ea typeface="+mn-ea"/>
                          <a:cs typeface="+mn-cs"/>
                        </a:rPr>
                        <a:t>4.Next, Thank you page will show ,and there is a button to continue to User Dashboard.</a:t>
                      </a:r>
                      <a:endParaRPr lang="id-ID" dirty="0"/>
                    </a:p>
                  </a:txBody>
                  <a:tcPr/>
                </a:tc>
                <a:extLst>
                  <a:ext uri="{0D108BD9-81ED-4DB2-BD59-A6C34878D82A}">
                    <a16:rowId xmlns:a16="http://schemas.microsoft.com/office/drawing/2014/main" val="81868887"/>
                  </a:ext>
                </a:extLst>
              </a:tr>
            </a:tbl>
          </a:graphicData>
        </a:graphic>
      </p:graphicFrame>
      <p:pic>
        <p:nvPicPr>
          <p:cNvPr id="8" name="Picture 7">
            <a:extLst>
              <a:ext uri="{FF2B5EF4-FFF2-40B4-BE49-F238E27FC236}">
                <a16:creationId xmlns:a16="http://schemas.microsoft.com/office/drawing/2014/main" id="{578E35D8-D38A-4BB5-A044-7CBA77B57FA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74" t="6057" r="6251" b="7680"/>
          <a:stretch/>
        </p:blipFill>
        <p:spPr>
          <a:xfrm>
            <a:off x="495300" y="1661506"/>
            <a:ext cx="3924300" cy="4737899"/>
          </a:xfrm>
          <a:prstGeom prst="rect">
            <a:avLst/>
          </a:prstGeom>
        </p:spPr>
      </p:pic>
    </p:spTree>
    <p:extLst>
      <p:ext uri="{BB962C8B-B14F-4D97-AF65-F5344CB8AC3E}">
        <p14:creationId xmlns:p14="http://schemas.microsoft.com/office/powerpoint/2010/main" val="319539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2C28725C-6074-46BB-9639-2D92393B0100}"/>
              </a:ext>
            </a:extLst>
          </p:cNvPr>
          <p:cNvSpPr txBox="1">
            <a:spLocks noGrp="1"/>
          </p:cNvSpPr>
          <p:nvPr>
            <p:ph type="title"/>
          </p:nvPr>
        </p:nvSpPr>
        <p:spPr>
          <a:xfrm>
            <a:off x="113792" y="429005"/>
            <a:ext cx="6439408" cy="443070"/>
          </a:xfrm>
          <a:prstGeom prst="rect">
            <a:avLst/>
          </a:prstGeom>
        </p:spPr>
        <p:txBody>
          <a:bodyPr vert="horz" wrap="square" lIns="0" tIns="12065" rIns="0" bIns="0" rtlCol="0">
            <a:spAutoFit/>
          </a:bodyPr>
          <a:lstStyle/>
          <a:p>
            <a:pPr marL="12700">
              <a:lnSpc>
                <a:spcPct val="100000"/>
              </a:lnSpc>
              <a:spcBef>
                <a:spcPts val="95"/>
              </a:spcBef>
            </a:pPr>
            <a:r>
              <a:rPr spc="-5" dirty="0"/>
              <a:t>8-9. User </a:t>
            </a:r>
            <a:r>
              <a:rPr dirty="0"/>
              <a:t>Interaction</a:t>
            </a:r>
            <a:r>
              <a:rPr spc="-50" dirty="0"/>
              <a:t> </a:t>
            </a:r>
            <a:r>
              <a:rPr spc="-5" dirty="0"/>
              <a:t>Steps &amp; </a:t>
            </a:r>
            <a:r>
              <a:rPr lang="id-ID" spc="-5" dirty="0"/>
              <a:t>Flowchart</a:t>
            </a:r>
            <a:endParaRPr spc="-5" dirty="0"/>
          </a:p>
        </p:txBody>
      </p:sp>
      <p:graphicFrame>
        <p:nvGraphicFramePr>
          <p:cNvPr id="4" name="Table 4">
            <a:extLst>
              <a:ext uri="{FF2B5EF4-FFF2-40B4-BE49-F238E27FC236}">
                <a16:creationId xmlns:a16="http://schemas.microsoft.com/office/drawing/2014/main" id="{8CAE625A-EECB-47B4-BFB3-D519D50CF71B}"/>
              </a:ext>
            </a:extLst>
          </p:cNvPr>
          <p:cNvGraphicFramePr>
            <a:graphicFrameLocks noGrp="1"/>
          </p:cNvGraphicFramePr>
          <p:nvPr>
            <p:extLst>
              <p:ext uri="{D42A27DB-BD31-4B8C-83A1-F6EECF244321}">
                <p14:modId xmlns:p14="http://schemas.microsoft.com/office/powerpoint/2010/main" val="3221957763"/>
              </p:ext>
            </p:extLst>
          </p:nvPr>
        </p:nvGraphicFramePr>
        <p:xfrm>
          <a:off x="228600" y="1219200"/>
          <a:ext cx="8763000" cy="54102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284379840"/>
                    </a:ext>
                  </a:extLst>
                </a:gridCol>
                <a:gridCol w="3505200">
                  <a:extLst>
                    <a:ext uri="{9D8B030D-6E8A-4147-A177-3AD203B41FA5}">
                      <a16:colId xmlns:a16="http://schemas.microsoft.com/office/drawing/2014/main" val="1198925415"/>
                    </a:ext>
                  </a:extLst>
                </a:gridCol>
              </a:tblGrid>
              <a:tr h="441293">
                <a:tc>
                  <a:txBody>
                    <a:bodyPr/>
                    <a:lstStyle/>
                    <a:p>
                      <a:pPr algn="ctr"/>
                      <a:r>
                        <a:rPr lang="id-ID" dirty="0"/>
                        <a:t>Sign Up Flowchart</a:t>
                      </a:r>
                    </a:p>
                  </a:txBody>
                  <a:tcPr/>
                </a:tc>
                <a:tc>
                  <a:txBody>
                    <a:bodyPr/>
                    <a:lstStyle/>
                    <a:p>
                      <a:pPr algn="ctr"/>
                      <a:r>
                        <a:rPr lang="id-ID" dirty="0"/>
                        <a:t>Steps</a:t>
                      </a:r>
                    </a:p>
                  </a:txBody>
                  <a:tcPr/>
                </a:tc>
                <a:extLst>
                  <a:ext uri="{0D108BD9-81ED-4DB2-BD59-A6C34878D82A}">
                    <a16:rowId xmlns:a16="http://schemas.microsoft.com/office/drawing/2014/main" val="2630329282"/>
                  </a:ext>
                </a:extLst>
              </a:tr>
              <a:tr h="4968907">
                <a:tc>
                  <a:txBody>
                    <a:bodyPr/>
                    <a:lstStyle/>
                    <a:p>
                      <a:endParaRPr lang="id-ID" dirty="0"/>
                    </a:p>
                  </a:txBody>
                  <a:tcPr/>
                </a:tc>
                <a:tc>
                  <a:txBody>
                    <a:bodyPr/>
                    <a:lstStyle/>
                    <a:p>
                      <a:r>
                        <a:rPr lang="en-US" sz="1700" b="0" dirty="0">
                          <a:solidFill>
                            <a:schemeClr val="tx1"/>
                          </a:solidFill>
                          <a:effectLst/>
                          <a:latin typeface="+mn-lt"/>
                          <a:ea typeface="+mn-ea"/>
                          <a:cs typeface="+mn-cs"/>
                        </a:rPr>
                        <a:t>1. User at the sign-up page.</a:t>
                      </a:r>
                      <a:endParaRPr lang="id-ID" sz="1700" b="1" dirty="0">
                        <a:solidFill>
                          <a:schemeClr val="tx1"/>
                        </a:solidFill>
                        <a:effectLst/>
                        <a:latin typeface="+mn-lt"/>
                        <a:ea typeface="+mn-ea"/>
                        <a:cs typeface="+mn-cs"/>
                      </a:endParaRPr>
                    </a:p>
                    <a:p>
                      <a:r>
                        <a:rPr lang="en-US" sz="1700" b="0" dirty="0">
                          <a:solidFill>
                            <a:schemeClr val="tx1"/>
                          </a:solidFill>
                          <a:effectLst/>
                          <a:latin typeface="+mn-lt"/>
                          <a:ea typeface="+mn-ea"/>
                          <a:cs typeface="+mn-cs"/>
                        </a:rPr>
                        <a:t>2. User enters their name, phone number, email, and password, confirms the password, and clicks sign up.</a:t>
                      </a:r>
                      <a:endParaRPr lang="id-ID" sz="1700" b="1" dirty="0">
                        <a:solidFill>
                          <a:schemeClr val="tx1"/>
                        </a:solidFill>
                        <a:effectLst/>
                        <a:latin typeface="+mn-lt"/>
                        <a:ea typeface="+mn-ea"/>
                        <a:cs typeface="+mn-cs"/>
                      </a:endParaRPr>
                    </a:p>
                    <a:p>
                      <a:r>
                        <a:rPr lang="en-US" sz="1700" b="0" dirty="0">
                          <a:solidFill>
                            <a:schemeClr val="tx1"/>
                          </a:solidFill>
                          <a:effectLst/>
                          <a:latin typeface="+mn-lt"/>
                          <a:ea typeface="+mn-ea"/>
                          <a:cs typeface="+mn-cs"/>
                        </a:rPr>
                        <a:t>3. If entries are invalid, the user will see an error state above the button.</a:t>
                      </a:r>
                      <a:endParaRPr lang="id-ID" sz="1700" b="1" dirty="0">
                        <a:solidFill>
                          <a:schemeClr val="tx1"/>
                        </a:solidFill>
                        <a:effectLst/>
                        <a:latin typeface="+mn-lt"/>
                        <a:ea typeface="+mn-ea"/>
                        <a:cs typeface="+mn-cs"/>
                      </a:endParaRPr>
                    </a:p>
                    <a:p>
                      <a:r>
                        <a:rPr lang="en-US" sz="1700" b="0" dirty="0">
                          <a:solidFill>
                            <a:schemeClr val="tx1"/>
                          </a:solidFill>
                          <a:effectLst/>
                          <a:latin typeface="+mn-lt"/>
                          <a:ea typeface="+mn-ea"/>
                          <a:cs typeface="+mn-cs"/>
                        </a:rPr>
                        <a:t>4. If valid, a verification code will be sent </a:t>
                      </a:r>
                      <a:r>
                        <a:rPr lang="id-ID" sz="1700" b="0" dirty="0">
                          <a:solidFill>
                            <a:schemeClr val="tx1"/>
                          </a:solidFill>
                          <a:effectLst/>
                          <a:latin typeface="+mn-lt"/>
                          <a:ea typeface="+mn-ea"/>
                          <a:cs typeface="+mn-cs"/>
                        </a:rPr>
                        <a:t>on the next page</a:t>
                      </a:r>
                      <a:r>
                        <a:rPr lang="en-US" sz="1700" b="0" dirty="0">
                          <a:solidFill>
                            <a:schemeClr val="tx1"/>
                          </a:solidFill>
                          <a:effectLst/>
                          <a:latin typeface="+mn-lt"/>
                          <a:ea typeface="+mn-ea"/>
                          <a:cs typeface="+mn-cs"/>
                        </a:rPr>
                        <a:t>.</a:t>
                      </a:r>
                      <a:endParaRPr lang="id-ID" sz="1700" b="1" dirty="0">
                        <a:solidFill>
                          <a:schemeClr val="tx1"/>
                        </a:solidFill>
                        <a:effectLst/>
                        <a:latin typeface="+mn-lt"/>
                        <a:ea typeface="+mn-ea"/>
                        <a:cs typeface="+mn-cs"/>
                      </a:endParaRPr>
                    </a:p>
                    <a:p>
                      <a:r>
                        <a:rPr lang="en-US" sz="1700" b="0" dirty="0">
                          <a:solidFill>
                            <a:schemeClr val="tx1"/>
                          </a:solidFill>
                          <a:effectLst/>
                          <a:latin typeface="+mn-lt"/>
                          <a:ea typeface="+mn-ea"/>
                          <a:cs typeface="+mn-cs"/>
                        </a:rPr>
                        <a:t>5. If the user did not get </a:t>
                      </a:r>
                      <a:r>
                        <a:rPr lang="id-ID" sz="1700" b="0" dirty="0">
                          <a:solidFill>
                            <a:schemeClr val="tx1"/>
                          </a:solidFill>
                          <a:effectLst/>
                          <a:latin typeface="+mn-lt"/>
                          <a:ea typeface="+mn-ea"/>
                          <a:cs typeface="+mn-cs"/>
                        </a:rPr>
                        <a:t>the code</a:t>
                      </a:r>
                      <a:r>
                        <a:rPr lang="en-US" sz="1700" b="0" dirty="0">
                          <a:solidFill>
                            <a:schemeClr val="tx1"/>
                          </a:solidFill>
                          <a:effectLst/>
                          <a:latin typeface="+mn-lt"/>
                          <a:ea typeface="+mn-ea"/>
                          <a:cs typeface="+mn-cs"/>
                        </a:rPr>
                        <a:t>, the user might click the resend button.</a:t>
                      </a:r>
                      <a:endParaRPr lang="id-ID" sz="1700" b="1" dirty="0">
                        <a:solidFill>
                          <a:schemeClr val="tx1"/>
                        </a:solidFill>
                        <a:effectLst/>
                        <a:latin typeface="+mn-lt"/>
                        <a:ea typeface="+mn-ea"/>
                        <a:cs typeface="+mn-cs"/>
                      </a:endParaRPr>
                    </a:p>
                    <a:p>
                      <a:r>
                        <a:rPr lang="en-US" sz="1700" b="0" dirty="0">
                          <a:solidFill>
                            <a:schemeClr val="tx1"/>
                          </a:solidFill>
                          <a:effectLst/>
                          <a:latin typeface="+mn-lt"/>
                          <a:ea typeface="+mn-ea"/>
                          <a:cs typeface="+mn-cs"/>
                        </a:rPr>
                        <a:t>6. User inputs the verification code.</a:t>
                      </a:r>
                      <a:endParaRPr lang="id-ID" sz="1700" b="1" dirty="0">
                        <a:solidFill>
                          <a:schemeClr val="tx1"/>
                        </a:solidFill>
                        <a:effectLst/>
                        <a:latin typeface="+mn-lt"/>
                        <a:ea typeface="+mn-ea"/>
                        <a:cs typeface="+mn-cs"/>
                      </a:endParaRPr>
                    </a:p>
                    <a:p>
                      <a:r>
                        <a:rPr lang="en-US" sz="1700" b="0" dirty="0">
                          <a:solidFill>
                            <a:schemeClr val="tx1"/>
                          </a:solidFill>
                          <a:effectLst/>
                          <a:latin typeface="+mn-lt"/>
                          <a:ea typeface="+mn-ea"/>
                          <a:cs typeface="+mn-cs"/>
                        </a:rPr>
                        <a:t>7. When clicking Create Your Account, the user will direct to create a profile</a:t>
                      </a:r>
                      <a:endParaRPr lang="id-ID" sz="1700" b="1" dirty="0">
                        <a:solidFill>
                          <a:schemeClr val="tx1"/>
                        </a:solidFill>
                        <a:effectLst/>
                        <a:latin typeface="+mn-lt"/>
                        <a:ea typeface="+mn-ea"/>
                        <a:cs typeface="+mn-cs"/>
                      </a:endParaRPr>
                    </a:p>
                    <a:p>
                      <a:r>
                        <a:rPr lang="en-US" sz="1700" dirty="0">
                          <a:solidFill>
                            <a:schemeClr val="tx1"/>
                          </a:solidFill>
                          <a:effectLst/>
                          <a:latin typeface="+mn-lt"/>
                          <a:ea typeface="+mn-ea"/>
                          <a:cs typeface="+mn-cs"/>
                        </a:rPr>
                        <a:t>8. The page will direct to the login page.</a:t>
                      </a:r>
                      <a:endParaRPr lang="id-ID" sz="1700" dirty="0"/>
                    </a:p>
                  </a:txBody>
                  <a:tcPr/>
                </a:tc>
                <a:extLst>
                  <a:ext uri="{0D108BD9-81ED-4DB2-BD59-A6C34878D82A}">
                    <a16:rowId xmlns:a16="http://schemas.microsoft.com/office/drawing/2014/main" val="81868887"/>
                  </a:ext>
                </a:extLst>
              </a:tr>
            </a:tbl>
          </a:graphicData>
        </a:graphic>
      </p:graphicFrame>
      <p:pic>
        <p:nvPicPr>
          <p:cNvPr id="6" name="Picture 5">
            <a:extLst>
              <a:ext uri="{FF2B5EF4-FFF2-40B4-BE49-F238E27FC236}">
                <a16:creationId xmlns:a16="http://schemas.microsoft.com/office/drawing/2014/main" id="{5540D6C3-2C67-4BC2-9193-77EE929B2E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999" y="1828800"/>
            <a:ext cx="5232299" cy="4114800"/>
          </a:xfrm>
          <a:prstGeom prst="rect">
            <a:avLst/>
          </a:prstGeom>
        </p:spPr>
      </p:pic>
    </p:spTree>
    <p:extLst>
      <p:ext uri="{BB962C8B-B14F-4D97-AF65-F5344CB8AC3E}">
        <p14:creationId xmlns:p14="http://schemas.microsoft.com/office/powerpoint/2010/main" val="4280879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6415DAB-B6F7-41B6-9336-6BBEB8A12A4D}"/>
              </a:ext>
            </a:extLst>
          </p:cNvPr>
          <p:cNvSpPr txBox="1">
            <a:spLocks noGrp="1"/>
          </p:cNvSpPr>
          <p:nvPr>
            <p:ph type="title"/>
          </p:nvPr>
        </p:nvSpPr>
        <p:spPr>
          <a:xfrm>
            <a:off x="113792" y="429005"/>
            <a:ext cx="6439408" cy="443070"/>
          </a:xfrm>
          <a:prstGeom prst="rect">
            <a:avLst/>
          </a:prstGeom>
        </p:spPr>
        <p:txBody>
          <a:bodyPr vert="horz" wrap="square" lIns="0" tIns="12065" rIns="0" bIns="0" rtlCol="0">
            <a:spAutoFit/>
          </a:bodyPr>
          <a:lstStyle/>
          <a:p>
            <a:pPr marL="12700">
              <a:lnSpc>
                <a:spcPct val="100000"/>
              </a:lnSpc>
              <a:spcBef>
                <a:spcPts val="95"/>
              </a:spcBef>
            </a:pPr>
            <a:r>
              <a:rPr spc="-5" dirty="0"/>
              <a:t>8-9. User </a:t>
            </a:r>
            <a:r>
              <a:rPr dirty="0"/>
              <a:t>Interaction</a:t>
            </a:r>
            <a:r>
              <a:rPr spc="-50" dirty="0"/>
              <a:t> </a:t>
            </a:r>
            <a:r>
              <a:rPr spc="-5" dirty="0"/>
              <a:t>Steps &amp; </a:t>
            </a:r>
            <a:r>
              <a:rPr lang="id-ID" spc="-5" dirty="0"/>
              <a:t>Flowchart</a:t>
            </a:r>
            <a:endParaRPr spc="-5" dirty="0"/>
          </a:p>
        </p:txBody>
      </p:sp>
      <p:graphicFrame>
        <p:nvGraphicFramePr>
          <p:cNvPr id="4" name="Table 4">
            <a:extLst>
              <a:ext uri="{FF2B5EF4-FFF2-40B4-BE49-F238E27FC236}">
                <a16:creationId xmlns:a16="http://schemas.microsoft.com/office/drawing/2014/main" id="{D2EA2C68-BB14-4543-BAB0-B14E519BA0F1}"/>
              </a:ext>
            </a:extLst>
          </p:cNvPr>
          <p:cNvGraphicFramePr>
            <a:graphicFrameLocks noGrp="1"/>
          </p:cNvGraphicFramePr>
          <p:nvPr>
            <p:extLst>
              <p:ext uri="{D42A27DB-BD31-4B8C-83A1-F6EECF244321}">
                <p14:modId xmlns:p14="http://schemas.microsoft.com/office/powerpoint/2010/main" val="2751844668"/>
              </p:ext>
            </p:extLst>
          </p:nvPr>
        </p:nvGraphicFramePr>
        <p:xfrm>
          <a:off x="113792" y="1066800"/>
          <a:ext cx="8610600" cy="5875893"/>
        </p:xfrm>
        <a:graphic>
          <a:graphicData uri="http://schemas.openxmlformats.org/drawingml/2006/table">
            <a:tbl>
              <a:tblPr firstRow="1" bandRow="1">
                <a:tableStyleId>{5940675A-B579-460E-94D1-54222C63F5DA}</a:tableStyleId>
              </a:tblPr>
              <a:tblGrid>
                <a:gridCol w="8610600">
                  <a:extLst>
                    <a:ext uri="{9D8B030D-6E8A-4147-A177-3AD203B41FA5}">
                      <a16:colId xmlns:a16="http://schemas.microsoft.com/office/drawing/2014/main" val="3284379840"/>
                    </a:ext>
                  </a:extLst>
                </a:gridCol>
              </a:tblGrid>
              <a:tr h="3315573">
                <a:tc>
                  <a:txBody>
                    <a:bodyPr/>
                    <a:lstStyle/>
                    <a:p>
                      <a:pPr algn="ctr"/>
                      <a:r>
                        <a:rPr lang="id-ID" dirty="0"/>
                        <a:t>Forgot Password Flowchart</a:t>
                      </a:r>
                    </a:p>
                  </a:txBody>
                  <a:tcPr/>
                </a:tc>
                <a:extLst>
                  <a:ext uri="{0D108BD9-81ED-4DB2-BD59-A6C34878D82A}">
                    <a16:rowId xmlns:a16="http://schemas.microsoft.com/office/drawing/2014/main" val="2630329282"/>
                  </a:ext>
                </a:extLst>
              </a:tr>
              <a:tr h="2475627">
                <a:tc>
                  <a:txBody>
                    <a:bodyPr/>
                    <a:lstStyle/>
                    <a:p>
                      <a:r>
                        <a:rPr lang="en-US" sz="1800" b="0" dirty="0">
                          <a:solidFill>
                            <a:schemeClr val="tx1"/>
                          </a:solidFill>
                          <a:effectLst/>
                          <a:latin typeface="+mn-lt"/>
                          <a:ea typeface="+mn-ea"/>
                          <a:cs typeface="+mn-cs"/>
                        </a:rPr>
                        <a:t>1. User at the sign-in page and click the forgot password</a:t>
                      </a:r>
                      <a:endParaRPr lang="id-ID" sz="1800" b="1" dirty="0">
                        <a:solidFill>
                          <a:schemeClr val="tx1"/>
                        </a:solidFill>
                        <a:effectLst/>
                        <a:latin typeface="+mn-lt"/>
                        <a:ea typeface="+mn-ea"/>
                        <a:cs typeface="+mn-cs"/>
                      </a:endParaRPr>
                    </a:p>
                    <a:p>
                      <a:r>
                        <a:rPr lang="en-US" sz="1800" b="0" dirty="0">
                          <a:solidFill>
                            <a:schemeClr val="tx1"/>
                          </a:solidFill>
                          <a:effectLst/>
                          <a:latin typeface="+mn-lt"/>
                          <a:ea typeface="+mn-ea"/>
                          <a:cs typeface="+mn-cs"/>
                        </a:rPr>
                        <a:t>2. User enters the email that is used for sign in</a:t>
                      </a:r>
                      <a:endParaRPr lang="id-ID" sz="1800" b="1" dirty="0">
                        <a:solidFill>
                          <a:schemeClr val="tx1"/>
                        </a:solidFill>
                        <a:effectLst/>
                        <a:latin typeface="+mn-lt"/>
                        <a:ea typeface="+mn-ea"/>
                        <a:cs typeface="+mn-cs"/>
                      </a:endParaRPr>
                    </a:p>
                    <a:p>
                      <a:r>
                        <a:rPr lang="en-US" sz="1800" b="0" dirty="0">
                          <a:solidFill>
                            <a:schemeClr val="tx1"/>
                          </a:solidFill>
                          <a:effectLst/>
                          <a:latin typeface="+mn-lt"/>
                          <a:ea typeface="+mn-ea"/>
                          <a:cs typeface="+mn-cs"/>
                        </a:rPr>
                        <a:t>3. A code will be sent to the user's email </a:t>
                      </a:r>
                      <a:endParaRPr lang="id-ID" sz="1800" b="1" dirty="0">
                        <a:solidFill>
                          <a:schemeClr val="tx1"/>
                        </a:solidFill>
                        <a:effectLst/>
                        <a:latin typeface="+mn-lt"/>
                        <a:ea typeface="+mn-ea"/>
                        <a:cs typeface="+mn-cs"/>
                      </a:endParaRPr>
                    </a:p>
                    <a:p>
                      <a:r>
                        <a:rPr lang="en-US" sz="1800" b="0" dirty="0">
                          <a:solidFill>
                            <a:schemeClr val="tx1"/>
                          </a:solidFill>
                          <a:effectLst/>
                          <a:latin typeface="+mn-lt"/>
                          <a:ea typeface="+mn-ea"/>
                          <a:cs typeface="+mn-cs"/>
                        </a:rPr>
                        <a:t>4. If the user did not get the email, the user might click the resend button</a:t>
                      </a:r>
                      <a:endParaRPr lang="id-ID" sz="1800" b="1" dirty="0">
                        <a:solidFill>
                          <a:schemeClr val="tx1"/>
                        </a:solidFill>
                        <a:effectLst/>
                        <a:latin typeface="+mn-lt"/>
                        <a:ea typeface="+mn-ea"/>
                        <a:cs typeface="+mn-cs"/>
                      </a:endParaRPr>
                    </a:p>
                    <a:p>
                      <a:r>
                        <a:rPr lang="en-US" sz="1800" b="0" dirty="0">
                          <a:solidFill>
                            <a:schemeClr val="tx1"/>
                          </a:solidFill>
                          <a:effectLst/>
                          <a:latin typeface="+mn-lt"/>
                          <a:ea typeface="+mn-ea"/>
                          <a:cs typeface="+mn-cs"/>
                        </a:rPr>
                        <a:t>5. User opens their email and, copies the code verification, pastes in the email verification page.</a:t>
                      </a:r>
                      <a:endParaRPr lang="id-ID" sz="1800" b="1" dirty="0">
                        <a:solidFill>
                          <a:schemeClr val="tx1"/>
                        </a:solidFill>
                        <a:effectLst/>
                        <a:latin typeface="+mn-lt"/>
                        <a:ea typeface="+mn-ea"/>
                        <a:cs typeface="+mn-cs"/>
                      </a:endParaRPr>
                    </a:p>
                    <a:p>
                      <a:r>
                        <a:rPr lang="en-US" sz="1800" b="0" dirty="0">
                          <a:solidFill>
                            <a:schemeClr val="tx1"/>
                          </a:solidFill>
                          <a:effectLst/>
                          <a:latin typeface="+mn-lt"/>
                          <a:ea typeface="+mn-ea"/>
                          <a:cs typeface="+mn-cs"/>
                        </a:rPr>
                        <a:t>6. User enters a new password and confirms the password</a:t>
                      </a:r>
                      <a:endParaRPr lang="id-ID" sz="1800" b="1" dirty="0">
                        <a:solidFill>
                          <a:schemeClr val="tx1"/>
                        </a:solidFill>
                        <a:effectLst/>
                        <a:latin typeface="+mn-lt"/>
                        <a:ea typeface="+mn-ea"/>
                        <a:cs typeface="+mn-cs"/>
                      </a:endParaRPr>
                    </a:p>
                    <a:p>
                      <a:r>
                        <a:rPr lang="en-US" sz="1800" dirty="0">
                          <a:solidFill>
                            <a:schemeClr val="tx1"/>
                          </a:solidFill>
                          <a:effectLst/>
                          <a:latin typeface="+mn-lt"/>
                          <a:ea typeface="+mn-ea"/>
                          <a:cs typeface="+mn-cs"/>
                        </a:rPr>
                        <a:t>7. </a:t>
                      </a:r>
                      <a:r>
                        <a:rPr lang="id-ID" sz="1800" dirty="0">
                          <a:solidFill>
                            <a:schemeClr val="tx1"/>
                          </a:solidFill>
                          <a:effectLst/>
                          <a:latin typeface="+mn-lt"/>
                          <a:ea typeface="+mn-ea"/>
                          <a:cs typeface="+mn-cs"/>
                        </a:rPr>
                        <a:t>When success</a:t>
                      </a:r>
                      <a:r>
                        <a:rPr lang="en-US" sz="1800" dirty="0">
                          <a:solidFill>
                            <a:schemeClr val="tx1"/>
                          </a:solidFill>
                          <a:effectLst/>
                          <a:latin typeface="+mn-lt"/>
                          <a:ea typeface="+mn-ea"/>
                          <a:cs typeface="+mn-cs"/>
                        </a:rPr>
                        <a:t> directed to sign in page</a:t>
                      </a:r>
                      <a:endParaRPr lang="id-ID" dirty="0"/>
                    </a:p>
                    <a:p>
                      <a:endParaRPr lang="id-ID" dirty="0"/>
                    </a:p>
                  </a:txBody>
                  <a:tcPr/>
                </a:tc>
                <a:extLst>
                  <a:ext uri="{0D108BD9-81ED-4DB2-BD59-A6C34878D82A}">
                    <a16:rowId xmlns:a16="http://schemas.microsoft.com/office/drawing/2014/main" val="81868887"/>
                  </a:ext>
                </a:extLst>
              </a:tr>
            </a:tbl>
          </a:graphicData>
        </a:graphic>
      </p:graphicFrame>
      <p:pic>
        <p:nvPicPr>
          <p:cNvPr id="7" name="Picture 6">
            <a:extLst>
              <a:ext uri="{FF2B5EF4-FFF2-40B4-BE49-F238E27FC236}">
                <a16:creationId xmlns:a16="http://schemas.microsoft.com/office/drawing/2014/main" id="{B96E58FC-7E55-45C5-8C99-25BC4C313D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8355" y="1371600"/>
            <a:ext cx="6241473" cy="2977236"/>
          </a:xfrm>
          <a:prstGeom prst="rect">
            <a:avLst/>
          </a:prstGeom>
        </p:spPr>
      </p:pic>
    </p:spTree>
    <p:extLst>
      <p:ext uri="{BB962C8B-B14F-4D97-AF65-F5344CB8AC3E}">
        <p14:creationId xmlns:p14="http://schemas.microsoft.com/office/powerpoint/2010/main" val="1854358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73EE93DA-6C15-4CA9-914C-F2CEFB409E8B}"/>
              </a:ext>
            </a:extLst>
          </p:cNvPr>
          <p:cNvSpPr txBox="1">
            <a:spLocks noGrp="1"/>
          </p:cNvSpPr>
          <p:nvPr>
            <p:ph type="title"/>
          </p:nvPr>
        </p:nvSpPr>
        <p:spPr>
          <a:xfrm>
            <a:off x="113792" y="429005"/>
            <a:ext cx="6439408" cy="443070"/>
          </a:xfrm>
          <a:prstGeom prst="rect">
            <a:avLst/>
          </a:prstGeom>
        </p:spPr>
        <p:txBody>
          <a:bodyPr vert="horz" wrap="square" lIns="0" tIns="12065" rIns="0" bIns="0" rtlCol="0">
            <a:spAutoFit/>
          </a:bodyPr>
          <a:lstStyle/>
          <a:p>
            <a:pPr marL="12700">
              <a:lnSpc>
                <a:spcPct val="100000"/>
              </a:lnSpc>
              <a:spcBef>
                <a:spcPts val="95"/>
              </a:spcBef>
            </a:pPr>
            <a:r>
              <a:rPr spc="-5" dirty="0"/>
              <a:t>8-9. User </a:t>
            </a:r>
            <a:r>
              <a:rPr dirty="0"/>
              <a:t>Interaction</a:t>
            </a:r>
            <a:r>
              <a:rPr spc="-50" dirty="0"/>
              <a:t> </a:t>
            </a:r>
            <a:r>
              <a:rPr spc="-5" dirty="0"/>
              <a:t>Steps &amp; </a:t>
            </a:r>
            <a:r>
              <a:rPr lang="id-ID" spc="-5" dirty="0"/>
              <a:t>Flowchart</a:t>
            </a:r>
            <a:endParaRPr spc="-5" dirty="0"/>
          </a:p>
        </p:txBody>
      </p:sp>
      <p:graphicFrame>
        <p:nvGraphicFramePr>
          <p:cNvPr id="6" name="Table 4">
            <a:extLst>
              <a:ext uri="{FF2B5EF4-FFF2-40B4-BE49-F238E27FC236}">
                <a16:creationId xmlns:a16="http://schemas.microsoft.com/office/drawing/2014/main" id="{43B9E283-5490-4D47-8897-61CE6387C630}"/>
              </a:ext>
            </a:extLst>
          </p:cNvPr>
          <p:cNvGraphicFramePr>
            <a:graphicFrameLocks noGrp="1"/>
          </p:cNvGraphicFramePr>
          <p:nvPr>
            <p:extLst>
              <p:ext uri="{D42A27DB-BD31-4B8C-83A1-F6EECF244321}">
                <p14:modId xmlns:p14="http://schemas.microsoft.com/office/powerpoint/2010/main" val="3695464669"/>
              </p:ext>
            </p:extLst>
          </p:nvPr>
        </p:nvGraphicFramePr>
        <p:xfrm>
          <a:off x="228600" y="1219200"/>
          <a:ext cx="8763000" cy="54102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284379840"/>
                    </a:ext>
                  </a:extLst>
                </a:gridCol>
                <a:gridCol w="3505200">
                  <a:extLst>
                    <a:ext uri="{9D8B030D-6E8A-4147-A177-3AD203B41FA5}">
                      <a16:colId xmlns:a16="http://schemas.microsoft.com/office/drawing/2014/main" val="1198925415"/>
                    </a:ext>
                  </a:extLst>
                </a:gridCol>
              </a:tblGrid>
              <a:tr h="441293">
                <a:tc>
                  <a:txBody>
                    <a:bodyPr/>
                    <a:lstStyle/>
                    <a:p>
                      <a:pPr algn="ctr"/>
                      <a:r>
                        <a:rPr lang="id-ID" dirty="0"/>
                        <a:t>Update Profie Flowchart</a:t>
                      </a:r>
                    </a:p>
                  </a:txBody>
                  <a:tcPr/>
                </a:tc>
                <a:tc>
                  <a:txBody>
                    <a:bodyPr/>
                    <a:lstStyle/>
                    <a:p>
                      <a:pPr algn="ctr"/>
                      <a:r>
                        <a:rPr lang="id-ID" dirty="0"/>
                        <a:t>Steps</a:t>
                      </a:r>
                    </a:p>
                  </a:txBody>
                  <a:tcPr/>
                </a:tc>
                <a:extLst>
                  <a:ext uri="{0D108BD9-81ED-4DB2-BD59-A6C34878D82A}">
                    <a16:rowId xmlns:a16="http://schemas.microsoft.com/office/drawing/2014/main" val="2630329282"/>
                  </a:ext>
                </a:extLst>
              </a:tr>
              <a:tr h="4968907">
                <a:tc>
                  <a:txBody>
                    <a:bodyPr/>
                    <a:lstStyle/>
                    <a:p>
                      <a:endParaRPr lang="id-ID" dirty="0"/>
                    </a:p>
                  </a:txBody>
                  <a:tcPr/>
                </a:tc>
                <a:tc>
                  <a:txBody>
                    <a:bodyPr/>
                    <a:lstStyle/>
                    <a:p>
                      <a:pPr lvl="0"/>
                      <a:r>
                        <a:rPr lang="id-ID" sz="2400" b="0" dirty="0">
                          <a:solidFill>
                            <a:schemeClr val="tx1"/>
                          </a:solidFill>
                          <a:effectLst/>
                          <a:latin typeface="+mn-lt"/>
                          <a:ea typeface="+mn-ea"/>
                          <a:cs typeface="+mn-cs"/>
                        </a:rPr>
                        <a:t>1. Go to the user profile</a:t>
                      </a:r>
                      <a:endParaRPr lang="id-ID" sz="2400" b="1" dirty="0">
                        <a:solidFill>
                          <a:schemeClr val="tx1"/>
                        </a:solidFill>
                        <a:effectLst/>
                        <a:latin typeface="+mn-lt"/>
                        <a:ea typeface="+mn-ea"/>
                        <a:cs typeface="+mn-cs"/>
                      </a:endParaRPr>
                    </a:p>
                    <a:p>
                      <a:pPr lvl="0"/>
                      <a:r>
                        <a:rPr lang="id-ID" sz="2400" b="0" dirty="0">
                          <a:solidFill>
                            <a:schemeClr val="tx1"/>
                          </a:solidFill>
                          <a:effectLst/>
                          <a:latin typeface="+mn-lt"/>
                          <a:ea typeface="+mn-ea"/>
                          <a:cs typeface="+mn-cs"/>
                        </a:rPr>
                        <a:t>2. Click edit profile</a:t>
                      </a:r>
                      <a:endParaRPr lang="id-ID" sz="2400" b="1" dirty="0">
                        <a:solidFill>
                          <a:schemeClr val="tx1"/>
                        </a:solidFill>
                        <a:effectLst/>
                        <a:latin typeface="+mn-lt"/>
                        <a:ea typeface="+mn-ea"/>
                        <a:cs typeface="+mn-cs"/>
                      </a:endParaRPr>
                    </a:p>
                    <a:p>
                      <a:pPr lvl="0"/>
                      <a:r>
                        <a:rPr lang="id-ID" sz="2400" b="0" dirty="0">
                          <a:solidFill>
                            <a:schemeClr val="tx1"/>
                          </a:solidFill>
                          <a:effectLst/>
                          <a:latin typeface="+mn-lt"/>
                          <a:ea typeface="+mn-ea"/>
                          <a:cs typeface="+mn-cs"/>
                        </a:rPr>
                        <a:t>3. We can change the first name, last name, current position, country, and city.</a:t>
                      </a:r>
                      <a:endParaRPr lang="id-ID" sz="2400" b="1" dirty="0">
                        <a:solidFill>
                          <a:schemeClr val="tx1"/>
                        </a:solidFill>
                        <a:effectLst/>
                        <a:latin typeface="+mn-lt"/>
                        <a:ea typeface="+mn-ea"/>
                        <a:cs typeface="+mn-cs"/>
                      </a:endParaRPr>
                    </a:p>
                    <a:p>
                      <a:pPr lvl="0"/>
                      <a:r>
                        <a:rPr lang="id-ID" sz="2400" b="0" dirty="0">
                          <a:solidFill>
                            <a:schemeClr val="tx1"/>
                          </a:solidFill>
                          <a:effectLst/>
                          <a:latin typeface="+mn-lt"/>
                          <a:ea typeface="+mn-ea"/>
                          <a:cs typeface="+mn-cs"/>
                        </a:rPr>
                        <a:t>4. After we complete editing the profile, we can click save</a:t>
                      </a:r>
                      <a:endParaRPr lang="id-ID" sz="2400" b="1" dirty="0">
                        <a:solidFill>
                          <a:schemeClr val="tx1"/>
                        </a:solidFill>
                        <a:effectLst/>
                        <a:latin typeface="+mn-lt"/>
                        <a:ea typeface="+mn-ea"/>
                        <a:cs typeface="+mn-cs"/>
                      </a:endParaRPr>
                    </a:p>
                    <a:p>
                      <a:r>
                        <a:rPr lang="id-ID" sz="2400" dirty="0">
                          <a:solidFill>
                            <a:schemeClr val="tx1"/>
                          </a:solidFill>
                          <a:effectLst/>
                          <a:latin typeface="+mn-lt"/>
                          <a:ea typeface="+mn-ea"/>
                          <a:cs typeface="+mn-cs"/>
                        </a:rPr>
                        <a:t>5. The system will collect and update the data</a:t>
                      </a:r>
                      <a:endParaRPr lang="id-ID" sz="2400" dirty="0"/>
                    </a:p>
                  </a:txBody>
                  <a:tcPr/>
                </a:tc>
                <a:extLst>
                  <a:ext uri="{0D108BD9-81ED-4DB2-BD59-A6C34878D82A}">
                    <a16:rowId xmlns:a16="http://schemas.microsoft.com/office/drawing/2014/main" val="81868887"/>
                  </a:ext>
                </a:extLst>
              </a:tr>
            </a:tbl>
          </a:graphicData>
        </a:graphic>
      </p:graphicFrame>
      <p:pic>
        <p:nvPicPr>
          <p:cNvPr id="8" name="Picture 7">
            <a:extLst>
              <a:ext uri="{FF2B5EF4-FFF2-40B4-BE49-F238E27FC236}">
                <a16:creationId xmlns:a16="http://schemas.microsoft.com/office/drawing/2014/main" id="{1B2B4980-0AAC-43F4-8C93-F6D87ECB09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05000"/>
            <a:ext cx="4893511" cy="3575110"/>
          </a:xfrm>
          <a:prstGeom prst="rect">
            <a:avLst/>
          </a:prstGeom>
        </p:spPr>
      </p:pic>
    </p:spTree>
    <p:extLst>
      <p:ext uri="{BB962C8B-B14F-4D97-AF65-F5344CB8AC3E}">
        <p14:creationId xmlns:p14="http://schemas.microsoft.com/office/powerpoint/2010/main" val="228050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910455" cy="452120"/>
          </a:xfrm>
          <a:prstGeom prst="rect">
            <a:avLst/>
          </a:prstGeom>
        </p:spPr>
        <p:txBody>
          <a:bodyPr vert="horz" wrap="square" lIns="0" tIns="12065" rIns="0" bIns="0" rtlCol="0">
            <a:spAutoFit/>
          </a:bodyPr>
          <a:lstStyle/>
          <a:p>
            <a:pPr marL="12700">
              <a:lnSpc>
                <a:spcPct val="100000"/>
              </a:lnSpc>
              <a:spcBef>
                <a:spcPts val="95"/>
              </a:spcBef>
            </a:pPr>
            <a:r>
              <a:rPr spc="-5" dirty="0"/>
              <a:t>10. </a:t>
            </a:r>
            <a:r>
              <a:rPr dirty="0"/>
              <a:t>Current </a:t>
            </a:r>
            <a:r>
              <a:rPr spc="-5" dirty="0"/>
              <a:t>&amp; Desired</a:t>
            </a:r>
            <a:r>
              <a:rPr spc="5" dirty="0"/>
              <a:t> </a:t>
            </a:r>
            <a:r>
              <a:rPr spc="-5" dirty="0"/>
              <a:t>Usability</a:t>
            </a:r>
          </a:p>
        </p:txBody>
      </p:sp>
      <p:sp>
        <p:nvSpPr>
          <p:cNvPr id="5" name="object 7">
            <a:extLst>
              <a:ext uri="{FF2B5EF4-FFF2-40B4-BE49-F238E27FC236}">
                <a16:creationId xmlns:a16="http://schemas.microsoft.com/office/drawing/2014/main" id="{9011F560-CEB8-4CB3-AD37-19B795C71ECC}"/>
              </a:ext>
            </a:extLst>
          </p:cNvPr>
          <p:cNvSpPr txBox="1"/>
          <p:nvPr/>
        </p:nvSpPr>
        <p:spPr>
          <a:xfrm>
            <a:off x="186639" y="1128083"/>
            <a:ext cx="8576361" cy="3831690"/>
          </a:xfrm>
          <a:prstGeom prst="rect">
            <a:avLst/>
          </a:prstGeom>
        </p:spPr>
        <p:txBody>
          <a:bodyPr vert="horz" wrap="square" lIns="0" tIns="98425" rIns="0" bIns="0" rtlCol="0">
            <a:spAutoFit/>
          </a:bodyPr>
          <a:lstStyle/>
          <a:p>
            <a:pPr marL="786765" marR="311150">
              <a:lnSpc>
                <a:spcPct val="115000"/>
              </a:lnSpc>
              <a:spcBef>
                <a:spcPts val="370"/>
              </a:spcBef>
              <a:spcAft>
                <a:spcPts val="0"/>
              </a:spcAft>
            </a:pPr>
            <a:r>
              <a:rPr lang="id-ID" sz="2400" b="1" dirty="0">
                <a:effectLst/>
                <a:latin typeface="Cambria" panose="02040503050406030204" pitchFamily="18" charset="0"/>
                <a:ea typeface="Cambria" panose="02040503050406030204" pitchFamily="18" charset="0"/>
                <a:cs typeface="Cambria" panose="02040503050406030204" pitchFamily="18" charset="0"/>
              </a:rPr>
              <a:t>First Usability Test Using Task Success Rate</a:t>
            </a:r>
          </a:p>
          <a:p>
            <a:pPr marL="786765" marR="311150">
              <a:lnSpc>
                <a:spcPct val="115000"/>
              </a:lnSpc>
              <a:spcBef>
                <a:spcPts val="370"/>
              </a:spcBef>
              <a:spcAft>
                <a:spcPts val="0"/>
              </a:spcAft>
            </a:pPr>
            <a:r>
              <a:rPr lang="id-ID" sz="2400" b="0" dirty="0">
                <a:effectLst/>
                <a:latin typeface="Cambria" panose="02040503050406030204" pitchFamily="18" charset="0"/>
                <a:ea typeface="Cambria" panose="02040503050406030204" pitchFamily="18" charset="0"/>
                <a:cs typeface="Cambria" panose="02040503050406030204" pitchFamily="18" charset="0"/>
              </a:rPr>
              <a:t>Registration new account.</a:t>
            </a:r>
            <a:endParaRPr lang="id-ID" sz="2400" dirty="0">
              <a:latin typeface="Calibri"/>
              <a:cs typeface="Calibri"/>
            </a:endParaRPr>
          </a:p>
          <a:p>
            <a:pPr marL="786765" marR="311150">
              <a:lnSpc>
                <a:spcPct val="115000"/>
              </a:lnSpc>
              <a:spcBef>
                <a:spcPts val="370"/>
              </a:spcBef>
              <a:spcAft>
                <a:spcPts val="0"/>
              </a:spcAft>
            </a:pPr>
            <a:r>
              <a:rPr lang="id-ID" sz="2400" b="0" dirty="0">
                <a:effectLst/>
                <a:latin typeface="Cambria" panose="02040503050406030204" pitchFamily="18" charset="0"/>
                <a:ea typeface="Cambria" panose="02040503050406030204" pitchFamily="18" charset="0"/>
                <a:cs typeface="Cambria" panose="02040503050406030204" pitchFamily="18" charset="0"/>
              </a:rPr>
              <a:t>Result</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800100" marR="311150" lvl="1" indent="-342900">
              <a:lnSpc>
                <a:spcPct val="115000"/>
              </a:lnSpc>
              <a:spcBef>
                <a:spcPts val="370"/>
              </a:spcBef>
              <a:buFont typeface="Symbol" panose="05050102010706020507" pitchFamily="18" charset="2"/>
              <a:buChar char=""/>
            </a:pPr>
            <a:r>
              <a:rPr lang="id-ID" sz="2400" b="0" dirty="0">
                <a:effectLst/>
                <a:latin typeface="Cambria" panose="02040503050406030204" pitchFamily="18" charset="0"/>
                <a:ea typeface="Cambria" panose="02040503050406030204" pitchFamily="18" charset="0"/>
                <a:cs typeface="Cambria" panose="02040503050406030204" pitchFamily="18" charset="0"/>
              </a:rPr>
              <a:t>Overall, they can do with no issues except Anjar. When he tries to do registration, he always asks me step by step, but he can make it faster than Rahman.</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800100" marR="311150" lvl="1" indent="-342900">
              <a:lnSpc>
                <a:spcPct val="115000"/>
              </a:lnSpc>
              <a:spcBef>
                <a:spcPts val="370"/>
              </a:spcBef>
              <a:buFont typeface="Symbol" panose="05050102010706020507" pitchFamily="18" charset="2"/>
              <a:buChar char=""/>
            </a:pPr>
            <a:r>
              <a:rPr lang="id-ID" sz="2400" b="0" dirty="0">
                <a:effectLst/>
                <a:latin typeface="Cambria" panose="02040503050406030204" pitchFamily="18" charset="0"/>
                <a:ea typeface="Cambria" panose="02040503050406030204" pitchFamily="18" charset="0"/>
                <a:cs typeface="Cambria" panose="02040503050406030204" pitchFamily="18" charset="0"/>
              </a:rPr>
              <a:t>They can navigate the community portal easier.</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sz="18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853055" cy="452120"/>
          </a:xfrm>
          <a:prstGeom prst="rect">
            <a:avLst/>
          </a:prstGeom>
        </p:spPr>
        <p:txBody>
          <a:bodyPr vert="horz" wrap="square" lIns="0" tIns="12065" rIns="0" bIns="0" rtlCol="0">
            <a:spAutoFit/>
          </a:bodyPr>
          <a:lstStyle/>
          <a:p>
            <a:pPr marL="12700">
              <a:lnSpc>
                <a:spcPct val="100000"/>
              </a:lnSpc>
              <a:spcBef>
                <a:spcPts val="95"/>
              </a:spcBef>
            </a:pPr>
            <a:r>
              <a:rPr spc="-5" dirty="0"/>
              <a:t>Document</a:t>
            </a:r>
            <a:r>
              <a:rPr spc="-20" dirty="0"/>
              <a:t> </a:t>
            </a:r>
            <a:r>
              <a:rPr spc="-5" dirty="0"/>
              <a:t>History</a:t>
            </a:r>
          </a:p>
        </p:txBody>
      </p:sp>
      <p:graphicFrame>
        <p:nvGraphicFramePr>
          <p:cNvPr id="3" name="object 3"/>
          <p:cNvGraphicFramePr>
            <a:graphicFrameLocks noGrp="1"/>
          </p:cNvGraphicFramePr>
          <p:nvPr/>
        </p:nvGraphicFramePr>
        <p:xfrm>
          <a:off x="173037" y="1909826"/>
          <a:ext cx="8641079" cy="4005196"/>
        </p:xfrm>
        <a:graphic>
          <a:graphicData uri="http://schemas.openxmlformats.org/drawingml/2006/table">
            <a:tbl>
              <a:tblPr firstRow="1" bandRow="1">
                <a:tableStyleId>{2D5ABB26-0587-4C30-8999-92F81FD0307C}</a:tableStyleId>
              </a:tblPr>
              <a:tblGrid>
                <a:gridCol w="1036955">
                  <a:extLst>
                    <a:ext uri="{9D8B030D-6E8A-4147-A177-3AD203B41FA5}">
                      <a16:colId xmlns:a16="http://schemas.microsoft.com/office/drawing/2014/main" val="20000"/>
                    </a:ext>
                  </a:extLst>
                </a:gridCol>
                <a:gridCol w="2160270">
                  <a:extLst>
                    <a:ext uri="{9D8B030D-6E8A-4147-A177-3AD203B41FA5}">
                      <a16:colId xmlns:a16="http://schemas.microsoft.com/office/drawing/2014/main" val="20001"/>
                    </a:ext>
                  </a:extLst>
                </a:gridCol>
                <a:gridCol w="3197225">
                  <a:extLst>
                    <a:ext uri="{9D8B030D-6E8A-4147-A177-3AD203B41FA5}">
                      <a16:colId xmlns:a16="http://schemas.microsoft.com/office/drawing/2014/main" val="20002"/>
                    </a:ext>
                  </a:extLst>
                </a:gridCol>
                <a:gridCol w="2246629">
                  <a:extLst>
                    <a:ext uri="{9D8B030D-6E8A-4147-A177-3AD203B41FA5}">
                      <a16:colId xmlns:a16="http://schemas.microsoft.com/office/drawing/2014/main" val="20003"/>
                    </a:ext>
                  </a:extLst>
                </a:gridCol>
              </a:tblGrid>
              <a:tr h="970914">
                <a:tc>
                  <a:txBody>
                    <a:bodyPr/>
                    <a:lstStyle/>
                    <a:p>
                      <a:pPr>
                        <a:lnSpc>
                          <a:spcPct val="100000"/>
                        </a:lnSpc>
                        <a:spcBef>
                          <a:spcPts val="10"/>
                        </a:spcBef>
                      </a:pPr>
                      <a:endParaRPr sz="1550">
                        <a:latin typeface="Times New Roman"/>
                        <a:cs typeface="Times New Roman"/>
                      </a:endParaRPr>
                    </a:p>
                    <a:p>
                      <a:pPr marL="173355" marR="165735" indent="28575">
                        <a:lnSpc>
                          <a:spcPct val="100600"/>
                        </a:lnSpc>
                      </a:pPr>
                      <a:r>
                        <a:rPr sz="1600" b="1" spc="-20" dirty="0">
                          <a:solidFill>
                            <a:srgbClr val="FFFFFF"/>
                          </a:solidFill>
                          <a:latin typeface="Calibri"/>
                          <a:cs typeface="Calibri"/>
                        </a:rPr>
                        <a:t>Version  </a:t>
                      </a:r>
                      <a:r>
                        <a:rPr sz="1600" b="1" dirty="0">
                          <a:solidFill>
                            <a:srgbClr val="FFFFFF"/>
                          </a:solidFill>
                          <a:latin typeface="Calibri"/>
                          <a:cs typeface="Calibri"/>
                        </a:rPr>
                        <a:t>Num</a:t>
                      </a:r>
                      <a:r>
                        <a:rPr sz="1600" b="1" spc="-10" dirty="0">
                          <a:solidFill>
                            <a:srgbClr val="FFFFFF"/>
                          </a:solidFill>
                          <a:latin typeface="Calibri"/>
                          <a:cs typeface="Calibri"/>
                        </a:rPr>
                        <a:t>b</a:t>
                      </a:r>
                      <a:r>
                        <a:rPr sz="1600" b="1" spc="-5" dirty="0">
                          <a:solidFill>
                            <a:srgbClr val="FFFFFF"/>
                          </a:solidFill>
                          <a:latin typeface="Calibri"/>
                          <a:cs typeface="Calibri"/>
                        </a:rPr>
                        <a:t>er</a:t>
                      </a:r>
                      <a:endParaRPr sz="1600">
                        <a:latin typeface="Calibri"/>
                        <a:cs typeface="Calibri"/>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59690">
                        <a:lnSpc>
                          <a:spcPct val="100000"/>
                        </a:lnSpc>
                        <a:spcBef>
                          <a:spcPts val="935"/>
                        </a:spcBef>
                      </a:pPr>
                      <a:r>
                        <a:rPr sz="1600" b="1" spc="-15" dirty="0">
                          <a:solidFill>
                            <a:srgbClr val="FFFFFF"/>
                          </a:solidFill>
                          <a:latin typeface="Calibri"/>
                          <a:cs typeface="Calibri"/>
                        </a:rPr>
                        <a:t>Effective Date </a:t>
                      </a:r>
                      <a:r>
                        <a:rPr sz="1600" b="1" dirty="0">
                          <a:solidFill>
                            <a:srgbClr val="FFFFFF"/>
                          </a:solidFill>
                          <a:latin typeface="Calibri"/>
                          <a:cs typeface="Calibri"/>
                        </a:rPr>
                        <a:t>of </a:t>
                      </a:r>
                      <a:r>
                        <a:rPr sz="1600" b="1" spc="-10" dirty="0">
                          <a:solidFill>
                            <a:srgbClr val="FFFFFF"/>
                          </a:solidFill>
                          <a:latin typeface="Calibri"/>
                          <a:cs typeface="Calibri"/>
                        </a:rPr>
                        <a:t>release</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324485">
                        <a:lnSpc>
                          <a:spcPct val="100000"/>
                        </a:lnSpc>
                        <a:spcBef>
                          <a:spcPts val="935"/>
                        </a:spcBef>
                      </a:pPr>
                      <a:r>
                        <a:rPr sz="1600" b="1" spc="-5" dirty="0">
                          <a:solidFill>
                            <a:srgbClr val="FFFFFF"/>
                          </a:solidFill>
                          <a:latin typeface="Calibri"/>
                          <a:cs typeface="Calibri"/>
                        </a:rPr>
                        <a:t>Summary of </a:t>
                      </a:r>
                      <a:r>
                        <a:rPr sz="1600" b="1" spc="-10" dirty="0">
                          <a:solidFill>
                            <a:srgbClr val="FFFFFF"/>
                          </a:solidFill>
                          <a:latin typeface="Calibri"/>
                          <a:cs typeface="Calibri"/>
                        </a:rPr>
                        <a:t>Included</a:t>
                      </a:r>
                      <a:r>
                        <a:rPr sz="1600" b="1" spc="60" dirty="0">
                          <a:solidFill>
                            <a:srgbClr val="FFFFFF"/>
                          </a:solidFill>
                          <a:latin typeface="Calibri"/>
                          <a:cs typeface="Calibri"/>
                        </a:rPr>
                        <a:t> </a:t>
                      </a:r>
                      <a:r>
                        <a:rPr sz="1600" b="1" spc="-10" dirty="0">
                          <a:solidFill>
                            <a:srgbClr val="FFFFFF"/>
                          </a:solidFill>
                          <a:latin typeface="Calibri"/>
                          <a:cs typeface="Calibri"/>
                        </a:rPr>
                        <a:t>Changes</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1905" algn="ctr">
                        <a:lnSpc>
                          <a:spcPct val="100000"/>
                        </a:lnSpc>
                        <a:spcBef>
                          <a:spcPts val="935"/>
                        </a:spcBef>
                      </a:pPr>
                      <a:r>
                        <a:rPr sz="1600" b="1" spc="-5" dirty="0">
                          <a:solidFill>
                            <a:srgbClr val="FFFFFF"/>
                          </a:solidFill>
                          <a:latin typeface="Calibri"/>
                          <a:cs typeface="Calibri"/>
                        </a:rPr>
                        <a:t>Author</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606806">
                <a:tc>
                  <a:txBody>
                    <a:bodyPr/>
                    <a:lstStyle/>
                    <a:p>
                      <a:pPr marL="56515" algn="ctr">
                        <a:lnSpc>
                          <a:spcPct val="100000"/>
                        </a:lnSpc>
                        <a:spcBef>
                          <a:spcPts val="1345"/>
                        </a:spcBef>
                      </a:pPr>
                      <a:r>
                        <a:rPr sz="1600" dirty="0">
                          <a:latin typeface="Calibri"/>
                          <a:cs typeface="Calibri"/>
                        </a:rPr>
                        <a:t>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4780">
                        <a:lnSpc>
                          <a:spcPct val="100000"/>
                        </a:lnSpc>
                        <a:spcBef>
                          <a:spcPts val="1345"/>
                        </a:spcBef>
                      </a:pPr>
                      <a:r>
                        <a:rPr sz="1600" dirty="0">
                          <a:latin typeface="Calibri"/>
                          <a:cs typeface="Calibri"/>
                        </a:rPr>
                        <a:t>4</a:t>
                      </a:r>
                      <a:r>
                        <a:rPr sz="1575" baseline="26455" dirty="0">
                          <a:latin typeface="Calibri"/>
                          <a:cs typeface="Calibri"/>
                        </a:rPr>
                        <a:t>th </a:t>
                      </a:r>
                      <a:r>
                        <a:rPr sz="1600" spc="-10" dirty="0">
                          <a:latin typeface="Calibri"/>
                          <a:cs typeface="Calibri"/>
                        </a:rPr>
                        <a:t>March</a:t>
                      </a:r>
                      <a:r>
                        <a:rPr sz="1600" spc="-114" dirty="0">
                          <a:latin typeface="Calibri"/>
                          <a:cs typeface="Calibri"/>
                        </a:rPr>
                        <a:t> </a:t>
                      </a:r>
                      <a:r>
                        <a:rPr sz="1600" spc="-10" dirty="0">
                          <a:latin typeface="Calibri"/>
                          <a:cs typeface="Calibri"/>
                        </a:rPr>
                        <a:t>2016</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1605">
                        <a:lnSpc>
                          <a:spcPct val="100000"/>
                        </a:lnSpc>
                        <a:spcBef>
                          <a:spcPts val="1345"/>
                        </a:spcBef>
                      </a:pPr>
                      <a:r>
                        <a:rPr sz="1600" spc="-15" dirty="0">
                          <a:latin typeface="Calibri"/>
                          <a:cs typeface="Calibri"/>
                        </a:rPr>
                        <a:t>First</a:t>
                      </a:r>
                      <a:r>
                        <a:rPr sz="1600" spc="-5" dirty="0">
                          <a:latin typeface="Calibri"/>
                          <a:cs typeface="Calibri"/>
                        </a:rPr>
                        <a:t> </a:t>
                      </a:r>
                      <a:r>
                        <a:rPr sz="1600" spc="-10" dirty="0">
                          <a:latin typeface="Calibri"/>
                          <a:cs typeface="Calibri"/>
                        </a:rPr>
                        <a:t>Edition</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07314">
                        <a:lnSpc>
                          <a:spcPct val="100000"/>
                        </a:lnSpc>
                        <a:spcBef>
                          <a:spcPts val="1345"/>
                        </a:spcBef>
                      </a:pPr>
                      <a:r>
                        <a:rPr sz="1600" spc="-15" dirty="0">
                          <a:latin typeface="Calibri"/>
                          <a:cs typeface="Calibri"/>
                        </a:rPr>
                        <a:t>Satya</a:t>
                      </a:r>
                      <a:r>
                        <a:rPr sz="1600" spc="-10" dirty="0">
                          <a:latin typeface="Calibri"/>
                          <a:cs typeface="Calibri"/>
                        </a:rPr>
                        <a:t> CVS</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606932">
                <a:tc>
                  <a:txBody>
                    <a:bodyPr/>
                    <a:lstStyle/>
                    <a:p>
                      <a:pPr marL="102235" algn="ctr">
                        <a:lnSpc>
                          <a:spcPct val="100000"/>
                        </a:lnSpc>
                        <a:spcBef>
                          <a:spcPts val="1345"/>
                        </a:spcBef>
                      </a:pPr>
                      <a:r>
                        <a:rPr sz="1600" dirty="0">
                          <a:latin typeface="Calibri"/>
                          <a:cs typeface="Calibri"/>
                        </a:rPr>
                        <a:t>2</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44780">
                        <a:lnSpc>
                          <a:spcPct val="100000"/>
                        </a:lnSpc>
                        <a:spcBef>
                          <a:spcPts val="1345"/>
                        </a:spcBef>
                      </a:pPr>
                      <a:r>
                        <a:rPr sz="1600" dirty="0">
                          <a:latin typeface="Calibri"/>
                          <a:cs typeface="Calibri"/>
                        </a:rPr>
                        <a:t>7</a:t>
                      </a:r>
                      <a:r>
                        <a:rPr sz="1575" baseline="26455" dirty="0">
                          <a:latin typeface="Calibri"/>
                          <a:cs typeface="Calibri"/>
                        </a:rPr>
                        <a:t>th </a:t>
                      </a:r>
                      <a:r>
                        <a:rPr sz="1600" spc="-5" dirty="0">
                          <a:latin typeface="Calibri"/>
                          <a:cs typeface="Calibri"/>
                        </a:rPr>
                        <a:t>April</a:t>
                      </a:r>
                      <a:r>
                        <a:rPr sz="1600" spc="-125" dirty="0">
                          <a:latin typeface="Calibri"/>
                          <a:cs typeface="Calibri"/>
                        </a:rPr>
                        <a:t> </a:t>
                      </a:r>
                      <a:r>
                        <a:rPr sz="1600" spc="-10" dirty="0">
                          <a:latin typeface="Calibri"/>
                          <a:cs typeface="Calibri"/>
                        </a:rPr>
                        <a:t>2017</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41605">
                        <a:lnSpc>
                          <a:spcPct val="100000"/>
                        </a:lnSpc>
                        <a:spcBef>
                          <a:spcPts val="1395"/>
                        </a:spcBef>
                      </a:pPr>
                      <a:r>
                        <a:rPr sz="1600" spc="-10" dirty="0">
                          <a:latin typeface="Cambria"/>
                          <a:cs typeface="Cambria"/>
                        </a:rPr>
                        <a:t>Changed </a:t>
                      </a:r>
                      <a:r>
                        <a:rPr sz="1600" spc="-15" dirty="0">
                          <a:latin typeface="Cambria"/>
                          <a:cs typeface="Cambria"/>
                        </a:rPr>
                        <a:t>for </a:t>
                      </a:r>
                      <a:r>
                        <a:rPr sz="1600" spc="-5" dirty="0">
                          <a:latin typeface="Cambria"/>
                          <a:cs typeface="Cambria"/>
                        </a:rPr>
                        <a:t>Module</a:t>
                      </a:r>
                      <a:r>
                        <a:rPr sz="1600" spc="25" dirty="0">
                          <a:latin typeface="Cambria"/>
                          <a:cs typeface="Cambria"/>
                        </a:rPr>
                        <a:t> </a:t>
                      </a:r>
                      <a:r>
                        <a:rPr sz="1600" spc="-5" dirty="0">
                          <a:latin typeface="Cambria"/>
                          <a:cs typeface="Cambria"/>
                        </a:rPr>
                        <a:t>2</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07314">
                        <a:lnSpc>
                          <a:spcPct val="100000"/>
                        </a:lnSpc>
                        <a:spcBef>
                          <a:spcPts val="1345"/>
                        </a:spcBef>
                      </a:pPr>
                      <a:r>
                        <a:rPr sz="1600" spc="-10" dirty="0">
                          <a:latin typeface="Calibri"/>
                          <a:cs typeface="Calibri"/>
                        </a:rPr>
                        <a:t>Shrinivas </a:t>
                      </a:r>
                      <a:r>
                        <a:rPr sz="1600" spc="-5" dirty="0">
                          <a:latin typeface="Calibri"/>
                          <a:cs typeface="Calibri"/>
                        </a:rPr>
                        <a:t>K</a:t>
                      </a:r>
                      <a:r>
                        <a:rPr sz="1600" spc="5" dirty="0">
                          <a:latin typeface="Calibri"/>
                          <a:cs typeface="Calibri"/>
                        </a:rPr>
                        <a:t> </a:t>
                      </a:r>
                      <a:r>
                        <a:rPr sz="1600" spc="-5" dirty="0">
                          <a:latin typeface="Calibri"/>
                          <a:cs typeface="Calibri"/>
                        </a:rPr>
                        <a:t>R</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606806">
                <a:tc>
                  <a:txBody>
                    <a:bodyPr/>
                    <a:lstStyle/>
                    <a:p>
                      <a:pPr marL="102235" algn="ctr">
                        <a:lnSpc>
                          <a:spcPct val="100000"/>
                        </a:lnSpc>
                        <a:spcBef>
                          <a:spcPts val="1345"/>
                        </a:spcBef>
                      </a:pPr>
                      <a:r>
                        <a:rPr sz="1600" dirty="0">
                          <a:latin typeface="Calibri"/>
                          <a:cs typeface="Calibri"/>
                        </a:rPr>
                        <a:t>3</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44780">
                        <a:lnSpc>
                          <a:spcPct val="100000"/>
                        </a:lnSpc>
                        <a:spcBef>
                          <a:spcPts val="1345"/>
                        </a:spcBef>
                      </a:pPr>
                      <a:r>
                        <a:rPr sz="1600" dirty="0">
                          <a:latin typeface="Calibri"/>
                          <a:cs typeface="Calibri"/>
                        </a:rPr>
                        <a:t>14</a:t>
                      </a:r>
                      <a:r>
                        <a:rPr sz="1575" baseline="26455" dirty="0">
                          <a:latin typeface="Calibri"/>
                          <a:cs typeface="Calibri"/>
                        </a:rPr>
                        <a:t>th </a:t>
                      </a:r>
                      <a:r>
                        <a:rPr sz="1600" spc="-10" dirty="0">
                          <a:latin typeface="Calibri"/>
                          <a:cs typeface="Calibri"/>
                        </a:rPr>
                        <a:t>May</a:t>
                      </a:r>
                      <a:r>
                        <a:rPr sz="1600" spc="-120" dirty="0">
                          <a:latin typeface="Calibri"/>
                          <a:cs typeface="Calibri"/>
                        </a:rPr>
                        <a:t> </a:t>
                      </a:r>
                      <a:r>
                        <a:rPr sz="1600" spc="-10" dirty="0">
                          <a:latin typeface="Calibri"/>
                          <a:cs typeface="Calibri"/>
                        </a:rPr>
                        <a:t>2017</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87960">
                        <a:lnSpc>
                          <a:spcPct val="100000"/>
                        </a:lnSpc>
                        <a:spcBef>
                          <a:spcPts val="1345"/>
                        </a:spcBef>
                      </a:pPr>
                      <a:r>
                        <a:rPr sz="1600" spc="-10" dirty="0">
                          <a:latin typeface="Calibri"/>
                          <a:cs typeface="Calibri"/>
                        </a:rPr>
                        <a:t>Changed </a:t>
                      </a:r>
                      <a:r>
                        <a:rPr sz="1600" spc="-15" dirty="0">
                          <a:latin typeface="Calibri"/>
                          <a:cs typeface="Calibri"/>
                        </a:rPr>
                        <a:t>for </a:t>
                      </a:r>
                      <a:r>
                        <a:rPr sz="1600" spc="-5" dirty="0">
                          <a:latin typeface="Calibri"/>
                          <a:cs typeface="Calibri"/>
                        </a:rPr>
                        <a:t>Module</a:t>
                      </a:r>
                      <a:r>
                        <a:rPr sz="1600" spc="10" dirty="0">
                          <a:latin typeface="Calibri"/>
                          <a:cs typeface="Calibri"/>
                        </a:rPr>
                        <a:t> </a:t>
                      </a:r>
                      <a:r>
                        <a:rPr sz="1600" spc="-5" dirty="0">
                          <a:latin typeface="Calibri"/>
                          <a:cs typeface="Calibri"/>
                        </a:rPr>
                        <a:t>3</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07314">
                        <a:lnSpc>
                          <a:spcPct val="100000"/>
                        </a:lnSpc>
                        <a:spcBef>
                          <a:spcPts val="1345"/>
                        </a:spcBef>
                      </a:pPr>
                      <a:r>
                        <a:rPr sz="1600" spc="-10" dirty="0">
                          <a:latin typeface="Calibri"/>
                          <a:cs typeface="Calibri"/>
                        </a:rPr>
                        <a:t>Shrinivas </a:t>
                      </a:r>
                      <a:r>
                        <a:rPr sz="1600" spc="-5" dirty="0">
                          <a:latin typeface="Calibri"/>
                          <a:cs typeface="Calibri"/>
                        </a:rPr>
                        <a:t>K</a:t>
                      </a:r>
                      <a:r>
                        <a:rPr sz="1600" spc="10" dirty="0">
                          <a:latin typeface="Calibri"/>
                          <a:cs typeface="Calibri"/>
                        </a:rPr>
                        <a:t> </a:t>
                      </a:r>
                      <a:r>
                        <a:rPr sz="1600" spc="-5" dirty="0">
                          <a:latin typeface="Calibri"/>
                          <a:cs typeface="Calibri"/>
                        </a:rPr>
                        <a:t>R</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606932">
                <a:tc>
                  <a:txBody>
                    <a:bodyPr/>
                    <a:lstStyle/>
                    <a:p>
                      <a:pPr marL="57150" algn="ctr">
                        <a:lnSpc>
                          <a:spcPct val="100000"/>
                        </a:lnSpc>
                        <a:spcBef>
                          <a:spcPts val="1395"/>
                        </a:spcBef>
                      </a:pPr>
                      <a:r>
                        <a:rPr sz="1600" dirty="0">
                          <a:latin typeface="Cambria"/>
                          <a:cs typeface="Cambria"/>
                        </a:rPr>
                        <a:t>4</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44780">
                        <a:lnSpc>
                          <a:spcPct val="100000"/>
                        </a:lnSpc>
                        <a:spcBef>
                          <a:spcPts val="1395"/>
                        </a:spcBef>
                      </a:pPr>
                      <a:r>
                        <a:rPr sz="1600" dirty="0">
                          <a:latin typeface="Cambria"/>
                          <a:cs typeface="Cambria"/>
                        </a:rPr>
                        <a:t>03</a:t>
                      </a:r>
                      <a:r>
                        <a:rPr sz="1575" baseline="26455" dirty="0">
                          <a:latin typeface="Cambria"/>
                          <a:cs typeface="Cambria"/>
                        </a:rPr>
                        <a:t>rd </a:t>
                      </a:r>
                      <a:r>
                        <a:rPr sz="1600" spc="-20" dirty="0">
                          <a:latin typeface="Cambria"/>
                          <a:cs typeface="Cambria"/>
                        </a:rPr>
                        <a:t>May</a:t>
                      </a:r>
                      <a:r>
                        <a:rPr sz="1600" spc="-125" dirty="0">
                          <a:latin typeface="Cambria"/>
                          <a:cs typeface="Cambria"/>
                        </a:rPr>
                        <a:t> </a:t>
                      </a:r>
                      <a:r>
                        <a:rPr sz="1600" spc="-5" dirty="0">
                          <a:latin typeface="Cambria"/>
                          <a:cs typeface="Cambria"/>
                        </a:rPr>
                        <a:t>2018</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41605">
                        <a:lnSpc>
                          <a:spcPct val="100000"/>
                        </a:lnSpc>
                        <a:spcBef>
                          <a:spcPts val="1395"/>
                        </a:spcBef>
                      </a:pPr>
                      <a:r>
                        <a:rPr sz="1600" spc="-10" dirty="0">
                          <a:latin typeface="Cambria"/>
                          <a:cs typeface="Cambria"/>
                        </a:rPr>
                        <a:t>Changed </a:t>
                      </a:r>
                      <a:r>
                        <a:rPr sz="1600" spc="-15" dirty="0">
                          <a:latin typeface="Cambria"/>
                          <a:cs typeface="Cambria"/>
                        </a:rPr>
                        <a:t>for</a:t>
                      </a:r>
                      <a:r>
                        <a:rPr sz="1600" spc="10" dirty="0">
                          <a:latin typeface="Cambria"/>
                          <a:cs typeface="Cambria"/>
                        </a:rPr>
                        <a:t> </a:t>
                      </a:r>
                      <a:r>
                        <a:rPr sz="1600" spc="-20" dirty="0">
                          <a:latin typeface="Cambria"/>
                          <a:cs typeface="Cambria"/>
                        </a:rPr>
                        <a:t>RQF</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07314">
                        <a:lnSpc>
                          <a:spcPct val="100000"/>
                        </a:lnSpc>
                        <a:spcBef>
                          <a:spcPts val="1395"/>
                        </a:spcBef>
                      </a:pPr>
                      <a:r>
                        <a:rPr sz="1600" spc="-15" dirty="0">
                          <a:latin typeface="Cambria"/>
                          <a:cs typeface="Cambria"/>
                        </a:rPr>
                        <a:t>Shrinivas </a:t>
                      </a:r>
                      <a:r>
                        <a:rPr sz="1600" spc="-5" dirty="0">
                          <a:latin typeface="Cambria"/>
                          <a:cs typeface="Cambria"/>
                        </a:rPr>
                        <a:t>K</a:t>
                      </a:r>
                      <a:r>
                        <a:rPr sz="1600" spc="55" dirty="0">
                          <a:latin typeface="Cambria"/>
                          <a:cs typeface="Cambria"/>
                        </a:rPr>
                        <a:t> </a:t>
                      </a:r>
                      <a:r>
                        <a:rPr sz="1600" spc="-5" dirty="0">
                          <a:latin typeface="Cambria"/>
                          <a:cs typeface="Cambria"/>
                        </a:rPr>
                        <a:t>R</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606806">
                <a:tc>
                  <a:txBody>
                    <a:bodyPr/>
                    <a:lstStyle/>
                    <a:p>
                      <a:pPr marL="56515" algn="ctr">
                        <a:lnSpc>
                          <a:spcPct val="100000"/>
                        </a:lnSpc>
                        <a:spcBef>
                          <a:spcPts val="1400"/>
                        </a:spcBef>
                      </a:pPr>
                      <a:r>
                        <a:rPr sz="1600" dirty="0">
                          <a:latin typeface="Cambria"/>
                          <a:cs typeface="Cambria"/>
                        </a:rPr>
                        <a:t>5</a:t>
                      </a:r>
                      <a:endParaRPr sz="1600">
                        <a:latin typeface="Cambria"/>
                        <a:cs typeface="Cambria"/>
                      </a:endParaRPr>
                    </a:p>
                  </a:txBody>
                  <a:tcPr marL="0" marR="0" marT="177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44780">
                        <a:lnSpc>
                          <a:spcPct val="100000"/>
                        </a:lnSpc>
                        <a:spcBef>
                          <a:spcPts val="1400"/>
                        </a:spcBef>
                      </a:pPr>
                      <a:r>
                        <a:rPr sz="1600" dirty="0">
                          <a:latin typeface="Cambria"/>
                          <a:cs typeface="Cambria"/>
                        </a:rPr>
                        <a:t>16</a:t>
                      </a:r>
                      <a:r>
                        <a:rPr sz="1575" baseline="26455" dirty="0">
                          <a:latin typeface="Cambria"/>
                          <a:cs typeface="Cambria"/>
                        </a:rPr>
                        <a:t>th </a:t>
                      </a:r>
                      <a:r>
                        <a:rPr sz="1600" spc="-10" dirty="0">
                          <a:latin typeface="Cambria"/>
                          <a:cs typeface="Cambria"/>
                        </a:rPr>
                        <a:t>Sep</a:t>
                      </a:r>
                      <a:r>
                        <a:rPr sz="1600" spc="-120" dirty="0">
                          <a:latin typeface="Cambria"/>
                          <a:cs typeface="Cambria"/>
                        </a:rPr>
                        <a:t> </a:t>
                      </a:r>
                      <a:r>
                        <a:rPr sz="1600" spc="-5" dirty="0">
                          <a:latin typeface="Cambria"/>
                          <a:cs typeface="Cambria"/>
                        </a:rPr>
                        <a:t>2018</a:t>
                      </a:r>
                      <a:endParaRPr sz="1600">
                        <a:latin typeface="Cambria"/>
                        <a:cs typeface="Cambria"/>
                      </a:endParaRPr>
                    </a:p>
                  </a:txBody>
                  <a:tcPr marL="0" marR="0" marT="177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41605">
                        <a:lnSpc>
                          <a:spcPct val="100000"/>
                        </a:lnSpc>
                        <a:spcBef>
                          <a:spcPts val="1400"/>
                        </a:spcBef>
                      </a:pPr>
                      <a:r>
                        <a:rPr sz="1600" spc="-5" dirty="0">
                          <a:latin typeface="Cambria"/>
                          <a:cs typeface="Cambria"/>
                        </a:rPr>
                        <a:t>Change </a:t>
                      </a:r>
                      <a:r>
                        <a:rPr sz="1600" spc="-15" dirty="0">
                          <a:latin typeface="Cambria"/>
                          <a:cs typeface="Cambria"/>
                        </a:rPr>
                        <a:t>for </a:t>
                      </a:r>
                      <a:r>
                        <a:rPr sz="1600" spc="-25" dirty="0">
                          <a:latin typeface="Cambria"/>
                          <a:cs typeface="Cambria"/>
                        </a:rPr>
                        <a:t>Java</a:t>
                      </a:r>
                      <a:r>
                        <a:rPr sz="1600" spc="45" dirty="0">
                          <a:latin typeface="Cambria"/>
                          <a:cs typeface="Cambria"/>
                        </a:rPr>
                        <a:t> </a:t>
                      </a:r>
                      <a:r>
                        <a:rPr sz="1600" spc="-20" dirty="0">
                          <a:latin typeface="Cambria"/>
                          <a:cs typeface="Cambria"/>
                        </a:rPr>
                        <a:t>Track</a:t>
                      </a:r>
                      <a:endParaRPr sz="1600">
                        <a:latin typeface="Cambria"/>
                        <a:cs typeface="Cambria"/>
                      </a:endParaRPr>
                    </a:p>
                  </a:txBody>
                  <a:tcPr marL="0" marR="0" marT="177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07314">
                        <a:lnSpc>
                          <a:spcPct val="100000"/>
                        </a:lnSpc>
                        <a:spcBef>
                          <a:spcPts val="1400"/>
                        </a:spcBef>
                      </a:pPr>
                      <a:r>
                        <a:rPr sz="1600" spc="-15" dirty="0">
                          <a:latin typeface="Cambria"/>
                          <a:cs typeface="Cambria"/>
                        </a:rPr>
                        <a:t>Shrinivas </a:t>
                      </a:r>
                      <a:r>
                        <a:rPr sz="1600" spc="-5" dirty="0">
                          <a:latin typeface="Cambria"/>
                          <a:cs typeface="Cambria"/>
                        </a:rPr>
                        <a:t>K</a:t>
                      </a:r>
                      <a:r>
                        <a:rPr sz="1600" spc="60" dirty="0">
                          <a:latin typeface="Cambria"/>
                          <a:cs typeface="Cambria"/>
                        </a:rPr>
                        <a:t> </a:t>
                      </a:r>
                      <a:r>
                        <a:rPr sz="1600" spc="-5" dirty="0">
                          <a:latin typeface="Cambria"/>
                          <a:cs typeface="Cambria"/>
                        </a:rPr>
                        <a:t>R</a:t>
                      </a:r>
                      <a:endParaRPr sz="1600">
                        <a:latin typeface="Cambria"/>
                        <a:cs typeface="Cambria"/>
                      </a:endParaRPr>
                    </a:p>
                  </a:txBody>
                  <a:tcPr marL="0" marR="0" marT="177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661E193C-92CF-4A71-BF2D-8E8F8BE9F232}"/>
              </a:ext>
            </a:extLst>
          </p:cNvPr>
          <p:cNvSpPr txBox="1"/>
          <p:nvPr/>
        </p:nvSpPr>
        <p:spPr>
          <a:xfrm>
            <a:off x="186639" y="1128083"/>
            <a:ext cx="8576361" cy="3831690"/>
          </a:xfrm>
          <a:prstGeom prst="rect">
            <a:avLst/>
          </a:prstGeom>
        </p:spPr>
        <p:txBody>
          <a:bodyPr vert="horz" wrap="square" lIns="0" tIns="98425" rIns="0" bIns="0" rtlCol="0">
            <a:spAutoFit/>
          </a:bodyPr>
          <a:lstStyle/>
          <a:p>
            <a:pPr marL="786765" marR="311150">
              <a:lnSpc>
                <a:spcPct val="115000"/>
              </a:lnSpc>
              <a:spcBef>
                <a:spcPts val="370"/>
              </a:spcBef>
              <a:spcAft>
                <a:spcPts val="0"/>
              </a:spcAft>
            </a:pPr>
            <a:r>
              <a:rPr lang="id-ID" sz="2400" b="1" dirty="0">
                <a:effectLst/>
                <a:latin typeface="Cambria" panose="02040503050406030204" pitchFamily="18" charset="0"/>
                <a:ea typeface="Cambria" panose="02040503050406030204" pitchFamily="18" charset="0"/>
                <a:cs typeface="Cambria" panose="02040503050406030204" pitchFamily="18" charset="0"/>
              </a:rPr>
              <a:t>Second Usability Test Using Costumer Satisfaction</a:t>
            </a:r>
          </a:p>
          <a:p>
            <a:pPr marL="786765" marR="311150">
              <a:lnSpc>
                <a:spcPct val="115000"/>
              </a:lnSpc>
              <a:spcBef>
                <a:spcPts val="370"/>
              </a:spcBef>
              <a:spcAft>
                <a:spcPts val="0"/>
              </a:spcAft>
            </a:pPr>
            <a:r>
              <a:rPr lang="id-ID" sz="2400" b="0" dirty="0">
                <a:effectLst/>
                <a:latin typeface="Cambria" panose="02040503050406030204" pitchFamily="18" charset="0"/>
                <a:ea typeface="Cambria" panose="02040503050406030204" pitchFamily="18" charset="0"/>
                <a:cs typeface="Cambria" panose="02040503050406030204" pitchFamily="18" charset="0"/>
              </a:rPr>
              <a:t>Login with new account.</a:t>
            </a:r>
            <a:endParaRPr lang="id-ID" sz="2400" dirty="0">
              <a:latin typeface="Calibri"/>
              <a:cs typeface="Calibri"/>
            </a:endParaRPr>
          </a:p>
          <a:p>
            <a:pPr marL="786765" marR="311150">
              <a:lnSpc>
                <a:spcPct val="115000"/>
              </a:lnSpc>
              <a:spcBef>
                <a:spcPts val="370"/>
              </a:spcBef>
              <a:spcAft>
                <a:spcPts val="0"/>
              </a:spcAft>
            </a:pPr>
            <a:r>
              <a:rPr lang="id-ID" sz="2400" b="0" dirty="0">
                <a:effectLst/>
                <a:latin typeface="Cambria" panose="02040503050406030204" pitchFamily="18" charset="0"/>
                <a:ea typeface="Cambria" panose="02040503050406030204" pitchFamily="18" charset="0"/>
                <a:cs typeface="Cambria" panose="02040503050406030204" pitchFamily="18" charset="0"/>
              </a:rPr>
              <a:t>Result</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800100" marR="311150" lvl="1" indent="-342900">
              <a:lnSpc>
                <a:spcPct val="115000"/>
              </a:lnSpc>
              <a:spcBef>
                <a:spcPts val="370"/>
              </a:spcBef>
              <a:buFont typeface="Symbol" panose="05050102010706020507" pitchFamily="18" charset="2"/>
              <a:buChar char=""/>
            </a:pPr>
            <a:r>
              <a:rPr lang="id-ID" sz="2400" b="0" dirty="0">
                <a:effectLst/>
                <a:latin typeface="Cambria" panose="02040503050406030204" pitchFamily="18" charset="0"/>
                <a:ea typeface="Cambria" panose="02040503050406030204" pitchFamily="18" charset="0"/>
                <a:cs typeface="Cambria" panose="02040503050406030204" pitchFamily="18" charset="0"/>
              </a:rPr>
              <a:t>Overall, they can do with no issues. All participants are familiar with the login form.</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800100" marR="311150" lvl="1" indent="-342900">
              <a:lnSpc>
                <a:spcPct val="115000"/>
              </a:lnSpc>
              <a:spcBef>
                <a:spcPts val="370"/>
              </a:spcBef>
              <a:buFont typeface="Symbol" panose="05050102010706020507" pitchFamily="18" charset="2"/>
              <a:buChar char=""/>
            </a:pPr>
            <a:r>
              <a:rPr lang="id-ID" sz="2400" b="0" dirty="0">
                <a:effectLst/>
                <a:latin typeface="Cambria" panose="02040503050406030204" pitchFamily="18" charset="0"/>
                <a:ea typeface="Cambria" panose="02040503050406030204" pitchFamily="18" charset="0"/>
                <a:cs typeface="Cambria" panose="02040503050406030204" pitchFamily="18" charset="0"/>
              </a:rPr>
              <a:t>Time on task faster than register because just a simple form.</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sz="1800" dirty="0">
              <a:latin typeface="Calibri"/>
              <a:cs typeface="Calibri"/>
            </a:endParaRPr>
          </a:p>
        </p:txBody>
      </p:sp>
      <p:sp>
        <p:nvSpPr>
          <p:cNvPr id="6" name="object 2">
            <a:extLst>
              <a:ext uri="{FF2B5EF4-FFF2-40B4-BE49-F238E27FC236}">
                <a16:creationId xmlns:a16="http://schemas.microsoft.com/office/drawing/2014/main" id="{321B07A1-29BF-401E-BCC9-95A585D77763}"/>
              </a:ext>
            </a:extLst>
          </p:cNvPr>
          <p:cNvSpPr txBox="1">
            <a:spLocks noGrp="1"/>
          </p:cNvSpPr>
          <p:nvPr>
            <p:ph type="title"/>
          </p:nvPr>
        </p:nvSpPr>
        <p:spPr>
          <a:xfrm>
            <a:off x="113792" y="429005"/>
            <a:ext cx="4910455" cy="452120"/>
          </a:xfrm>
          <a:prstGeom prst="rect">
            <a:avLst/>
          </a:prstGeom>
        </p:spPr>
        <p:txBody>
          <a:bodyPr vert="horz" wrap="square" lIns="0" tIns="12065" rIns="0" bIns="0" rtlCol="0">
            <a:spAutoFit/>
          </a:bodyPr>
          <a:lstStyle/>
          <a:p>
            <a:pPr marL="12700">
              <a:lnSpc>
                <a:spcPct val="100000"/>
              </a:lnSpc>
              <a:spcBef>
                <a:spcPts val="95"/>
              </a:spcBef>
            </a:pPr>
            <a:r>
              <a:rPr spc="-5" dirty="0"/>
              <a:t>10. </a:t>
            </a:r>
            <a:r>
              <a:rPr dirty="0"/>
              <a:t>Current </a:t>
            </a:r>
            <a:r>
              <a:rPr spc="-5" dirty="0"/>
              <a:t>&amp; Desired</a:t>
            </a:r>
            <a:r>
              <a:rPr spc="5" dirty="0"/>
              <a:t> </a:t>
            </a:r>
            <a:r>
              <a:rPr spc="-5" dirty="0"/>
              <a:t>Usability</a:t>
            </a:r>
          </a:p>
        </p:txBody>
      </p:sp>
    </p:spTree>
    <p:extLst>
      <p:ext uri="{BB962C8B-B14F-4D97-AF65-F5344CB8AC3E}">
        <p14:creationId xmlns:p14="http://schemas.microsoft.com/office/powerpoint/2010/main" val="2108167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EFA224FA-E026-477A-9C89-D6968D107D05}"/>
              </a:ext>
            </a:extLst>
          </p:cNvPr>
          <p:cNvSpPr txBox="1"/>
          <p:nvPr/>
        </p:nvSpPr>
        <p:spPr>
          <a:xfrm>
            <a:off x="186639" y="1128083"/>
            <a:ext cx="8576361" cy="4307718"/>
          </a:xfrm>
          <a:prstGeom prst="rect">
            <a:avLst/>
          </a:prstGeom>
        </p:spPr>
        <p:txBody>
          <a:bodyPr vert="horz" wrap="square" lIns="0" tIns="98425" rIns="0" bIns="0" rtlCol="0">
            <a:spAutoFit/>
          </a:bodyPr>
          <a:lstStyle/>
          <a:p>
            <a:pPr marL="786765" marR="311150">
              <a:lnSpc>
                <a:spcPct val="115000"/>
              </a:lnSpc>
              <a:spcBef>
                <a:spcPts val="370"/>
              </a:spcBef>
            </a:pPr>
            <a:r>
              <a:rPr lang="id-ID" sz="2400" b="1" dirty="0">
                <a:effectLst/>
                <a:latin typeface="Cambria" panose="02040503050406030204" pitchFamily="18" charset="0"/>
                <a:ea typeface="Cambria" panose="02040503050406030204" pitchFamily="18" charset="0"/>
                <a:cs typeface="Cambria" panose="02040503050406030204" pitchFamily="18" charset="0"/>
              </a:rPr>
              <a:t>Third Usability Test Task on Time</a:t>
            </a:r>
          </a:p>
          <a:p>
            <a:pPr marL="786765" marR="311150">
              <a:lnSpc>
                <a:spcPct val="115000"/>
              </a:lnSpc>
              <a:spcBef>
                <a:spcPts val="370"/>
              </a:spcBef>
              <a:spcAft>
                <a:spcPts val="0"/>
              </a:spcAft>
            </a:pPr>
            <a:r>
              <a:rPr lang="id-ID" sz="2400" b="0" dirty="0">
                <a:effectLst/>
                <a:latin typeface="Cambria" panose="02040503050406030204" pitchFamily="18" charset="0"/>
                <a:ea typeface="Cambria" panose="02040503050406030204" pitchFamily="18" charset="0"/>
                <a:cs typeface="Cambria" panose="02040503050406030204" pitchFamily="18" charset="0"/>
              </a:rPr>
              <a:t>Forgot password account.</a:t>
            </a:r>
            <a:endParaRPr lang="id-ID" sz="2400" dirty="0">
              <a:latin typeface="Calibri"/>
              <a:cs typeface="Calibri"/>
            </a:endParaRPr>
          </a:p>
          <a:p>
            <a:pPr marL="786765" marR="311150">
              <a:lnSpc>
                <a:spcPct val="115000"/>
              </a:lnSpc>
              <a:spcBef>
                <a:spcPts val="370"/>
              </a:spcBef>
              <a:spcAft>
                <a:spcPts val="0"/>
              </a:spcAft>
            </a:pPr>
            <a:r>
              <a:rPr lang="id-ID" sz="2400" b="0" dirty="0">
                <a:effectLst/>
                <a:latin typeface="Cambria" panose="02040503050406030204" pitchFamily="18" charset="0"/>
                <a:ea typeface="Cambria" panose="02040503050406030204" pitchFamily="18" charset="0"/>
                <a:cs typeface="Cambria" panose="02040503050406030204" pitchFamily="18" charset="0"/>
              </a:rPr>
              <a:t>Result</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800100" marR="311150" lvl="1" indent="-342900">
              <a:lnSpc>
                <a:spcPct val="115000"/>
              </a:lnSpc>
              <a:spcBef>
                <a:spcPts val="370"/>
              </a:spcBef>
              <a:buFont typeface="Symbol" panose="05050102010706020507" pitchFamily="18" charset="2"/>
              <a:buChar char=""/>
            </a:pPr>
            <a:r>
              <a:rPr lang="id-ID" sz="2400" b="0" dirty="0">
                <a:effectLst/>
                <a:latin typeface="Cambria" panose="02040503050406030204" pitchFamily="18" charset="0"/>
                <a:ea typeface="Cambria" panose="02040503050406030204" pitchFamily="18" charset="0"/>
                <a:cs typeface="Cambria" panose="02040503050406030204" pitchFamily="18" charset="0"/>
              </a:rPr>
              <a:t>On average, there are no problems. They can pass this Three Usability Test</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800100" marR="311150" lvl="1" indent="-342900">
              <a:lnSpc>
                <a:spcPct val="115000"/>
              </a:lnSpc>
              <a:spcBef>
                <a:spcPts val="370"/>
              </a:spcBef>
              <a:buFont typeface="Symbol" panose="05050102010706020507" pitchFamily="18" charset="2"/>
              <a:buChar char=""/>
            </a:pPr>
            <a:r>
              <a:rPr lang="id-ID" sz="2400" b="0" dirty="0">
                <a:effectLst/>
                <a:latin typeface="Cambria" panose="02040503050406030204" pitchFamily="18" charset="0"/>
                <a:ea typeface="Cambria" panose="02040503050406030204" pitchFamily="18" charset="0"/>
                <a:cs typeface="Cambria" panose="02040503050406030204" pitchFamily="18" charset="0"/>
              </a:rPr>
              <a:t>Abdul Rahman always be on the long time in Three Usability Test.</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800100" marR="311150" lvl="1" indent="-342900">
              <a:lnSpc>
                <a:spcPct val="115000"/>
              </a:lnSpc>
              <a:spcBef>
                <a:spcPts val="370"/>
              </a:spcBef>
              <a:buFont typeface="Symbol" panose="05050102010706020507" pitchFamily="18" charset="2"/>
              <a:buChar char=""/>
            </a:pPr>
            <a:r>
              <a:rPr lang="id-ID" sz="2400" b="0" dirty="0">
                <a:effectLst/>
                <a:latin typeface="Cambria" panose="02040503050406030204" pitchFamily="18" charset="0"/>
                <a:ea typeface="Cambria" panose="02040503050406030204" pitchFamily="18" charset="0"/>
                <a:cs typeface="Cambria" panose="02040503050406030204" pitchFamily="18" charset="0"/>
              </a:rPr>
              <a:t>Syukur the fastest person in this test.</a:t>
            </a:r>
            <a:endParaRPr lang="id-ID" sz="2400" b="1" dirty="0">
              <a:effectLst/>
              <a:latin typeface="Cambria" panose="02040503050406030204" pitchFamily="18" charset="0"/>
              <a:ea typeface="Cambria" panose="02040503050406030204" pitchFamily="18" charset="0"/>
              <a:cs typeface="Cambria" panose="02040503050406030204" pitchFamily="18" charset="0"/>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sz="1800" dirty="0">
              <a:latin typeface="Calibri"/>
              <a:cs typeface="Calibri"/>
            </a:endParaRPr>
          </a:p>
        </p:txBody>
      </p:sp>
      <p:sp>
        <p:nvSpPr>
          <p:cNvPr id="4" name="object 2">
            <a:extLst>
              <a:ext uri="{FF2B5EF4-FFF2-40B4-BE49-F238E27FC236}">
                <a16:creationId xmlns:a16="http://schemas.microsoft.com/office/drawing/2014/main" id="{4DE56847-30EF-45FB-9A94-4735903604D3}"/>
              </a:ext>
            </a:extLst>
          </p:cNvPr>
          <p:cNvSpPr txBox="1">
            <a:spLocks noGrp="1"/>
          </p:cNvSpPr>
          <p:nvPr>
            <p:ph type="title"/>
          </p:nvPr>
        </p:nvSpPr>
        <p:spPr>
          <a:xfrm>
            <a:off x="113792" y="429005"/>
            <a:ext cx="4910455" cy="452120"/>
          </a:xfrm>
          <a:prstGeom prst="rect">
            <a:avLst/>
          </a:prstGeom>
        </p:spPr>
        <p:txBody>
          <a:bodyPr vert="horz" wrap="square" lIns="0" tIns="12065" rIns="0" bIns="0" rtlCol="0">
            <a:spAutoFit/>
          </a:bodyPr>
          <a:lstStyle/>
          <a:p>
            <a:pPr marL="12700">
              <a:lnSpc>
                <a:spcPct val="100000"/>
              </a:lnSpc>
              <a:spcBef>
                <a:spcPts val="95"/>
              </a:spcBef>
            </a:pPr>
            <a:r>
              <a:rPr spc="-5" dirty="0"/>
              <a:t>10. </a:t>
            </a:r>
            <a:r>
              <a:rPr dirty="0"/>
              <a:t>Current </a:t>
            </a:r>
            <a:r>
              <a:rPr spc="-5" dirty="0"/>
              <a:t>&amp; Desired</a:t>
            </a:r>
            <a:r>
              <a:rPr spc="5" dirty="0"/>
              <a:t> </a:t>
            </a:r>
            <a:r>
              <a:rPr spc="-5" dirty="0"/>
              <a:t>Usability</a:t>
            </a:r>
          </a:p>
        </p:txBody>
      </p:sp>
    </p:spTree>
    <p:extLst>
      <p:ext uri="{BB962C8B-B14F-4D97-AF65-F5344CB8AC3E}">
        <p14:creationId xmlns:p14="http://schemas.microsoft.com/office/powerpoint/2010/main" val="394494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340735" cy="452120"/>
          </a:xfrm>
          <a:prstGeom prst="rect">
            <a:avLst/>
          </a:prstGeom>
        </p:spPr>
        <p:txBody>
          <a:bodyPr vert="horz" wrap="square" lIns="0" tIns="12065" rIns="0" bIns="0" rtlCol="0">
            <a:spAutoFit/>
          </a:bodyPr>
          <a:lstStyle/>
          <a:p>
            <a:pPr marL="12700">
              <a:lnSpc>
                <a:spcPct val="100000"/>
              </a:lnSpc>
              <a:spcBef>
                <a:spcPts val="95"/>
              </a:spcBef>
            </a:pPr>
            <a:r>
              <a:rPr spc="-70" dirty="0"/>
              <a:t>11. </a:t>
            </a:r>
            <a:r>
              <a:rPr spc="-5" dirty="0"/>
              <a:t>Prototype</a:t>
            </a:r>
            <a:r>
              <a:rPr spc="35" dirty="0"/>
              <a:t> </a:t>
            </a:r>
            <a:r>
              <a:rPr spc="-5" dirty="0"/>
              <a:t>Screen</a:t>
            </a:r>
          </a:p>
        </p:txBody>
      </p:sp>
      <p:graphicFrame>
        <p:nvGraphicFramePr>
          <p:cNvPr id="7" name="Table 7">
            <a:extLst>
              <a:ext uri="{FF2B5EF4-FFF2-40B4-BE49-F238E27FC236}">
                <a16:creationId xmlns:a16="http://schemas.microsoft.com/office/drawing/2014/main" id="{1BA59A09-8F7A-4B47-B630-3C40DB7EBA1B}"/>
              </a:ext>
            </a:extLst>
          </p:cNvPr>
          <p:cNvGraphicFramePr>
            <a:graphicFrameLocks noGrp="1"/>
          </p:cNvGraphicFramePr>
          <p:nvPr>
            <p:extLst>
              <p:ext uri="{D42A27DB-BD31-4B8C-83A1-F6EECF244321}">
                <p14:modId xmlns:p14="http://schemas.microsoft.com/office/powerpoint/2010/main" val="3786092503"/>
              </p:ext>
            </p:extLst>
          </p:nvPr>
        </p:nvGraphicFramePr>
        <p:xfrm>
          <a:off x="113792" y="1143000"/>
          <a:ext cx="8877807" cy="4986879"/>
        </p:xfrm>
        <a:graphic>
          <a:graphicData uri="http://schemas.openxmlformats.org/drawingml/2006/table">
            <a:tbl>
              <a:tblPr firstRow="1" bandRow="1">
                <a:tableStyleId>{5940675A-B579-460E-94D1-54222C63F5DA}</a:tableStyleId>
              </a:tblPr>
              <a:tblGrid>
                <a:gridCol w="3467608">
                  <a:extLst>
                    <a:ext uri="{9D8B030D-6E8A-4147-A177-3AD203B41FA5}">
                      <a16:colId xmlns:a16="http://schemas.microsoft.com/office/drawing/2014/main" val="2568638525"/>
                    </a:ext>
                  </a:extLst>
                </a:gridCol>
                <a:gridCol w="3657600">
                  <a:extLst>
                    <a:ext uri="{9D8B030D-6E8A-4147-A177-3AD203B41FA5}">
                      <a16:colId xmlns:a16="http://schemas.microsoft.com/office/drawing/2014/main" val="1255338904"/>
                    </a:ext>
                  </a:extLst>
                </a:gridCol>
                <a:gridCol w="1752599">
                  <a:extLst>
                    <a:ext uri="{9D8B030D-6E8A-4147-A177-3AD203B41FA5}">
                      <a16:colId xmlns:a16="http://schemas.microsoft.com/office/drawing/2014/main" val="69017262"/>
                    </a:ext>
                  </a:extLst>
                </a:gridCol>
              </a:tblGrid>
              <a:tr h="331881">
                <a:tc>
                  <a:txBody>
                    <a:bodyPr/>
                    <a:lstStyle/>
                    <a:p>
                      <a:pPr algn="ctr"/>
                      <a:r>
                        <a:rPr lang="id-ID" b="1" dirty="0"/>
                        <a:t>Beta Version</a:t>
                      </a:r>
                    </a:p>
                  </a:txBody>
                  <a:tcPr/>
                </a:tc>
                <a:tc>
                  <a:txBody>
                    <a:bodyPr/>
                    <a:lstStyle/>
                    <a:p>
                      <a:pPr algn="ctr"/>
                      <a:r>
                        <a:rPr lang="id-ID" b="1" dirty="0"/>
                        <a:t>Final Version</a:t>
                      </a:r>
                    </a:p>
                  </a:txBody>
                  <a:tcPr/>
                </a:tc>
                <a:tc>
                  <a:txBody>
                    <a:bodyPr/>
                    <a:lstStyle/>
                    <a:p>
                      <a:pPr algn="ctr"/>
                      <a:r>
                        <a:rPr lang="id-ID" b="1" dirty="0"/>
                        <a:t>Changes</a:t>
                      </a:r>
                    </a:p>
                  </a:txBody>
                  <a:tcPr/>
                </a:tc>
                <a:extLst>
                  <a:ext uri="{0D108BD9-81ED-4DB2-BD59-A6C34878D82A}">
                    <a16:rowId xmlns:a16="http://schemas.microsoft.com/office/drawing/2014/main" val="4087592123"/>
                  </a:ext>
                </a:extLst>
              </a:tr>
              <a:tr h="4621119">
                <a:tc>
                  <a:txBody>
                    <a:bodyPr/>
                    <a:lstStyle/>
                    <a:p>
                      <a:endParaRPr lang="id-ID" dirty="0"/>
                    </a:p>
                  </a:txBody>
                  <a:tcPr/>
                </a:tc>
                <a:tc>
                  <a:txBody>
                    <a:bodyPr/>
                    <a:lstStyle/>
                    <a:p>
                      <a:endParaRPr lang="id-ID" dirty="0"/>
                    </a:p>
                  </a:txBody>
                  <a:tcPr/>
                </a:tc>
                <a:tc>
                  <a:txBody>
                    <a:bodyPr/>
                    <a:lstStyle/>
                    <a:p>
                      <a:r>
                        <a:rPr lang="id-ID" sz="1400" dirty="0"/>
                        <a:t>Must Add Footer and button to get started</a:t>
                      </a:r>
                    </a:p>
                  </a:txBody>
                  <a:tcPr/>
                </a:tc>
                <a:extLst>
                  <a:ext uri="{0D108BD9-81ED-4DB2-BD59-A6C34878D82A}">
                    <a16:rowId xmlns:a16="http://schemas.microsoft.com/office/drawing/2014/main" val="3472837004"/>
                  </a:ext>
                </a:extLst>
              </a:tr>
            </a:tbl>
          </a:graphicData>
        </a:graphic>
      </p:graphicFrame>
      <p:pic>
        <p:nvPicPr>
          <p:cNvPr id="9" name="Picture 8">
            <a:extLst>
              <a:ext uri="{FF2B5EF4-FFF2-40B4-BE49-F238E27FC236}">
                <a16:creationId xmlns:a16="http://schemas.microsoft.com/office/drawing/2014/main" id="{92271578-5113-46AF-94CB-5D2B35B7AF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1562100"/>
            <a:ext cx="3562108" cy="4305300"/>
          </a:xfrm>
          <a:prstGeom prst="rect">
            <a:avLst/>
          </a:prstGeom>
        </p:spPr>
      </p:pic>
      <p:pic>
        <p:nvPicPr>
          <p:cNvPr id="11" name="Picture 10">
            <a:extLst>
              <a:ext uri="{FF2B5EF4-FFF2-40B4-BE49-F238E27FC236}">
                <a16:creationId xmlns:a16="http://schemas.microsoft.com/office/drawing/2014/main" id="{185D2B86-8F0D-49EA-97D4-652B94241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855" y="1555172"/>
            <a:ext cx="3387906" cy="33978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B0EB503D-616B-48BC-B788-5715ADF6E864}"/>
              </a:ext>
            </a:extLst>
          </p:cNvPr>
          <p:cNvSpPr txBox="1">
            <a:spLocks noGrp="1"/>
          </p:cNvSpPr>
          <p:nvPr>
            <p:ph type="title"/>
          </p:nvPr>
        </p:nvSpPr>
        <p:spPr>
          <a:xfrm>
            <a:off x="113792" y="429005"/>
            <a:ext cx="3340735" cy="452120"/>
          </a:xfrm>
          <a:prstGeom prst="rect">
            <a:avLst/>
          </a:prstGeom>
        </p:spPr>
        <p:txBody>
          <a:bodyPr vert="horz" wrap="square" lIns="0" tIns="12065" rIns="0" bIns="0" rtlCol="0">
            <a:spAutoFit/>
          </a:bodyPr>
          <a:lstStyle/>
          <a:p>
            <a:pPr marL="12700">
              <a:lnSpc>
                <a:spcPct val="100000"/>
              </a:lnSpc>
              <a:spcBef>
                <a:spcPts val="95"/>
              </a:spcBef>
            </a:pPr>
            <a:r>
              <a:rPr spc="-70" dirty="0"/>
              <a:t>11. </a:t>
            </a:r>
            <a:r>
              <a:rPr spc="-5" dirty="0"/>
              <a:t>Prototype</a:t>
            </a:r>
            <a:r>
              <a:rPr spc="35" dirty="0"/>
              <a:t> </a:t>
            </a:r>
            <a:r>
              <a:rPr spc="-5" dirty="0"/>
              <a:t>Screen</a:t>
            </a:r>
          </a:p>
        </p:txBody>
      </p:sp>
      <p:graphicFrame>
        <p:nvGraphicFramePr>
          <p:cNvPr id="5" name="Table 5">
            <a:extLst>
              <a:ext uri="{FF2B5EF4-FFF2-40B4-BE49-F238E27FC236}">
                <a16:creationId xmlns:a16="http://schemas.microsoft.com/office/drawing/2014/main" id="{674460C3-3860-4E21-9D24-406A0757C4C3}"/>
              </a:ext>
            </a:extLst>
          </p:cNvPr>
          <p:cNvGraphicFramePr>
            <a:graphicFrameLocks noGrp="1"/>
          </p:cNvGraphicFramePr>
          <p:nvPr>
            <p:extLst>
              <p:ext uri="{D42A27DB-BD31-4B8C-83A1-F6EECF244321}">
                <p14:modId xmlns:p14="http://schemas.microsoft.com/office/powerpoint/2010/main" val="3212910284"/>
              </p:ext>
            </p:extLst>
          </p:nvPr>
        </p:nvGraphicFramePr>
        <p:xfrm>
          <a:off x="113792" y="1142999"/>
          <a:ext cx="8725408" cy="5638801"/>
        </p:xfrm>
        <a:graphic>
          <a:graphicData uri="http://schemas.openxmlformats.org/drawingml/2006/table">
            <a:tbl>
              <a:tblPr firstRow="1" bandRow="1">
                <a:tableStyleId>{5940675A-B579-460E-94D1-54222C63F5DA}</a:tableStyleId>
              </a:tblPr>
              <a:tblGrid>
                <a:gridCol w="1105408">
                  <a:extLst>
                    <a:ext uri="{9D8B030D-6E8A-4147-A177-3AD203B41FA5}">
                      <a16:colId xmlns:a16="http://schemas.microsoft.com/office/drawing/2014/main" val="2165685715"/>
                    </a:ext>
                  </a:extLst>
                </a:gridCol>
                <a:gridCol w="7620000">
                  <a:extLst>
                    <a:ext uri="{9D8B030D-6E8A-4147-A177-3AD203B41FA5}">
                      <a16:colId xmlns:a16="http://schemas.microsoft.com/office/drawing/2014/main" val="1592338965"/>
                    </a:ext>
                  </a:extLst>
                </a:gridCol>
              </a:tblGrid>
              <a:tr h="2240391">
                <a:tc>
                  <a:txBody>
                    <a:bodyPr/>
                    <a:lstStyle/>
                    <a:p>
                      <a:pPr algn="ctr"/>
                      <a:r>
                        <a:rPr lang="id-ID" b="1" dirty="0"/>
                        <a:t>Beta Version</a:t>
                      </a:r>
                      <a:endParaRPr lang="id-ID" dirty="0"/>
                    </a:p>
                  </a:txBody>
                  <a:tcPr/>
                </a:tc>
                <a:tc>
                  <a:txBody>
                    <a:bodyPr/>
                    <a:lstStyle/>
                    <a:p>
                      <a:endParaRPr lang="id-ID" dirty="0"/>
                    </a:p>
                  </a:txBody>
                  <a:tcPr/>
                </a:tc>
                <a:extLst>
                  <a:ext uri="{0D108BD9-81ED-4DB2-BD59-A6C34878D82A}">
                    <a16:rowId xmlns:a16="http://schemas.microsoft.com/office/drawing/2014/main" val="650246131"/>
                  </a:ext>
                </a:extLst>
              </a:tr>
              <a:tr h="2690408">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d-ID" b="1" dirty="0"/>
                        <a:t>Final Version</a:t>
                      </a:r>
                    </a:p>
                    <a:p>
                      <a:endParaRPr lang="id-ID" dirty="0"/>
                    </a:p>
                  </a:txBody>
                  <a:tcPr/>
                </a:tc>
                <a:tc>
                  <a:txBody>
                    <a:bodyPr/>
                    <a:lstStyle/>
                    <a:p>
                      <a:endParaRPr lang="id-ID" dirty="0"/>
                    </a:p>
                  </a:txBody>
                  <a:tcPr/>
                </a:tc>
                <a:extLst>
                  <a:ext uri="{0D108BD9-81ED-4DB2-BD59-A6C34878D82A}">
                    <a16:rowId xmlns:a16="http://schemas.microsoft.com/office/drawing/2014/main" val="3636862622"/>
                  </a:ext>
                </a:extLst>
              </a:tr>
              <a:tr h="70800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d-ID" b="1" dirty="0"/>
                        <a:t>Changes</a:t>
                      </a:r>
                    </a:p>
                    <a:p>
                      <a:pPr algn="ctr"/>
                      <a:endParaRPr lang="id-ID" dirty="0"/>
                    </a:p>
                  </a:txBody>
                  <a:tcPr/>
                </a:tc>
                <a:tc>
                  <a:txBody>
                    <a:bodyPr/>
                    <a:lstStyle/>
                    <a:p>
                      <a:r>
                        <a:rPr lang="id-ID" dirty="0"/>
                        <a:t>Adding some layout picture and copy right</a:t>
                      </a:r>
                    </a:p>
                  </a:txBody>
                  <a:tcPr/>
                </a:tc>
                <a:extLst>
                  <a:ext uri="{0D108BD9-81ED-4DB2-BD59-A6C34878D82A}">
                    <a16:rowId xmlns:a16="http://schemas.microsoft.com/office/drawing/2014/main" val="3955356660"/>
                  </a:ext>
                </a:extLst>
              </a:tr>
            </a:tbl>
          </a:graphicData>
        </a:graphic>
      </p:graphicFrame>
      <p:pic>
        <p:nvPicPr>
          <p:cNvPr id="9" name="Picture 8">
            <a:extLst>
              <a:ext uri="{FF2B5EF4-FFF2-40B4-BE49-F238E27FC236}">
                <a16:creationId xmlns:a16="http://schemas.microsoft.com/office/drawing/2014/main" id="{20E0E07A-9F1F-4526-AC20-CE31C21569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4700" y="3491347"/>
            <a:ext cx="5257800" cy="2394108"/>
          </a:xfrm>
          <a:prstGeom prst="rect">
            <a:avLst/>
          </a:prstGeom>
        </p:spPr>
      </p:pic>
      <p:pic>
        <p:nvPicPr>
          <p:cNvPr id="11" name="Picture 10">
            <a:extLst>
              <a:ext uri="{FF2B5EF4-FFF2-40B4-BE49-F238E27FC236}">
                <a16:creationId xmlns:a16="http://schemas.microsoft.com/office/drawing/2014/main" id="{325E0295-0D1F-45D3-A5F4-01C6501E75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1166398"/>
            <a:ext cx="4495800" cy="2165620"/>
          </a:xfrm>
          <a:prstGeom prst="rect">
            <a:avLst/>
          </a:prstGeom>
        </p:spPr>
      </p:pic>
    </p:spTree>
    <p:extLst>
      <p:ext uri="{BB962C8B-B14F-4D97-AF65-F5344CB8AC3E}">
        <p14:creationId xmlns:p14="http://schemas.microsoft.com/office/powerpoint/2010/main" val="2111977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973F7944-9C18-43F7-B6A3-BA56F47A4C0D}"/>
              </a:ext>
            </a:extLst>
          </p:cNvPr>
          <p:cNvSpPr txBox="1">
            <a:spLocks noGrp="1"/>
          </p:cNvSpPr>
          <p:nvPr>
            <p:ph type="title"/>
          </p:nvPr>
        </p:nvSpPr>
        <p:spPr>
          <a:xfrm>
            <a:off x="113792" y="429005"/>
            <a:ext cx="3340735" cy="452120"/>
          </a:xfrm>
          <a:prstGeom prst="rect">
            <a:avLst/>
          </a:prstGeom>
        </p:spPr>
        <p:txBody>
          <a:bodyPr vert="horz" wrap="square" lIns="0" tIns="12065" rIns="0" bIns="0" rtlCol="0">
            <a:spAutoFit/>
          </a:bodyPr>
          <a:lstStyle/>
          <a:p>
            <a:pPr marL="12700">
              <a:lnSpc>
                <a:spcPct val="100000"/>
              </a:lnSpc>
              <a:spcBef>
                <a:spcPts val="95"/>
              </a:spcBef>
            </a:pPr>
            <a:r>
              <a:rPr spc="-70" dirty="0"/>
              <a:t>11. </a:t>
            </a:r>
            <a:r>
              <a:rPr spc="-5" dirty="0"/>
              <a:t>Prototype</a:t>
            </a:r>
            <a:r>
              <a:rPr spc="35" dirty="0"/>
              <a:t> </a:t>
            </a:r>
            <a:r>
              <a:rPr spc="-5" dirty="0"/>
              <a:t>Screen</a:t>
            </a:r>
          </a:p>
        </p:txBody>
      </p:sp>
      <p:graphicFrame>
        <p:nvGraphicFramePr>
          <p:cNvPr id="4" name="Table 5">
            <a:extLst>
              <a:ext uri="{FF2B5EF4-FFF2-40B4-BE49-F238E27FC236}">
                <a16:creationId xmlns:a16="http://schemas.microsoft.com/office/drawing/2014/main" id="{B531E590-FB27-49BD-A326-D917CBEFDB21}"/>
              </a:ext>
            </a:extLst>
          </p:cNvPr>
          <p:cNvGraphicFramePr>
            <a:graphicFrameLocks noGrp="1"/>
          </p:cNvGraphicFramePr>
          <p:nvPr>
            <p:extLst>
              <p:ext uri="{D42A27DB-BD31-4B8C-83A1-F6EECF244321}">
                <p14:modId xmlns:p14="http://schemas.microsoft.com/office/powerpoint/2010/main" val="4089674160"/>
              </p:ext>
            </p:extLst>
          </p:nvPr>
        </p:nvGraphicFramePr>
        <p:xfrm>
          <a:off x="113792" y="1142999"/>
          <a:ext cx="8725408" cy="5508603"/>
        </p:xfrm>
        <a:graphic>
          <a:graphicData uri="http://schemas.openxmlformats.org/drawingml/2006/table">
            <a:tbl>
              <a:tblPr firstRow="1" bandRow="1">
                <a:tableStyleId>{5940675A-B579-460E-94D1-54222C63F5DA}</a:tableStyleId>
              </a:tblPr>
              <a:tblGrid>
                <a:gridCol w="1105408">
                  <a:extLst>
                    <a:ext uri="{9D8B030D-6E8A-4147-A177-3AD203B41FA5}">
                      <a16:colId xmlns:a16="http://schemas.microsoft.com/office/drawing/2014/main" val="2165685715"/>
                    </a:ext>
                  </a:extLst>
                </a:gridCol>
                <a:gridCol w="7620000">
                  <a:extLst>
                    <a:ext uri="{9D8B030D-6E8A-4147-A177-3AD203B41FA5}">
                      <a16:colId xmlns:a16="http://schemas.microsoft.com/office/drawing/2014/main" val="1592338965"/>
                    </a:ext>
                  </a:extLst>
                </a:gridCol>
              </a:tblGrid>
              <a:tr h="2133601">
                <a:tc>
                  <a:txBody>
                    <a:bodyPr/>
                    <a:lstStyle/>
                    <a:p>
                      <a:pPr algn="ctr"/>
                      <a:r>
                        <a:rPr lang="id-ID" b="1" dirty="0"/>
                        <a:t>Beta Version</a:t>
                      </a:r>
                      <a:endParaRPr lang="id-ID" dirty="0"/>
                    </a:p>
                  </a:txBody>
                  <a:tcPr/>
                </a:tc>
                <a:tc>
                  <a:txBody>
                    <a:bodyPr/>
                    <a:lstStyle/>
                    <a:p>
                      <a:endParaRPr lang="id-ID" dirty="0"/>
                    </a:p>
                  </a:txBody>
                  <a:tcPr/>
                </a:tc>
                <a:extLst>
                  <a:ext uri="{0D108BD9-81ED-4DB2-BD59-A6C34878D82A}">
                    <a16:rowId xmlns:a16="http://schemas.microsoft.com/office/drawing/2014/main" val="650246131"/>
                  </a:ext>
                </a:extLst>
              </a:tr>
              <a:tr h="2667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d-ID" b="1" dirty="0"/>
                        <a:t>Final Version</a:t>
                      </a:r>
                    </a:p>
                    <a:p>
                      <a:endParaRPr lang="id-ID" dirty="0"/>
                    </a:p>
                  </a:txBody>
                  <a:tcPr/>
                </a:tc>
                <a:tc>
                  <a:txBody>
                    <a:bodyPr/>
                    <a:lstStyle/>
                    <a:p>
                      <a:endParaRPr lang="id-ID" dirty="0"/>
                    </a:p>
                  </a:txBody>
                  <a:tcPr/>
                </a:tc>
                <a:extLst>
                  <a:ext uri="{0D108BD9-81ED-4DB2-BD59-A6C34878D82A}">
                    <a16:rowId xmlns:a16="http://schemas.microsoft.com/office/drawing/2014/main" val="3636862622"/>
                  </a:ext>
                </a:extLst>
              </a:tr>
              <a:tr h="70800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d-ID" b="1" dirty="0"/>
                        <a:t>Changes</a:t>
                      </a:r>
                    </a:p>
                    <a:p>
                      <a:pPr algn="ctr"/>
                      <a:endParaRPr lang="id-ID" dirty="0"/>
                    </a:p>
                  </a:txBody>
                  <a:tcPr/>
                </a:tc>
                <a:tc>
                  <a:txBody>
                    <a:bodyPr/>
                    <a:lstStyle/>
                    <a:p>
                      <a:r>
                        <a:rPr lang="id-ID" dirty="0"/>
                        <a:t>Adding React, comment, and share button.</a:t>
                      </a:r>
                    </a:p>
                    <a:p>
                      <a:r>
                        <a:rPr lang="id-ID" dirty="0"/>
                        <a:t>Adding suggestions to follows</a:t>
                      </a:r>
                    </a:p>
                  </a:txBody>
                  <a:tcPr/>
                </a:tc>
                <a:extLst>
                  <a:ext uri="{0D108BD9-81ED-4DB2-BD59-A6C34878D82A}">
                    <a16:rowId xmlns:a16="http://schemas.microsoft.com/office/drawing/2014/main" val="3955356660"/>
                  </a:ext>
                </a:extLst>
              </a:tr>
            </a:tbl>
          </a:graphicData>
        </a:graphic>
      </p:graphicFrame>
      <p:pic>
        <p:nvPicPr>
          <p:cNvPr id="6" name="Picture 5">
            <a:extLst>
              <a:ext uri="{FF2B5EF4-FFF2-40B4-BE49-F238E27FC236}">
                <a16:creationId xmlns:a16="http://schemas.microsoft.com/office/drawing/2014/main" id="{16936EF5-4CAF-4CD7-8688-D01DEFD0DB8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578324" y="3386067"/>
            <a:ext cx="4498876" cy="2562318"/>
          </a:xfrm>
          <a:prstGeom prst="rect">
            <a:avLst/>
          </a:prstGeom>
        </p:spPr>
      </p:pic>
      <p:pic>
        <p:nvPicPr>
          <p:cNvPr id="8" name="Picture 7">
            <a:extLst>
              <a:ext uri="{FF2B5EF4-FFF2-40B4-BE49-F238E27FC236}">
                <a16:creationId xmlns:a16="http://schemas.microsoft.com/office/drawing/2014/main" id="{938552F6-E64F-4BA8-91E8-F4F24F05C7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6477" y="1146706"/>
            <a:ext cx="3616100" cy="2059536"/>
          </a:xfrm>
          <a:prstGeom prst="rect">
            <a:avLst/>
          </a:prstGeom>
        </p:spPr>
      </p:pic>
    </p:spTree>
    <p:extLst>
      <p:ext uri="{BB962C8B-B14F-4D97-AF65-F5344CB8AC3E}">
        <p14:creationId xmlns:p14="http://schemas.microsoft.com/office/powerpoint/2010/main" val="4221929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F0831B89-1821-47B5-A20F-2BDBD0447A6C}"/>
              </a:ext>
            </a:extLst>
          </p:cNvPr>
          <p:cNvSpPr txBox="1">
            <a:spLocks noGrp="1"/>
          </p:cNvSpPr>
          <p:nvPr>
            <p:ph type="title"/>
          </p:nvPr>
        </p:nvSpPr>
        <p:spPr>
          <a:xfrm>
            <a:off x="113792" y="429005"/>
            <a:ext cx="3340735" cy="452120"/>
          </a:xfrm>
          <a:prstGeom prst="rect">
            <a:avLst/>
          </a:prstGeom>
        </p:spPr>
        <p:txBody>
          <a:bodyPr vert="horz" wrap="square" lIns="0" tIns="12065" rIns="0" bIns="0" rtlCol="0">
            <a:spAutoFit/>
          </a:bodyPr>
          <a:lstStyle/>
          <a:p>
            <a:pPr marL="12700">
              <a:lnSpc>
                <a:spcPct val="100000"/>
              </a:lnSpc>
              <a:spcBef>
                <a:spcPts val="95"/>
              </a:spcBef>
            </a:pPr>
            <a:r>
              <a:rPr spc="-70" dirty="0"/>
              <a:t>11. </a:t>
            </a:r>
            <a:r>
              <a:rPr spc="-5" dirty="0"/>
              <a:t>Prototype</a:t>
            </a:r>
            <a:r>
              <a:rPr spc="35" dirty="0"/>
              <a:t> </a:t>
            </a:r>
            <a:r>
              <a:rPr spc="-5" dirty="0"/>
              <a:t>Screen</a:t>
            </a:r>
          </a:p>
        </p:txBody>
      </p:sp>
      <p:graphicFrame>
        <p:nvGraphicFramePr>
          <p:cNvPr id="4" name="Table 5">
            <a:extLst>
              <a:ext uri="{FF2B5EF4-FFF2-40B4-BE49-F238E27FC236}">
                <a16:creationId xmlns:a16="http://schemas.microsoft.com/office/drawing/2014/main" id="{EC763724-87E8-477F-A63C-ED4298AB4ABF}"/>
              </a:ext>
            </a:extLst>
          </p:cNvPr>
          <p:cNvGraphicFramePr>
            <a:graphicFrameLocks noGrp="1"/>
          </p:cNvGraphicFramePr>
          <p:nvPr>
            <p:extLst>
              <p:ext uri="{D42A27DB-BD31-4B8C-83A1-F6EECF244321}">
                <p14:modId xmlns:p14="http://schemas.microsoft.com/office/powerpoint/2010/main" val="2400898383"/>
              </p:ext>
            </p:extLst>
          </p:nvPr>
        </p:nvGraphicFramePr>
        <p:xfrm>
          <a:off x="113792" y="1142999"/>
          <a:ext cx="8725408" cy="5715001"/>
        </p:xfrm>
        <a:graphic>
          <a:graphicData uri="http://schemas.openxmlformats.org/drawingml/2006/table">
            <a:tbl>
              <a:tblPr firstRow="1" bandRow="1">
                <a:tableStyleId>{5940675A-B579-460E-94D1-54222C63F5DA}</a:tableStyleId>
              </a:tblPr>
              <a:tblGrid>
                <a:gridCol w="1105408">
                  <a:extLst>
                    <a:ext uri="{9D8B030D-6E8A-4147-A177-3AD203B41FA5}">
                      <a16:colId xmlns:a16="http://schemas.microsoft.com/office/drawing/2014/main" val="2165685715"/>
                    </a:ext>
                  </a:extLst>
                </a:gridCol>
                <a:gridCol w="7620000">
                  <a:extLst>
                    <a:ext uri="{9D8B030D-6E8A-4147-A177-3AD203B41FA5}">
                      <a16:colId xmlns:a16="http://schemas.microsoft.com/office/drawing/2014/main" val="1592338965"/>
                    </a:ext>
                  </a:extLst>
                </a:gridCol>
              </a:tblGrid>
              <a:tr h="2177642">
                <a:tc>
                  <a:txBody>
                    <a:bodyPr/>
                    <a:lstStyle/>
                    <a:p>
                      <a:pPr algn="ctr"/>
                      <a:r>
                        <a:rPr lang="id-ID" b="1" dirty="0"/>
                        <a:t>Beta Version</a:t>
                      </a:r>
                      <a:endParaRPr lang="id-ID" dirty="0"/>
                    </a:p>
                  </a:txBody>
                  <a:tcPr/>
                </a:tc>
                <a:tc>
                  <a:txBody>
                    <a:bodyPr/>
                    <a:lstStyle/>
                    <a:p>
                      <a:endParaRPr lang="id-ID" dirty="0"/>
                    </a:p>
                  </a:txBody>
                  <a:tcPr/>
                </a:tc>
                <a:extLst>
                  <a:ext uri="{0D108BD9-81ED-4DB2-BD59-A6C34878D82A}">
                    <a16:rowId xmlns:a16="http://schemas.microsoft.com/office/drawing/2014/main" val="650246131"/>
                  </a:ext>
                </a:extLst>
              </a:tr>
              <a:tr h="287057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d-ID" b="1" dirty="0"/>
                        <a:t>Final Version</a:t>
                      </a:r>
                    </a:p>
                    <a:p>
                      <a:endParaRPr lang="id-ID" dirty="0"/>
                    </a:p>
                  </a:txBody>
                  <a:tcPr/>
                </a:tc>
                <a:tc>
                  <a:txBody>
                    <a:bodyPr/>
                    <a:lstStyle/>
                    <a:p>
                      <a:endParaRPr lang="id-ID" dirty="0"/>
                    </a:p>
                  </a:txBody>
                  <a:tcPr/>
                </a:tc>
                <a:extLst>
                  <a:ext uri="{0D108BD9-81ED-4DB2-BD59-A6C34878D82A}">
                    <a16:rowId xmlns:a16="http://schemas.microsoft.com/office/drawing/2014/main" val="3636862622"/>
                  </a:ext>
                </a:extLst>
              </a:tr>
              <a:tr h="666788">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d-ID" b="1" dirty="0"/>
                        <a:t>Changes</a:t>
                      </a:r>
                    </a:p>
                    <a:p>
                      <a:pPr algn="ctr"/>
                      <a:endParaRPr lang="id-ID"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d-ID" dirty="0"/>
                        <a:t>Adding React, comment, and share buttons.</a:t>
                      </a:r>
                    </a:p>
                    <a:p>
                      <a:r>
                        <a:rPr lang="id-ID" dirty="0"/>
                        <a:t>Adding Small Biodata</a:t>
                      </a:r>
                    </a:p>
                  </a:txBody>
                  <a:tcPr/>
                </a:tc>
                <a:extLst>
                  <a:ext uri="{0D108BD9-81ED-4DB2-BD59-A6C34878D82A}">
                    <a16:rowId xmlns:a16="http://schemas.microsoft.com/office/drawing/2014/main" val="3955356660"/>
                  </a:ext>
                </a:extLst>
              </a:tr>
            </a:tbl>
          </a:graphicData>
        </a:graphic>
      </p:graphicFrame>
      <p:pic>
        <p:nvPicPr>
          <p:cNvPr id="6" name="Picture 5">
            <a:extLst>
              <a:ext uri="{FF2B5EF4-FFF2-40B4-BE49-F238E27FC236}">
                <a16:creationId xmlns:a16="http://schemas.microsoft.com/office/drawing/2014/main" id="{A92BDA78-7654-4DE8-856E-3FB0A63F1A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038600" y="3408218"/>
            <a:ext cx="3569728" cy="2639403"/>
          </a:xfrm>
          <a:prstGeom prst="rect">
            <a:avLst/>
          </a:prstGeom>
        </p:spPr>
      </p:pic>
      <p:pic>
        <p:nvPicPr>
          <p:cNvPr id="8" name="Picture 7">
            <a:extLst>
              <a:ext uri="{FF2B5EF4-FFF2-40B4-BE49-F238E27FC236}">
                <a16:creationId xmlns:a16="http://schemas.microsoft.com/office/drawing/2014/main" id="{CA6E85A5-0F61-4C17-B791-CA1E2F7F4E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590" y="1166295"/>
            <a:ext cx="2438210" cy="2122277"/>
          </a:xfrm>
          <a:prstGeom prst="rect">
            <a:avLst/>
          </a:prstGeom>
        </p:spPr>
      </p:pic>
    </p:spTree>
    <p:extLst>
      <p:ext uri="{BB962C8B-B14F-4D97-AF65-F5344CB8AC3E}">
        <p14:creationId xmlns:p14="http://schemas.microsoft.com/office/powerpoint/2010/main" val="2579179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802379" cy="452120"/>
          </a:xfrm>
          <a:prstGeom prst="rect">
            <a:avLst/>
          </a:prstGeom>
        </p:spPr>
        <p:txBody>
          <a:bodyPr vert="horz" wrap="square" lIns="0" tIns="12065" rIns="0" bIns="0" rtlCol="0">
            <a:spAutoFit/>
          </a:bodyPr>
          <a:lstStyle/>
          <a:p>
            <a:pPr marL="12700">
              <a:lnSpc>
                <a:spcPct val="100000"/>
              </a:lnSpc>
              <a:spcBef>
                <a:spcPts val="95"/>
              </a:spcBef>
            </a:pPr>
            <a:r>
              <a:rPr spc="-5" dirty="0"/>
              <a:t>12. Prototype</a:t>
            </a:r>
            <a:r>
              <a:rPr spc="-15" dirty="0"/>
              <a:t> </a:t>
            </a:r>
            <a:r>
              <a:rPr spc="-5" dirty="0"/>
              <a:t>Feedback</a:t>
            </a:r>
          </a:p>
        </p:txBody>
      </p:sp>
      <p:graphicFrame>
        <p:nvGraphicFramePr>
          <p:cNvPr id="3" name="Table 3">
            <a:extLst>
              <a:ext uri="{FF2B5EF4-FFF2-40B4-BE49-F238E27FC236}">
                <a16:creationId xmlns:a16="http://schemas.microsoft.com/office/drawing/2014/main" id="{7F6BC033-4176-48C4-92F7-C5738BED8D73}"/>
              </a:ext>
            </a:extLst>
          </p:cNvPr>
          <p:cNvGraphicFramePr>
            <a:graphicFrameLocks noGrp="1"/>
          </p:cNvGraphicFramePr>
          <p:nvPr>
            <p:extLst>
              <p:ext uri="{D42A27DB-BD31-4B8C-83A1-F6EECF244321}">
                <p14:modId xmlns:p14="http://schemas.microsoft.com/office/powerpoint/2010/main" val="4229426292"/>
              </p:ext>
            </p:extLst>
          </p:nvPr>
        </p:nvGraphicFramePr>
        <p:xfrm>
          <a:off x="134574" y="1182738"/>
          <a:ext cx="8704626" cy="5580196"/>
        </p:xfrm>
        <a:graphic>
          <a:graphicData uri="http://schemas.openxmlformats.org/drawingml/2006/table">
            <a:tbl>
              <a:tblPr firstRow="1" bandRow="1">
                <a:tableStyleId>{5C22544A-7EE6-4342-B048-85BDC9FD1C3A}</a:tableStyleId>
              </a:tblPr>
              <a:tblGrid>
                <a:gridCol w="848597">
                  <a:extLst>
                    <a:ext uri="{9D8B030D-6E8A-4147-A177-3AD203B41FA5}">
                      <a16:colId xmlns:a16="http://schemas.microsoft.com/office/drawing/2014/main" val="2188309916"/>
                    </a:ext>
                  </a:extLst>
                </a:gridCol>
                <a:gridCol w="4125475">
                  <a:extLst>
                    <a:ext uri="{9D8B030D-6E8A-4147-A177-3AD203B41FA5}">
                      <a16:colId xmlns:a16="http://schemas.microsoft.com/office/drawing/2014/main" val="2942587749"/>
                    </a:ext>
                  </a:extLst>
                </a:gridCol>
                <a:gridCol w="3730554">
                  <a:extLst>
                    <a:ext uri="{9D8B030D-6E8A-4147-A177-3AD203B41FA5}">
                      <a16:colId xmlns:a16="http://schemas.microsoft.com/office/drawing/2014/main" val="1567782905"/>
                    </a:ext>
                  </a:extLst>
                </a:gridCol>
              </a:tblGrid>
              <a:tr h="617809">
                <a:tc>
                  <a:txBody>
                    <a:bodyPr/>
                    <a:lstStyle/>
                    <a:p>
                      <a:r>
                        <a:rPr lang="id-ID" sz="2800" dirty="0"/>
                        <a:t>No.</a:t>
                      </a:r>
                    </a:p>
                  </a:txBody>
                  <a:tcPr/>
                </a:tc>
                <a:tc>
                  <a:txBody>
                    <a:bodyPr/>
                    <a:lstStyle/>
                    <a:p>
                      <a:r>
                        <a:rPr lang="id-ID" sz="2800" dirty="0"/>
                        <a:t>Before</a:t>
                      </a:r>
                    </a:p>
                  </a:txBody>
                  <a:tcPr/>
                </a:tc>
                <a:tc>
                  <a:txBody>
                    <a:bodyPr/>
                    <a:lstStyle/>
                    <a:p>
                      <a:r>
                        <a:rPr lang="id-ID" sz="2800" dirty="0"/>
                        <a:t>After</a:t>
                      </a:r>
                    </a:p>
                  </a:txBody>
                  <a:tcPr/>
                </a:tc>
                <a:extLst>
                  <a:ext uri="{0D108BD9-81ED-4DB2-BD59-A6C34878D82A}">
                    <a16:rowId xmlns:a16="http://schemas.microsoft.com/office/drawing/2014/main" val="2139546957"/>
                  </a:ext>
                </a:extLst>
              </a:tr>
              <a:tr h="653747">
                <a:tc>
                  <a:txBody>
                    <a:bodyPr/>
                    <a:lstStyle/>
                    <a:p>
                      <a:r>
                        <a:rPr lang="id-ID" sz="2000" dirty="0"/>
                        <a:t>1.</a:t>
                      </a:r>
                    </a:p>
                  </a:txBody>
                  <a:tcPr/>
                </a:tc>
                <a:tc>
                  <a:txBody>
                    <a:bodyPr/>
                    <a:lstStyle/>
                    <a:p>
                      <a:r>
                        <a:rPr lang="id-ID" sz="2000" dirty="0"/>
                        <a:t>No picture, button, footer and less layout in the Homepage</a:t>
                      </a:r>
                    </a:p>
                  </a:txBody>
                  <a:tcPr/>
                </a:tc>
                <a:tc>
                  <a:txBody>
                    <a:bodyPr/>
                    <a:lstStyle/>
                    <a:p>
                      <a:r>
                        <a:rPr lang="id-ID" sz="2000" dirty="0"/>
                        <a:t>Have more picture, layout and some button also footer</a:t>
                      </a:r>
                    </a:p>
                  </a:txBody>
                  <a:tcPr/>
                </a:tc>
                <a:extLst>
                  <a:ext uri="{0D108BD9-81ED-4DB2-BD59-A6C34878D82A}">
                    <a16:rowId xmlns:a16="http://schemas.microsoft.com/office/drawing/2014/main" val="3905758600"/>
                  </a:ext>
                </a:extLst>
              </a:tr>
              <a:tr h="653747">
                <a:tc>
                  <a:txBody>
                    <a:bodyPr/>
                    <a:lstStyle/>
                    <a:p>
                      <a:r>
                        <a:rPr lang="id-ID" sz="2000" dirty="0"/>
                        <a:t>2.</a:t>
                      </a:r>
                    </a:p>
                  </a:txBody>
                  <a:tcPr/>
                </a:tc>
                <a:tc>
                  <a:txBody>
                    <a:bodyPr/>
                    <a:lstStyle/>
                    <a:p>
                      <a:r>
                        <a:rPr lang="id-ID" sz="2000" dirty="0"/>
                        <a:t>Less some layout picture and copy right in Sign Page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d-ID" sz="2000" dirty="0"/>
                        <a:t>Adding some layout picture and copy right in Sign Page</a:t>
                      </a:r>
                    </a:p>
                  </a:txBody>
                  <a:tcPr/>
                </a:tc>
                <a:extLst>
                  <a:ext uri="{0D108BD9-81ED-4DB2-BD59-A6C34878D82A}">
                    <a16:rowId xmlns:a16="http://schemas.microsoft.com/office/drawing/2014/main" val="409170534"/>
                  </a:ext>
                </a:extLst>
              </a:tr>
              <a:tr h="653747">
                <a:tc>
                  <a:txBody>
                    <a:bodyPr/>
                    <a:lstStyle/>
                    <a:p>
                      <a:r>
                        <a:rPr lang="id-ID" sz="2000" dirty="0"/>
                        <a:t>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d-ID" sz="2000" dirty="0"/>
                        <a:t>Not have React, comment, and share button.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d-ID" sz="2000" dirty="0"/>
                        <a:t>Adding React, comment, and share button.</a:t>
                      </a:r>
                    </a:p>
                  </a:txBody>
                  <a:tcPr/>
                </a:tc>
                <a:extLst>
                  <a:ext uri="{0D108BD9-81ED-4DB2-BD59-A6C34878D82A}">
                    <a16:rowId xmlns:a16="http://schemas.microsoft.com/office/drawing/2014/main" val="2443122750"/>
                  </a:ext>
                </a:extLst>
              </a:tr>
              <a:tr h="617809">
                <a:tc>
                  <a:txBody>
                    <a:bodyPr/>
                    <a:lstStyle/>
                    <a:p>
                      <a:r>
                        <a:rPr lang="id-ID" sz="2000" dirty="0"/>
                        <a:t>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d-ID" sz="2000" dirty="0"/>
                        <a:t>Not Have suggestions to follows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d-ID" sz="2000" dirty="0"/>
                        <a:t>Adding suggestions to follows</a:t>
                      </a:r>
                    </a:p>
                  </a:txBody>
                  <a:tcPr/>
                </a:tc>
                <a:extLst>
                  <a:ext uri="{0D108BD9-81ED-4DB2-BD59-A6C34878D82A}">
                    <a16:rowId xmlns:a16="http://schemas.microsoft.com/office/drawing/2014/main" val="4119126984"/>
                  </a:ext>
                </a:extLst>
              </a:tr>
              <a:tr h="617809">
                <a:tc>
                  <a:txBody>
                    <a:bodyPr/>
                    <a:lstStyle/>
                    <a:p>
                      <a:r>
                        <a:rPr lang="id-ID" sz="2000" dirty="0"/>
                        <a:t>5.</a:t>
                      </a:r>
                    </a:p>
                  </a:txBody>
                  <a:tcPr/>
                </a:tc>
                <a:tc>
                  <a:txBody>
                    <a:bodyPr/>
                    <a:lstStyle/>
                    <a:p>
                      <a:r>
                        <a:rPr lang="id-ID" sz="2000" dirty="0"/>
                        <a:t>No Company search result</a:t>
                      </a:r>
                    </a:p>
                  </a:txBody>
                  <a:tcPr/>
                </a:tc>
                <a:tc>
                  <a:txBody>
                    <a:bodyPr/>
                    <a:lstStyle/>
                    <a:p>
                      <a:r>
                        <a:rPr lang="id-ID" sz="2000" dirty="0"/>
                        <a:t>Adding Company search result</a:t>
                      </a:r>
                    </a:p>
                  </a:txBody>
                  <a:tcPr/>
                </a:tc>
                <a:extLst>
                  <a:ext uri="{0D108BD9-81ED-4DB2-BD59-A6C34878D82A}">
                    <a16:rowId xmlns:a16="http://schemas.microsoft.com/office/drawing/2014/main" val="2936720568"/>
                  </a:ext>
                </a:extLst>
              </a:tr>
              <a:tr h="617809">
                <a:tc>
                  <a:txBody>
                    <a:bodyPr/>
                    <a:lstStyle/>
                    <a:p>
                      <a:r>
                        <a:rPr lang="id-ID" sz="2000" dirty="0"/>
                        <a:t>6.</a:t>
                      </a:r>
                    </a:p>
                  </a:txBody>
                  <a:tcPr/>
                </a:tc>
                <a:tc>
                  <a:txBody>
                    <a:bodyPr/>
                    <a:lstStyle/>
                    <a:p>
                      <a:r>
                        <a:rPr lang="id-ID" sz="2000" dirty="0"/>
                        <a:t>Not have biodata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d-ID" sz="2000" dirty="0"/>
                        <a:t>Adding Small Biodata</a:t>
                      </a:r>
                    </a:p>
                  </a:txBody>
                  <a:tcPr/>
                </a:tc>
                <a:extLst>
                  <a:ext uri="{0D108BD9-81ED-4DB2-BD59-A6C34878D82A}">
                    <a16:rowId xmlns:a16="http://schemas.microsoft.com/office/drawing/2014/main" val="1468590"/>
                  </a:ext>
                </a:extLst>
              </a:tr>
              <a:tr h="937985">
                <a:tc>
                  <a:txBody>
                    <a:bodyPr/>
                    <a:lstStyle/>
                    <a:p>
                      <a:r>
                        <a:rPr lang="id-ID" sz="2000" dirty="0"/>
                        <a:t>7.</a:t>
                      </a:r>
                    </a:p>
                  </a:txBody>
                  <a:tcPr/>
                </a:tc>
                <a:tc>
                  <a:txBody>
                    <a:bodyPr/>
                    <a:lstStyle/>
                    <a:p>
                      <a:r>
                        <a:rPr lang="id-ID" sz="2000" dirty="0"/>
                        <a:t>Some button is not linking on the website</a:t>
                      </a:r>
                    </a:p>
                  </a:txBody>
                  <a:tcPr/>
                </a:tc>
                <a:tc>
                  <a:txBody>
                    <a:bodyPr/>
                    <a:lstStyle/>
                    <a:p>
                      <a:r>
                        <a:rPr lang="id-ID" sz="2000" dirty="0"/>
                        <a:t>Make a button view my profile, edit profile, log out, and search have a function</a:t>
                      </a:r>
                    </a:p>
                  </a:txBody>
                  <a:tcPr/>
                </a:tc>
                <a:extLst>
                  <a:ext uri="{0D108BD9-81ED-4DB2-BD59-A6C34878D82A}">
                    <a16:rowId xmlns:a16="http://schemas.microsoft.com/office/drawing/2014/main" val="90624368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707640" cy="452120"/>
          </a:xfrm>
          <a:prstGeom prst="rect">
            <a:avLst/>
          </a:prstGeom>
        </p:spPr>
        <p:txBody>
          <a:bodyPr vert="horz" wrap="square" lIns="0" tIns="12065" rIns="0" bIns="0" rtlCol="0">
            <a:spAutoFit/>
          </a:bodyPr>
          <a:lstStyle/>
          <a:p>
            <a:pPr marL="12700">
              <a:lnSpc>
                <a:spcPct val="100000"/>
              </a:lnSpc>
              <a:spcBef>
                <a:spcPts val="95"/>
              </a:spcBef>
            </a:pPr>
            <a:r>
              <a:rPr spc="-5" dirty="0"/>
              <a:t>13. Usability</a:t>
            </a:r>
            <a:r>
              <a:rPr spc="-80" dirty="0"/>
              <a:t> </a:t>
            </a:r>
            <a:r>
              <a:rPr spc="-85" dirty="0"/>
              <a:t>Test</a:t>
            </a:r>
          </a:p>
        </p:txBody>
      </p:sp>
      <p:sp>
        <p:nvSpPr>
          <p:cNvPr id="3" name="object 5">
            <a:extLst>
              <a:ext uri="{FF2B5EF4-FFF2-40B4-BE49-F238E27FC236}">
                <a16:creationId xmlns:a16="http://schemas.microsoft.com/office/drawing/2014/main" id="{8C2F052A-F9E5-49B3-B02D-D6AF0022B0CB}"/>
              </a:ext>
            </a:extLst>
          </p:cNvPr>
          <p:cNvSpPr/>
          <p:nvPr/>
        </p:nvSpPr>
        <p:spPr>
          <a:xfrm>
            <a:off x="59928"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4" name="object 7">
            <a:extLst>
              <a:ext uri="{FF2B5EF4-FFF2-40B4-BE49-F238E27FC236}">
                <a16:creationId xmlns:a16="http://schemas.microsoft.com/office/drawing/2014/main" id="{B4224122-0E71-47B3-9559-7542237B7A4B}"/>
              </a:ext>
            </a:extLst>
          </p:cNvPr>
          <p:cNvSpPr txBox="1"/>
          <p:nvPr/>
        </p:nvSpPr>
        <p:spPr>
          <a:xfrm>
            <a:off x="186639" y="1128083"/>
            <a:ext cx="8576361" cy="4574457"/>
          </a:xfrm>
          <a:prstGeom prst="rect">
            <a:avLst/>
          </a:prstGeom>
          <a:noFill/>
        </p:spPr>
        <p:txBody>
          <a:bodyPr vert="horz" wrap="square" lIns="0" tIns="98425" rIns="0" bIns="0" rtlCol="0">
            <a:spAutoFit/>
          </a:bodyPr>
          <a:lstStyle/>
          <a:p>
            <a:pPr marL="786765" marR="311150">
              <a:lnSpc>
                <a:spcPct val="115000"/>
              </a:lnSpc>
              <a:spcBef>
                <a:spcPts val="370"/>
              </a:spcBef>
              <a:spcAft>
                <a:spcPts val="0"/>
              </a:spcAft>
            </a:pPr>
            <a:r>
              <a:rPr lang="id-ID" sz="1800" b="1" dirty="0">
                <a:effectLst/>
                <a:latin typeface="Cambria" panose="02040503050406030204" pitchFamily="18" charset="0"/>
                <a:ea typeface="Cambria" panose="02040503050406030204" pitchFamily="18" charset="0"/>
                <a:cs typeface="Cambria" panose="02040503050406030204" pitchFamily="18" charset="0"/>
              </a:rPr>
              <a:t>First Usability Test</a:t>
            </a:r>
          </a:p>
          <a:p>
            <a:pPr marL="786765" marR="311150">
              <a:lnSpc>
                <a:spcPct val="115000"/>
              </a:lnSpc>
              <a:spcBef>
                <a:spcPts val="370"/>
              </a:spcBef>
              <a:spcAft>
                <a:spcPts val="0"/>
              </a:spcAft>
            </a:pPr>
            <a:r>
              <a:rPr lang="id-ID" sz="1800" b="0" dirty="0">
                <a:effectLst/>
                <a:latin typeface="Cambria" panose="02040503050406030204" pitchFamily="18" charset="0"/>
                <a:ea typeface="Cambria" panose="02040503050406030204" pitchFamily="18" charset="0"/>
                <a:cs typeface="Cambria" panose="02040503050406030204" pitchFamily="18" charset="0"/>
              </a:rPr>
              <a:t>Registration new account</a:t>
            </a:r>
            <a:endParaRPr lang="id-ID"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786765" marR="311150">
              <a:lnSpc>
                <a:spcPct val="115000"/>
              </a:lnSpc>
              <a:spcBef>
                <a:spcPts val="370"/>
              </a:spcBef>
              <a:spcAft>
                <a:spcPts val="0"/>
              </a:spcAft>
            </a:pPr>
            <a:r>
              <a:rPr lang="id-ID" sz="1800" b="1" dirty="0">
                <a:effectLst/>
                <a:latin typeface="Cambria" panose="02040503050406030204" pitchFamily="18" charset="0"/>
                <a:ea typeface="Cambria" panose="02040503050406030204" pitchFamily="18" charset="0"/>
                <a:cs typeface="Cambria" panose="02040503050406030204" pitchFamily="18" charset="0"/>
              </a:rPr>
              <a:t>Second Usability Test</a:t>
            </a:r>
          </a:p>
          <a:p>
            <a:pPr marL="786765" marR="311150">
              <a:lnSpc>
                <a:spcPct val="115000"/>
              </a:lnSpc>
              <a:spcBef>
                <a:spcPts val="370"/>
              </a:spcBef>
              <a:spcAft>
                <a:spcPts val="0"/>
              </a:spcAft>
            </a:pPr>
            <a:r>
              <a:rPr lang="id-ID" sz="1800" b="0" dirty="0">
                <a:effectLst/>
                <a:latin typeface="Cambria" panose="02040503050406030204" pitchFamily="18" charset="0"/>
                <a:ea typeface="Cambria" panose="02040503050406030204" pitchFamily="18" charset="0"/>
                <a:cs typeface="Cambria" panose="02040503050406030204" pitchFamily="18" charset="0"/>
              </a:rPr>
              <a:t>Login with new account.</a:t>
            </a:r>
            <a:endParaRPr lang="id-ID" sz="1800" b="1" dirty="0">
              <a:effectLst/>
              <a:latin typeface="Cambria" panose="02040503050406030204" pitchFamily="18" charset="0"/>
              <a:ea typeface="Cambria" panose="02040503050406030204" pitchFamily="18" charset="0"/>
              <a:cs typeface="Cambria" panose="02040503050406030204" pitchFamily="18" charset="0"/>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dirty="0">
              <a:latin typeface="Calibri"/>
              <a:cs typeface="Calibri"/>
            </a:endParaRPr>
          </a:p>
          <a:p>
            <a:pPr marL="469900" lvl="1">
              <a:lnSpc>
                <a:spcPct val="100000"/>
              </a:lnSpc>
              <a:tabLst>
                <a:tab pos="756285" algn="l"/>
                <a:tab pos="756920" algn="l"/>
              </a:tabLst>
            </a:pPr>
            <a:endParaRPr sz="1800" dirty="0">
              <a:latin typeface="Calibri"/>
              <a:cs typeface="Calibri"/>
            </a:endParaRPr>
          </a:p>
        </p:txBody>
      </p:sp>
      <p:graphicFrame>
        <p:nvGraphicFramePr>
          <p:cNvPr id="5" name="Table 4">
            <a:extLst>
              <a:ext uri="{FF2B5EF4-FFF2-40B4-BE49-F238E27FC236}">
                <a16:creationId xmlns:a16="http://schemas.microsoft.com/office/drawing/2014/main" id="{60671D6D-3B10-42C2-9215-8B6DF2DEF420}"/>
              </a:ext>
            </a:extLst>
          </p:cNvPr>
          <p:cNvGraphicFramePr>
            <a:graphicFrameLocks noGrp="1"/>
          </p:cNvGraphicFramePr>
          <p:nvPr>
            <p:extLst>
              <p:ext uri="{D42A27DB-BD31-4B8C-83A1-F6EECF244321}">
                <p14:modId xmlns:p14="http://schemas.microsoft.com/office/powerpoint/2010/main" val="3326084614"/>
              </p:ext>
            </p:extLst>
          </p:nvPr>
        </p:nvGraphicFramePr>
        <p:xfrm>
          <a:off x="533401" y="2057400"/>
          <a:ext cx="7239000" cy="2057400"/>
        </p:xfrm>
        <a:graphic>
          <a:graphicData uri="http://schemas.openxmlformats.org/drawingml/2006/table">
            <a:tbl>
              <a:tblPr firstRow="1" firstCol="1" bandRow="1">
                <a:tableStyleId>{5C22544A-7EE6-4342-B048-85BDC9FD1C3A}</a:tableStyleId>
              </a:tblPr>
              <a:tblGrid>
                <a:gridCol w="790377">
                  <a:extLst>
                    <a:ext uri="{9D8B030D-6E8A-4147-A177-3AD203B41FA5}">
                      <a16:colId xmlns:a16="http://schemas.microsoft.com/office/drawing/2014/main" val="1268706132"/>
                    </a:ext>
                  </a:extLst>
                </a:gridCol>
                <a:gridCol w="1527144">
                  <a:extLst>
                    <a:ext uri="{9D8B030D-6E8A-4147-A177-3AD203B41FA5}">
                      <a16:colId xmlns:a16="http://schemas.microsoft.com/office/drawing/2014/main" val="269566590"/>
                    </a:ext>
                  </a:extLst>
                </a:gridCol>
                <a:gridCol w="1732396">
                  <a:extLst>
                    <a:ext uri="{9D8B030D-6E8A-4147-A177-3AD203B41FA5}">
                      <a16:colId xmlns:a16="http://schemas.microsoft.com/office/drawing/2014/main" val="817577980"/>
                    </a:ext>
                  </a:extLst>
                </a:gridCol>
                <a:gridCol w="1723207">
                  <a:extLst>
                    <a:ext uri="{9D8B030D-6E8A-4147-A177-3AD203B41FA5}">
                      <a16:colId xmlns:a16="http://schemas.microsoft.com/office/drawing/2014/main" val="2234945668"/>
                    </a:ext>
                  </a:extLst>
                </a:gridCol>
                <a:gridCol w="1465876">
                  <a:extLst>
                    <a:ext uri="{9D8B030D-6E8A-4147-A177-3AD203B41FA5}">
                      <a16:colId xmlns:a16="http://schemas.microsoft.com/office/drawing/2014/main" val="3805160187"/>
                    </a:ext>
                  </a:extLst>
                </a:gridCol>
              </a:tblGrid>
              <a:tr h="411480">
                <a:tc>
                  <a:txBody>
                    <a:bodyPr/>
                    <a:lstStyle/>
                    <a:p>
                      <a:pPr marR="311150" algn="ctr">
                        <a:lnSpc>
                          <a:spcPct val="115000"/>
                        </a:lnSpc>
                        <a:spcBef>
                          <a:spcPts val="370"/>
                        </a:spcBef>
                        <a:spcAft>
                          <a:spcPts val="0"/>
                        </a:spcAft>
                      </a:pPr>
                      <a:r>
                        <a:rPr lang="id-ID" sz="1600" dirty="0">
                          <a:effectLst/>
                        </a:rPr>
                        <a:t>No.</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dirty="0">
                          <a:effectLst/>
                        </a:rPr>
                        <a:t>User</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a:effectLst/>
                        </a:rPr>
                        <a:t>TOT</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a:effectLst/>
                        </a:rPr>
                        <a:t>TSR</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67310" algn="ctr">
                        <a:lnSpc>
                          <a:spcPct val="115000"/>
                        </a:lnSpc>
                        <a:spcBef>
                          <a:spcPts val="370"/>
                        </a:spcBef>
                        <a:spcAft>
                          <a:spcPts val="0"/>
                        </a:spcAft>
                      </a:pPr>
                      <a:r>
                        <a:rPr lang="id-ID" sz="1600">
                          <a:effectLst/>
                        </a:rPr>
                        <a:t>CSAT</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extLst>
                  <a:ext uri="{0D108BD9-81ED-4DB2-BD59-A6C34878D82A}">
                    <a16:rowId xmlns:a16="http://schemas.microsoft.com/office/drawing/2014/main" val="409005625"/>
                  </a:ext>
                </a:extLst>
              </a:tr>
              <a:tr h="411480">
                <a:tc>
                  <a:txBody>
                    <a:bodyPr/>
                    <a:lstStyle/>
                    <a:p>
                      <a:pPr marR="311150" algn="ctr">
                        <a:lnSpc>
                          <a:spcPct val="115000"/>
                        </a:lnSpc>
                        <a:spcBef>
                          <a:spcPts val="370"/>
                        </a:spcBef>
                        <a:spcAft>
                          <a:spcPts val="0"/>
                        </a:spcAft>
                      </a:pPr>
                      <a:r>
                        <a:rPr lang="id-ID" sz="1600">
                          <a:effectLst/>
                        </a:rPr>
                        <a:t>1</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8100">
                        <a:lnSpc>
                          <a:spcPct val="115000"/>
                        </a:lnSpc>
                        <a:spcBef>
                          <a:spcPts val="370"/>
                        </a:spcBef>
                        <a:spcAft>
                          <a:spcPts val="0"/>
                        </a:spcAft>
                      </a:pPr>
                      <a:r>
                        <a:rPr lang="id-ID" sz="1600" dirty="0">
                          <a:effectLst/>
                        </a:rPr>
                        <a:t>Anjar Wibawa</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dirty="0">
                          <a:effectLst/>
                        </a:rPr>
                        <a:t>60 seconds</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a:effectLst/>
                        </a:rPr>
                        <a:t>Success</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67310" algn="ctr">
                        <a:lnSpc>
                          <a:spcPct val="115000"/>
                        </a:lnSpc>
                        <a:spcBef>
                          <a:spcPts val="370"/>
                        </a:spcBef>
                        <a:spcAft>
                          <a:spcPts val="0"/>
                        </a:spcAft>
                      </a:pPr>
                      <a:r>
                        <a:rPr lang="id-ID" sz="1600">
                          <a:effectLst/>
                        </a:rPr>
                        <a:t>Satisfied</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extLst>
                  <a:ext uri="{0D108BD9-81ED-4DB2-BD59-A6C34878D82A}">
                    <a16:rowId xmlns:a16="http://schemas.microsoft.com/office/drawing/2014/main" val="1243044043"/>
                  </a:ext>
                </a:extLst>
              </a:tr>
              <a:tr h="411480">
                <a:tc>
                  <a:txBody>
                    <a:bodyPr/>
                    <a:lstStyle/>
                    <a:p>
                      <a:pPr marR="311150" algn="ctr">
                        <a:lnSpc>
                          <a:spcPct val="115000"/>
                        </a:lnSpc>
                        <a:spcBef>
                          <a:spcPts val="370"/>
                        </a:spcBef>
                        <a:spcAft>
                          <a:spcPts val="0"/>
                        </a:spcAft>
                      </a:pPr>
                      <a:r>
                        <a:rPr lang="id-ID" sz="1600">
                          <a:effectLst/>
                        </a:rPr>
                        <a:t>2</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8100">
                        <a:lnSpc>
                          <a:spcPct val="115000"/>
                        </a:lnSpc>
                        <a:spcBef>
                          <a:spcPts val="370"/>
                        </a:spcBef>
                        <a:spcAft>
                          <a:spcPts val="0"/>
                        </a:spcAft>
                      </a:pPr>
                      <a:r>
                        <a:rPr lang="id-ID" sz="1600">
                          <a:effectLst/>
                        </a:rPr>
                        <a:t>Abdul Rahman</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dirty="0">
                          <a:effectLst/>
                        </a:rPr>
                        <a:t>78 seconds</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dirty="0">
                          <a:effectLst/>
                        </a:rPr>
                        <a:t>Success</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67310" algn="ctr">
                        <a:lnSpc>
                          <a:spcPct val="115000"/>
                        </a:lnSpc>
                        <a:spcBef>
                          <a:spcPts val="370"/>
                        </a:spcBef>
                        <a:spcAft>
                          <a:spcPts val="0"/>
                        </a:spcAft>
                      </a:pPr>
                      <a:r>
                        <a:rPr lang="id-ID" sz="1600">
                          <a:effectLst/>
                        </a:rPr>
                        <a:t>Satisfied</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extLst>
                  <a:ext uri="{0D108BD9-81ED-4DB2-BD59-A6C34878D82A}">
                    <a16:rowId xmlns:a16="http://schemas.microsoft.com/office/drawing/2014/main" val="1423228574"/>
                  </a:ext>
                </a:extLst>
              </a:tr>
              <a:tr h="411480">
                <a:tc>
                  <a:txBody>
                    <a:bodyPr/>
                    <a:lstStyle/>
                    <a:p>
                      <a:pPr marR="311150" algn="ctr">
                        <a:lnSpc>
                          <a:spcPct val="115000"/>
                        </a:lnSpc>
                        <a:spcBef>
                          <a:spcPts val="370"/>
                        </a:spcBef>
                        <a:spcAft>
                          <a:spcPts val="0"/>
                        </a:spcAft>
                      </a:pPr>
                      <a:r>
                        <a:rPr lang="id-ID" sz="1600">
                          <a:effectLst/>
                        </a:rPr>
                        <a:t>3</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nSpc>
                          <a:spcPct val="115000"/>
                        </a:lnSpc>
                        <a:spcBef>
                          <a:spcPts val="370"/>
                        </a:spcBef>
                        <a:spcAft>
                          <a:spcPts val="0"/>
                        </a:spcAft>
                      </a:pPr>
                      <a:r>
                        <a:rPr lang="id-ID" sz="1600">
                          <a:effectLst/>
                        </a:rPr>
                        <a:t>Syukur</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dirty="0">
                          <a:effectLst/>
                        </a:rPr>
                        <a:t>46 seconds</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dirty="0">
                          <a:effectLst/>
                        </a:rPr>
                        <a:t>Success</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algn="ctr">
                        <a:lnSpc>
                          <a:spcPct val="115000"/>
                        </a:lnSpc>
                        <a:spcBef>
                          <a:spcPts val="370"/>
                        </a:spcBef>
                      </a:pPr>
                      <a:r>
                        <a:rPr lang="id-ID" sz="1600" dirty="0">
                          <a:effectLst/>
                        </a:rPr>
                        <a:t>Very Satisfied</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extLst>
                  <a:ext uri="{0D108BD9-81ED-4DB2-BD59-A6C34878D82A}">
                    <a16:rowId xmlns:a16="http://schemas.microsoft.com/office/drawing/2014/main" val="3413286704"/>
                  </a:ext>
                </a:extLst>
              </a:tr>
              <a:tr h="411480">
                <a:tc gridSpan="2">
                  <a:txBody>
                    <a:bodyPr/>
                    <a:lstStyle/>
                    <a:p>
                      <a:pPr marR="37465" algn="ctr">
                        <a:lnSpc>
                          <a:spcPct val="115000"/>
                        </a:lnSpc>
                        <a:spcBef>
                          <a:spcPts val="370"/>
                        </a:spcBef>
                        <a:spcAft>
                          <a:spcPts val="0"/>
                        </a:spcAft>
                      </a:pPr>
                      <a:r>
                        <a:rPr lang="id-ID" sz="1600">
                          <a:effectLst/>
                        </a:rPr>
                        <a:t>Result</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90435" marR="90435" marT="45218" marB="45218"/>
                </a:tc>
                <a:tc hMerge="1">
                  <a:txBody>
                    <a:bodyPr/>
                    <a:lstStyle/>
                    <a:p>
                      <a:endParaRPr lang="id-ID"/>
                    </a:p>
                  </a:txBody>
                  <a:tcPr/>
                </a:tc>
                <a:tc>
                  <a:txBody>
                    <a:bodyPr/>
                    <a:lstStyle/>
                    <a:p>
                      <a:pPr marR="311150" algn="ctr">
                        <a:lnSpc>
                          <a:spcPct val="115000"/>
                        </a:lnSpc>
                        <a:spcBef>
                          <a:spcPts val="370"/>
                        </a:spcBef>
                        <a:spcAft>
                          <a:spcPts val="0"/>
                        </a:spcAft>
                      </a:pPr>
                      <a:r>
                        <a:rPr lang="id-ID" sz="1600">
                          <a:effectLst/>
                        </a:rPr>
                        <a:t>61 seconds</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marR="311150" algn="ctr">
                        <a:lnSpc>
                          <a:spcPct val="115000"/>
                        </a:lnSpc>
                        <a:spcBef>
                          <a:spcPts val="370"/>
                        </a:spcBef>
                        <a:spcAft>
                          <a:spcPts val="0"/>
                        </a:spcAft>
                      </a:pPr>
                      <a:r>
                        <a:rPr lang="id-ID" sz="1600">
                          <a:effectLst/>
                        </a:rPr>
                        <a:t>100%</a:t>
                      </a:r>
                      <a:endParaRPr lang="id-ID" sz="1200" b="1">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tc>
                  <a:txBody>
                    <a:bodyPr/>
                    <a:lstStyle/>
                    <a:p>
                      <a:pPr algn="ctr">
                        <a:lnSpc>
                          <a:spcPct val="115000"/>
                        </a:lnSpc>
                        <a:spcBef>
                          <a:spcPts val="370"/>
                        </a:spcBef>
                      </a:pPr>
                      <a:r>
                        <a:rPr lang="id-ID" sz="1600" dirty="0">
                          <a:effectLst/>
                        </a:rPr>
                        <a:t>100%</a:t>
                      </a:r>
                      <a:endParaRPr lang="id-ID" sz="1200" b="1" dirty="0">
                        <a:effectLst/>
                        <a:latin typeface="Cambria" panose="02040503050406030204" pitchFamily="18" charset="0"/>
                        <a:ea typeface="Cambria" panose="02040503050406030204" pitchFamily="18" charset="0"/>
                        <a:cs typeface="Cambria" panose="02040503050406030204" pitchFamily="18" charset="0"/>
                      </a:endParaRPr>
                    </a:p>
                  </a:txBody>
                  <a:tcPr marL="60512" marR="60512" marT="0" marB="0"/>
                </a:tc>
                <a:extLst>
                  <a:ext uri="{0D108BD9-81ED-4DB2-BD59-A6C34878D82A}">
                    <a16:rowId xmlns:a16="http://schemas.microsoft.com/office/drawing/2014/main" val="3925357804"/>
                  </a:ext>
                </a:extLst>
              </a:tr>
            </a:tbl>
          </a:graphicData>
        </a:graphic>
      </p:graphicFrame>
      <p:graphicFrame>
        <p:nvGraphicFramePr>
          <p:cNvPr id="6" name="Table 5">
            <a:extLst>
              <a:ext uri="{FF2B5EF4-FFF2-40B4-BE49-F238E27FC236}">
                <a16:creationId xmlns:a16="http://schemas.microsoft.com/office/drawing/2014/main" id="{DA76EEB1-7C46-49B0-9DA3-EFD93729D8CF}"/>
              </a:ext>
            </a:extLst>
          </p:cNvPr>
          <p:cNvGraphicFramePr>
            <a:graphicFrameLocks noGrp="1"/>
          </p:cNvGraphicFramePr>
          <p:nvPr>
            <p:extLst>
              <p:ext uri="{D42A27DB-BD31-4B8C-83A1-F6EECF244321}">
                <p14:modId xmlns:p14="http://schemas.microsoft.com/office/powerpoint/2010/main" val="194546718"/>
              </p:ext>
            </p:extLst>
          </p:nvPr>
        </p:nvGraphicFramePr>
        <p:xfrm>
          <a:off x="526474" y="4848177"/>
          <a:ext cx="7239000" cy="1845235"/>
        </p:xfrm>
        <a:graphic>
          <a:graphicData uri="http://schemas.openxmlformats.org/drawingml/2006/table">
            <a:tbl>
              <a:tblPr firstRow="1" firstCol="1" bandRow="1">
                <a:tableStyleId>{5C22544A-7EE6-4342-B048-85BDC9FD1C3A}</a:tableStyleId>
              </a:tblPr>
              <a:tblGrid>
                <a:gridCol w="790378">
                  <a:extLst>
                    <a:ext uri="{9D8B030D-6E8A-4147-A177-3AD203B41FA5}">
                      <a16:colId xmlns:a16="http://schemas.microsoft.com/office/drawing/2014/main" val="3463138383"/>
                    </a:ext>
                  </a:extLst>
                </a:gridCol>
                <a:gridCol w="1539398">
                  <a:extLst>
                    <a:ext uri="{9D8B030D-6E8A-4147-A177-3AD203B41FA5}">
                      <a16:colId xmlns:a16="http://schemas.microsoft.com/office/drawing/2014/main" val="2784414315"/>
                    </a:ext>
                  </a:extLst>
                </a:gridCol>
                <a:gridCol w="1752309">
                  <a:extLst>
                    <a:ext uri="{9D8B030D-6E8A-4147-A177-3AD203B41FA5}">
                      <a16:colId xmlns:a16="http://schemas.microsoft.com/office/drawing/2014/main" val="58067454"/>
                    </a:ext>
                  </a:extLst>
                </a:gridCol>
                <a:gridCol w="1649683">
                  <a:extLst>
                    <a:ext uri="{9D8B030D-6E8A-4147-A177-3AD203B41FA5}">
                      <a16:colId xmlns:a16="http://schemas.microsoft.com/office/drawing/2014/main" val="1285415087"/>
                    </a:ext>
                  </a:extLst>
                </a:gridCol>
                <a:gridCol w="1507232">
                  <a:extLst>
                    <a:ext uri="{9D8B030D-6E8A-4147-A177-3AD203B41FA5}">
                      <a16:colId xmlns:a16="http://schemas.microsoft.com/office/drawing/2014/main" val="1584442606"/>
                    </a:ext>
                  </a:extLst>
                </a:gridCol>
              </a:tblGrid>
              <a:tr h="369047">
                <a:tc>
                  <a:txBody>
                    <a:bodyPr/>
                    <a:lstStyle/>
                    <a:p>
                      <a:pPr marR="311150" algn="ctr">
                        <a:lnSpc>
                          <a:spcPct val="115000"/>
                        </a:lnSpc>
                        <a:spcBef>
                          <a:spcPts val="370"/>
                        </a:spcBef>
                        <a:spcAft>
                          <a:spcPts val="0"/>
                        </a:spcAft>
                      </a:pPr>
                      <a:r>
                        <a:rPr lang="id-ID" sz="1700" dirty="0">
                          <a:effectLst/>
                        </a:rPr>
                        <a:t>No.</a:t>
                      </a:r>
                      <a:endParaRPr lang="id-ID" sz="1300" b="1" dirty="0">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311150" algn="ctr">
                        <a:lnSpc>
                          <a:spcPct val="115000"/>
                        </a:lnSpc>
                        <a:spcBef>
                          <a:spcPts val="370"/>
                        </a:spcBef>
                        <a:spcAft>
                          <a:spcPts val="0"/>
                        </a:spcAft>
                      </a:pPr>
                      <a:r>
                        <a:rPr lang="id-ID" sz="1700" dirty="0">
                          <a:effectLst/>
                        </a:rPr>
                        <a:t>User</a:t>
                      </a:r>
                      <a:endParaRPr lang="id-ID" sz="1300" b="1" dirty="0">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311150" algn="ctr">
                        <a:lnSpc>
                          <a:spcPct val="115000"/>
                        </a:lnSpc>
                        <a:spcBef>
                          <a:spcPts val="370"/>
                        </a:spcBef>
                        <a:spcAft>
                          <a:spcPts val="0"/>
                        </a:spcAft>
                      </a:pPr>
                      <a:r>
                        <a:rPr lang="id-ID" sz="1700">
                          <a:effectLst/>
                        </a:rPr>
                        <a:t>TOT</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algn="ctr">
                        <a:lnSpc>
                          <a:spcPct val="115000"/>
                        </a:lnSpc>
                        <a:spcBef>
                          <a:spcPts val="370"/>
                        </a:spcBef>
                      </a:pPr>
                      <a:r>
                        <a:rPr lang="id-ID" sz="1700">
                          <a:effectLst/>
                        </a:rPr>
                        <a:t>TSR</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algn="ctr">
                        <a:lnSpc>
                          <a:spcPct val="115000"/>
                        </a:lnSpc>
                        <a:spcBef>
                          <a:spcPts val="370"/>
                        </a:spcBef>
                      </a:pPr>
                      <a:r>
                        <a:rPr lang="id-ID" sz="1700">
                          <a:effectLst/>
                        </a:rPr>
                        <a:t>CSAT</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extLst>
                  <a:ext uri="{0D108BD9-81ED-4DB2-BD59-A6C34878D82A}">
                    <a16:rowId xmlns:a16="http://schemas.microsoft.com/office/drawing/2014/main" val="3682862656"/>
                  </a:ext>
                </a:extLst>
              </a:tr>
              <a:tr h="369047">
                <a:tc>
                  <a:txBody>
                    <a:bodyPr/>
                    <a:lstStyle/>
                    <a:p>
                      <a:pPr marR="311150" algn="ctr">
                        <a:lnSpc>
                          <a:spcPct val="115000"/>
                        </a:lnSpc>
                        <a:spcBef>
                          <a:spcPts val="370"/>
                        </a:spcBef>
                        <a:spcAft>
                          <a:spcPts val="0"/>
                        </a:spcAft>
                      </a:pPr>
                      <a:r>
                        <a:rPr lang="id-ID" sz="1700">
                          <a:effectLst/>
                        </a:rPr>
                        <a:t>1</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46355">
                        <a:lnSpc>
                          <a:spcPct val="115000"/>
                        </a:lnSpc>
                        <a:spcBef>
                          <a:spcPts val="370"/>
                        </a:spcBef>
                        <a:spcAft>
                          <a:spcPts val="0"/>
                        </a:spcAft>
                      </a:pPr>
                      <a:r>
                        <a:rPr lang="id-ID" sz="1700" dirty="0">
                          <a:effectLst/>
                        </a:rPr>
                        <a:t>Anjar Wibawa</a:t>
                      </a:r>
                      <a:endParaRPr lang="id-ID" sz="1300" b="1" dirty="0">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311150" algn="ctr">
                        <a:lnSpc>
                          <a:spcPct val="115000"/>
                        </a:lnSpc>
                        <a:spcBef>
                          <a:spcPts val="370"/>
                        </a:spcBef>
                        <a:spcAft>
                          <a:spcPts val="0"/>
                        </a:spcAft>
                      </a:pPr>
                      <a:r>
                        <a:rPr lang="id-ID" sz="1700" dirty="0">
                          <a:effectLst/>
                        </a:rPr>
                        <a:t>20 seconds</a:t>
                      </a:r>
                      <a:endParaRPr lang="id-ID" sz="1300" b="1" dirty="0">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6985" algn="ctr">
                        <a:lnSpc>
                          <a:spcPct val="115000"/>
                        </a:lnSpc>
                        <a:spcBef>
                          <a:spcPts val="370"/>
                        </a:spcBef>
                        <a:spcAft>
                          <a:spcPts val="0"/>
                        </a:spcAft>
                      </a:pPr>
                      <a:r>
                        <a:rPr lang="id-ID" sz="1700">
                          <a:effectLst/>
                        </a:rPr>
                        <a:t>Success</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6985" algn="ctr">
                        <a:lnSpc>
                          <a:spcPct val="115000"/>
                        </a:lnSpc>
                        <a:spcBef>
                          <a:spcPts val="370"/>
                        </a:spcBef>
                        <a:spcAft>
                          <a:spcPts val="0"/>
                        </a:spcAft>
                      </a:pPr>
                      <a:r>
                        <a:rPr lang="id-ID" sz="1700">
                          <a:effectLst/>
                        </a:rPr>
                        <a:t>Very Satisfied</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extLst>
                  <a:ext uri="{0D108BD9-81ED-4DB2-BD59-A6C34878D82A}">
                    <a16:rowId xmlns:a16="http://schemas.microsoft.com/office/drawing/2014/main" val="1666563100"/>
                  </a:ext>
                </a:extLst>
              </a:tr>
              <a:tr h="369047">
                <a:tc>
                  <a:txBody>
                    <a:bodyPr/>
                    <a:lstStyle/>
                    <a:p>
                      <a:pPr marR="311150" algn="ctr">
                        <a:lnSpc>
                          <a:spcPct val="115000"/>
                        </a:lnSpc>
                        <a:spcBef>
                          <a:spcPts val="370"/>
                        </a:spcBef>
                        <a:spcAft>
                          <a:spcPts val="0"/>
                        </a:spcAft>
                      </a:pPr>
                      <a:r>
                        <a:rPr lang="id-ID" sz="1700">
                          <a:effectLst/>
                        </a:rPr>
                        <a:t>2</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a:lnSpc>
                          <a:spcPct val="115000"/>
                        </a:lnSpc>
                        <a:spcBef>
                          <a:spcPts val="370"/>
                        </a:spcBef>
                      </a:pPr>
                      <a:r>
                        <a:rPr lang="id-ID" sz="1700">
                          <a:effectLst/>
                        </a:rPr>
                        <a:t>Abdul Rahman</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311150" algn="ctr">
                        <a:lnSpc>
                          <a:spcPct val="115000"/>
                        </a:lnSpc>
                        <a:spcBef>
                          <a:spcPts val="370"/>
                        </a:spcBef>
                        <a:spcAft>
                          <a:spcPts val="0"/>
                        </a:spcAft>
                      </a:pPr>
                      <a:r>
                        <a:rPr lang="id-ID" sz="1700" dirty="0">
                          <a:effectLst/>
                        </a:rPr>
                        <a:t>27 seconds</a:t>
                      </a:r>
                      <a:endParaRPr lang="id-ID" sz="1300" b="1" dirty="0">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algn="ctr">
                        <a:lnSpc>
                          <a:spcPct val="115000"/>
                        </a:lnSpc>
                        <a:spcBef>
                          <a:spcPts val="370"/>
                        </a:spcBef>
                      </a:pPr>
                      <a:r>
                        <a:rPr lang="id-ID" sz="1700" dirty="0">
                          <a:effectLst/>
                        </a:rPr>
                        <a:t>Success</a:t>
                      </a:r>
                      <a:endParaRPr lang="id-ID" sz="1300" b="1" dirty="0">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algn="ctr">
                        <a:lnSpc>
                          <a:spcPct val="115000"/>
                        </a:lnSpc>
                        <a:spcBef>
                          <a:spcPts val="370"/>
                        </a:spcBef>
                      </a:pPr>
                      <a:r>
                        <a:rPr lang="id-ID" sz="1700">
                          <a:effectLst/>
                        </a:rPr>
                        <a:t>Satisfied</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extLst>
                  <a:ext uri="{0D108BD9-81ED-4DB2-BD59-A6C34878D82A}">
                    <a16:rowId xmlns:a16="http://schemas.microsoft.com/office/drawing/2014/main" val="4029605918"/>
                  </a:ext>
                </a:extLst>
              </a:tr>
              <a:tr h="369047">
                <a:tc>
                  <a:txBody>
                    <a:bodyPr/>
                    <a:lstStyle/>
                    <a:p>
                      <a:pPr marR="311150" algn="ctr">
                        <a:lnSpc>
                          <a:spcPct val="115000"/>
                        </a:lnSpc>
                        <a:spcBef>
                          <a:spcPts val="370"/>
                        </a:spcBef>
                        <a:spcAft>
                          <a:spcPts val="0"/>
                        </a:spcAft>
                      </a:pPr>
                      <a:r>
                        <a:rPr lang="id-ID" sz="1700">
                          <a:effectLst/>
                        </a:rPr>
                        <a:t>3</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311150">
                        <a:lnSpc>
                          <a:spcPct val="115000"/>
                        </a:lnSpc>
                        <a:spcBef>
                          <a:spcPts val="370"/>
                        </a:spcBef>
                        <a:spcAft>
                          <a:spcPts val="0"/>
                        </a:spcAft>
                      </a:pPr>
                      <a:r>
                        <a:rPr lang="id-ID" sz="1700">
                          <a:effectLst/>
                        </a:rPr>
                        <a:t>Syukur</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311150" algn="ctr">
                        <a:lnSpc>
                          <a:spcPct val="115000"/>
                        </a:lnSpc>
                        <a:spcBef>
                          <a:spcPts val="370"/>
                        </a:spcBef>
                        <a:spcAft>
                          <a:spcPts val="0"/>
                        </a:spcAft>
                      </a:pPr>
                      <a:r>
                        <a:rPr lang="id-ID" sz="1700">
                          <a:effectLst/>
                        </a:rPr>
                        <a:t>15 seconds</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6985" algn="ctr">
                        <a:lnSpc>
                          <a:spcPct val="115000"/>
                        </a:lnSpc>
                        <a:spcBef>
                          <a:spcPts val="370"/>
                        </a:spcBef>
                        <a:spcAft>
                          <a:spcPts val="0"/>
                        </a:spcAft>
                      </a:pPr>
                      <a:r>
                        <a:rPr lang="id-ID" sz="1700" dirty="0">
                          <a:effectLst/>
                        </a:rPr>
                        <a:t>Success</a:t>
                      </a:r>
                      <a:endParaRPr lang="id-ID" sz="1300" b="1" dirty="0">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6985" algn="ctr">
                        <a:lnSpc>
                          <a:spcPct val="115000"/>
                        </a:lnSpc>
                        <a:spcBef>
                          <a:spcPts val="370"/>
                        </a:spcBef>
                        <a:spcAft>
                          <a:spcPts val="0"/>
                        </a:spcAft>
                      </a:pPr>
                      <a:r>
                        <a:rPr lang="id-ID" sz="1700" dirty="0">
                          <a:effectLst/>
                        </a:rPr>
                        <a:t>Very Satisfied</a:t>
                      </a:r>
                      <a:endParaRPr lang="id-ID" sz="1300" b="1" dirty="0">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extLst>
                  <a:ext uri="{0D108BD9-81ED-4DB2-BD59-A6C34878D82A}">
                    <a16:rowId xmlns:a16="http://schemas.microsoft.com/office/drawing/2014/main" val="1228287850"/>
                  </a:ext>
                </a:extLst>
              </a:tr>
              <a:tr h="369047">
                <a:tc gridSpan="2">
                  <a:txBody>
                    <a:bodyPr/>
                    <a:lstStyle/>
                    <a:p>
                      <a:pPr marR="46990" algn="ctr">
                        <a:lnSpc>
                          <a:spcPct val="115000"/>
                        </a:lnSpc>
                        <a:spcBef>
                          <a:spcPts val="370"/>
                        </a:spcBef>
                        <a:spcAft>
                          <a:spcPts val="0"/>
                        </a:spcAft>
                      </a:pPr>
                      <a:r>
                        <a:rPr lang="id-ID" sz="1700">
                          <a:effectLst/>
                        </a:rPr>
                        <a:t>Result</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85165" marR="85165" marT="42582" marB="42582"/>
                </a:tc>
                <a:tc hMerge="1">
                  <a:txBody>
                    <a:bodyPr/>
                    <a:lstStyle/>
                    <a:p>
                      <a:endParaRPr lang="id-ID"/>
                    </a:p>
                  </a:txBody>
                  <a:tcPr/>
                </a:tc>
                <a:tc>
                  <a:txBody>
                    <a:bodyPr/>
                    <a:lstStyle/>
                    <a:p>
                      <a:pPr marR="311150" algn="ctr">
                        <a:lnSpc>
                          <a:spcPct val="115000"/>
                        </a:lnSpc>
                        <a:spcBef>
                          <a:spcPts val="370"/>
                        </a:spcBef>
                        <a:spcAft>
                          <a:spcPts val="0"/>
                        </a:spcAft>
                      </a:pPr>
                      <a:r>
                        <a:rPr lang="id-ID" sz="1700">
                          <a:effectLst/>
                        </a:rPr>
                        <a:t>21 seconds</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97155" algn="ctr">
                        <a:lnSpc>
                          <a:spcPct val="115000"/>
                        </a:lnSpc>
                        <a:spcBef>
                          <a:spcPts val="370"/>
                        </a:spcBef>
                        <a:spcAft>
                          <a:spcPts val="0"/>
                        </a:spcAft>
                      </a:pPr>
                      <a:r>
                        <a:rPr lang="id-ID" sz="1700">
                          <a:effectLst/>
                        </a:rPr>
                        <a:t>100%</a:t>
                      </a:r>
                      <a:endParaRPr lang="id-ID" sz="1300" b="1">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tc>
                  <a:txBody>
                    <a:bodyPr/>
                    <a:lstStyle/>
                    <a:p>
                      <a:pPr marR="97155" algn="ctr">
                        <a:lnSpc>
                          <a:spcPct val="115000"/>
                        </a:lnSpc>
                        <a:spcBef>
                          <a:spcPts val="370"/>
                        </a:spcBef>
                        <a:spcAft>
                          <a:spcPts val="0"/>
                        </a:spcAft>
                      </a:pPr>
                      <a:r>
                        <a:rPr lang="id-ID" sz="1700" dirty="0">
                          <a:effectLst/>
                        </a:rPr>
                        <a:t>100%</a:t>
                      </a:r>
                      <a:endParaRPr lang="id-ID" sz="1300" b="1" dirty="0">
                        <a:effectLst/>
                        <a:latin typeface="Cambria" panose="02040503050406030204" pitchFamily="18" charset="0"/>
                        <a:ea typeface="Cambria" panose="02040503050406030204" pitchFamily="18" charset="0"/>
                        <a:cs typeface="Cambria" panose="02040503050406030204" pitchFamily="18" charset="0"/>
                      </a:endParaRPr>
                    </a:p>
                  </a:txBody>
                  <a:tcPr marL="63874" marR="63874" marT="0" marB="0"/>
                </a:tc>
                <a:extLst>
                  <a:ext uri="{0D108BD9-81ED-4DB2-BD59-A6C34878D82A}">
                    <a16:rowId xmlns:a16="http://schemas.microsoft.com/office/drawing/2014/main" val="402763196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B94970B5-B8B3-4DA5-A7E5-18625CEB4716}"/>
              </a:ext>
            </a:extLst>
          </p:cNvPr>
          <p:cNvSpPr txBox="1">
            <a:spLocks noGrp="1"/>
          </p:cNvSpPr>
          <p:nvPr>
            <p:ph type="title"/>
          </p:nvPr>
        </p:nvSpPr>
        <p:spPr>
          <a:xfrm>
            <a:off x="113792" y="429005"/>
            <a:ext cx="2707640" cy="452120"/>
          </a:xfrm>
          <a:prstGeom prst="rect">
            <a:avLst/>
          </a:prstGeom>
        </p:spPr>
        <p:txBody>
          <a:bodyPr vert="horz" wrap="square" lIns="0" tIns="12065" rIns="0" bIns="0" rtlCol="0">
            <a:spAutoFit/>
          </a:bodyPr>
          <a:lstStyle/>
          <a:p>
            <a:pPr marL="12700">
              <a:lnSpc>
                <a:spcPct val="100000"/>
              </a:lnSpc>
              <a:spcBef>
                <a:spcPts val="95"/>
              </a:spcBef>
            </a:pPr>
            <a:r>
              <a:rPr spc="-5" dirty="0"/>
              <a:t>13. Usability</a:t>
            </a:r>
            <a:r>
              <a:rPr spc="-80" dirty="0"/>
              <a:t> </a:t>
            </a:r>
            <a:r>
              <a:rPr spc="-85" dirty="0"/>
              <a:t>Test</a:t>
            </a:r>
          </a:p>
        </p:txBody>
      </p:sp>
      <p:sp>
        <p:nvSpPr>
          <p:cNvPr id="4" name="object 5">
            <a:extLst>
              <a:ext uri="{FF2B5EF4-FFF2-40B4-BE49-F238E27FC236}">
                <a16:creationId xmlns:a16="http://schemas.microsoft.com/office/drawing/2014/main" id="{0ECA231D-2EC1-4311-A961-75F5F5AE950D}"/>
              </a:ext>
            </a:extLst>
          </p:cNvPr>
          <p:cNvSpPr/>
          <p:nvPr/>
        </p:nvSpPr>
        <p:spPr>
          <a:xfrm>
            <a:off x="59928"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5" name="object 7">
            <a:extLst>
              <a:ext uri="{FF2B5EF4-FFF2-40B4-BE49-F238E27FC236}">
                <a16:creationId xmlns:a16="http://schemas.microsoft.com/office/drawing/2014/main" id="{89182E0C-442D-4401-92E4-8324D7348698}"/>
              </a:ext>
            </a:extLst>
          </p:cNvPr>
          <p:cNvSpPr txBox="1"/>
          <p:nvPr/>
        </p:nvSpPr>
        <p:spPr>
          <a:xfrm>
            <a:off x="186639" y="1128083"/>
            <a:ext cx="8576361" cy="3834768"/>
          </a:xfrm>
          <a:prstGeom prst="rect">
            <a:avLst/>
          </a:prstGeom>
          <a:noFill/>
        </p:spPr>
        <p:txBody>
          <a:bodyPr vert="horz" wrap="square" lIns="0" tIns="98425" rIns="0" bIns="0" rtlCol="0">
            <a:spAutoFit/>
          </a:bodyPr>
          <a:lstStyle/>
          <a:p>
            <a:pPr marL="786765" marR="311150">
              <a:lnSpc>
                <a:spcPct val="115000"/>
              </a:lnSpc>
              <a:spcBef>
                <a:spcPts val="370"/>
              </a:spcBef>
              <a:spcAft>
                <a:spcPts val="0"/>
              </a:spcAft>
            </a:pPr>
            <a:r>
              <a:rPr lang="id-ID" sz="1800" b="1" dirty="0">
                <a:effectLst/>
                <a:latin typeface="Cambria" panose="02040503050406030204" pitchFamily="18" charset="0"/>
                <a:ea typeface="Cambria" panose="02040503050406030204" pitchFamily="18" charset="0"/>
                <a:cs typeface="Cambria" panose="02040503050406030204" pitchFamily="18" charset="0"/>
              </a:rPr>
              <a:t>Third Usability Test</a:t>
            </a:r>
          </a:p>
          <a:p>
            <a:pPr marL="786765" marR="311150">
              <a:lnSpc>
                <a:spcPct val="115000"/>
              </a:lnSpc>
              <a:spcBef>
                <a:spcPts val="370"/>
              </a:spcBef>
              <a:spcAft>
                <a:spcPts val="0"/>
              </a:spcAft>
            </a:pPr>
            <a:r>
              <a:rPr lang="id-ID" sz="1800" b="0" dirty="0">
                <a:effectLst/>
                <a:latin typeface="Cambria" panose="02040503050406030204" pitchFamily="18" charset="0"/>
                <a:ea typeface="Cambria" panose="02040503050406030204" pitchFamily="18" charset="0"/>
                <a:cs typeface="Cambria" panose="02040503050406030204" pitchFamily="18" charset="0"/>
              </a:rPr>
              <a:t>Forgot password account.</a:t>
            </a:r>
            <a:endParaRPr lang="id-ID" sz="1800" b="1" dirty="0">
              <a:effectLst/>
              <a:latin typeface="Cambria" panose="02040503050406030204" pitchFamily="18" charset="0"/>
              <a:ea typeface="Cambria" panose="02040503050406030204" pitchFamily="18" charset="0"/>
              <a:cs typeface="Cambria" panose="02040503050406030204" pitchFamily="18" charset="0"/>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sz="1800" dirty="0">
              <a:latin typeface="Calibri"/>
              <a:cs typeface="Calibri"/>
            </a:endParaRPr>
          </a:p>
          <a:p>
            <a:pPr marL="469900" lvl="1">
              <a:lnSpc>
                <a:spcPct val="100000"/>
              </a:lnSpc>
              <a:tabLst>
                <a:tab pos="756285" algn="l"/>
                <a:tab pos="756920" algn="l"/>
              </a:tabLst>
            </a:pPr>
            <a:endParaRPr lang="id-ID" dirty="0">
              <a:latin typeface="Calibri"/>
              <a:cs typeface="Calibri"/>
            </a:endParaRPr>
          </a:p>
          <a:p>
            <a:pPr marL="469900" lvl="1">
              <a:lnSpc>
                <a:spcPct val="100000"/>
              </a:lnSpc>
              <a:tabLst>
                <a:tab pos="756285" algn="l"/>
                <a:tab pos="756920" algn="l"/>
              </a:tabLst>
            </a:pPr>
            <a:endParaRPr sz="1800" dirty="0">
              <a:latin typeface="Calibri"/>
              <a:cs typeface="Calibri"/>
            </a:endParaRPr>
          </a:p>
        </p:txBody>
      </p:sp>
      <p:graphicFrame>
        <p:nvGraphicFramePr>
          <p:cNvPr id="8" name="Table 7">
            <a:extLst>
              <a:ext uri="{FF2B5EF4-FFF2-40B4-BE49-F238E27FC236}">
                <a16:creationId xmlns:a16="http://schemas.microsoft.com/office/drawing/2014/main" id="{F65EBD72-1C56-4909-87C7-157281F4A08B}"/>
              </a:ext>
            </a:extLst>
          </p:cNvPr>
          <p:cNvGraphicFramePr>
            <a:graphicFrameLocks noGrp="1"/>
          </p:cNvGraphicFramePr>
          <p:nvPr>
            <p:extLst>
              <p:ext uri="{D42A27DB-BD31-4B8C-83A1-F6EECF244321}">
                <p14:modId xmlns:p14="http://schemas.microsoft.com/office/powerpoint/2010/main" val="3876958360"/>
              </p:ext>
            </p:extLst>
          </p:nvPr>
        </p:nvGraphicFramePr>
        <p:xfrm>
          <a:off x="381000" y="1981200"/>
          <a:ext cx="8229599" cy="2057400"/>
        </p:xfrm>
        <a:graphic>
          <a:graphicData uri="http://schemas.openxmlformats.org/drawingml/2006/table">
            <a:tbl>
              <a:tblPr firstRow="1" firstCol="1" bandRow="1">
                <a:tableStyleId>{5C22544A-7EE6-4342-B048-85BDC9FD1C3A}</a:tableStyleId>
              </a:tblPr>
              <a:tblGrid>
                <a:gridCol w="898534">
                  <a:extLst>
                    <a:ext uri="{9D8B030D-6E8A-4147-A177-3AD203B41FA5}">
                      <a16:colId xmlns:a16="http://schemas.microsoft.com/office/drawing/2014/main" val="2011146064"/>
                    </a:ext>
                  </a:extLst>
                </a:gridCol>
                <a:gridCol w="1692588">
                  <a:extLst>
                    <a:ext uri="{9D8B030D-6E8A-4147-A177-3AD203B41FA5}">
                      <a16:colId xmlns:a16="http://schemas.microsoft.com/office/drawing/2014/main" val="3078584163"/>
                    </a:ext>
                  </a:extLst>
                </a:gridCol>
                <a:gridCol w="2004289">
                  <a:extLst>
                    <a:ext uri="{9D8B030D-6E8A-4147-A177-3AD203B41FA5}">
                      <a16:colId xmlns:a16="http://schemas.microsoft.com/office/drawing/2014/main" val="2709478029"/>
                    </a:ext>
                  </a:extLst>
                </a:gridCol>
                <a:gridCol w="1893713">
                  <a:extLst>
                    <a:ext uri="{9D8B030D-6E8A-4147-A177-3AD203B41FA5}">
                      <a16:colId xmlns:a16="http://schemas.microsoft.com/office/drawing/2014/main" val="4095076542"/>
                    </a:ext>
                  </a:extLst>
                </a:gridCol>
                <a:gridCol w="1740475">
                  <a:extLst>
                    <a:ext uri="{9D8B030D-6E8A-4147-A177-3AD203B41FA5}">
                      <a16:colId xmlns:a16="http://schemas.microsoft.com/office/drawing/2014/main" val="2818917763"/>
                    </a:ext>
                  </a:extLst>
                </a:gridCol>
              </a:tblGrid>
              <a:tr h="411480">
                <a:tc>
                  <a:txBody>
                    <a:bodyPr/>
                    <a:lstStyle/>
                    <a:p>
                      <a:pPr marR="311150" algn="ctr">
                        <a:lnSpc>
                          <a:spcPct val="115000"/>
                        </a:lnSpc>
                        <a:spcBef>
                          <a:spcPts val="370"/>
                        </a:spcBef>
                        <a:spcAft>
                          <a:spcPts val="0"/>
                        </a:spcAft>
                      </a:pPr>
                      <a:r>
                        <a:rPr lang="id-ID" sz="1800" dirty="0">
                          <a:effectLst/>
                        </a:rPr>
                        <a:t>No.</a:t>
                      </a:r>
                      <a:endParaRPr lang="id-ID" sz="1400" b="1"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311150" algn="ctr">
                        <a:lnSpc>
                          <a:spcPct val="115000"/>
                        </a:lnSpc>
                        <a:spcBef>
                          <a:spcPts val="370"/>
                        </a:spcBef>
                        <a:spcAft>
                          <a:spcPts val="0"/>
                        </a:spcAft>
                      </a:pPr>
                      <a:r>
                        <a:rPr lang="id-ID" sz="1800">
                          <a:effectLst/>
                        </a:rPr>
                        <a:t>User</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311150" algn="ctr">
                        <a:lnSpc>
                          <a:spcPct val="115000"/>
                        </a:lnSpc>
                        <a:spcBef>
                          <a:spcPts val="370"/>
                        </a:spcBef>
                        <a:spcAft>
                          <a:spcPts val="0"/>
                        </a:spcAft>
                      </a:pPr>
                      <a:r>
                        <a:rPr lang="id-ID" sz="1800">
                          <a:effectLst/>
                        </a:rPr>
                        <a:t>TOT</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6985" algn="ctr">
                        <a:lnSpc>
                          <a:spcPct val="115000"/>
                        </a:lnSpc>
                        <a:spcBef>
                          <a:spcPts val="370"/>
                        </a:spcBef>
                        <a:spcAft>
                          <a:spcPts val="0"/>
                        </a:spcAft>
                      </a:pPr>
                      <a:r>
                        <a:rPr lang="id-ID" sz="1800">
                          <a:effectLst/>
                        </a:rPr>
                        <a:t>TSR</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6985" algn="ctr">
                        <a:lnSpc>
                          <a:spcPct val="115000"/>
                        </a:lnSpc>
                        <a:spcBef>
                          <a:spcPts val="370"/>
                        </a:spcBef>
                        <a:spcAft>
                          <a:spcPts val="0"/>
                        </a:spcAft>
                      </a:pPr>
                      <a:r>
                        <a:rPr lang="id-ID" sz="1800">
                          <a:effectLst/>
                        </a:rPr>
                        <a:t>CSAT</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783832521"/>
                  </a:ext>
                </a:extLst>
              </a:tr>
              <a:tr h="411480">
                <a:tc>
                  <a:txBody>
                    <a:bodyPr/>
                    <a:lstStyle/>
                    <a:p>
                      <a:pPr marR="311150" algn="ctr">
                        <a:lnSpc>
                          <a:spcPct val="115000"/>
                        </a:lnSpc>
                        <a:spcBef>
                          <a:spcPts val="370"/>
                        </a:spcBef>
                        <a:spcAft>
                          <a:spcPts val="0"/>
                        </a:spcAft>
                      </a:pPr>
                      <a:r>
                        <a:rPr lang="id-ID" sz="1800">
                          <a:effectLst/>
                        </a:rPr>
                        <a:t>1</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nSpc>
                          <a:spcPct val="115000"/>
                        </a:lnSpc>
                        <a:spcBef>
                          <a:spcPts val="370"/>
                        </a:spcBef>
                      </a:pPr>
                      <a:r>
                        <a:rPr lang="id-ID" sz="1800">
                          <a:effectLst/>
                        </a:rPr>
                        <a:t>Anjar Wibawa</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311150" algn="ctr">
                        <a:lnSpc>
                          <a:spcPct val="115000"/>
                        </a:lnSpc>
                        <a:spcBef>
                          <a:spcPts val="370"/>
                        </a:spcBef>
                        <a:spcAft>
                          <a:spcPts val="0"/>
                        </a:spcAft>
                      </a:pPr>
                      <a:r>
                        <a:rPr lang="id-ID" sz="1800">
                          <a:effectLst/>
                        </a:rPr>
                        <a:t>28 seconds</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6985" algn="ctr">
                        <a:lnSpc>
                          <a:spcPct val="115000"/>
                        </a:lnSpc>
                        <a:spcBef>
                          <a:spcPts val="370"/>
                        </a:spcBef>
                        <a:spcAft>
                          <a:spcPts val="0"/>
                        </a:spcAft>
                      </a:pPr>
                      <a:r>
                        <a:rPr lang="id-ID" sz="1800">
                          <a:effectLst/>
                        </a:rPr>
                        <a:t>Success</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6985" algn="ctr">
                        <a:lnSpc>
                          <a:spcPct val="115000"/>
                        </a:lnSpc>
                        <a:spcBef>
                          <a:spcPts val="370"/>
                        </a:spcBef>
                        <a:spcAft>
                          <a:spcPts val="0"/>
                        </a:spcAft>
                      </a:pPr>
                      <a:r>
                        <a:rPr lang="id-ID" sz="1800">
                          <a:effectLst/>
                        </a:rPr>
                        <a:t>Satisfied</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859618960"/>
                  </a:ext>
                </a:extLst>
              </a:tr>
              <a:tr h="411480">
                <a:tc>
                  <a:txBody>
                    <a:bodyPr/>
                    <a:lstStyle/>
                    <a:p>
                      <a:pPr marR="311150" algn="ctr">
                        <a:lnSpc>
                          <a:spcPct val="115000"/>
                        </a:lnSpc>
                        <a:spcBef>
                          <a:spcPts val="370"/>
                        </a:spcBef>
                        <a:spcAft>
                          <a:spcPts val="0"/>
                        </a:spcAft>
                      </a:pPr>
                      <a:r>
                        <a:rPr lang="id-ID" sz="1800">
                          <a:effectLst/>
                        </a:rPr>
                        <a:t>2</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nSpc>
                          <a:spcPct val="115000"/>
                        </a:lnSpc>
                        <a:spcBef>
                          <a:spcPts val="370"/>
                        </a:spcBef>
                      </a:pPr>
                      <a:r>
                        <a:rPr lang="id-ID" sz="1800">
                          <a:effectLst/>
                        </a:rPr>
                        <a:t>Abdul Rahman</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311150" algn="ctr">
                        <a:lnSpc>
                          <a:spcPct val="115000"/>
                        </a:lnSpc>
                        <a:spcBef>
                          <a:spcPts val="370"/>
                        </a:spcBef>
                        <a:spcAft>
                          <a:spcPts val="0"/>
                        </a:spcAft>
                      </a:pPr>
                      <a:r>
                        <a:rPr lang="id-ID" sz="1800" dirty="0">
                          <a:effectLst/>
                        </a:rPr>
                        <a:t>30 seconds</a:t>
                      </a:r>
                      <a:endParaRPr lang="id-ID" sz="1400" b="1"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15000"/>
                        </a:lnSpc>
                        <a:spcBef>
                          <a:spcPts val="370"/>
                        </a:spcBef>
                      </a:pPr>
                      <a:r>
                        <a:rPr lang="id-ID" sz="1800">
                          <a:effectLst/>
                        </a:rPr>
                        <a:t>Success</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15000"/>
                        </a:lnSpc>
                        <a:spcBef>
                          <a:spcPts val="370"/>
                        </a:spcBef>
                      </a:pPr>
                      <a:r>
                        <a:rPr lang="id-ID" sz="1800">
                          <a:effectLst/>
                        </a:rPr>
                        <a:t>Very Satisfied</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687604523"/>
                  </a:ext>
                </a:extLst>
              </a:tr>
              <a:tr h="411480">
                <a:tc>
                  <a:txBody>
                    <a:bodyPr/>
                    <a:lstStyle/>
                    <a:p>
                      <a:pPr marR="311150" algn="ctr">
                        <a:lnSpc>
                          <a:spcPct val="115000"/>
                        </a:lnSpc>
                        <a:spcBef>
                          <a:spcPts val="370"/>
                        </a:spcBef>
                        <a:spcAft>
                          <a:spcPts val="0"/>
                        </a:spcAft>
                      </a:pPr>
                      <a:r>
                        <a:rPr lang="id-ID" sz="1800">
                          <a:effectLst/>
                        </a:rPr>
                        <a:t>3</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68580">
                        <a:lnSpc>
                          <a:spcPct val="115000"/>
                        </a:lnSpc>
                        <a:spcBef>
                          <a:spcPts val="370"/>
                        </a:spcBef>
                        <a:spcAft>
                          <a:spcPts val="0"/>
                        </a:spcAft>
                      </a:pPr>
                      <a:r>
                        <a:rPr lang="id-ID" sz="1800">
                          <a:effectLst/>
                        </a:rPr>
                        <a:t>Syukur</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311150" algn="ctr">
                        <a:lnSpc>
                          <a:spcPct val="115000"/>
                        </a:lnSpc>
                        <a:spcBef>
                          <a:spcPts val="370"/>
                        </a:spcBef>
                        <a:spcAft>
                          <a:spcPts val="0"/>
                        </a:spcAft>
                      </a:pPr>
                      <a:r>
                        <a:rPr lang="id-ID" sz="1800">
                          <a:effectLst/>
                        </a:rPr>
                        <a:t>21 seconds</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15000"/>
                        </a:lnSpc>
                        <a:spcBef>
                          <a:spcPts val="370"/>
                        </a:spcBef>
                      </a:pPr>
                      <a:r>
                        <a:rPr lang="id-ID" sz="1800">
                          <a:effectLst/>
                        </a:rPr>
                        <a:t>Success</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15000"/>
                        </a:lnSpc>
                        <a:spcBef>
                          <a:spcPts val="370"/>
                        </a:spcBef>
                      </a:pPr>
                      <a:r>
                        <a:rPr lang="id-ID" sz="1800">
                          <a:effectLst/>
                        </a:rPr>
                        <a:t>Very Satisfied</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993237872"/>
                  </a:ext>
                </a:extLst>
              </a:tr>
              <a:tr h="411480">
                <a:tc gridSpan="2">
                  <a:txBody>
                    <a:bodyPr/>
                    <a:lstStyle/>
                    <a:p>
                      <a:pPr algn="ctr">
                        <a:lnSpc>
                          <a:spcPct val="115000"/>
                        </a:lnSpc>
                        <a:spcBef>
                          <a:spcPts val="370"/>
                        </a:spcBef>
                        <a:spcAft>
                          <a:spcPts val="0"/>
                        </a:spcAft>
                      </a:pPr>
                      <a:r>
                        <a:rPr lang="id-ID" sz="1800">
                          <a:effectLst/>
                        </a:rPr>
                        <a:t>Result</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hMerge="1">
                  <a:txBody>
                    <a:bodyPr/>
                    <a:lstStyle/>
                    <a:p>
                      <a:endParaRPr lang="id-ID"/>
                    </a:p>
                  </a:txBody>
                  <a:tcPr/>
                </a:tc>
                <a:tc>
                  <a:txBody>
                    <a:bodyPr/>
                    <a:lstStyle/>
                    <a:p>
                      <a:pPr marR="311150" algn="ctr">
                        <a:lnSpc>
                          <a:spcPct val="115000"/>
                        </a:lnSpc>
                        <a:spcBef>
                          <a:spcPts val="370"/>
                        </a:spcBef>
                        <a:spcAft>
                          <a:spcPts val="0"/>
                        </a:spcAft>
                      </a:pPr>
                      <a:r>
                        <a:rPr lang="id-ID" sz="1800">
                          <a:effectLst/>
                        </a:rPr>
                        <a:t>26 seconds</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6985" algn="ctr">
                        <a:lnSpc>
                          <a:spcPct val="115000"/>
                        </a:lnSpc>
                        <a:spcBef>
                          <a:spcPts val="370"/>
                        </a:spcBef>
                        <a:spcAft>
                          <a:spcPts val="0"/>
                        </a:spcAft>
                      </a:pPr>
                      <a:r>
                        <a:rPr lang="id-ID" sz="1800">
                          <a:effectLst/>
                        </a:rPr>
                        <a:t>100%</a:t>
                      </a:r>
                      <a:endParaRPr lang="id-ID" sz="1400" b="1">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6985" algn="ctr">
                        <a:lnSpc>
                          <a:spcPct val="115000"/>
                        </a:lnSpc>
                        <a:spcBef>
                          <a:spcPts val="370"/>
                        </a:spcBef>
                        <a:spcAft>
                          <a:spcPts val="0"/>
                        </a:spcAft>
                      </a:pPr>
                      <a:r>
                        <a:rPr lang="id-ID" sz="1800" dirty="0">
                          <a:effectLst/>
                        </a:rPr>
                        <a:t>100%</a:t>
                      </a:r>
                      <a:endParaRPr lang="id-ID" sz="1400" b="1"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736324499"/>
                  </a:ext>
                </a:extLst>
              </a:tr>
            </a:tbl>
          </a:graphicData>
        </a:graphic>
      </p:graphicFrame>
    </p:spTree>
    <p:extLst>
      <p:ext uri="{BB962C8B-B14F-4D97-AF65-F5344CB8AC3E}">
        <p14:creationId xmlns:p14="http://schemas.microsoft.com/office/powerpoint/2010/main" val="2991644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860925" cy="452120"/>
          </a:xfrm>
          <a:prstGeom prst="rect">
            <a:avLst/>
          </a:prstGeom>
        </p:spPr>
        <p:txBody>
          <a:bodyPr vert="horz" wrap="square" lIns="0" tIns="12065" rIns="0" bIns="0" rtlCol="0">
            <a:spAutoFit/>
          </a:bodyPr>
          <a:lstStyle/>
          <a:p>
            <a:pPr marL="12700">
              <a:lnSpc>
                <a:spcPct val="100000"/>
              </a:lnSpc>
              <a:spcBef>
                <a:spcPts val="95"/>
              </a:spcBef>
            </a:pPr>
            <a:r>
              <a:rPr spc="-5" dirty="0"/>
              <a:t>14. Project Milestones &amp;</a:t>
            </a:r>
            <a:r>
              <a:rPr spc="-30" dirty="0"/>
              <a:t> </a:t>
            </a:r>
            <a:r>
              <a:rPr spc="-70" dirty="0"/>
              <a:t>Tasks</a:t>
            </a:r>
          </a:p>
        </p:txBody>
      </p:sp>
      <p:graphicFrame>
        <p:nvGraphicFramePr>
          <p:cNvPr id="3" name="object 3"/>
          <p:cNvGraphicFramePr>
            <a:graphicFrameLocks noGrp="1"/>
          </p:cNvGraphicFramePr>
          <p:nvPr>
            <p:extLst>
              <p:ext uri="{D42A27DB-BD31-4B8C-83A1-F6EECF244321}">
                <p14:modId xmlns:p14="http://schemas.microsoft.com/office/powerpoint/2010/main" val="1797444869"/>
              </p:ext>
            </p:extLst>
          </p:nvPr>
        </p:nvGraphicFramePr>
        <p:xfrm>
          <a:off x="0" y="1143000"/>
          <a:ext cx="8785224" cy="5536256"/>
        </p:xfrm>
        <a:graphic>
          <a:graphicData uri="http://schemas.openxmlformats.org/drawingml/2006/table">
            <a:tbl>
              <a:tblPr firstRow="1" bandRow="1">
                <a:tableStyleId>{2D5ABB26-0587-4C30-8999-92F81FD0307C}</a:tableStyleId>
              </a:tblPr>
              <a:tblGrid>
                <a:gridCol w="1080135">
                  <a:extLst>
                    <a:ext uri="{9D8B030D-6E8A-4147-A177-3AD203B41FA5}">
                      <a16:colId xmlns:a16="http://schemas.microsoft.com/office/drawing/2014/main" val="20000"/>
                    </a:ext>
                  </a:extLst>
                </a:gridCol>
                <a:gridCol w="6064249">
                  <a:extLst>
                    <a:ext uri="{9D8B030D-6E8A-4147-A177-3AD203B41FA5}">
                      <a16:colId xmlns:a16="http://schemas.microsoft.com/office/drawing/2014/main" val="20001"/>
                    </a:ext>
                  </a:extLst>
                </a:gridCol>
                <a:gridCol w="1640840">
                  <a:extLst>
                    <a:ext uri="{9D8B030D-6E8A-4147-A177-3AD203B41FA5}">
                      <a16:colId xmlns:a16="http://schemas.microsoft.com/office/drawing/2014/main" val="20002"/>
                    </a:ext>
                  </a:extLst>
                </a:gridCol>
              </a:tblGrid>
              <a:tr h="676838">
                <a:tc>
                  <a:txBody>
                    <a:bodyPr/>
                    <a:lstStyle/>
                    <a:p>
                      <a:pPr marL="206375" marR="197485" indent="-3175">
                        <a:lnSpc>
                          <a:spcPct val="100000"/>
                        </a:lnSpc>
                        <a:spcBef>
                          <a:spcPts val="1115"/>
                        </a:spcBef>
                      </a:pPr>
                      <a:r>
                        <a:rPr sz="1800" b="1" spc="-5" dirty="0">
                          <a:solidFill>
                            <a:srgbClr val="FFFFFF"/>
                          </a:solidFill>
                          <a:latin typeface="Calibri"/>
                          <a:cs typeface="Calibri"/>
                        </a:rPr>
                        <a:t>P</a:t>
                      </a:r>
                      <a:r>
                        <a:rPr sz="1800" b="1" spc="-30" dirty="0">
                          <a:solidFill>
                            <a:srgbClr val="FFFFFF"/>
                          </a:solidFill>
                          <a:latin typeface="Calibri"/>
                          <a:cs typeface="Calibri"/>
                        </a:rPr>
                        <a:t>r</a:t>
                      </a:r>
                      <a:r>
                        <a:rPr sz="1800" b="1" dirty="0">
                          <a:solidFill>
                            <a:srgbClr val="FFFFFF"/>
                          </a:solidFill>
                          <a:latin typeface="Calibri"/>
                          <a:cs typeface="Calibri"/>
                        </a:rPr>
                        <a:t>oj</a:t>
                      </a:r>
                      <a:r>
                        <a:rPr sz="1800" b="1" spc="5" dirty="0">
                          <a:solidFill>
                            <a:srgbClr val="FFFFFF"/>
                          </a:solidFill>
                          <a:latin typeface="Calibri"/>
                          <a:cs typeface="Calibri"/>
                        </a:rPr>
                        <a:t>e</a:t>
                      </a:r>
                      <a:r>
                        <a:rPr sz="1800" b="1" spc="-5" dirty="0">
                          <a:solidFill>
                            <a:srgbClr val="FFFFFF"/>
                          </a:solidFill>
                          <a:latin typeface="Calibri"/>
                          <a:cs typeface="Calibri"/>
                        </a:rPr>
                        <a:t>ct  </a:t>
                      </a:r>
                      <a:r>
                        <a:rPr sz="1800" b="1" spc="-35" dirty="0">
                          <a:solidFill>
                            <a:srgbClr val="FFFFFF"/>
                          </a:solidFill>
                          <a:latin typeface="Calibri"/>
                          <a:cs typeface="Calibri"/>
                        </a:rPr>
                        <a:t>Task</a:t>
                      </a:r>
                      <a:r>
                        <a:rPr sz="1800" b="1" spc="-105"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10"/>
                        </a:spcBef>
                      </a:pPr>
                      <a:endParaRPr sz="1900" dirty="0">
                        <a:latin typeface="Times New Roman"/>
                        <a:cs typeface="Times New Roman"/>
                      </a:endParaRPr>
                    </a:p>
                    <a:p>
                      <a:pPr marL="1898014">
                        <a:lnSpc>
                          <a:spcPct val="100000"/>
                        </a:lnSpc>
                      </a:pPr>
                      <a:r>
                        <a:rPr sz="1800" b="1" spc="-5" dirty="0">
                          <a:solidFill>
                            <a:srgbClr val="FFFFFF"/>
                          </a:solidFill>
                          <a:latin typeface="Calibri"/>
                          <a:cs typeface="Calibri"/>
                        </a:rPr>
                        <a:t>Project </a:t>
                      </a:r>
                      <a:r>
                        <a:rPr sz="1800" b="1" spc="-35" dirty="0">
                          <a:solidFill>
                            <a:srgbClr val="FFFFFF"/>
                          </a:solidFill>
                          <a:latin typeface="Calibri"/>
                          <a:cs typeface="Calibri"/>
                        </a:rPr>
                        <a:t>Task</a:t>
                      </a:r>
                      <a:r>
                        <a:rPr sz="1800" b="1" spc="-20" dirty="0">
                          <a:solidFill>
                            <a:srgbClr val="FFFFFF"/>
                          </a:solidFill>
                          <a:latin typeface="Calibri"/>
                          <a:cs typeface="Calibri"/>
                        </a:rPr>
                        <a:t> </a:t>
                      </a:r>
                      <a:r>
                        <a:rPr sz="1800" b="1" spc="-5" dirty="0">
                          <a:solidFill>
                            <a:srgbClr val="FFFFFF"/>
                          </a:solidFill>
                          <a:latin typeface="Calibri"/>
                          <a:cs typeface="Calibri"/>
                        </a:rPr>
                        <a:t>Description</a:t>
                      </a:r>
                      <a:endParaRPr sz="1800" dirty="0">
                        <a:latin typeface="Calibri"/>
                        <a:cs typeface="Calibri"/>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218440" marR="208279" indent="266700">
                        <a:lnSpc>
                          <a:spcPct val="100000"/>
                        </a:lnSpc>
                        <a:spcBef>
                          <a:spcPts val="1115"/>
                        </a:spcBef>
                      </a:pPr>
                      <a:r>
                        <a:rPr sz="1800" b="1" spc="-10" dirty="0">
                          <a:solidFill>
                            <a:srgbClr val="FFFFFF"/>
                          </a:solidFill>
                          <a:latin typeface="Calibri"/>
                          <a:cs typeface="Calibri"/>
                        </a:rPr>
                        <a:t>Project  </a:t>
                      </a:r>
                      <a:r>
                        <a:rPr sz="1800" b="1" spc="-5" dirty="0">
                          <a:solidFill>
                            <a:srgbClr val="FFFFFF"/>
                          </a:solidFill>
                          <a:latin typeface="Calibri"/>
                          <a:cs typeface="Calibri"/>
                        </a:rPr>
                        <a:t>Milestone</a:t>
                      </a:r>
                      <a:r>
                        <a:rPr sz="1800" b="1" spc="-13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440540">
                <a:tc>
                  <a:txBody>
                    <a:bodyPr/>
                    <a:lstStyle/>
                    <a:p>
                      <a:pPr marR="447675" algn="r">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id-ID" sz="2000" dirty="0">
                          <a:latin typeface="Times New Roman"/>
                          <a:cs typeface="Times New Roman"/>
                        </a:rPr>
                        <a:t>Community Portal Home Page</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789940">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440539">
                <a:tc>
                  <a:txBody>
                    <a:bodyPr/>
                    <a:lstStyle/>
                    <a:p>
                      <a:pPr marR="448309" algn="r">
                        <a:lnSpc>
                          <a:spcPct val="100000"/>
                        </a:lnSpc>
                        <a:spcBef>
                          <a:spcPts val="1025"/>
                        </a:spcBef>
                      </a:pPr>
                      <a:r>
                        <a:rPr sz="1800" dirty="0">
                          <a:latin typeface="Calibri"/>
                          <a:cs typeface="Calibri"/>
                        </a:rPr>
                        <a:t>2</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id-ID" sz="2000" dirty="0">
                          <a:latin typeface="Times New Roman"/>
                          <a:cs typeface="Times New Roman"/>
                        </a:rPr>
                        <a:t>Registration Page</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89940">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440539">
                <a:tc>
                  <a:txBody>
                    <a:bodyPr/>
                    <a:lstStyle/>
                    <a:p>
                      <a:pPr marR="448309" algn="r">
                        <a:lnSpc>
                          <a:spcPct val="100000"/>
                        </a:lnSpc>
                        <a:spcBef>
                          <a:spcPts val="1030"/>
                        </a:spcBef>
                      </a:pPr>
                      <a:r>
                        <a:rPr sz="1800" dirty="0">
                          <a:latin typeface="Calibri"/>
                          <a:cs typeface="Calibri"/>
                        </a:rPr>
                        <a:t>3</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id-ID" sz="2000" dirty="0">
                          <a:latin typeface="Times New Roman"/>
                          <a:cs typeface="Times New Roman"/>
                        </a:rPr>
                        <a:t>Registration Confirmation Page</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89940">
                        <a:lnSpc>
                          <a:spcPct val="100000"/>
                        </a:lnSpc>
                        <a:spcBef>
                          <a:spcPts val="1030"/>
                        </a:spcBef>
                      </a:pPr>
                      <a:r>
                        <a:rPr sz="1800" dirty="0">
                          <a:latin typeface="Calibri"/>
                          <a:cs typeface="Calibri"/>
                        </a:rPr>
                        <a:t>1</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440539">
                <a:tc>
                  <a:txBody>
                    <a:bodyPr/>
                    <a:lstStyle/>
                    <a:p>
                      <a:pPr marR="448309" algn="r">
                        <a:lnSpc>
                          <a:spcPct val="100000"/>
                        </a:lnSpc>
                        <a:spcBef>
                          <a:spcPts val="1030"/>
                        </a:spcBef>
                      </a:pPr>
                      <a:r>
                        <a:rPr sz="1800" dirty="0">
                          <a:latin typeface="Calibri"/>
                          <a:cs typeface="Calibri"/>
                        </a:rPr>
                        <a:t>4</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id-ID" sz="2000" dirty="0">
                          <a:latin typeface="Times New Roman"/>
                          <a:cs typeface="Times New Roman"/>
                        </a:rPr>
                        <a:t>Update Profile Page</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63905">
                        <a:lnSpc>
                          <a:spcPct val="100000"/>
                        </a:lnSpc>
                        <a:spcBef>
                          <a:spcPts val="1030"/>
                        </a:spcBef>
                      </a:pPr>
                      <a:r>
                        <a:rPr sz="1800" dirty="0">
                          <a:latin typeface="Calibri"/>
                          <a:cs typeface="Calibri"/>
                        </a:rPr>
                        <a:t>1</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440540">
                <a:tc>
                  <a:txBody>
                    <a:bodyPr/>
                    <a:lstStyle/>
                    <a:p>
                      <a:pPr marR="448309" algn="r">
                        <a:lnSpc>
                          <a:spcPct val="100000"/>
                        </a:lnSpc>
                        <a:spcBef>
                          <a:spcPts val="1030"/>
                        </a:spcBef>
                      </a:pPr>
                      <a:r>
                        <a:rPr sz="1800" dirty="0">
                          <a:latin typeface="Calibri"/>
                          <a:cs typeface="Calibri"/>
                        </a:rPr>
                        <a:t>5</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id-ID" sz="2000" dirty="0">
                          <a:latin typeface="Times New Roman"/>
                          <a:cs typeface="Times New Roman"/>
                        </a:rPr>
                        <a:t>Search Users Page</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89940">
                        <a:lnSpc>
                          <a:spcPct val="100000"/>
                        </a:lnSpc>
                        <a:spcBef>
                          <a:spcPts val="1030"/>
                        </a:spcBef>
                      </a:pPr>
                      <a:r>
                        <a:rPr sz="1800" dirty="0">
                          <a:latin typeface="Calibri"/>
                          <a:cs typeface="Calibri"/>
                        </a:rPr>
                        <a:t>1</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440539">
                <a:tc>
                  <a:txBody>
                    <a:bodyPr/>
                    <a:lstStyle/>
                    <a:p>
                      <a:pPr marR="448309" algn="r">
                        <a:lnSpc>
                          <a:spcPct val="100000"/>
                        </a:lnSpc>
                        <a:spcBef>
                          <a:spcPts val="1030"/>
                        </a:spcBef>
                      </a:pPr>
                      <a:r>
                        <a:rPr sz="1800" dirty="0">
                          <a:latin typeface="Calibri"/>
                          <a:cs typeface="Calibri"/>
                        </a:rPr>
                        <a:t>6</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id-ID" sz="2000" dirty="0">
                          <a:latin typeface="Times New Roman"/>
                          <a:cs typeface="Times New Roman"/>
                        </a:rPr>
                        <a:t>List Search Results</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89940">
                        <a:lnSpc>
                          <a:spcPct val="100000"/>
                        </a:lnSpc>
                        <a:spcBef>
                          <a:spcPts val="1030"/>
                        </a:spcBef>
                      </a:pPr>
                      <a:r>
                        <a:rPr sz="1800" dirty="0">
                          <a:latin typeface="Calibri"/>
                          <a:cs typeface="Calibri"/>
                        </a:rPr>
                        <a:t>1</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440579">
                <a:tc>
                  <a:txBody>
                    <a:bodyPr/>
                    <a:lstStyle/>
                    <a:p>
                      <a:pPr marR="448309" algn="r">
                        <a:lnSpc>
                          <a:spcPct val="100000"/>
                        </a:lnSpc>
                        <a:spcBef>
                          <a:spcPts val="1030"/>
                        </a:spcBef>
                      </a:pPr>
                      <a:r>
                        <a:rPr sz="1800" dirty="0">
                          <a:latin typeface="Calibri"/>
                          <a:cs typeface="Calibri"/>
                        </a:rPr>
                        <a:t>7</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id-ID" sz="2000" dirty="0">
                          <a:latin typeface="Times New Roman"/>
                          <a:cs typeface="Times New Roman"/>
                        </a:rPr>
                        <a:t>Public Profile Page</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89940">
                        <a:lnSpc>
                          <a:spcPct val="100000"/>
                        </a:lnSpc>
                        <a:spcBef>
                          <a:spcPts val="1030"/>
                        </a:spcBef>
                      </a:pPr>
                      <a:r>
                        <a:rPr sz="1800" dirty="0">
                          <a:latin typeface="Calibri"/>
                          <a:cs typeface="Calibri"/>
                        </a:rPr>
                        <a:t>1</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440549">
                <a:tc>
                  <a:txBody>
                    <a:bodyPr/>
                    <a:lstStyle/>
                    <a:p>
                      <a:pPr marR="447675" algn="r">
                        <a:lnSpc>
                          <a:spcPct val="100000"/>
                        </a:lnSpc>
                        <a:spcBef>
                          <a:spcPts val="1030"/>
                        </a:spcBef>
                      </a:pPr>
                      <a:r>
                        <a:rPr sz="1800" dirty="0">
                          <a:latin typeface="Calibri"/>
                          <a:cs typeface="Calibri"/>
                        </a:rPr>
                        <a:t>8</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2000" dirty="0">
                          <a:latin typeface="Times New Roman"/>
                          <a:cs typeface="Times New Roman"/>
                        </a:rPr>
                        <a:t>Registration Confirmation Email</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marL="789940">
                        <a:lnSpc>
                          <a:spcPct val="100000"/>
                        </a:lnSpc>
                        <a:spcBef>
                          <a:spcPts val="1030"/>
                        </a:spcBef>
                      </a:pPr>
                      <a:r>
                        <a:rPr sz="1800" dirty="0">
                          <a:latin typeface="Calibri"/>
                          <a:cs typeface="Calibri"/>
                        </a:rPr>
                        <a:t>1</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10008"/>
                  </a:ext>
                </a:extLst>
              </a:tr>
              <a:tr h="440549">
                <a:tc>
                  <a:txBody>
                    <a:bodyPr/>
                    <a:lstStyle/>
                    <a:p>
                      <a:pPr marR="447675" algn="r">
                        <a:lnSpc>
                          <a:spcPct val="100000"/>
                        </a:lnSpc>
                        <a:spcBef>
                          <a:spcPts val="1030"/>
                        </a:spcBef>
                      </a:pPr>
                      <a:r>
                        <a:rPr sz="1800" dirty="0">
                          <a:latin typeface="Calibri"/>
                          <a:cs typeface="Calibri"/>
                        </a:rPr>
                        <a:t>9</a:t>
                      </a:r>
                    </a:p>
                  </a:txBody>
                  <a:tcPr marL="0" marR="0" marT="13081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2000" dirty="0">
                          <a:latin typeface="Times New Roman"/>
                          <a:cs typeface="Times New Roman"/>
                        </a:rPr>
                        <a:t>Login Page</a:t>
                      </a:r>
                      <a:endParaRPr sz="20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marL="789940">
                        <a:lnSpc>
                          <a:spcPct val="100000"/>
                        </a:lnSpc>
                        <a:spcBef>
                          <a:spcPts val="1030"/>
                        </a:spcBef>
                      </a:pPr>
                      <a:r>
                        <a:rPr sz="1800" dirty="0">
                          <a:latin typeface="Calibri"/>
                          <a:cs typeface="Calibri"/>
                        </a:rPr>
                        <a:t>1</a:t>
                      </a:r>
                    </a:p>
                  </a:txBody>
                  <a:tcPr marL="0" marR="0" marT="13081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4289805628"/>
                  </a:ext>
                </a:extLst>
              </a:tr>
              <a:tr h="440549">
                <a:tc>
                  <a:txBody>
                    <a:bodyPr/>
                    <a:lstStyle/>
                    <a:p>
                      <a:pPr marR="447675" algn="r">
                        <a:lnSpc>
                          <a:spcPct val="100000"/>
                        </a:lnSpc>
                        <a:spcBef>
                          <a:spcPts val="1030"/>
                        </a:spcBef>
                      </a:pPr>
                      <a:r>
                        <a:rPr sz="1800" dirty="0">
                          <a:latin typeface="Calibri"/>
                          <a:cs typeface="Calibri"/>
                        </a:rPr>
                        <a:t>10</a:t>
                      </a:r>
                    </a:p>
                  </a:txBody>
                  <a:tcPr marL="0" marR="0" marT="13081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a:lnSpc>
                          <a:spcPct val="100000"/>
                        </a:lnSpc>
                      </a:pPr>
                      <a:r>
                        <a:rPr lang="id-ID" sz="2000" dirty="0">
                          <a:latin typeface="Times New Roman"/>
                          <a:cs typeface="Times New Roman"/>
                        </a:rPr>
                        <a:t>Forget Password Page</a:t>
                      </a:r>
                      <a:endParaRPr sz="20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marL="789940">
                        <a:lnSpc>
                          <a:spcPct val="100000"/>
                        </a:lnSpc>
                        <a:spcBef>
                          <a:spcPts val="1030"/>
                        </a:spcBef>
                      </a:pPr>
                      <a:r>
                        <a:rPr sz="1800" dirty="0">
                          <a:latin typeface="Calibri"/>
                          <a:cs typeface="Calibri"/>
                        </a:rPr>
                        <a:t>1</a:t>
                      </a:r>
                    </a:p>
                  </a:txBody>
                  <a:tcPr marL="0" marR="0" marT="13081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1917174791"/>
                  </a:ext>
                </a:extLst>
              </a:tr>
              <a:tr h="440549">
                <a:tc>
                  <a:txBody>
                    <a:bodyPr/>
                    <a:lstStyle/>
                    <a:p>
                      <a:pPr marR="447675" algn="r">
                        <a:lnSpc>
                          <a:spcPct val="100000"/>
                        </a:lnSpc>
                        <a:spcBef>
                          <a:spcPts val="1030"/>
                        </a:spcBef>
                      </a:pPr>
                      <a:r>
                        <a:rPr sz="1800" dirty="0">
                          <a:latin typeface="Calibri"/>
                          <a:cs typeface="Calibri"/>
                        </a:rPr>
                        <a:t>11</a:t>
                      </a:r>
                    </a:p>
                  </a:txBody>
                  <a:tcPr marL="0" marR="0" marT="13081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en-US" sz="2000" dirty="0">
                          <a:latin typeface="Times New Roman"/>
                          <a:cs typeface="Times New Roman"/>
                        </a:rPr>
                        <a:t>Design the Forget Password Confirmation Page</a:t>
                      </a:r>
                      <a:endParaRPr sz="20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CF4"/>
                    </a:solidFill>
                  </a:tcPr>
                </a:tc>
                <a:tc>
                  <a:txBody>
                    <a:bodyPr/>
                    <a:lstStyle/>
                    <a:p>
                      <a:pPr marL="789940">
                        <a:lnSpc>
                          <a:spcPct val="100000"/>
                        </a:lnSpc>
                        <a:spcBef>
                          <a:spcPts val="1030"/>
                        </a:spcBef>
                      </a:pPr>
                      <a:r>
                        <a:rPr sz="1800" dirty="0">
                          <a:latin typeface="Calibri"/>
                          <a:cs typeface="Calibri"/>
                        </a:rPr>
                        <a:t>1</a:t>
                      </a:r>
                    </a:p>
                  </a:txBody>
                  <a:tcPr marL="0" marR="0" marT="13081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318782393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1449070" cy="452120"/>
          </a:xfrm>
          <a:prstGeom prst="rect">
            <a:avLst/>
          </a:prstGeom>
        </p:spPr>
        <p:txBody>
          <a:bodyPr vert="horz" wrap="square" lIns="0" tIns="12065" rIns="0" bIns="0" rtlCol="0">
            <a:spAutoFit/>
          </a:bodyPr>
          <a:lstStyle/>
          <a:p>
            <a:pPr marL="12700">
              <a:lnSpc>
                <a:spcPct val="100000"/>
              </a:lnSpc>
              <a:spcBef>
                <a:spcPts val="95"/>
              </a:spcBef>
            </a:pPr>
            <a:r>
              <a:rPr spc="-5" dirty="0"/>
              <a:t>Contents</a:t>
            </a:r>
          </a:p>
        </p:txBody>
      </p:sp>
      <p:graphicFrame>
        <p:nvGraphicFramePr>
          <p:cNvPr id="3" name="object 3"/>
          <p:cNvGraphicFramePr>
            <a:graphicFrameLocks noGrp="1"/>
          </p:cNvGraphicFramePr>
          <p:nvPr/>
        </p:nvGraphicFramePr>
        <p:xfrm>
          <a:off x="173037" y="1095375"/>
          <a:ext cx="8705849" cy="5756262"/>
        </p:xfrm>
        <a:graphic>
          <a:graphicData uri="http://schemas.openxmlformats.org/drawingml/2006/table">
            <a:tbl>
              <a:tblPr firstRow="1" bandRow="1">
                <a:tableStyleId>{2D5ABB26-0587-4C30-8999-92F81FD0307C}</a:tableStyleId>
              </a:tblPr>
              <a:tblGrid>
                <a:gridCol w="1212215">
                  <a:extLst>
                    <a:ext uri="{9D8B030D-6E8A-4147-A177-3AD203B41FA5}">
                      <a16:colId xmlns:a16="http://schemas.microsoft.com/office/drawing/2014/main" val="20000"/>
                    </a:ext>
                  </a:extLst>
                </a:gridCol>
                <a:gridCol w="7493634">
                  <a:extLst>
                    <a:ext uri="{9D8B030D-6E8A-4147-A177-3AD203B41FA5}">
                      <a16:colId xmlns:a16="http://schemas.microsoft.com/office/drawing/2014/main" val="20001"/>
                    </a:ext>
                  </a:extLst>
                </a:gridCol>
              </a:tblGrid>
              <a:tr h="335279">
                <a:tc>
                  <a:txBody>
                    <a:bodyPr/>
                    <a:lstStyle/>
                    <a:p>
                      <a:pPr marL="358140">
                        <a:lnSpc>
                          <a:spcPct val="100000"/>
                        </a:lnSpc>
                        <a:spcBef>
                          <a:spcPts val="260"/>
                        </a:spcBef>
                      </a:pPr>
                      <a:r>
                        <a:rPr sz="1600" b="1" spc="-5" dirty="0">
                          <a:solidFill>
                            <a:srgbClr val="FFFFFF"/>
                          </a:solidFill>
                          <a:latin typeface="Calibri"/>
                          <a:cs typeface="Calibri"/>
                        </a:rPr>
                        <a:t>S.</a:t>
                      </a:r>
                      <a:r>
                        <a:rPr sz="1600" b="1" spc="-10" dirty="0">
                          <a:solidFill>
                            <a:srgbClr val="FFFFFF"/>
                          </a:solidFill>
                          <a:latin typeface="Calibri"/>
                          <a:cs typeface="Calibri"/>
                        </a:rPr>
                        <a:t> </a:t>
                      </a:r>
                      <a:r>
                        <a:rPr sz="1600" b="1" spc="-5" dirty="0">
                          <a:solidFill>
                            <a:srgbClr val="FFFFFF"/>
                          </a:solidFill>
                          <a:latin typeface="Calibri"/>
                          <a:cs typeface="Calibri"/>
                        </a:rPr>
                        <a:t>No.</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260"/>
                        </a:spcBef>
                      </a:pPr>
                      <a:r>
                        <a:rPr sz="1600" b="1" spc="-5" dirty="0">
                          <a:solidFill>
                            <a:srgbClr val="FFFFFF"/>
                          </a:solidFill>
                          <a:latin typeface="Calibri"/>
                          <a:cs typeface="Calibri"/>
                        </a:rPr>
                        <a:t>Description</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19913">
                <a:tc>
                  <a:txBody>
                    <a:bodyPr/>
                    <a:lstStyle/>
                    <a:p>
                      <a:pPr algn="ctr">
                        <a:lnSpc>
                          <a:spcPct val="100000"/>
                        </a:lnSpc>
                        <a:spcBef>
                          <a:spcPts val="265"/>
                        </a:spcBef>
                      </a:pPr>
                      <a:r>
                        <a:rPr sz="1500" spc="-5" dirty="0">
                          <a:latin typeface="Calibri"/>
                          <a:cs typeface="Calibri"/>
                        </a:rPr>
                        <a:t>01</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15"/>
                        </a:spcBef>
                      </a:pPr>
                      <a:r>
                        <a:rPr sz="1500" spc="-5" dirty="0">
                          <a:latin typeface="Calibri"/>
                          <a:cs typeface="Calibri"/>
                        </a:rPr>
                        <a:t>Development</a:t>
                      </a:r>
                      <a:r>
                        <a:rPr sz="1500" dirty="0">
                          <a:latin typeface="Calibri"/>
                          <a:cs typeface="Calibri"/>
                        </a:rPr>
                        <a:t> </a:t>
                      </a:r>
                      <a:r>
                        <a:rPr sz="1500" spc="-30" dirty="0">
                          <a:latin typeface="Calibri"/>
                          <a:cs typeface="Calibri"/>
                        </a:rPr>
                        <a:t>Tools</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20040">
                <a:tc>
                  <a:txBody>
                    <a:bodyPr/>
                    <a:lstStyle/>
                    <a:p>
                      <a:pPr algn="ctr">
                        <a:lnSpc>
                          <a:spcPct val="100000"/>
                        </a:lnSpc>
                        <a:spcBef>
                          <a:spcPts val="265"/>
                        </a:spcBef>
                      </a:pPr>
                      <a:r>
                        <a:rPr sz="1500" spc="-5" dirty="0">
                          <a:latin typeface="Calibri"/>
                          <a:cs typeface="Calibri"/>
                        </a:rPr>
                        <a:t>02</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15"/>
                        </a:spcBef>
                      </a:pPr>
                      <a:r>
                        <a:rPr sz="1500" spc="-5" dirty="0">
                          <a:latin typeface="Calibri"/>
                          <a:cs typeface="Calibri"/>
                        </a:rPr>
                        <a:t>Feedback</a:t>
                      </a:r>
                      <a:r>
                        <a:rPr sz="1500" spc="5" dirty="0">
                          <a:latin typeface="Calibri"/>
                          <a:cs typeface="Calibri"/>
                        </a:rPr>
                        <a:t> </a:t>
                      </a:r>
                      <a:r>
                        <a:rPr sz="1500" spc="-15" dirty="0">
                          <a:latin typeface="Calibri"/>
                          <a:cs typeface="Calibri"/>
                        </a:rPr>
                        <a:t>Techniques</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20039">
                <a:tc>
                  <a:txBody>
                    <a:bodyPr/>
                    <a:lstStyle/>
                    <a:p>
                      <a:pPr algn="ctr">
                        <a:lnSpc>
                          <a:spcPct val="100000"/>
                        </a:lnSpc>
                        <a:spcBef>
                          <a:spcPts val="265"/>
                        </a:spcBef>
                      </a:pPr>
                      <a:r>
                        <a:rPr sz="1500" spc="-5" dirty="0">
                          <a:latin typeface="Calibri"/>
                          <a:cs typeface="Calibri"/>
                        </a:rPr>
                        <a:t>03</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15"/>
                        </a:spcBef>
                      </a:pPr>
                      <a:r>
                        <a:rPr sz="1500" spc="-10" dirty="0">
                          <a:latin typeface="Calibri"/>
                          <a:cs typeface="Calibri"/>
                        </a:rPr>
                        <a:t>Pages</a:t>
                      </a:r>
                      <a:r>
                        <a:rPr sz="1500" spc="-25" dirty="0">
                          <a:latin typeface="Calibri"/>
                          <a:cs typeface="Calibri"/>
                        </a:rPr>
                        <a:t> </a:t>
                      </a:r>
                      <a:r>
                        <a:rPr sz="1500" spc="-10" dirty="0">
                          <a:latin typeface="Calibri"/>
                          <a:cs typeface="Calibri"/>
                        </a:rPr>
                        <a:t>Inventory</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20039">
                <a:tc>
                  <a:txBody>
                    <a:bodyPr/>
                    <a:lstStyle/>
                    <a:p>
                      <a:pPr algn="ctr">
                        <a:lnSpc>
                          <a:spcPct val="100000"/>
                        </a:lnSpc>
                        <a:spcBef>
                          <a:spcPts val="265"/>
                        </a:spcBef>
                      </a:pPr>
                      <a:r>
                        <a:rPr sz="1500" spc="-5" dirty="0">
                          <a:latin typeface="Calibri"/>
                          <a:cs typeface="Calibri"/>
                        </a:rPr>
                        <a:t>04</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15"/>
                        </a:spcBef>
                      </a:pPr>
                      <a:r>
                        <a:rPr sz="1500" spc="-10" dirty="0">
                          <a:latin typeface="Calibri"/>
                          <a:cs typeface="Calibri"/>
                        </a:rPr>
                        <a:t>Forms </a:t>
                      </a:r>
                      <a:r>
                        <a:rPr sz="1500" dirty="0">
                          <a:latin typeface="Calibri"/>
                          <a:cs typeface="Calibri"/>
                        </a:rPr>
                        <a:t>&amp; </a:t>
                      </a:r>
                      <a:r>
                        <a:rPr sz="1500" spc="-10" dirty="0">
                          <a:latin typeface="Calibri"/>
                          <a:cs typeface="Calibri"/>
                        </a:rPr>
                        <a:t>Pages</a:t>
                      </a:r>
                      <a:r>
                        <a:rPr sz="1500" spc="-15" dirty="0">
                          <a:latin typeface="Calibri"/>
                          <a:cs typeface="Calibri"/>
                        </a:rPr>
                        <a:t> </a:t>
                      </a:r>
                      <a:r>
                        <a:rPr sz="1500" spc="-5" dirty="0">
                          <a:latin typeface="Calibri"/>
                          <a:cs typeface="Calibri"/>
                        </a:rPr>
                        <a:t>Design</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19913">
                <a:tc>
                  <a:txBody>
                    <a:bodyPr/>
                    <a:lstStyle/>
                    <a:p>
                      <a:pPr algn="ctr">
                        <a:lnSpc>
                          <a:spcPct val="100000"/>
                        </a:lnSpc>
                        <a:spcBef>
                          <a:spcPts val="265"/>
                        </a:spcBef>
                      </a:pPr>
                      <a:r>
                        <a:rPr sz="1500" spc="-5" dirty="0">
                          <a:latin typeface="Calibri"/>
                          <a:cs typeface="Calibri"/>
                        </a:rPr>
                        <a:t>05</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15"/>
                        </a:spcBef>
                      </a:pPr>
                      <a:r>
                        <a:rPr sz="1500" spc="-10" dirty="0">
                          <a:latin typeface="Calibri"/>
                          <a:cs typeface="Calibri"/>
                        </a:rPr>
                        <a:t>Forms </a:t>
                      </a:r>
                      <a:r>
                        <a:rPr sz="1500" dirty="0">
                          <a:latin typeface="Calibri"/>
                          <a:cs typeface="Calibri"/>
                        </a:rPr>
                        <a:t>&amp; </a:t>
                      </a:r>
                      <a:r>
                        <a:rPr sz="1500" spc="-10" dirty="0">
                          <a:latin typeface="Calibri"/>
                          <a:cs typeface="Calibri"/>
                        </a:rPr>
                        <a:t>Pages</a:t>
                      </a:r>
                      <a:r>
                        <a:rPr sz="1500" spc="-15" dirty="0">
                          <a:latin typeface="Calibri"/>
                          <a:cs typeface="Calibri"/>
                        </a:rPr>
                        <a:t> </a:t>
                      </a:r>
                      <a:r>
                        <a:rPr sz="1500" spc="-5" dirty="0">
                          <a:latin typeface="Calibri"/>
                          <a:cs typeface="Calibri"/>
                        </a:rPr>
                        <a:t>Feedback</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20039">
                <a:tc>
                  <a:txBody>
                    <a:bodyPr/>
                    <a:lstStyle/>
                    <a:p>
                      <a:pPr algn="ctr">
                        <a:lnSpc>
                          <a:spcPct val="100000"/>
                        </a:lnSpc>
                        <a:spcBef>
                          <a:spcPts val="270"/>
                        </a:spcBef>
                      </a:pPr>
                      <a:r>
                        <a:rPr sz="1500" spc="-5" dirty="0">
                          <a:latin typeface="Calibri"/>
                          <a:cs typeface="Calibri"/>
                        </a:rPr>
                        <a:t>06</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15"/>
                        </a:spcBef>
                      </a:pPr>
                      <a:r>
                        <a:rPr sz="1500" spc="-5" dirty="0">
                          <a:latin typeface="Calibri"/>
                          <a:cs typeface="Calibri"/>
                        </a:rPr>
                        <a:t>HTML</a:t>
                      </a:r>
                      <a:r>
                        <a:rPr sz="1500" spc="-15" dirty="0">
                          <a:latin typeface="Calibri"/>
                          <a:cs typeface="Calibri"/>
                        </a:rPr>
                        <a:t> </a:t>
                      </a:r>
                      <a:r>
                        <a:rPr sz="1500" spc="-10" dirty="0">
                          <a:latin typeface="Calibri"/>
                          <a:cs typeface="Calibri"/>
                        </a:rPr>
                        <a:t>Pages</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20040">
                <a:tc>
                  <a:txBody>
                    <a:bodyPr/>
                    <a:lstStyle/>
                    <a:p>
                      <a:pPr algn="ctr">
                        <a:lnSpc>
                          <a:spcPct val="100000"/>
                        </a:lnSpc>
                        <a:spcBef>
                          <a:spcPts val="265"/>
                        </a:spcBef>
                      </a:pPr>
                      <a:r>
                        <a:rPr sz="1500" spc="-10" dirty="0">
                          <a:latin typeface="Calibri"/>
                          <a:cs typeface="Calibri"/>
                        </a:rPr>
                        <a:t>07</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15"/>
                        </a:spcBef>
                      </a:pPr>
                      <a:r>
                        <a:rPr sz="1500" spc="-5" dirty="0">
                          <a:latin typeface="Calibri"/>
                          <a:cs typeface="Calibri"/>
                        </a:rPr>
                        <a:t>Usability</a:t>
                      </a:r>
                      <a:r>
                        <a:rPr sz="1500" spc="-20" dirty="0">
                          <a:latin typeface="Calibri"/>
                          <a:cs typeface="Calibri"/>
                        </a:rPr>
                        <a:t> </a:t>
                      </a:r>
                      <a:r>
                        <a:rPr sz="1500" spc="-5" dirty="0">
                          <a:latin typeface="Calibri"/>
                          <a:cs typeface="Calibri"/>
                        </a:rPr>
                        <a:t>Metrics</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20039">
                <a:tc>
                  <a:txBody>
                    <a:bodyPr/>
                    <a:lstStyle/>
                    <a:p>
                      <a:pPr algn="ctr">
                        <a:lnSpc>
                          <a:spcPct val="100000"/>
                        </a:lnSpc>
                        <a:spcBef>
                          <a:spcPts val="270"/>
                        </a:spcBef>
                      </a:pPr>
                      <a:r>
                        <a:rPr sz="1500" spc="-5" dirty="0">
                          <a:latin typeface="Calibri"/>
                          <a:cs typeface="Calibri"/>
                        </a:rPr>
                        <a:t>08</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20"/>
                        </a:spcBef>
                      </a:pPr>
                      <a:r>
                        <a:rPr sz="1500" dirty="0">
                          <a:latin typeface="Calibri"/>
                          <a:cs typeface="Calibri"/>
                        </a:rPr>
                        <a:t>User </a:t>
                      </a:r>
                      <a:r>
                        <a:rPr sz="1500" spc="-10" dirty="0">
                          <a:latin typeface="Calibri"/>
                          <a:cs typeface="Calibri"/>
                        </a:rPr>
                        <a:t>Interaction</a:t>
                      </a:r>
                      <a:r>
                        <a:rPr sz="1500" spc="-35" dirty="0">
                          <a:latin typeface="Calibri"/>
                          <a:cs typeface="Calibri"/>
                        </a:rPr>
                        <a:t> </a:t>
                      </a:r>
                      <a:r>
                        <a:rPr sz="1500" spc="-10" dirty="0">
                          <a:latin typeface="Calibri"/>
                          <a:cs typeface="Calibri"/>
                        </a:rPr>
                        <a:t>Steps</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19913">
                <a:tc>
                  <a:txBody>
                    <a:bodyPr/>
                    <a:lstStyle/>
                    <a:p>
                      <a:pPr algn="ctr">
                        <a:lnSpc>
                          <a:spcPct val="100000"/>
                        </a:lnSpc>
                        <a:spcBef>
                          <a:spcPts val="270"/>
                        </a:spcBef>
                      </a:pPr>
                      <a:r>
                        <a:rPr sz="1500" spc="-5" dirty="0">
                          <a:latin typeface="Calibri"/>
                          <a:cs typeface="Calibri"/>
                        </a:rPr>
                        <a:t>09</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20"/>
                        </a:spcBef>
                      </a:pPr>
                      <a:r>
                        <a:rPr sz="1500" dirty="0">
                          <a:latin typeface="Calibri"/>
                          <a:cs typeface="Calibri"/>
                        </a:rPr>
                        <a:t>User </a:t>
                      </a:r>
                      <a:r>
                        <a:rPr sz="1500" spc="-10" dirty="0">
                          <a:latin typeface="Calibri"/>
                          <a:cs typeface="Calibri"/>
                        </a:rPr>
                        <a:t>Interaction</a:t>
                      </a:r>
                      <a:r>
                        <a:rPr sz="1500" spc="-35" dirty="0">
                          <a:latin typeface="Calibri"/>
                          <a:cs typeface="Calibri"/>
                        </a:rPr>
                        <a:t> </a:t>
                      </a:r>
                      <a:r>
                        <a:rPr sz="1500" spc="-5" dirty="0">
                          <a:latin typeface="Calibri"/>
                          <a:cs typeface="Calibri"/>
                        </a:rPr>
                        <a:t>Flowchart</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20040">
                <a:tc>
                  <a:txBody>
                    <a:bodyPr/>
                    <a:lstStyle/>
                    <a:p>
                      <a:pPr algn="ctr">
                        <a:lnSpc>
                          <a:spcPct val="100000"/>
                        </a:lnSpc>
                        <a:spcBef>
                          <a:spcPts val="270"/>
                        </a:spcBef>
                      </a:pPr>
                      <a:r>
                        <a:rPr sz="1500" spc="-5" dirty="0">
                          <a:latin typeface="Calibri"/>
                          <a:cs typeface="Calibri"/>
                        </a:rPr>
                        <a:t>10</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800"/>
                        </a:lnSpc>
                        <a:spcBef>
                          <a:spcPts val="620"/>
                        </a:spcBef>
                      </a:pPr>
                      <a:r>
                        <a:rPr sz="1500" spc="-5" dirty="0">
                          <a:latin typeface="Calibri"/>
                          <a:cs typeface="Calibri"/>
                        </a:rPr>
                        <a:t>Current </a:t>
                      </a:r>
                      <a:r>
                        <a:rPr sz="1500" dirty="0">
                          <a:latin typeface="Calibri"/>
                          <a:cs typeface="Calibri"/>
                        </a:rPr>
                        <a:t>&amp; </a:t>
                      </a:r>
                      <a:r>
                        <a:rPr sz="1500" spc="-10" dirty="0">
                          <a:latin typeface="Calibri"/>
                          <a:cs typeface="Calibri"/>
                        </a:rPr>
                        <a:t>Desired</a:t>
                      </a:r>
                      <a:r>
                        <a:rPr sz="1500" spc="-15" dirty="0">
                          <a:latin typeface="Calibri"/>
                          <a:cs typeface="Calibri"/>
                        </a:rPr>
                        <a:t> </a:t>
                      </a:r>
                      <a:r>
                        <a:rPr sz="1500" dirty="0">
                          <a:latin typeface="Calibri"/>
                          <a:cs typeface="Calibri"/>
                        </a:rPr>
                        <a:t>Usability</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320039">
                <a:tc>
                  <a:txBody>
                    <a:bodyPr/>
                    <a:lstStyle/>
                    <a:p>
                      <a:pPr algn="ctr">
                        <a:lnSpc>
                          <a:spcPct val="100000"/>
                        </a:lnSpc>
                        <a:spcBef>
                          <a:spcPts val="270"/>
                        </a:spcBef>
                      </a:pPr>
                      <a:r>
                        <a:rPr sz="1500" spc="-5" dirty="0">
                          <a:latin typeface="Calibri"/>
                          <a:cs typeface="Calibri"/>
                        </a:rPr>
                        <a:t>11</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800"/>
                        </a:lnSpc>
                        <a:spcBef>
                          <a:spcPts val="620"/>
                        </a:spcBef>
                      </a:pPr>
                      <a:r>
                        <a:rPr sz="1500" spc="-5" dirty="0">
                          <a:latin typeface="Calibri"/>
                          <a:cs typeface="Calibri"/>
                        </a:rPr>
                        <a:t>Prototype</a:t>
                      </a:r>
                      <a:r>
                        <a:rPr sz="1500" spc="-50" dirty="0">
                          <a:latin typeface="Calibri"/>
                          <a:cs typeface="Calibri"/>
                        </a:rPr>
                        <a:t> </a:t>
                      </a:r>
                      <a:r>
                        <a:rPr sz="1500" spc="-10" dirty="0">
                          <a:latin typeface="Calibri"/>
                          <a:cs typeface="Calibri"/>
                        </a:rPr>
                        <a:t>Screen</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r h="320040">
                <a:tc>
                  <a:txBody>
                    <a:bodyPr/>
                    <a:lstStyle/>
                    <a:p>
                      <a:pPr algn="ctr">
                        <a:lnSpc>
                          <a:spcPct val="100000"/>
                        </a:lnSpc>
                        <a:spcBef>
                          <a:spcPts val="270"/>
                        </a:spcBef>
                      </a:pPr>
                      <a:r>
                        <a:rPr sz="1500" spc="-5" dirty="0">
                          <a:latin typeface="Calibri"/>
                          <a:cs typeface="Calibri"/>
                        </a:rPr>
                        <a:t>12</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20"/>
                        </a:spcBef>
                      </a:pPr>
                      <a:r>
                        <a:rPr sz="1500" spc="-5" dirty="0">
                          <a:latin typeface="Calibri"/>
                          <a:cs typeface="Calibri"/>
                        </a:rPr>
                        <a:t>Prototype</a:t>
                      </a:r>
                      <a:r>
                        <a:rPr sz="1500" spc="-50" dirty="0">
                          <a:latin typeface="Calibri"/>
                          <a:cs typeface="Calibri"/>
                        </a:rPr>
                        <a:t> </a:t>
                      </a:r>
                      <a:r>
                        <a:rPr sz="1500" spc="-5" dirty="0">
                          <a:latin typeface="Calibri"/>
                          <a:cs typeface="Calibri"/>
                        </a:rPr>
                        <a:t>Feedback</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2"/>
                  </a:ext>
                </a:extLst>
              </a:tr>
              <a:tr h="319976">
                <a:tc>
                  <a:txBody>
                    <a:bodyPr/>
                    <a:lstStyle/>
                    <a:p>
                      <a:pPr algn="ctr">
                        <a:lnSpc>
                          <a:spcPct val="100000"/>
                        </a:lnSpc>
                        <a:spcBef>
                          <a:spcPts val="270"/>
                        </a:spcBef>
                      </a:pPr>
                      <a:r>
                        <a:rPr sz="1500" spc="-5" dirty="0">
                          <a:latin typeface="Calibri"/>
                          <a:cs typeface="Calibri"/>
                        </a:rPr>
                        <a:t>13</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800"/>
                        </a:lnSpc>
                        <a:spcBef>
                          <a:spcPts val="620"/>
                        </a:spcBef>
                      </a:pPr>
                      <a:r>
                        <a:rPr sz="1500" dirty="0">
                          <a:latin typeface="Calibri"/>
                          <a:cs typeface="Calibri"/>
                        </a:rPr>
                        <a:t>Usability</a:t>
                      </a:r>
                      <a:r>
                        <a:rPr sz="1500" spc="-15" dirty="0">
                          <a:latin typeface="Calibri"/>
                          <a:cs typeface="Calibri"/>
                        </a:rPr>
                        <a:t> </a:t>
                      </a:r>
                      <a:r>
                        <a:rPr sz="1500" spc="-40" dirty="0">
                          <a:latin typeface="Calibri"/>
                          <a:cs typeface="Calibri"/>
                        </a:rPr>
                        <a:t>Test</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3"/>
                  </a:ext>
                </a:extLst>
              </a:tr>
              <a:tr h="320001">
                <a:tc>
                  <a:txBody>
                    <a:bodyPr/>
                    <a:lstStyle/>
                    <a:p>
                      <a:pPr algn="ctr">
                        <a:lnSpc>
                          <a:spcPct val="100000"/>
                        </a:lnSpc>
                        <a:spcBef>
                          <a:spcPts val="270"/>
                        </a:spcBef>
                      </a:pPr>
                      <a:r>
                        <a:rPr sz="1500" spc="-10" dirty="0">
                          <a:latin typeface="Calibri"/>
                          <a:cs typeface="Calibri"/>
                        </a:rPr>
                        <a:t>14</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800"/>
                        </a:lnSpc>
                        <a:spcBef>
                          <a:spcPts val="620"/>
                        </a:spcBef>
                      </a:pPr>
                      <a:r>
                        <a:rPr sz="1500" spc="-5" dirty="0">
                          <a:latin typeface="Calibri"/>
                          <a:cs typeface="Calibri"/>
                        </a:rPr>
                        <a:t>Project Milestones </a:t>
                      </a:r>
                      <a:r>
                        <a:rPr sz="1500" dirty="0">
                          <a:latin typeface="Calibri"/>
                          <a:cs typeface="Calibri"/>
                        </a:rPr>
                        <a:t>&amp;</a:t>
                      </a:r>
                      <a:r>
                        <a:rPr sz="1500" spc="-20" dirty="0">
                          <a:latin typeface="Calibri"/>
                          <a:cs typeface="Calibri"/>
                        </a:rPr>
                        <a:t> </a:t>
                      </a:r>
                      <a:r>
                        <a:rPr sz="1500" spc="-30" dirty="0">
                          <a:latin typeface="Calibri"/>
                          <a:cs typeface="Calibri"/>
                        </a:rPr>
                        <a:t>Tasks</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4"/>
                  </a:ext>
                </a:extLst>
              </a:tr>
              <a:tr h="320014">
                <a:tc>
                  <a:txBody>
                    <a:bodyPr/>
                    <a:lstStyle/>
                    <a:p>
                      <a:pPr algn="ctr">
                        <a:lnSpc>
                          <a:spcPct val="100000"/>
                        </a:lnSpc>
                        <a:spcBef>
                          <a:spcPts val="275"/>
                        </a:spcBef>
                      </a:pPr>
                      <a:r>
                        <a:rPr sz="1500" spc="-5" dirty="0">
                          <a:latin typeface="Calibri"/>
                          <a:cs typeface="Calibri"/>
                        </a:rPr>
                        <a:t>15</a:t>
                      </a:r>
                      <a:endParaRPr sz="15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795"/>
                        </a:lnSpc>
                        <a:spcBef>
                          <a:spcPts val="625"/>
                        </a:spcBef>
                      </a:pPr>
                      <a:r>
                        <a:rPr sz="1500" spc="-5" dirty="0">
                          <a:latin typeface="Calibri"/>
                          <a:cs typeface="Calibri"/>
                        </a:rPr>
                        <a:t>Milestone Feedback </a:t>
                      </a:r>
                      <a:r>
                        <a:rPr sz="1500" dirty="0">
                          <a:latin typeface="Calibri"/>
                          <a:cs typeface="Calibri"/>
                        </a:rPr>
                        <a:t>&amp; </a:t>
                      </a:r>
                      <a:r>
                        <a:rPr sz="1500" spc="-5" dirty="0">
                          <a:latin typeface="Calibri"/>
                          <a:cs typeface="Calibri"/>
                        </a:rPr>
                        <a:t>Action</a:t>
                      </a:r>
                      <a:r>
                        <a:rPr sz="1500" spc="-15" dirty="0">
                          <a:latin typeface="Calibri"/>
                          <a:cs typeface="Calibri"/>
                        </a:rPr>
                        <a:t> taken</a:t>
                      </a:r>
                      <a:endParaRPr sz="1500">
                        <a:latin typeface="Calibri"/>
                        <a:cs typeface="Calibri"/>
                      </a:endParaRPr>
                    </a:p>
                  </a:txBody>
                  <a:tcPr marL="0" marR="0" marT="793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5"/>
                  </a:ext>
                </a:extLst>
              </a:tr>
              <a:tr h="320001">
                <a:tc>
                  <a:txBody>
                    <a:bodyPr/>
                    <a:lstStyle/>
                    <a:p>
                      <a:pPr algn="ctr">
                        <a:lnSpc>
                          <a:spcPct val="100000"/>
                        </a:lnSpc>
                        <a:spcBef>
                          <a:spcPts val="275"/>
                        </a:spcBef>
                      </a:pPr>
                      <a:r>
                        <a:rPr sz="1500" spc="-5" dirty="0">
                          <a:latin typeface="Calibri"/>
                          <a:cs typeface="Calibri"/>
                        </a:rPr>
                        <a:t>16</a:t>
                      </a:r>
                      <a:endParaRPr sz="15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795"/>
                        </a:lnSpc>
                        <a:spcBef>
                          <a:spcPts val="625"/>
                        </a:spcBef>
                      </a:pPr>
                      <a:r>
                        <a:rPr sz="1500" spc="-10" dirty="0">
                          <a:latin typeface="Calibri"/>
                          <a:cs typeface="Calibri"/>
                        </a:rPr>
                        <a:t>Project </a:t>
                      </a:r>
                      <a:r>
                        <a:rPr sz="1500" spc="-5" dirty="0">
                          <a:latin typeface="Calibri"/>
                          <a:cs typeface="Calibri"/>
                        </a:rPr>
                        <a:t>Results</a:t>
                      </a:r>
                      <a:endParaRPr sz="1500">
                        <a:latin typeface="Calibri"/>
                        <a:cs typeface="Calibri"/>
                      </a:endParaRPr>
                    </a:p>
                  </a:txBody>
                  <a:tcPr marL="0" marR="0" marT="793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6"/>
                  </a:ext>
                </a:extLst>
              </a:tr>
              <a:tr h="300897">
                <a:tc>
                  <a:txBody>
                    <a:bodyPr/>
                    <a:lstStyle/>
                    <a:p>
                      <a:pPr algn="ctr">
                        <a:lnSpc>
                          <a:spcPct val="100000"/>
                        </a:lnSpc>
                        <a:spcBef>
                          <a:spcPts val="275"/>
                        </a:spcBef>
                      </a:pPr>
                      <a:r>
                        <a:rPr sz="1500" spc="-5" dirty="0">
                          <a:latin typeface="Calibri"/>
                          <a:cs typeface="Calibri"/>
                        </a:rPr>
                        <a:t>17</a:t>
                      </a:r>
                      <a:endParaRPr sz="15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solidFill>
                      <a:srgbClr val="D0D7E8"/>
                    </a:solidFill>
                  </a:tcPr>
                </a:tc>
                <a:tc>
                  <a:txBody>
                    <a:bodyPr/>
                    <a:lstStyle/>
                    <a:p>
                      <a:pPr marL="6350">
                        <a:lnSpc>
                          <a:spcPts val="1645"/>
                        </a:lnSpc>
                        <a:spcBef>
                          <a:spcPts val="625"/>
                        </a:spcBef>
                      </a:pPr>
                      <a:r>
                        <a:rPr sz="1500" spc="-5" dirty="0">
                          <a:latin typeface="Calibri"/>
                          <a:cs typeface="Calibri"/>
                        </a:rPr>
                        <a:t>Proposed</a:t>
                      </a:r>
                      <a:r>
                        <a:rPr sz="1500" spc="-30" dirty="0">
                          <a:latin typeface="Calibri"/>
                          <a:cs typeface="Calibri"/>
                        </a:rPr>
                        <a:t> </a:t>
                      </a:r>
                      <a:r>
                        <a:rPr sz="1500" spc="-10" dirty="0">
                          <a:latin typeface="Calibri"/>
                          <a:cs typeface="Calibri"/>
                        </a:rPr>
                        <a:t>Improvements</a:t>
                      </a:r>
                      <a:endParaRPr sz="1500">
                        <a:latin typeface="Calibri"/>
                        <a:cs typeface="Calibri"/>
                      </a:endParaRPr>
                    </a:p>
                  </a:txBody>
                  <a:tcPr marL="0" marR="0" marT="79375" marB="0">
                    <a:lnL w="12700">
                      <a:solidFill>
                        <a:srgbClr val="FFFFFF"/>
                      </a:solidFill>
                      <a:prstDash val="solid"/>
                    </a:lnL>
                    <a:lnR w="12700">
                      <a:solidFill>
                        <a:srgbClr val="FFFFFF"/>
                      </a:solidFill>
                      <a:prstDash val="solid"/>
                    </a:lnR>
                    <a:lnT w="12700">
                      <a:solidFill>
                        <a:srgbClr val="FFFFFF"/>
                      </a:solidFill>
                      <a:prstDash val="solid"/>
                    </a:lnT>
                    <a:solidFill>
                      <a:srgbClr val="D0D7E8"/>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6175375" cy="452120"/>
          </a:xfrm>
          <a:prstGeom prst="rect">
            <a:avLst/>
          </a:prstGeom>
        </p:spPr>
        <p:txBody>
          <a:bodyPr vert="horz" wrap="square" lIns="0" tIns="12065" rIns="0" bIns="0" rtlCol="0">
            <a:spAutoFit/>
          </a:bodyPr>
          <a:lstStyle/>
          <a:p>
            <a:pPr marL="12700">
              <a:lnSpc>
                <a:spcPct val="100000"/>
              </a:lnSpc>
              <a:spcBef>
                <a:spcPts val="95"/>
              </a:spcBef>
            </a:pPr>
            <a:r>
              <a:rPr spc="-5" dirty="0"/>
              <a:t>15. </a:t>
            </a:r>
            <a:r>
              <a:rPr dirty="0"/>
              <a:t>Milestone </a:t>
            </a:r>
            <a:r>
              <a:rPr spc="-5" dirty="0"/>
              <a:t>Feedback &amp; Action</a:t>
            </a:r>
            <a:r>
              <a:rPr spc="-150" dirty="0"/>
              <a:t> </a:t>
            </a:r>
            <a:r>
              <a:rPr spc="-5" dirty="0"/>
              <a:t>taken</a:t>
            </a:r>
          </a:p>
        </p:txBody>
      </p:sp>
      <p:graphicFrame>
        <p:nvGraphicFramePr>
          <p:cNvPr id="3" name="object 3"/>
          <p:cNvGraphicFramePr>
            <a:graphicFrameLocks noGrp="1"/>
          </p:cNvGraphicFramePr>
          <p:nvPr/>
        </p:nvGraphicFramePr>
        <p:xfrm>
          <a:off x="173037" y="1190625"/>
          <a:ext cx="8784590" cy="5400668"/>
        </p:xfrm>
        <a:graphic>
          <a:graphicData uri="http://schemas.openxmlformats.org/drawingml/2006/table">
            <a:tbl>
              <a:tblPr firstRow="1" bandRow="1">
                <a:tableStyleId>{2D5ABB26-0587-4C30-8999-92F81FD0307C}</a:tableStyleId>
              </a:tblPr>
              <a:tblGrid>
                <a:gridCol w="1296035">
                  <a:extLst>
                    <a:ext uri="{9D8B030D-6E8A-4147-A177-3AD203B41FA5}">
                      <a16:colId xmlns:a16="http://schemas.microsoft.com/office/drawing/2014/main" val="20000"/>
                    </a:ext>
                  </a:extLst>
                </a:gridCol>
                <a:gridCol w="4176395">
                  <a:extLst>
                    <a:ext uri="{9D8B030D-6E8A-4147-A177-3AD203B41FA5}">
                      <a16:colId xmlns:a16="http://schemas.microsoft.com/office/drawing/2014/main" val="20001"/>
                    </a:ext>
                  </a:extLst>
                </a:gridCol>
                <a:gridCol w="3312160">
                  <a:extLst>
                    <a:ext uri="{9D8B030D-6E8A-4147-A177-3AD203B41FA5}">
                      <a16:colId xmlns:a16="http://schemas.microsoft.com/office/drawing/2014/main" val="20002"/>
                    </a:ext>
                  </a:extLst>
                </a:gridCol>
              </a:tblGrid>
              <a:tr h="876173">
                <a:tc>
                  <a:txBody>
                    <a:bodyPr/>
                    <a:lstStyle/>
                    <a:p>
                      <a:pPr marL="44450" marR="36830" indent="266700">
                        <a:lnSpc>
                          <a:spcPct val="100000"/>
                        </a:lnSpc>
                        <a:spcBef>
                          <a:spcPts val="1205"/>
                        </a:spcBef>
                      </a:pPr>
                      <a:r>
                        <a:rPr sz="1800" b="1" spc="-10" dirty="0">
                          <a:solidFill>
                            <a:srgbClr val="FFFFFF"/>
                          </a:solidFill>
                          <a:latin typeface="Calibri"/>
                          <a:cs typeface="Calibri"/>
                        </a:rPr>
                        <a:t>Project  </a:t>
                      </a:r>
                      <a:r>
                        <a:rPr sz="1800" b="1" spc="-5" dirty="0">
                          <a:solidFill>
                            <a:srgbClr val="FFFFFF"/>
                          </a:solidFill>
                          <a:latin typeface="Calibri"/>
                          <a:cs typeface="Calibri"/>
                        </a:rPr>
                        <a:t>Milestone</a:t>
                      </a:r>
                      <a:r>
                        <a:rPr sz="1800" b="1" spc="-13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182370" marR="97155" indent="-1076325">
                        <a:lnSpc>
                          <a:spcPct val="100000"/>
                        </a:lnSpc>
                        <a:spcBef>
                          <a:spcPts val="1205"/>
                        </a:spcBef>
                      </a:pPr>
                      <a:r>
                        <a:rPr sz="1800" b="1" spc="-5" dirty="0">
                          <a:solidFill>
                            <a:srgbClr val="FFFFFF"/>
                          </a:solidFill>
                          <a:latin typeface="Calibri"/>
                          <a:cs typeface="Calibri"/>
                        </a:rPr>
                        <a:t>Milestone Feedback </a:t>
                      </a:r>
                      <a:r>
                        <a:rPr sz="1800" b="1" spc="-10" dirty="0">
                          <a:solidFill>
                            <a:srgbClr val="FFFFFF"/>
                          </a:solidFill>
                          <a:latin typeface="Calibri"/>
                          <a:cs typeface="Calibri"/>
                        </a:rPr>
                        <a:t>received from </a:t>
                      </a:r>
                      <a:r>
                        <a:rPr sz="1800" b="1" spc="-25" dirty="0">
                          <a:solidFill>
                            <a:srgbClr val="FFFFFF"/>
                          </a:solidFill>
                          <a:latin typeface="Calibri"/>
                          <a:cs typeface="Calibri"/>
                        </a:rPr>
                        <a:t>Tutor</a:t>
                      </a:r>
                      <a:r>
                        <a:rPr sz="1800" b="1" spc="-130" dirty="0">
                          <a:solidFill>
                            <a:srgbClr val="FFFFFF"/>
                          </a:solidFill>
                          <a:latin typeface="Calibri"/>
                          <a:cs typeface="Calibri"/>
                        </a:rPr>
                        <a:t> </a:t>
                      </a:r>
                      <a:r>
                        <a:rPr sz="1800" b="1" dirty="0">
                          <a:solidFill>
                            <a:srgbClr val="FFFFFF"/>
                          </a:solidFill>
                          <a:latin typeface="Calibri"/>
                          <a:cs typeface="Calibri"/>
                        </a:rPr>
                        <a:t>/  </a:t>
                      </a:r>
                      <a:r>
                        <a:rPr sz="1800" b="1" spc="-5" dirty="0">
                          <a:solidFill>
                            <a:srgbClr val="FFFFFF"/>
                          </a:solidFill>
                          <a:latin typeface="Calibri"/>
                          <a:cs typeface="Calibri"/>
                        </a:rPr>
                        <a:t>Learning</a:t>
                      </a:r>
                      <a:r>
                        <a:rPr sz="1800" b="1" spc="-30" dirty="0">
                          <a:solidFill>
                            <a:srgbClr val="FFFFFF"/>
                          </a:solidFill>
                          <a:latin typeface="Calibri"/>
                          <a:cs typeface="Calibri"/>
                        </a:rPr>
                        <a:t> </a:t>
                      </a:r>
                      <a:r>
                        <a:rPr sz="1800" b="1" spc="-15" dirty="0">
                          <a:solidFill>
                            <a:srgbClr val="FFFFFF"/>
                          </a:solidFill>
                          <a:latin typeface="Calibri"/>
                          <a:cs typeface="Calibri"/>
                        </a:rPr>
                        <a:t>Facilitator</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193165" marR="1040765" indent="-144780">
                        <a:lnSpc>
                          <a:spcPct val="100000"/>
                        </a:lnSpc>
                        <a:spcBef>
                          <a:spcPts val="1205"/>
                        </a:spcBef>
                      </a:pPr>
                      <a:r>
                        <a:rPr sz="1800" b="1" dirty="0">
                          <a:solidFill>
                            <a:srgbClr val="FFFFFF"/>
                          </a:solidFill>
                          <a:latin typeface="Calibri"/>
                          <a:cs typeface="Calibri"/>
                        </a:rPr>
                        <a:t>Action</a:t>
                      </a:r>
                      <a:r>
                        <a:rPr sz="1800" b="1" spc="-114" dirty="0">
                          <a:solidFill>
                            <a:srgbClr val="FFFFFF"/>
                          </a:solidFill>
                          <a:latin typeface="Calibri"/>
                          <a:cs typeface="Calibri"/>
                        </a:rPr>
                        <a:t> </a:t>
                      </a:r>
                      <a:r>
                        <a:rPr sz="1800" b="1" spc="-40" dirty="0">
                          <a:solidFill>
                            <a:srgbClr val="FFFFFF"/>
                          </a:solidFill>
                          <a:latin typeface="Calibri"/>
                          <a:cs typeface="Calibri"/>
                        </a:rPr>
                        <a:t>Taken  (Yes </a:t>
                      </a:r>
                      <a:r>
                        <a:rPr sz="1800" b="1" dirty="0">
                          <a:solidFill>
                            <a:srgbClr val="FFFFFF"/>
                          </a:solidFill>
                          <a:latin typeface="Calibri"/>
                          <a:cs typeface="Calibri"/>
                        </a:rPr>
                        <a:t>/ No)</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47979">
                <a:tc rowSpan="4">
                  <a:txBody>
                    <a:bodyPr/>
                    <a:lstStyle/>
                    <a:p>
                      <a:pPr>
                        <a:lnSpc>
                          <a:spcPct val="100000"/>
                        </a:lnSpc>
                      </a:pPr>
                      <a:endParaRPr sz="1800">
                        <a:latin typeface="Times New Roman"/>
                        <a:cs typeface="Times New Roman"/>
                      </a:endParaRPr>
                    </a:p>
                    <a:p>
                      <a:pPr>
                        <a:lnSpc>
                          <a:spcPct val="100000"/>
                        </a:lnSpc>
                        <a:spcBef>
                          <a:spcPts val="10"/>
                        </a:spcBef>
                      </a:pPr>
                      <a:endParaRPr sz="1950">
                        <a:latin typeface="Times New Roman"/>
                        <a:cs typeface="Times New Roman"/>
                      </a:endParaRPr>
                    </a:p>
                    <a:p>
                      <a:pPr marL="52069" algn="ctr">
                        <a:lnSpc>
                          <a:spcPct val="100000"/>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48107">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47979">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48107">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47979">
                <a:tc rowSpan="4">
                  <a:txBody>
                    <a:bodyPr/>
                    <a:lstStyle/>
                    <a:p>
                      <a:pPr>
                        <a:lnSpc>
                          <a:spcPct val="100000"/>
                        </a:lnSpc>
                      </a:pPr>
                      <a:endParaRPr sz="1800">
                        <a:latin typeface="Times New Roman"/>
                        <a:cs typeface="Times New Roman"/>
                      </a:endParaRPr>
                    </a:p>
                    <a:p>
                      <a:pPr>
                        <a:lnSpc>
                          <a:spcPct val="100000"/>
                        </a:lnSpc>
                        <a:spcBef>
                          <a:spcPts val="10"/>
                        </a:spcBef>
                      </a:pPr>
                      <a:endParaRPr sz="1950">
                        <a:latin typeface="Times New Roman"/>
                        <a:cs typeface="Times New Roman"/>
                      </a:endParaRPr>
                    </a:p>
                    <a:p>
                      <a:pPr marL="635" algn="ctr">
                        <a:lnSpc>
                          <a:spcPct val="100000"/>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48106">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48106">
                <a:tc rowSpan="5">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635" algn="ctr">
                        <a:lnSpc>
                          <a:spcPct val="100000"/>
                        </a:lnSpc>
                        <a:spcBef>
                          <a:spcPts val="1560"/>
                        </a:spcBef>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348106">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r h="348043">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2"/>
                  </a:ext>
                </a:extLst>
              </a:tr>
              <a:tr h="348043">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840479" cy="452120"/>
          </a:xfrm>
          <a:prstGeom prst="rect">
            <a:avLst/>
          </a:prstGeom>
        </p:spPr>
        <p:txBody>
          <a:bodyPr vert="horz" wrap="square" lIns="0" tIns="12065" rIns="0" bIns="0" rtlCol="0">
            <a:spAutoFit/>
          </a:bodyPr>
          <a:lstStyle/>
          <a:p>
            <a:pPr marL="12700">
              <a:lnSpc>
                <a:spcPct val="100000"/>
              </a:lnSpc>
              <a:spcBef>
                <a:spcPts val="95"/>
              </a:spcBef>
            </a:pPr>
            <a:r>
              <a:rPr spc="-5" dirty="0"/>
              <a:t>16. Project Results</a:t>
            </a:r>
            <a:r>
              <a:rPr spc="-20" dirty="0"/>
              <a:t> </a:t>
            </a:r>
            <a:endParaRPr dirty="0"/>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72"/>
            <a:ext cx="6053328" cy="17708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128083"/>
            <a:ext cx="5705475" cy="407163"/>
          </a:xfrm>
          <a:prstGeom prst="rect">
            <a:avLst/>
          </a:prstGeom>
        </p:spPr>
        <p:txBody>
          <a:bodyPr vert="horz" wrap="square" lIns="0" tIns="98425" rIns="0" bIns="0" rtlCol="0">
            <a:spAutoFit/>
          </a:bodyPr>
          <a:lstStyle/>
          <a:p>
            <a:pPr marL="299085" indent="-286385">
              <a:lnSpc>
                <a:spcPct val="100000"/>
              </a:lnSpc>
              <a:spcBef>
                <a:spcPts val="775"/>
              </a:spcBef>
              <a:buFont typeface="Wingdings"/>
              <a:buChar char=""/>
              <a:tabLst>
                <a:tab pos="299720" algn="l"/>
              </a:tabLst>
            </a:pPr>
            <a:r>
              <a:rPr sz="2000" b="1" spc="-5" dirty="0">
                <a:latin typeface="Calibri"/>
                <a:cs typeface="Calibri"/>
              </a:rPr>
              <a:t>Screen </a:t>
            </a:r>
            <a:r>
              <a:rPr sz="2000" b="1" spc="-10" dirty="0">
                <a:latin typeface="Calibri"/>
                <a:cs typeface="Calibri"/>
              </a:rPr>
              <a:t>Capture</a:t>
            </a:r>
            <a:endParaRPr sz="1800" dirty="0">
              <a:latin typeface="Calibri"/>
              <a:cs typeface="Calibri"/>
            </a:endParaRPr>
          </a:p>
        </p:txBody>
      </p:sp>
      <p:pic>
        <p:nvPicPr>
          <p:cNvPr id="9" name="Picture 8">
            <a:extLst>
              <a:ext uri="{FF2B5EF4-FFF2-40B4-BE49-F238E27FC236}">
                <a16:creationId xmlns:a16="http://schemas.microsoft.com/office/drawing/2014/main" id="{B06057B1-2BA3-4333-A286-5C5DA61604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428" y="1580875"/>
            <a:ext cx="4011225" cy="4848120"/>
          </a:xfrm>
          <a:prstGeom prst="rect">
            <a:avLst/>
          </a:prstGeom>
        </p:spPr>
      </p:pic>
      <p:pic>
        <p:nvPicPr>
          <p:cNvPr id="11" name="Picture 10">
            <a:extLst>
              <a:ext uri="{FF2B5EF4-FFF2-40B4-BE49-F238E27FC236}">
                <a16:creationId xmlns:a16="http://schemas.microsoft.com/office/drawing/2014/main" id="{9DFF9EB5-6DC7-438F-B020-C9CA031D3D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3373" y="1544528"/>
            <a:ext cx="4237374" cy="1923259"/>
          </a:xfrm>
          <a:prstGeom prst="rect">
            <a:avLst/>
          </a:prstGeom>
        </p:spPr>
      </p:pic>
      <p:pic>
        <p:nvPicPr>
          <p:cNvPr id="13" name="Picture 12">
            <a:extLst>
              <a:ext uri="{FF2B5EF4-FFF2-40B4-BE49-F238E27FC236}">
                <a16:creationId xmlns:a16="http://schemas.microsoft.com/office/drawing/2014/main" id="{1F4A947E-787A-4589-8792-40DDE3E433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3373" y="4431864"/>
            <a:ext cx="4237374" cy="193566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F1089E8-8A1A-494F-B3D8-50FB2D8D5697}"/>
              </a:ext>
            </a:extLst>
          </p:cNvPr>
          <p:cNvSpPr txBox="1">
            <a:spLocks noGrp="1"/>
          </p:cNvSpPr>
          <p:nvPr>
            <p:ph type="title"/>
          </p:nvPr>
        </p:nvSpPr>
        <p:spPr>
          <a:xfrm>
            <a:off x="113792" y="429005"/>
            <a:ext cx="3840479" cy="452120"/>
          </a:xfrm>
          <a:prstGeom prst="rect">
            <a:avLst/>
          </a:prstGeom>
        </p:spPr>
        <p:txBody>
          <a:bodyPr vert="horz" wrap="square" lIns="0" tIns="12065" rIns="0" bIns="0" rtlCol="0">
            <a:spAutoFit/>
          </a:bodyPr>
          <a:lstStyle/>
          <a:p>
            <a:pPr marL="12700">
              <a:lnSpc>
                <a:spcPct val="100000"/>
              </a:lnSpc>
              <a:spcBef>
                <a:spcPts val="95"/>
              </a:spcBef>
            </a:pPr>
            <a:r>
              <a:rPr spc="-5" dirty="0"/>
              <a:t>16. Project Results</a:t>
            </a:r>
            <a:r>
              <a:rPr spc="-20" dirty="0"/>
              <a:t> </a:t>
            </a:r>
            <a:endParaRPr dirty="0"/>
          </a:p>
        </p:txBody>
      </p:sp>
      <p:sp>
        <p:nvSpPr>
          <p:cNvPr id="5" name="object 5">
            <a:extLst>
              <a:ext uri="{FF2B5EF4-FFF2-40B4-BE49-F238E27FC236}">
                <a16:creationId xmlns:a16="http://schemas.microsoft.com/office/drawing/2014/main" id="{B62D1C5F-6F8F-4B67-9982-5C17A28E0F51}"/>
              </a:ext>
            </a:extLst>
          </p:cNvPr>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pic>
        <p:nvPicPr>
          <p:cNvPr id="13" name="Picture 12">
            <a:extLst>
              <a:ext uri="{FF2B5EF4-FFF2-40B4-BE49-F238E27FC236}">
                <a16:creationId xmlns:a16="http://schemas.microsoft.com/office/drawing/2014/main" id="{0A6F8EA5-25EA-4124-A5A4-7E161901D6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228994"/>
            <a:ext cx="4315608" cy="1971405"/>
          </a:xfrm>
          <a:prstGeom prst="rect">
            <a:avLst/>
          </a:prstGeom>
        </p:spPr>
      </p:pic>
      <p:pic>
        <p:nvPicPr>
          <p:cNvPr id="15" name="Picture 14">
            <a:extLst>
              <a:ext uri="{FF2B5EF4-FFF2-40B4-BE49-F238E27FC236}">
                <a16:creationId xmlns:a16="http://schemas.microsoft.com/office/drawing/2014/main" id="{AB3AA46C-62FC-4130-9F94-D319B52F11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3861662"/>
            <a:ext cx="4572231" cy="2081938"/>
          </a:xfrm>
          <a:prstGeom prst="rect">
            <a:avLst/>
          </a:prstGeom>
        </p:spPr>
      </p:pic>
      <p:pic>
        <p:nvPicPr>
          <p:cNvPr id="17" name="Picture 16">
            <a:extLst>
              <a:ext uri="{FF2B5EF4-FFF2-40B4-BE49-F238E27FC236}">
                <a16:creationId xmlns:a16="http://schemas.microsoft.com/office/drawing/2014/main" id="{19DFC95B-48E0-42BA-8570-655C1E7AA1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4692" y="3985710"/>
            <a:ext cx="4308978" cy="2081937"/>
          </a:xfrm>
          <a:prstGeom prst="rect">
            <a:avLst/>
          </a:prstGeom>
        </p:spPr>
      </p:pic>
      <p:pic>
        <p:nvPicPr>
          <p:cNvPr id="19" name="Picture 18">
            <a:extLst>
              <a:ext uri="{FF2B5EF4-FFF2-40B4-BE49-F238E27FC236}">
                <a16:creationId xmlns:a16="http://schemas.microsoft.com/office/drawing/2014/main" id="{67411235-F2E1-468C-953B-D899DBE5A8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7783" y="1228995"/>
            <a:ext cx="4092611" cy="1971404"/>
          </a:xfrm>
          <a:prstGeom prst="rect">
            <a:avLst/>
          </a:prstGeom>
        </p:spPr>
      </p:pic>
    </p:spTree>
    <p:extLst>
      <p:ext uri="{BB962C8B-B14F-4D97-AF65-F5344CB8AC3E}">
        <p14:creationId xmlns:p14="http://schemas.microsoft.com/office/powerpoint/2010/main" val="4240020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0B807A-DBBD-4469-B15E-F0922B554EF1}"/>
              </a:ext>
            </a:extLst>
          </p:cNvPr>
          <p:cNvSpPr>
            <a:spLocks noGrp="1"/>
          </p:cNvSpPr>
          <p:nvPr>
            <p:ph type="body" idx="1"/>
          </p:nvPr>
        </p:nvSpPr>
        <p:spPr/>
        <p:txBody>
          <a:bodyPr/>
          <a:lstStyle/>
          <a:p>
            <a:endParaRPr lang="id-ID"/>
          </a:p>
        </p:txBody>
      </p:sp>
      <p:sp>
        <p:nvSpPr>
          <p:cNvPr id="6" name="object 2">
            <a:extLst>
              <a:ext uri="{FF2B5EF4-FFF2-40B4-BE49-F238E27FC236}">
                <a16:creationId xmlns:a16="http://schemas.microsoft.com/office/drawing/2014/main" id="{B96703EB-B4A4-4591-8E8F-43199583C2DF}"/>
              </a:ext>
            </a:extLst>
          </p:cNvPr>
          <p:cNvSpPr txBox="1">
            <a:spLocks noGrp="1"/>
          </p:cNvSpPr>
          <p:nvPr>
            <p:ph type="title"/>
          </p:nvPr>
        </p:nvSpPr>
        <p:spPr>
          <a:xfrm>
            <a:off x="113792" y="429005"/>
            <a:ext cx="3840479" cy="452120"/>
          </a:xfrm>
          <a:prstGeom prst="rect">
            <a:avLst/>
          </a:prstGeom>
        </p:spPr>
        <p:txBody>
          <a:bodyPr vert="horz" wrap="square" lIns="0" tIns="12065" rIns="0" bIns="0" rtlCol="0">
            <a:spAutoFit/>
          </a:bodyPr>
          <a:lstStyle/>
          <a:p>
            <a:pPr marL="12700">
              <a:lnSpc>
                <a:spcPct val="100000"/>
              </a:lnSpc>
              <a:spcBef>
                <a:spcPts val="95"/>
              </a:spcBef>
            </a:pPr>
            <a:r>
              <a:rPr spc="-5" dirty="0"/>
              <a:t>16. Project Results</a:t>
            </a:r>
            <a:r>
              <a:rPr spc="-20" dirty="0"/>
              <a:t> </a:t>
            </a:r>
            <a:endParaRPr dirty="0"/>
          </a:p>
        </p:txBody>
      </p:sp>
      <p:sp>
        <p:nvSpPr>
          <p:cNvPr id="7" name="object 5">
            <a:extLst>
              <a:ext uri="{FF2B5EF4-FFF2-40B4-BE49-F238E27FC236}">
                <a16:creationId xmlns:a16="http://schemas.microsoft.com/office/drawing/2014/main" id="{9D5AACA1-E618-4D24-89E6-88224641C318}"/>
              </a:ext>
            </a:extLst>
          </p:cNvPr>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pic>
        <p:nvPicPr>
          <p:cNvPr id="9" name="Picture 8">
            <a:extLst>
              <a:ext uri="{FF2B5EF4-FFF2-40B4-BE49-F238E27FC236}">
                <a16:creationId xmlns:a16="http://schemas.microsoft.com/office/drawing/2014/main" id="{65EEFC91-42C7-464D-9771-1C28715194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0008" y="1172713"/>
            <a:ext cx="5514016" cy="2656092"/>
          </a:xfrm>
          <a:prstGeom prst="rect">
            <a:avLst/>
          </a:prstGeom>
        </p:spPr>
      </p:pic>
      <p:pic>
        <p:nvPicPr>
          <p:cNvPr id="11" name="Picture 10">
            <a:extLst>
              <a:ext uri="{FF2B5EF4-FFF2-40B4-BE49-F238E27FC236}">
                <a16:creationId xmlns:a16="http://schemas.microsoft.com/office/drawing/2014/main" id="{D2542B99-E238-4D35-A39C-709A8DB5F2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7527" y="4052070"/>
            <a:ext cx="5585150" cy="2690358"/>
          </a:xfrm>
          <a:prstGeom prst="rect">
            <a:avLst/>
          </a:prstGeom>
        </p:spPr>
      </p:pic>
    </p:spTree>
    <p:extLst>
      <p:ext uri="{BB962C8B-B14F-4D97-AF65-F5344CB8AC3E}">
        <p14:creationId xmlns:p14="http://schemas.microsoft.com/office/powerpoint/2010/main" val="1855976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C1625FE-C6AD-4B1B-BDBA-189D143A80CB}"/>
              </a:ext>
            </a:extLst>
          </p:cNvPr>
          <p:cNvSpPr txBox="1">
            <a:spLocks noGrp="1"/>
          </p:cNvSpPr>
          <p:nvPr>
            <p:ph type="title"/>
          </p:nvPr>
        </p:nvSpPr>
        <p:spPr>
          <a:xfrm>
            <a:off x="113792" y="429005"/>
            <a:ext cx="3840479" cy="452120"/>
          </a:xfrm>
          <a:prstGeom prst="rect">
            <a:avLst/>
          </a:prstGeom>
        </p:spPr>
        <p:txBody>
          <a:bodyPr vert="horz" wrap="square" lIns="0" tIns="12065" rIns="0" bIns="0" rtlCol="0">
            <a:spAutoFit/>
          </a:bodyPr>
          <a:lstStyle/>
          <a:p>
            <a:pPr marL="12700">
              <a:lnSpc>
                <a:spcPct val="100000"/>
              </a:lnSpc>
              <a:spcBef>
                <a:spcPts val="95"/>
              </a:spcBef>
            </a:pPr>
            <a:r>
              <a:rPr spc="-5" dirty="0"/>
              <a:t>16. Project Results</a:t>
            </a:r>
            <a:r>
              <a:rPr spc="-20" dirty="0"/>
              <a:t> </a:t>
            </a:r>
            <a:endParaRPr dirty="0"/>
          </a:p>
        </p:txBody>
      </p:sp>
      <p:sp>
        <p:nvSpPr>
          <p:cNvPr id="5" name="object 5">
            <a:extLst>
              <a:ext uri="{FF2B5EF4-FFF2-40B4-BE49-F238E27FC236}">
                <a16:creationId xmlns:a16="http://schemas.microsoft.com/office/drawing/2014/main" id="{460460D9-EFA6-4CB3-8F44-460F4D2A97EC}"/>
              </a:ext>
            </a:extLst>
          </p:cNvPr>
          <p:cNvSpPr/>
          <p:nvPr/>
        </p:nvSpPr>
        <p:spPr>
          <a:xfrm>
            <a:off x="0" y="1143000"/>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pic>
        <p:nvPicPr>
          <p:cNvPr id="9" name="Picture 8">
            <a:extLst>
              <a:ext uri="{FF2B5EF4-FFF2-40B4-BE49-F238E27FC236}">
                <a16:creationId xmlns:a16="http://schemas.microsoft.com/office/drawing/2014/main" id="{0B13A0A0-17BC-4275-AA5B-068591FC6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43000"/>
            <a:ext cx="4424576" cy="2520000"/>
          </a:xfrm>
          <a:prstGeom prst="rect">
            <a:avLst/>
          </a:prstGeom>
        </p:spPr>
      </p:pic>
      <p:pic>
        <p:nvPicPr>
          <p:cNvPr id="11" name="Picture 10">
            <a:extLst>
              <a:ext uri="{FF2B5EF4-FFF2-40B4-BE49-F238E27FC236}">
                <a16:creationId xmlns:a16="http://schemas.microsoft.com/office/drawing/2014/main" id="{359F1965-07F5-4BDF-B67B-E5B2622615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1" y="1143000"/>
            <a:ext cx="3886199" cy="2762444"/>
          </a:xfrm>
          <a:prstGeom prst="rect">
            <a:avLst/>
          </a:prstGeom>
        </p:spPr>
      </p:pic>
      <p:pic>
        <p:nvPicPr>
          <p:cNvPr id="13" name="Picture 12">
            <a:extLst>
              <a:ext uri="{FF2B5EF4-FFF2-40B4-BE49-F238E27FC236}">
                <a16:creationId xmlns:a16="http://schemas.microsoft.com/office/drawing/2014/main" id="{4AA70527-30E7-469A-8B09-9BF7B75D86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199" y="3924875"/>
            <a:ext cx="4109383" cy="2933125"/>
          </a:xfrm>
          <a:prstGeom prst="rect">
            <a:avLst/>
          </a:prstGeom>
        </p:spPr>
      </p:pic>
    </p:spTree>
    <p:extLst>
      <p:ext uri="{BB962C8B-B14F-4D97-AF65-F5344CB8AC3E}">
        <p14:creationId xmlns:p14="http://schemas.microsoft.com/office/powerpoint/2010/main" val="2761175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B9B9D9A-76C5-49DE-9992-108260F7AF41}"/>
              </a:ext>
            </a:extLst>
          </p:cNvPr>
          <p:cNvSpPr txBox="1">
            <a:spLocks noGrp="1"/>
          </p:cNvSpPr>
          <p:nvPr>
            <p:ph type="title"/>
          </p:nvPr>
        </p:nvSpPr>
        <p:spPr>
          <a:xfrm>
            <a:off x="113792" y="429005"/>
            <a:ext cx="3840479" cy="452120"/>
          </a:xfrm>
          <a:prstGeom prst="rect">
            <a:avLst/>
          </a:prstGeom>
        </p:spPr>
        <p:txBody>
          <a:bodyPr vert="horz" wrap="square" lIns="0" tIns="12065" rIns="0" bIns="0" rtlCol="0">
            <a:spAutoFit/>
          </a:bodyPr>
          <a:lstStyle/>
          <a:p>
            <a:pPr marL="12700">
              <a:lnSpc>
                <a:spcPct val="100000"/>
              </a:lnSpc>
              <a:spcBef>
                <a:spcPts val="95"/>
              </a:spcBef>
            </a:pPr>
            <a:r>
              <a:rPr spc="-5" dirty="0"/>
              <a:t>16. Project Results</a:t>
            </a:r>
            <a:r>
              <a:rPr spc="-20" dirty="0"/>
              <a:t> </a:t>
            </a:r>
            <a:endParaRPr dirty="0"/>
          </a:p>
        </p:txBody>
      </p:sp>
      <p:sp>
        <p:nvSpPr>
          <p:cNvPr id="7" name="object 5">
            <a:extLst>
              <a:ext uri="{FF2B5EF4-FFF2-40B4-BE49-F238E27FC236}">
                <a16:creationId xmlns:a16="http://schemas.microsoft.com/office/drawing/2014/main" id="{0388500C-FD76-414F-870B-4A837E6BF70F}"/>
              </a:ext>
            </a:extLst>
          </p:cNvPr>
          <p:cNvSpPr/>
          <p:nvPr/>
        </p:nvSpPr>
        <p:spPr>
          <a:xfrm>
            <a:off x="0" y="1143000"/>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pic>
        <p:nvPicPr>
          <p:cNvPr id="9" name="Picture 8">
            <a:extLst>
              <a:ext uri="{FF2B5EF4-FFF2-40B4-BE49-F238E27FC236}">
                <a16:creationId xmlns:a16="http://schemas.microsoft.com/office/drawing/2014/main" id="{89CE3E8C-01A7-4D89-AA3A-67A4A09FC8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66" y="1088570"/>
            <a:ext cx="4092900" cy="3026229"/>
          </a:xfrm>
          <a:prstGeom prst="rect">
            <a:avLst/>
          </a:prstGeom>
        </p:spPr>
      </p:pic>
      <p:pic>
        <p:nvPicPr>
          <p:cNvPr id="11" name="Picture 10">
            <a:extLst>
              <a:ext uri="{FF2B5EF4-FFF2-40B4-BE49-F238E27FC236}">
                <a16:creationId xmlns:a16="http://schemas.microsoft.com/office/drawing/2014/main" id="{34C0148E-BD7D-46F5-8907-B10D24050F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706" y="1124857"/>
            <a:ext cx="4635937" cy="2989942"/>
          </a:xfrm>
          <a:prstGeom prst="rect">
            <a:avLst/>
          </a:prstGeom>
        </p:spPr>
      </p:pic>
    </p:spTree>
    <p:extLst>
      <p:ext uri="{BB962C8B-B14F-4D97-AF65-F5344CB8AC3E}">
        <p14:creationId xmlns:p14="http://schemas.microsoft.com/office/powerpoint/2010/main" val="977842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493895" cy="452120"/>
          </a:xfrm>
          <a:prstGeom prst="rect">
            <a:avLst/>
          </a:prstGeom>
        </p:spPr>
        <p:txBody>
          <a:bodyPr vert="horz" wrap="square" lIns="0" tIns="12065" rIns="0" bIns="0" rtlCol="0">
            <a:spAutoFit/>
          </a:bodyPr>
          <a:lstStyle/>
          <a:p>
            <a:pPr marL="12700">
              <a:lnSpc>
                <a:spcPct val="100000"/>
              </a:lnSpc>
              <a:spcBef>
                <a:spcPts val="95"/>
              </a:spcBef>
            </a:pPr>
            <a:r>
              <a:rPr spc="-5" dirty="0"/>
              <a:t>17. Proposed Improvements</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72"/>
            <a:ext cx="8336280" cy="289864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128083"/>
            <a:ext cx="7947025" cy="2110193"/>
          </a:xfrm>
          <a:prstGeom prst="rect">
            <a:avLst/>
          </a:prstGeom>
        </p:spPr>
        <p:txBody>
          <a:bodyPr vert="horz" wrap="square" lIns="0" tIns="98425" rIns="0" bIns="0" rtlCol="0">
            <a:spAutoFit/>
          </a:bodyPr>
          <a:lstStyle/>
          <a:p>
            <a:pPr marL="299085" indent="-286385">
              <a:lnSpc>
                <a:spcPct val="100000"/>
              </a:lnSpc>
              <a:spcBef>
                <a:spcPts val="775"/>
              </a:spcBef>
              <a:buFont typeface="Wingdings"/>
              <a:buChar char=""/>
              <a:tabLst>
                <a:tab pos="299720" algn="l"/>
              </a:tabLst>
            </a:pPr>
            <a:r>
              <a:rPr sz="2800" b="1" spc="-5" dirty="0">
                <a:latin typeface="Calibri"/>
                <a:cs typeface="Calibri"/>
              </a:rPr>
              <a:t>List </a:t>
            </a:r>
            <a:r>
              <a:rPr sz="2800" b="1" dirty="0">
                <a:latin typeface="Calibri"/>
                <a:cs typeface="Calibri"/>
              </a:rPr>
              <a:t>of</a:t>
            </a:r>
            <a:r>
              <a:rPr sz="2800" b="1" spc="-20" dirty="0">
                <a:latin typeface="Calibri"/>
                <a:cs typeface="Calibri"/>
              </a:rPr>
              <a:t> </a:t>
            </a:r>
            <a:r>
              <a:rPr sz="2800" b="1" spc="-5" dirty="0">
                <a:latin typeface="Calibri"/>
                <a:cs typeface="Calibri"/>
              </a:rPr>
              <a:t>Improvements</a:t>
            </a:r>
            <a:endParaRPr sz="2800" dirty="0">
              <a:latin typeface="Calibri"/>
              <a:cs typeface="Calibri"/>
            </a:endParaRPr>
          </a:p>
          <a:p>
            <a:pPr marL="756285" lvl="1" indent="-286385">
              <a:lnSpc>
                <a:spcPct val="100000"/>
              </a:lnSpc>
              <a:spcBef>
                <a:spcPts val="610"/>
              </a:spcBef>
              <a:buFont typeface="Wingdings"/>
              <a:buChar char=""/>
              <a:tabLst>
                <a:tab pos="756285" algn="l"/>
                <a:tab pos="756920" algn="l"/>
              </a:tabLst>
            </a:pPr>
            <a:r>
              <a:rPr sz="2400" spc="-10" dirty="0">
                <a:latin typeface="Calibri"/>
                <a:cs typeface="Calibri"/>
              </a:rPr>
              <a:t>Need Improvement in the color management</a:t>
            </a:r>
            <a:endParaRPr sz="2400" dirty="0">
              <a:latin typeface="Calibri"/>
              <a:cs typeface="Calibri"/>
            </a:endParaRPr>
          </a:p>
          <a:p>
            <a:pPr marL="756285" lvl="1" indent="-286385">
              <a:lnSpc>
                <a:spcPct val="100000"/>
              </a:lnSpc>
              <a:buFont typeface="Wingdings"/>
              <a:buChar char=""/>
              <a:tabLst>
                <a:tab pos="756285" algn="l"/>
                <a:tab pos="756920" algn="l"/>
              </a:tabLst>
            </a:pPr>
            <a:r>
              <a:rPr sz="2400" spc="5" dirty="0">
                <a:latin typeface="Calibri"/>
                <a:cs typeface="Calibri"/>
              </a:rPr>
              <a:t>Need More Layout in the prototype</a:t>
            </a:r>
            <a:endParaRPr sz="2400" dirty="0">
              <a:latin typeface="Calibri"/>
              <a:cs typeface="Calibri"/>
            </a:endParaRPr>
          </a:p>
          <a:p>
            <a:pPr marL="756285" lvl="1" indent="-286385">
              <a:lnSpc>
                <a:spcPct val="100000"/>
              </a:lnSpc>
              <a:buFont typeface="Wingdings"/>
              <a:buChar char=""/>
              <a:tabLst>
                <a:tab pos="756285" algn="l"/>
                <a:tab pos="756920" algn="l"/>
              </a:tabLst>
            </a:pPr>
            <a:r>
              <a:rPr sz="2400" spc="5" dirty="0">
                <a:latin typeface="Calibri"/>
                <a:cs typeface="Calibri"/>
              </a:rPr>
              <a:t>Need More Features like send messages, jobs</a:t>
            </a:r>
            <a:endParaRPr sz="2400" dirty="0">
              <a:latin typeface="Calibri"/>
              <a:cs typeface="Calibri"/>
            </a:endParaRPr>
          </a:p>
          <a:p>
            <a:pPr marL="756285" lvl="1" indent="-286385">
              <a:lnSpc>
                <a:spcPct val="100000"/>
              </a:lnSpc>
              <a:spcBef>
                <a:spcPts val="195"/>
              </a:spcBef>
              <a:buFont typeface="Wingdings"/>
              <a:buChar char=""/>
              <a:tabLst>
                <a:tab pos="756285" algn="l"/>
                <a:tab pos="756920" algn="l"/>
              </a:tabLst>
            </a:pPr>
            <a:r>
              <a:rPr sz="2400" dirty="0">
                <a:latin typeface="Calibri"/>
                <a:cs typeface="Calibri"/>
              </a:rPr>
              <a:t>Need More Features for creating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441065" cy="452120"/>
          </a:xfrm>
          <a:prstGeom prst="rect">
            <a:avLst/>
          </a:prstGeom>
        </p:spPr>
        <p:txBody>
          <a:bodyPr vert="horz" wrap="square" lIns="0" tIns="12065" rIns="0" bIns="0" rtlCol="0">
            <a:spAutoFit/>
          </a:bodyPr>
          <a:lstStyle/>
          <a:p>
            <a:pPr marL="12700">
              <a:lnSpc>
                <a:spcPct val="100000"/>
              </a:lnSpc>
              <a:spcBef>
                <a:spcPts val="95"/>
              </a:spcBef>
            </a:pPr>
            <a:r>
              <a:rPr spc="-5" dirty="0"/>
              <a:t>1. Development</a:t>
            </a:r>
            <a:r>
              <a:rPr spc="-35" dirty="0"/>
              <a:t> </a:t>
            </a:r>
            <a:r>
              <a:rPr spc="-70" dirty="0"/>
              <a:t>Tools</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72"/>
            <a:ext cx="4831080" cy="149656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128083"/>
            <a:ext cx="8119161" cy="3531095"/>
          </a:xfrm>
          <a:prstGeom prst="rect">
            <a:avLst/>
          </a:prstGeom>
        </p:spPr>
        <p:txBody>
          <a:bodyPr vert="horz" wrap="square" lIns="0" tIns="98425" rIns="0" bIns="0" rtlCol="0">
            <a:spAutoFit/>
          </a:bodyPr>
          <a:lstStyle/>
          <a:p>
            <a:pPr marL="299085" indent="-286385">
              <a:lnSpc>
                <a:spcPct val="100000"/>
              </a:lnSpc>
              <a:spcBef>
                <a:spcPts val="775"/>
              </a:spcBef>
              <a:buFont typeface="Wingdings"/>
              <a:buChar char=""/>
              <a:tabLst>
                <a:tab pos="299720" algn="l"/>
              </a:tabLst>
            </a:pPr>
            <a:r>
              <a:rPr sz="3200" b="1" spc="-10" dirty="0">
                <a:latin typeface="Calibri"/>
                <a:cs typeface="Calibri"/>
              </a:rPr>
              <a:t>Development </a:t>
            </a:r>
            <a:r>
              <a:rPr sz="3200" b="1" spc="-35" dirty="0">
                <a:latin typeface="Calibri"/>
                <a:cs typeface="Calibri"/>
              </a:rPr>
              <a:t>Tools </a:t>
            </a:r>
            <a:r>
              <a:rPr sz="3200" b="1" spc="-5" dirty="0">
                <a:latin typeface="Calibri"/>
                <a:cs typeface="Calibri"/>
              </a:rPr>
              <a:t>Screen</a:t>
            </a:r>
            <a:r>
              <a:rPr sz="3200" b="1" spc="5" dirty="0">
                <a:latin typeface="Calibri"/>
                <a:cs typeface="Calibri"/>
              </a:rPr>
              <a:t> </a:t>
            </a:r>
            <a:r>
              <a:rPr sz="3200" b="1" spc="-10" dirty="0">
                <a:latin typeface="Calibri"/>
                <a:cs typeface="Calibri"/>
              </a:rPr>
              <a:t>captures</a:t>
            </a:r>
            <a:endParaRPr sz="3200" dirty="0">
              <a:latin typeface="Calibri"/>
              <a:cs typeface="Calibri"/>
            </a:endParaRPr>
          </a:p>
          <a:p>
            <a:pPr marL="756285" lvl="1" indent="-286385">
              <a:lnSpc>
                <a:spcPct val="100000"/>
              </a:lnSpc>
              <a:spcBef>
                <a:spcPts val="610"/>
              </a:spcBef>
              <a:buFont typeface="Wingdings"/>
              <a:buChar char=""/>
              <a:tabLst>
                <a:tab pos="756285" algn="l"/>
                <a:tab pos="756920" algn="l"/>
              </a:tabLst>
            </a:pPr>
            <a:r>
              <a:rPr sz="2800" spc="-10" dirty="0">
                <a:latin typeface="Calibri"/>
                <a:cs typeface="Calibri"/>
              </a:rPr>
              <a:t>Laptop A</a:t>
            </a:r>
            <a:r>
              <a:rPr lang="id-ID" sz="2800" spc="-10" dirty="0">
                <a:latin typeface="Calibri"/>
                <a:cs typeface="Calibri"/>
              </a:rPr>
              <a:t>c</a:t>
            </a:r>
            <a:r>
              <a:rPr sz="2800" spc="-10" dirty="0">
                <a:latin typeface="Calibri"/>
                <a:cs typeface="Calibri"/>
              </a:rPr>
              <a:t>er Aspire 5</a:t>
            </a:r>
            <a:endParaRPr sz="2800" dirty="0">
              <a:latin typeface="Calibri"/>
              <a:cs typeface="Calibri"/>
            </a:endParaRPr>
          </a:p>
          <a:p>
            <a:pPr marL="756285" lvl="1" indent="-286385">
              <a:lnSpc>
                <a:spcPct val="100000"/>
              </a:lnSpc>
              <a:buFont typeface="Wingdings"/>
              <a:buChar char=""/>
              <a:tabLst>
                <a:tab pos="756285" algn="l"/>
                <a:tab pos="756920" algn="l"/>
              </a:tabLst>
            </a:pPr>
            <a:r>
              <a:rPr sz="2800" spc="5" dirty="0">
                <a:latin typeface="Calibri"/>
                <a:cs typeface="Calibri"/>
              </a:rPr>
              <a:t>Windows 10</a:t>
            </a:r>
            <a:endParaRPr sz="2800" dirty="0">
              <a:latin typeface="Calibri"/>
              <a:cs typeface="Calibri"/>
            </a:endParaRPr>
          </a:p>
          <a:p>
            <a:pPr marL="756285" lvl="1" indent="-286385">
              <a:lnSpc>
                <a:spcPct val="100000"/>
              </a:lnSpc>
              <a:buFont typeface="Wingdings"/>
              <a:buChar char=""/>
              <a:tabLst>
                <a:tab pos="756285" algn="l"/>
                <a:tab pos="756920" algn="l"/>
              </a:tabLst>
            </a:pPr>
            <a:r>
              <a:rPr lang="id-ID" sz="2800" spc="5" dirty="0">
                <a:latin typeface="Calibri"/>
                <a:cs typeface="Calibri"/>
              </a:rPr>
              <a:t>Google Chrome</a:t>
            </a:r>
          </a:p>
          <a:p>
            <a:pPr marL="756285" lvl="1" indent="-286385">
              <a:lnSpc>
                <a:spcPct val="100000"/>
              </a:lnSpc>
              <a:buFont typeface="Wingdings"/>
              <a:buChar char=""/>
              <a:tabLst>
                <a:tab pos="756285" algn="l"/>
                <a:tab pos="756920" algn="l"/>
              </a:tabLst>
            </a:pPr>
            <a:r>
              <a:rPr lang="id-ID" sz="2800" spc="5" dirty="0">
                <a:latin typeface="Calibri"/>
                <a:cs typeface="Calibri"/>
              </a:rPr>
              <a:t>Microsoft Edge</a:t>
            </a:r>
          </a:p>
          <a:p>
            <a:pPr marL="756285" lvl="1" indent="-286385">
              <a:lnSpc>
                <a:spcPct val="100000"/>
              </a:lnSpc>
              <a:buFont typeface="Wingdings"/>
              <a:buChar char=""/>
              <a:tabLst>
                <a:tab pos="756285" algn="l"/>
                <a:tab pos="756920" algn="l"/>
              </a:tabLst>
            </a:pPr>
            <a:r>
              <a:rPr lang="id-ID" sz="2800" spc="5" dirty="0">
                <a:latin typeface="Calibri"/>
                <a:cs typeface="Calibri"/>
              </a:rPr>
              <a:t>Lightshot</a:t>
            </a:r>
          </a:p>
          <a:p>
            <a:pPr marL="756285" lvl="1" indent="-286385">
              <a:lnSpc>
                <a:spcPct val="100000"/>
              </a:lnSpc>
              <a:buFont typeface="Wingdings"/>
              <a:buChar char=""/>
              <a:tabLst>
                <a:tab pos="756285" algn="l"/>
                <a:tab pos="756920" algn="l"/>
              </a:tabLst>
            </a:pPr>
            <a:r>
              <a:rPr lang="id-ID" sz="2800" spc="5" dirty="0">
                <a:latin typeface="Calibri"/>
                <a:cs typeface="Calibri"/>
              </a:rPr>
              <a:t>GoFullPage Chrome</a:t>
            </a:r>
          </a:p>
          <a:p>
            <a:pPr marL="756285" lvl="1" indent="-286385">
              <a:lnSpc>
                <a:spcPct val="100000"/>
              </a:lnSpc>
              <a:buFont typeface="Wingdings"/>
              <a:buChar char=""/>
              <a:tabLst>
                <a:tab pos="756285" algn="l"/>
                <a:tab pos="756920" algn="l"/>
              </a:tabLst>
            </a:pPr>
            <a:endParaRPr sz="1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876675" cy="452120"/>
          </a:xfrm>
          <a:prstGeom prst="rect">
            <a:avLst/>
          </a:prstGeom>
        </p:spPr>
        <p:txBody>
          <a:bodyPr vert="horz" wrap="square" lIns="0" tIns="12065" rIns="0" bIns="0" rtlCol="0">
            <a:spAutoFit/>
          </a:bodyPr>
          <a:lstStyle/>
          <a:p>
            <a:pPr marL="12700">
              <a:lnSpc>
                <a:spcPct val="100000"/>
              </a:lnSpc>
              <a:spcBef>
                <a:spcPts val="95"/>
              </a:spcBef>
            </a:pPr>
            <a:r>
              <a:rPr spc="-5" dirty="0"/>
              <a:t>2. Feedback</a:t>
            </a:r>
            <a:r>
              <a:rPr spc="-65" dirty="0"/>
              <a:t> </a:t>
            </a:r>
            <a:r>
              <a:rPr spc="-35" dirty="0"/>
              <a:t>Techniques</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46"/>
            <a:ext cx="3934967" cy="6141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8" y="1213484"/>
            <a:ext cx="8576362" cy="4250523"/>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720" algn="l"/>
              </a:tabLst>
            </a:pPr>
            <a:r>
              <a:rPr sz="3200" b="1" spc="-5" dirty="0">
                <a:latin typeface="Calibri"/>
                <a:cs typeface="Calibri"/>
              </a:rPr>
              <a:t> Feedback-gathering</a:t>
            </a:r>
            <a:r>
              <a:rPr sz="3200" b="1" spc="-25" dirty="0">
                <a:latin typeface="Calibri"/>
                <a:cs typeface="Calibri"/>
              </a:rPr>
              <a:t> </a:t>
            </a:r>
            <a:r>
              <a:rPr sz="3200" b="1" spc="-5" dirty="0">
                <a:latin typeface="Calibri"/>
                <a:cs typeface="Calibri"/>
              </a:rPr>
              <a:t>techniques</a:t>
            </a:r>
          </a:p>
          <a:p>
            <a:pPr marL="299085" indent="-286385">
              <a:lnSpc>
                <a:spcPct val="100000"/>
              </a:lnSpc>
              <a:spcBef>
                <a:spcPts val="105"/>
              </a:spcBef>
              <a:buFont typeface="Wingdings"/>
              <a:buChar char=""/>
              <a:tabLst>
                <a:tab pos="299720" algn="l"/>
              </a:tabLst>
            </a:pPr>
            <a:r>
              <a:rPr lang="en-US" sz="2400" spc="-5" dirty="0">
                <a:latin typeface="Calibri"/>
                <a:cs typeface="Calibri"/>
              </a:rPr>
              <a:t>  I</a:t>
            </a:r>
            <a:r>
              <a:rPr lang="id-ID" sz="2400" spc="-5" dirty="0">
                <a:latin typeface="Calibri"/>
                <a:cs typeface="Calibri"/>
              </a:rPr>
              <a:t>nterview</a:t>
            </a:r>
          </a:p>
          <a:p>
            <a:pPr marL="299085" indent="-286385">
              <a:lnSpc>
                <a:spcPct val="100000"/>
              </a:lnSpc>
              <a:spcBef>
                <a:spcPts val="105"/>
              </a:spcBef>
              <a:buFont typeface="Wingdings"/>
              <a:buChar char=""/>
              <a:tabLst>
                <a:tab pos="299720" algn="l"/>
              </a:tabLst>
            </a:pPr>
            <a:r>
              <a:rPr lang="en-US" sz="2400" spc="-5" dirty="0">
                <a:latin typeface="Calibri"/>
                <a:cs typeface="Calibri"/>
              </a:rPr>
              <a:t>Utilizing I</a:t>
            </a:r>
            <a:r>
              <a:rPr lang="id-ID" sz="2400" spc="-5" dirty="0">
                <a:latin typeface="Calibri"/>
                <a:cs typeface="Calibri"/>
              </a:rPr>
              <a:t>nterviews</a:t>
            </a:r>
            <a:r>
              <a:rPr lang="en-US" sz="2400" spc="-5" dirty="0">
                <a:latin typeface="Calibri"/>
                <a:cs typeface="Calibri"/>
              </a:rPr>
              <a:t> to gather user feedback allows people to express their opinions about what they think is working and what is not. Observation</a:t>
            </a:r>
            <a:endParaRPr lang="id-ID" sz="2400" spc="-5" dirty="0">
              <a:latin typeface="Calibri"/>
              <a:cs typeface="Calibri"/>
            </a:endParaRPr>
          </a:p>
          <a:p>
            <a:pPr marL="299085" indent="-286385">
              <a:lnSpc>
                <a:spcPct val="100000"/>
              </a:lnSpc>
              <a:spcBef>
                <a:spcPts val="105"/>
              </a:spcBef>
              <a:buFont typeface="Wingdings"/>
              <a:buChar char=""/>
              <a:tabLst>
                <a:tab pos="299720" algn="l"/>
              </a:tabLst>
            </a:pPr>
            <a:r>
              <a:rPr lang="en-US" sz="2400" spc="-5" dirty="0">
                <a:latin typeface="Calibri"/>
                <a:cs typeface="Calibri"/>
              </a:rPr>
              <a:t>This approach is primarily employed during the development phase. The production teams will test the product or prototype on users and watch their behavior to see if it functions as intended and whether they are having any problems completing the task.</a:t>
            </a:r>
            <a:endParaRPr lang="id-ID" sz="2400" spc="-5" dirty="0">
              <a:latin typeface="Calibri"/>
              <a:cs typeface="Calibri"/>
            </a:endParaRPr>
          </a:p>
          <a:p>
            <a:pPr marL="299085" indent="-286385">
              <a:lnSpc>
                <a:spcPct val="100000"/>
              </a:lnSpc>
              <a:spcBef>
                <a:spcPts val="105"/>
              </a:spcBef>
              <a:buFont typeface="Wingdings"/>
              <a:buChar char=""/>
              <a:tabLst>
                <a:tab pos="299720" algn="l"/>
              </a:tabLst>
            </a:pPr>
            <a:r>
              <a:rPr lang="en-US" sz="2400" spc="-5" dirty="0">
                <a:latin typeface="Calibri"/>
                <a:cs typeface="Calibri"/>
              </a:rPr>
              <a:t>I am using Observation and Surveys because we are in the development process and usability testing.</a:t>
            </a:r>
            <a:endParaRPr sz="2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267" y="429005"/>
            <a:ext cx="2992120" cy="452120"/>
          </a:xfrm>
          <a:prstGeom prst="rect">
            <a:avLst/>
          </a:prstGeom>
        </p:spPr>
        <p:txBody>
          <a:bodyPr vert="horz" wrap="square" lIns="0" tIns="12065" rIns="0" bIns="0" rtlCol="0">
            <a:spAutoFit/>
          </a:bodyPr>
          <a:lstStyle/>
          <a:p>
            <a:pPr marL="12700">
              <a:lnSpc>
                <a:spcPct val="100000"/>
              </a:lnSpc>
              <a:spcBef>
                <a:spcPts val="95"/>
              </a:spcBef>
            </a:pPr>
            <a:r>
              <a:rPr spc="-5" dirty="0"/>
              <a:t>3. Pages</a:t>
            </a:r>
            <a:r>
              <a:rPr spc="-60" dirty="0"/>
              <a:t> </a:t>
            </a:r>
            <a:r>
              <a:rPr dirty="0"/>
              <a:t>Inventory</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46"/>
            <a:ext cx="5647944" cy="6141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213484"/>
            <a:ext cx="5297805" cy="330835"/>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720" algn="l"/>
              </a:tabLst>
            </a:pPr>
            <a:r>
              <a:rPr sz="2000" b="1" spc="-5" dirty="0">
                <a:latin typeface="Calibri"/>
                <a:cs typeface="Calibri"/>
              </a:rPr>
              <a:t>List </a:t>
            </a:r>
            <a:r>
              <a:rPr sz="2000" b="1" dirty="0">
                <a:latin typeface="Calibri"/>
                <a:cs typeface="Calibri"/>
              </a:rPr>
              <a:t>of </a:t>
            </a:r>
            <a:r>
              <a:rPr sz="2000" b="1" spc="-15" dirty="0">
                <a:latin typeface="Calibri"/>
                <a:cs typeface="Calibri"/>
              </a:rPr>
              <a:t>Pages for </a:t>
            </a:r>
            <a:r>
              <a:rPr sz="2000" b="1" spc="-5" dirty="0">
                <a:latin typeface="Calibri"/>
                <a:cs typeface="Calibri"/>
              </a:rPr>
              <a:t>which </a:t>
            </a:r>
            <a:r>
              <a:rPr sz="2000" b="1" dirty="0">
                <a:latin typeface="Calibri"/>
                <a:cs typeface="Calibri"/>
              </a:rPr>
              <a:t>UI need </a:t>
            </a:r>
            <a:r>
              <a:rPr sz="2000" b="1" spc="-10" dirty="0">
                <a:latin typeface="Calibri"/>
                <a:cs typeface="Calibri"/>
              </a:rPr>
              <a:t>to </a:t>
            </a:r>
            <a:r>
              <a:rPr sz="2000" b="1" dirty="0">
                <a:latin typeface="Calibri"/>
                <a:cs typeface="Calibri"/>
              </a:rPr>
              <a:t>be</a:t>
            </a:r>
            <a:r>
              <a:rPr sz="2000" b="1" spc="-5" dirty="0">
                <a:latin typeface="Calibri"/>
                <a:cs typeface="Calibri"/>
              </a:rPr>
              <a:t> </a:t>
            </a:r>
            <a:r>
              <a:rPr sz="2000" b="1" spc="-10" dirty="0">
                <a:latin typeface="Calibri"/>
                <a:cs typeface="Calibri"/>
              </a:rPr>
              <a:t>developed</a:t>
            </a:r>
            <a:endParaRPr sz="2000">
              <a:latin typeface="Calibri"/>
              <a:cs typeface="Calibri"/>
            </a:endParaRPr>
          </a:p>
        </p:txBody>
      </p:sp>
      <p:graphicFrame>
        <p:nvGraphicFramePr>
          <p:cNvPr id="8" name="object 8"/>
          <p:cNvGraphicFramePr>
            <a:graphicFrameLocks noGrp="1"/>
          </p:cNvGraphicFramePr>
          <p:nvPr>
            <p:extLst>
              <p:ext uri="{D42A27DB-BD31-4B8C-83A1-F6EECF244321}">
                <p14:modId xmlns:p14="http://schemas.microsoft.com/office/powerpoint/2010/main" val="1423631112"/>
              </p:ext>
            </p:extLst>
          </p:nvPr>
        </p:nvGraphicFramePr>
        <p:xfrm>
          <a:off x="357822" y="1737242"/>
          <a:ext cx="8352155" cy="4448556"/>
        </p:xfrm>
        <a:graphic>
          <a:graphicData uri="http://schemas.openxmlformats.org/drawingml/2006/table">
            <a:tbl>
              <a:tblPr firstRow="1" bandRow="1">
                <a:tableStyleId>{2D5ABB26-0587-4C30-8999-92F81FD0307C}</a:tableStyleId>
              </a:tblPr>
              <a:tblGrid>
                <a:gridCol w="864235">
                  <a:extLst>
                    <a:ext uri="{9D8B030D-6E8A-4147-A177-3AD203B41FA5}">
                      <a16:colId xmlns:a16="http://schemas.microsoft.com/office/drawing/2014/main" val="20000"/>
                    </a:ext>
                  </a:extLst>
                </a:gridCol>
                <a:gridCol w="7487920">
                  <a:extLst>
                    <a:ext uri="{9D8B030D-6E8A-4147-A177-3AD203B41FA5}">
                      <a16:colId xmlns:a16="http://schemas.microsoft.com/office/drawing/2014/main" val="20001"/>
                    </a:ext>
                  </a:extLst>
                </a:gridCol>
              </a:tblGrid>
              <a:tr h="370713">
                <a:tc>
                  <a:txBody>
                    <a:bodyPr/>
                    <a:lstStyle/>
                    <a:p>
                      <a:pPr marL="91440" algn="ctr">
                        <a:lnSpc>
                          <a:spcPct val="100000"/>
                        </a:lnSpc>
                        <a:spcBef>
                          <a:spcPts val="240"/>
                        </a:spcBef>
                      </a:pPr>
                      <a:r>
                        <a:rPr sz="1800" b="1" dirty="0">
                          <a:solidFill>
                            <a:srgbClr val="FFFFFF"/>
                          </a:solidFill>
                          <a:latin typeface="Calibri"/>
                          <a:cs typeface="Calibri"/>
                        </a:rPr>
                        <a:t>S.</a:t>
                      </a:r>
                      <a:r>
                        <a:rPr sz="1800" b="1" spc="-20" dirty="0">
                          <a:solidFill>
                            <a:srgbClr val="FFFFFF"/>
                          </a:solidFill>
                          <a:latin typeface="Calibri"/>
                          <a:cs typeface="Calibri"/>
                        </a:rPr>
                        <a:t> </a:t>
                      </a:r>
                      <a:r>
                        <a:rPr sz="1800" b="1" dirty="0">
                          <a:solidFill>
                            <a:srgbClr val="FFFFFF"/>
                          </a:solidFill>
                          <a:latin typeface="Calibri"/>
                          <a:cs typeface="Calibri"/>
                        </a:rPr>
                        <a:t>No.</a:t>
                      </a:r>
                      <a:endParaRPr sz="1800" dirty="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40"/>
                        </a:spcBef>
                      </a:pPr>
                      <a:r>
                        <a:rPr sz="1800" b="1" spc="-20" dirty="0">
                          <a:solidFill>
                            <a:srgbClr val="FFFFFF"/>
                          </a:solidFill>
                          <a:latin typeface="Calibri"/>
                          <a:cs typeface="Calibri"/>
                        </a:rPr>
                        <a:t>Page</a:t>
                      </a:r>
                      <a:r>
                        <a:rPr sz="1800" b="1" spc="-5" dirty="0">
                          <a:solidFill>
                            <a:srgbClr val="FFFFFF"/>
                          </a:solidFill>
                          <a:latin typeface="Calibri"/>
                          <a:cs typeface="Calibri"/>
                        </a:rPr>
                        <a:t> </a:t>
                      </a:r>
                      <a:r>
                        <a:rPr sz="1800" b="1" dirty="0">
                          <a:solidFill>
                            <a:srgbClr val="FFFFFF"/>
                          </a:solidFill>
                          <a:latin typeface="Calibri"/>
                          <a:cs typeface="Calibri"/>
                        </a:rPr>
                        <a:t>Name</a:t>
                      </a:r>
                      <a:endParaRPr sz="1800" dirty="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713">
                <a:tc>
                  <a:txBody>
                    <a:bodyPr/>
                    <a:lstStyle/>
                    <a:p>
                      <a:pPr algn="ctr">
                        <a:lnSpc>
                          <a:spcPct val="100000"/>
                        </a:lnSpc>
                      </a:pPr>
                      <a:r>
                        <a:rPr sz="2100" dirty="0">
                          <a:latin typeface="Times New Roman"/>
                          <a:cs typeface="Times New Roman"/>
                        </a:rPr>
                        <a:t>1</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sz="2100" dirty="0">
                          <a:latin typeface="Times New Roman"/>
                          <a:cs typeface="Times New Roman"/>
                        </a:rPr>
                        <a:t>Community </a:t>
                      </a:r>
                      <a:r>
                        <a:rPr lang="id-ID" sz="2100" dirty="0">
                          <a:latin typeface="Times New Roman"/>
                          <a:cs typeface="Times New Roman"/>
                        </a:rPr>
                        <a:t>Portal Home Page</a:t>
                      </a:r>
                      <a:endParaRPr sz="21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0001"/>
                  </a:ext>
                </a:extLst>
              </a:tr>
              <a:tr h="370713">
                <a:tc>
                  <a:txBody>
                    <a:bodyPr/>
                    <a:lstStyle/>
                    <a:p>
                      <a:pPr algn="ctr">
                        <a:lnSpc>
                          <a:spcPct val="100000"/>
                        </a:lnSpc>
                      </a:pPr>
                      <a:r>
                        <a:rPr sz="2100" dirty="0">
                          <a:latin typeface="Times New Roman"/>
                          <a:cs typeface="Times New Roman"/>
                        </a:rPr>
                        <a:t>2</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id-ID" sz="2100" dirty="0">
                          <a:latin typeface="Times New Roman"/>
                          <a:cs typeface="Times New Roman"/>
                        </a:rPr>
                        <a:t>Registration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201818955"/>
                  </a:ext>
                </a:extLst>
              </a:tr>
              <a:tr h="370713">
                <a:tc>
                  <a:txBody>
                    <a:bodyPr/>
                    <a:lstStyle/>
                    <a:p>
                      <a:pPr algn="ctr">
                        <a:lnSpc>
                          <a:spcPct val="100000"/>
                        </a:lnSpc>
                      </a:pPr>
                      <a:r>
                        <a:rPr sz="2100" dirty="0">
                          <a:latin typeface="Times New Roman"/>
                          <a:cs typeface="Times New Roman"/>
                        </a:rPr>
                        <a:t>3</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id-ID" sz="2100" dirty="0">
                          <a:latin typeface="Times New Roman"/>
                          <a:cs typeface="Times New Roman"/>
                        </a:rPr>
                        <a:t>Registration Confirmation Page </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672234363"/>
                  </a:ext>
                </a:extLst>
              </a:tr>
              <a:tr h="370713">
                <a:tc>
                  <a:txBody>
                    <a:bodyPr/>
                    <a:lstStyle/>
                    <a:p>
                      <a:pPr algn="ctr">
                        <a:lnSpc>
                          <a:spcPct val="100000"/>
                        </a:lnSpc>
                      </a:pPr>
                      <a:r>
                        <a:rPr sz="2100" dirty="0">
                          <a:latin typeface="Times New Roman"/>
                          <a:cs typeface="Times New Roman"/>
                        </a:rPr>
                        <a:t>4</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id-ID" sz="2100" dirty="0">
                          <a:latin typeface="Times New Roman"/>
                          <a:cs typeface="Times New Roman"/>
                        </a:rPr>
                        <a:t>Update Profile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2773295600"/>
                  </a:ext>
                </a:extLst>
              </a:tr>
              <a:tr h="370713">
                <a:tc>
                  <a:txBody>
                    <a:bodyPr/>
                    <a:lstStyle/>
                    <a:p>
                      <a:pPr algn="ctr">
                        <a:lnSpc>
                          <a:spcPct val="100000"/>
                        </a:lnSpc>
                      </a:pPr>
                      <a:r>
                        <a:rPr sz="2100" dirty="0">
                          <a:latin typeface="Times New Roman"/>
                          <a:cs typeface="Times New Roman"/>
                        </a:rPr>
                        <a:t>5</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id-ID" sz="2100" dirty="0">
                          <a:latin typeface="Times New Roman"/>
                          <a:cs typeface="Times New Roman"/>
                        </a:rPr>
                        <a:t>Search Users Page </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703149434"/>
                  </a:ext>
                </a:extLst>
              </a:tr>
              <a:tr h="370713">
                <a:tc>
                  <a:txBody>
                    <a:bodyPr/>
                    <a:lstStyle/>
                    <a:p>
                      <a:pPr algn="ctr">
                        <a:lnSpc>
                          <a:spcPct val="100000"/>
                        </a:lnSpc>
                      </a:pPr>
                      <a:r>
                        <a:rPr sz="2100" dirty="0">
                          <a:latin typeface="Times New Roman"/>
                          <a:cs typeface="Times New Roman"/>
                        </a:rPr>
                        <a:t>6</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id-ID" sz="2100" dirty="0">
                          <a:latin typeface="Times New Roman"/>
                          <a:cs typeface="Times New Roman"/>
                        </a:rPr>
                        <a:t>List Search Results</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456143050"/>
                  </a:ext>
                </a:extLst>
              </a:tr>
              <a:tr h="370713">
                <a:tc>
                  <a:txBody>
                    <a:bodyPr/>
                    <a:lstStyle/>
                    <a:p>
                      <a:pPr algn="ctr">
                        <a:lnSpc>
                          <a:spcPct val="100000"/>
                        </a:lnSpc>
                      </a:pPr>
                      <a:r>
                        <a:rPr sz="2100" dirty="0">
                          <a:latin typeface="Times New Roman"/>
                          <a:cs typeface="Times New Roman"/>
                        </a:rPr>
                        <a:t>7</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id-ID" sz="2100" dirty="0">
                          <a:latin typeface="Times New Roman"/>
                          <a:cs typeface="Times New Roman"/>
                        </a:rPr>
                        <a:t>Public Profile Page </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976842464"/>
                  </a:ext>
                </a:extLst>
              </a:tr>
              <a:tr h="370713">
                <a:tc>
                  <a:txBody>
                    <a:bodyPr/>
                    <a:lstStyle/>
                    <a:p>
                      <a:pPr algn="ctr">
                        <a:lnSpc>
                          <a:spcPct val="100000"/>
                        </a:lnSpc>
                      </a:pPr>
                      <a:r>
                        <a:rPr sz="2100" dirty="0">
                          <a:latin typeface="Times New Roman"/>
                          <a:cs typeface="Times New Roman"/>
                        </a:rPr>
                        <a:t>8</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id-ID" sz="2100" dirty="0">
                          <a:latin typeface="Times New Roman"/>
                          <a:cs typeface="Times New Roman"/>
                        </a:rPr>
                        <a:t>Registration Confirmation Email</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3180408937"/>
                  </a:ext>
                </a:extLst>
              </a:tr>
              <a:tr h="370713">
                <a:tc>
                  <a:txBody>
                    <a:bodyPr/>
                    <a:lstStyle/>
                    <a:p>
                      <a:pPr algn="ctr">
                        <a:lnSpc>
                          <a:spcPct val="100000"/>
                        </a:lnSpc>
                      </a:pPr>
                      <a:r>
                        <a:rPr sz="2100" dirty="0">
                          <a:latin typeface="Times New Roman"/>
                          <a:cs typeface="Times New Roman"/>
                        </a:rPr>
                        <a:t>9</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id-ID" sz="2100" dirty="0">
                          <a:latin typeface="Times New Roman"/>
                          <a:cs typeface="Times New Roman"/>
                        </a:rPr>
                        <a:t>Login Page </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530932830"/>
                  </a:ext>
                </a:extLst>
              </a:tr>
              <a:tr h="370713">
                <a:tc>
                  <a:txBody>
                    <a:bodyPr/>
                    <a:lstStyle/>
                    <a:p>
                      <a:pPr algn="ctr">
                        <a:lnSpc>
                          <a:spcPct val="100000"/>
                        </a:lnSpc>
                      </a:pPr>
                      <a:r>
                        <a:rPr sz="2100" dirty="0">
                          <a:latin typeface="Times New Roman"/>
                          <a:cs typeface="Times New Roman"/>
                        </a:rPr>
                        <a:t>10</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id-ID" sz="2100" dirty="0">
                          <a:latin typeface="Times New Roman"/>
                          <a:cs typeface="Times New Roman"/>
                        </a:rPr>
                        <a:t>Forget Password Page </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983622815"/>
                  </a:ext>
                </a:extLst>
              </a:tr>
              <a:tr h="370713">
                <a:tc>
                  <a:txBody>
                    <a:bodyPr/>
                    <a:lstStyle/>
                    <a:p>
                      <a:pPr algn="ctr">
                        <a:lnSpc>
                          <a:spcPct val="100000"/>
                        </a:lnSpc>
                      </a:pPr>
                      <a:r>
                        <a:rPr sz="2100" dirty="0">
                          <a:latin typeface="Times New Roman"/>
                          <a:cs typeface="Times New Roman"/>
                        </a:rPr>
                        <a:t>11</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en-US" sz="2100" dirty="0">
                          <a:latin typeface="Times New Roman"/>
                          <a:cs typeface="Times New Roman"/>
                        </a:rPr>
                        <a:t>Design the Forget Password Confirmation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4611145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076065" cy="452120"/>
          </a:xfrm>
          <a:prstGeom prst="rect">
            <a:avLst/>
          </a:prstGeom>
        </p:spPr>
        <p:txBody>
          <a:bodyPr vert="horz" wrap="square" lIns="0" tIns="12065" rIns="0" bIns="0" rtlCol="0">
            <a:spAutoFit/>
          </a:bodyPr>
          <a:lstStyle/>
          <a:p>
            <a:pPr marL="12700">
              <a:lnSpc>
                <a:spcPct val="100000"/>
              </a:lnSpc>
              <a:spcBef>
                <a:spcPts val="95"/>
              </a:spcBef>
            </a:pPr>
            <a:r>
              <a:rPr spc="-5" dirty="0"/>
              <a:t>4. Forms &amp; Pages</a:t>
            </a:r>
            <a:r>
              <a:rPr spc="-10" dirty="0"/>
              <a:t> </a:t>
            </a:r>
            <a:r>
              <a:rPr spc="-5" dirty="0"/>
              <a:t>Design</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pic>
        <p:nvPicPr>
          <p:cNvPr id="12" name="Picture 11">
            <a:extLst>
              <a:ext uri="{FF2B5EF4-FFF2-40B4-BE49-F238E27FC236}">
                <a16:creationId xmlns:a16="http://schemas.microsoft.com/office/drawing/2014/main" id="{DC7E3B23-3137-4EC4-9418-896596029D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7157" y="1394043"/>
            <a:ext cx="5105400" cy="5150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5D5D2487-0795-467D-99B0-153E216034B3}"/>
              </a:ext>
            </a:extLst>
          </p:cNvPr>
          <p:cNvSpPr txBox="1">
            <a:spLocks noGrp="1"/>
          </p:cNvSpPr>
          <p:nvPr>
            <p:ph type="title"/>
          </p:nvPr>
        </p:nvSpPr>
        <p:spPr>
          <a:xfrm>
            <a:off x="113792" y="429005"/>
            <a:ext cx="4076065" cy="452120"/>
          </a:xfrm>
          <a:prstGeom prst="rect">
            <a:avLst/>
          </a:prstGeom>
        </p:spPr>
        <p:txBody>
          <a:bodyPr vert="horz" wrap="square" lIns="0" tIns="12065" rIns="0" bIns="0" rtlCol="0">
            <a:spAutoFit/>
          </a:bodyPr>
          <a:lstStyle/>
          <a:p>
            <a:pPr marL="12700">
              <a:lnSpc>
                <a:spcPct val="100000"/>
              </a:lnSpc>
              <a:spcBef>
                <a:spcPts val="95"/>
              </a:spcBef>
            </a:pPr>
            <a:r>
              <a:rPr spc="-5" dirty="0"/>
              <a:t>4. Forms &amp; Pages</a:t>
            </a:r>
            <a:r>
              <a:rPr spc="-10" dirty="0"/>
              <a:t> </a:t>
            </a:r>
            <a:r>
              <a:rPr spc="-5" dirty="0"/>
              <a:t>Design</a:t>
            </a:r>
          </a:p>
        </p:txBody>
      </p:sp>
      <p:sp>
        <p:nvSpPr>
          <p:cNvPr id="4" name="object 3">
            <a:extLst>
              <a:ext uri="{FF2B5EF4-FFF2-40B4-BE49-F238E27FC236}">
                <a16:creationId xmlns:a16="http://schemas.microsoft.com/office/drawing/2014/main" id="{9B3B9D79-3978-4219-9328-E52972BD364B}"/>
              </a:ext>
            </a:extLst>
          </p:cNvPr>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A6CB6A0D-2DC5-41B8-AE08-E1E170A38FEC}"/>
              </a:ext>
            </a:extLst>
          </p:cNvPr>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5">
            <a:extLst>
              <a:ext uri="{FF2B5EF4-FFF2-40B4-BE49-F238E27FC236}">
                <a16:creationId xmlns:a16="http://schemas.microsoft.com/office/drawing/2014/main" id="{5799C612-F337-4E56-8649-F6D5073BF6A4}"/>
              </a:ext>
            </a:extLst>
          </p:cNvPr>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pic>
        <p:nvPicPr>
          <p:cNvPr id="8" name="Picture 7">
            <a:extLst>
              <a:ext uri="{FF2B5EF4-FFF2-40B4-BE49-F238E27FC236}">
                <a16:creationId xmlns:a16="http://schemas.microsoft.com/office/drawing/2014/main" id="{6C759B25-F411-47D1-BBB4-E0EBA02F1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 y="1630154"/>
            <a:ext cx="8214360" cy="4678457"/>
          </a:xfrm>
          <a:prstGeom prst="rect">
            <a:avLst/>
          </a:prstGeom>
        </p:spPr>
      </p:pic>
    </p:spTree>
    <p:extLst>
      <p:ext uri="{BB962C8B-B14F-4D97-AF65-F5344CB8AC3E}">
        <p14:creationId xmlns:p14="http://schemas.microsoft.com/office/powerpoint/2010/main" val="387543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277CB5A-C53B-4332-9F58-0EAD90634B35}"/>
              </a:ext>
            </a:extLst>
          </p:cNvPr>
          <p:cNvSpPr txBox="1">
            <a:spLocks noGrp="1"/>
          </p:cNvSpPr>
          <p:nvPr>
            <p:ph type="title"/>
          </p:nvPr>
        </p:nvSpPr>
        <p:spPr>
          <a:xfrm>
            <a:off x="113792" y="429005"/>
            <a:ext cx="4076065" cy="452120"/>
          </a:xfrm>
          <a:prstGeom prst="rect">
            <a:avLst/>
          </a:prstGeom>
        </p:spPr>
        <p:txBody>
          <a:bodyPr vert="horz" wrap="square" lIns="0" tIns="12065" rIns="0" bIns="0" rtlCol="0">
            <a:spAutoFit/>
          </a:bodyPr>
          <a:lstStyle/>
          <a:p>
            <a:pPr marL="12700">
              <a:lnSpc>
                <a:spcPct val="100000"/>
              </a:lnSpc>
              <a:spcBef>
                <a:spcPts val="95"/>
              </a:spcBef>
            </a:pPr>
            <a:r>
              <a:rPr spc="-5" dirty="0"/>
              <a:t>4. Forms &amp; Pages</a:t>
            </a:r>
            <a:r>
              <a:rPr spc="-10" dirty="0"/>
              <a:t> </a:t>
            </a:r>
            <a:r>
              <a:rPr spc="-5" dirty="0"/>
              <a:t>Design</a:t>
            </a:r>
          </a:p>
        </p:txBody>
      </p:sp>
      <p:sp>
        <p:nvSpPr>
          <p:cNvPr id="4" name="object 3">
            <a:extLst>
              <a:ext uri="{FF2B5EF4-FFF2-40B4-BE49-F238E27FC236}">
                <a16:creationId xmlns:a16="http://schemas.microsoft.com/office/drawing/2014/main" id="{AD4C334D-0A68-4824-B46A-3267B31A962A}"/>
              </a:ext>
            </a:extLst>
          </p:cNvPr>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74AF3FC7-C198-43F7-AAFD-6760DAF50182}"/>
              </a:ext>
            </a:extLst>
          </p:cNvPr>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5">
            <a:extLst>
              <a:ext uri="{FF2B5EF4-FFF2-40B4-BE49-F238E27FC236}">
                <a16:creationId xmlns:a16="http://schemas.microsoft.com/office/drawing/2014/main" id="{DBC29DDE-EBA7-4BEC-9A6E-3F3E2D268088}"/>
              </a:ext>
            </a:extLst>
          </p:cNvPr>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pic>
        <p:nvPicPr>
          <p:cNvPr id="8" name="Picture 7">
            <a:extLst>
              <a:ext uri="{FF2B5EF4-FFF2-40B4-BE49-F238E27FC236}">
                <a16:creationId xmlns:a16="http://schemas.microsoft.com/office/drawing/2014/main" id="{879397E7-EB23-466B-8BE1-320783731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968938"/>
            <a:ext cx="8305800" cy="4000890"/>
          </a:xfrm>
          <a:prstGeom prst="rect">
            <a:avLst/>
          </a:prstGeom>
        </p:spPr>
      </p:pic>
    </p:spTree>
    <p:extLst>
      <p:ext uri="{BB962C8B-B14F-4D97-AF65-F5344CB8AC3E}">
        <p14:creationId xmlns:p14="http://schemas.microsoft.com/office/powerpoint/2010/main" val="106681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TotalTime>
  <Words>1905</Words>
  <Application>Microsoft Office PowerPoint</Application>
  <PresentationFormat>On-screen Show (4:3)</PresentationFormat>
  <Paragraphs>472</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vt:lpstr>
      <vt:lpstr>Symbol</vt:lpstr>
      <vt:lpstr>Times New Roman</vt:lpstr>
      <vt:lpstr>Wingdings</vt:lpstr>
      <vt:lpstr>Office Theme</vt:lpstr>
      <vt:lpstr>Design &amp; Develop Front End Community Portal</vt:lpstr>
      <vt:lpstr>Document History</vt:lpstr>
      <vt:lpstr>Contents</vt:lpstr>
      <vt:lpstr>1. Development Tools</vt:lpstr>
      <vt:lpstr>2. Feedback Techniques</vt:lpstr>
      <vt:lpstr>3. Pages Inventory</vt:lpstr>
      <vt:lpstr>4. Forms &amp; Pages Design</vt:lpstr>
      <vt:lpstr>4. Forms &amp; Pages Design</vt:lpstr>
      <vt:lpstr>4. Forms &amp; Pages Design</vt:lpstr>
      <vt:lpstr>4. Forms &amp; Pages Design</vt:lpstr>
      <vt:lpstr>5. Forms &amp; Pages Feedback</vt:lpstr>
      <vt:lpstr>5. Forms &amp; Pages Feedback</vt:lpstr>
      <vt:lpstr>7. Usability Metrics</vt:lpstr>
      <vt:lpstr>8-9. User Interaction Steps &amp; Flowchart</vt:lpstr>
      <vt:lpstr>8-9. User Interaction Steps &amp; Flowchart</vt:lpstr>
      <vt:lpstr>8-9. User Interaction Steps &amp; Flowchart</vt:lpstr>
      <vt:lpstr>8-9. User Interaction Steps &amp; Flowchart</vt:lpstr>
      <vt:lpstr>8-9. User Interaction Steps &amp; Flowchart</vt:lpstr>
      <vt:lpstr>10. Current &amp; Desired Usability</vt:lpstr>
      <vt:lpstr>10. Current &amp; Desired Usability</vt:lpstr>
      <vt:lpstr>10. Current &amp; Desired Usability</vt:lpstr>
      <vt:lpstr>11. Prototype Screen</vt:lpstr>
      <vt:lpstr>11. Prototype Screen</vt:lpstr>
      <vt:lpstr>11. Prototype Screen</vt:lpstr>
      <vt:lpstr>11. Prototype Screen</vt:lpstr>
      <vt:lpstr>12. Prototype Feedback</vt:lpstr>
      <vt:lpstr>13. Usability Test</vt:lpstr>
      <vt:lpstr>13. Usability Test</vt:lpstr>
      <vt:lpstr>14. Project Milestones &amp; Tasks</vt:lpstr>
      <vt:lpstr>15. Milestone Feedback &amp; Action taken</vt:lpstr>
      <vt:lpstr>16. Project Results </vt:lpstr>
      <vt:lpstr>16. Project Results </vt:lpstr>
      <vt:lpstr>16. Project Results </vt:lpstr>
      <vt:lpstr>16. Project Results </vt:lpstr>
      <vt:lpstr>16. Project Results </vt:lpstr>
      <vt:lpstr>17. Proposed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Agung Yuda Pratama  - bdse-0922-076</cp:lastModifiedBy>
  <cp:revision>64</cp:revision>
  <dcterms:created xsi:type="dcterms:W3CDTF">2019-08-03T07:20:33Z</dcterms:created>
  <dcterms:modified xsi:type="dcterms:W3CDTF">2023-02-12T03:05:13Z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2019-06-17T00:00:00Z</vt:filetime>
  </property>
  <property fmtid="{D5CDD505-2E9C-101B-9397-08002B2CF9AE}" pid="3" name="Creator">
    <vt:lpwstr>Microsoft® PowerPoint® for Office 365</vt:lpwstr>
  </property>
  <property fmtid="{D5CDD505-2E9C-101B-9397-08002B2CF9AE}" pid="4" name="LastSaved">
    <vt:filetime>2019-08-03T00:00:00Z</vt:filetime>
  </property>
</Properties>
</file>