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3"/>
    <p:sldMasterId id="2147483651" r:id="rId4"/>
    <p:sldMasterId id="2147483654" r:id="rId5"/>
  </p:sldMasterIdLst>
  <p:notesMasterIdLst>
    <p:notesMasterId r:id="rId46"/>
  </p:notesMasterIdLst>
  <p:handoutMasterIdLst>
    <p:handoutMasterId r:id="rId47"/>
  </p:handoutMasterIdLst>
  <p:sldIdLst>
    <p:sldId id="338" r:id="rId6"/>
    <p:sldId id="372" r:id="rId7"/>
    <p:sldId id="494" r:id="rId8"/>
    <p:sldId id="505" r:id="rId9"/>
    <p:sldId id="522" r:id="rId10"/>
    <p:sldId id="536" r:id="rId11"/>
    <p:sldId id="537" r:id="rId12"/>
    <p:sldId id="538" r:id="rId13"/>
    <p:sldId id="523" r:id="rId14"/>
    <p:sldId id="535" r:id="rId15"/>
    <p:sldId id="539" r:id="rId16"/>
    <p:sldId id="524" r:id="rId17"/>
    <p:sldId id="525" r:id="rId18"/>
    <p:sldId id="534" r:id="rId19"/>
    <p:sldId id="511" r:id="rId20"/>
    <p:sldId id="520" r:id="rId21"/>
    <p:sldId id="540" r:id="rId22"/>
    <p:sldId id="528" r:id="rId23"/>
    <p:sldId id="527" r:id="rId24"/>
    <p:sldId id="541" r:id="rId25"/>
    <p:sldId id="542" r:id="rId26"/>
    <p:sldId id="543" r:id="rId27"/>
    <p:sldId id="514" r:id="rId28"/>
    <p:sldId id="530" r:id="rId29"/>
    <p:sldId id="531" r:id="rId30"/>
    <p:sldId id="496" r:id="rId31"/>
    <p:sldId id="517" r:id="rId32"/>
    <p:sldId id="501" r:id="rId33"/>
    <p:sldId id="513" r:id="rId34"/>
    <p:sldId id="502" r:id="rId35"/>
    <p:sldId id="544" r:id="rId36"/>
    <p:sldId id="545" r:id="rId37"/>
    <p:sldId id="546" r:id="rId38"/>
    <p:sldId id="547" r:id="rId39"/>
    <p:sldId id="548" r:id="rId40"/>
    <p:sldId id="549" r:id="rId41"/>
    <p:sldId id="550" r:id="rId42"/>
    <p:sldId id="551" r:id="rId43"/>
    <p:sldId id="504" r:id="rId44"/>
    <p:sldId id="552" r:id="rId45"/>
  </p:sldIdLst>
  <p:sldSz cx="9144000" cy="6858000" type="screen4x3"/>
  <p:notesSz cx="9939338" cy="6807200"/>
  <p:custDataLst>
    <p:tags r:id="rId48"/>
  </p:custDataLst>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panose="020B0300000000000000"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panose="020B0300000000000000"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panose="020B0300000000000000"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panose="020B0300000000000000"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panose="020B0300000000000000"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panose="020B0300000000000000"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panose="020B0300000000000000"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panose="020B0300000000000000"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panose="020B0300000000000000" pitchFamily="34" charset="-128"/>
        <a:cs typeface="+mn-cs"/>
      </a:defRPr>
    </a:lvl9pPr>
  </p:defaultTextStyle>
  <p:extLst>
    <p:ext uri="{EFAFB233-063F-42B5-8137-9DF3F51BA10A}">
      <p15:sldGuideLst xmlns:p15="http://schemas.microsoft.com/office/powerpoint/2012/main">
        <p15:guide id="1" orient="horz" pos="2614">
          <p15:clr>
            <a:srgbClr val="A4A3A4"/>
          </p15:clr>
        </p15:guide>
        <p15:guide id="2" pos="2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35"/>
  </p:normalViewPr>
  <p:slideViewPr>
    <p:cSldViewPr snapToObjects="1">
      <p:cViewPr varScale="1">
        <p:scale>
          <a:sx n="69" d="100"/>
          <a:sy n="69" d="100"/>
        </p:scale>
        <p:origin x="1332" y="78"/>
      </p:cViewPr>
      <p:guideLst>
        <p:guide orient="horz" pos="2614"/>
        <p:guide pos="2200"/>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3.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ags" Target="tags/tag1.xml"/><Relationship Id="rId8" Type="http://schemas.openxmlformats.org/officeDocument/2006/relationships/slide" Target="slides/slide3.xml"/><Relationship Id="rId51" Type="http://schemas.openxmlformats.org/officeDocument/2006/relationships/theme" Target="theme/theme1.xml"/><Relationship Id="rId3" Type="http://schemas.openxmlformats.org/officeDocument/2006/relationships/slideMaster" Target="slideMasters/slideMaster1.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CB80A6-85FE-D11D-189D-CD4A239124C0}"/>
              </a:ext>
            </a:extLst>
          </p:cNvPr>
          <p:cNvSpPr>
            <a:spLocks noGrp="1"/>
          </p:cNvSpPr>
          <p:nvPr>
            <p:ph type="hdr" sz="quarter"/>
          </p:nvPr>
        </p:nvSpPr>
        <p:spPr>
          <a:xfrm>
            <a:off x="0" y="0"/>
            <a:ext cx="4306888" cy="341313"/>
          </a:xfrm>
          <a:prstGeom prst="rect">
            <a:avLst/>
          </a:prstGeom>
        </p:spPr>
        <p:txBody>
          <a:bodyPr vert="horz" lIns="91440" tIns="45720" rIns="91440" bIns="45720" rtlCol="0"/>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3" name="Date Placeholder 2">
            <a:extLst>
              <a:ext uri="{FF2B5EF4-FFF2-40B4-BE49-F238E27FC236}">
                <a16:creationId xmlns:a16="http://schemas.microsoft.com/office/drawing/2014/main" id="{AA1DC018-0C9E-B5A6-672A-BC9467F4101E}"/>
              </a:ext>
            </a:extLst>
          </p:cNvPr>
          <p:cNvSpPr>
            <a:spLocks noGrp="1"/>
          </p:cNvSpPr>
          <p:nvPr>
            <p:ph type="dt" sz="quarter" idx="1"/>
          </p:nvPr>
        </p:nvSpPr>
        <p:spPr>
          <a:xfrm>
            <a:off x="5630863" y="0"/>
            <a:ext cx="4306887" cy="341313"/>
          </a:xfrm>
          <a:prstGeom prst="rect">
            <a:avLst/>
          </a:prstGeom>
        </p:spPr>
        <p:txBody>
          <a:bodyPr vert="horz" wrap="square" lIns="91440" tIns="45720" rIns="91440" bIns="45720" numCol="1" anchor="t" anchorCtr="0" compatLnSpc="1">
            <a:prstTxWarp prst="textNoShape">
              <a:avLst/>
            </a:prstTxWarp>
          </a:bodyPr>
          <a:lstStyle>
            <a:lvl1pPr algn="r">
              <a:defRPr sz="1200">
                <a:ea typeface="ヒラギノ角ゴ Pro W3" pitchFamily="1" charset="-128"/>
              </a:defRPr>
            </a:lvl1pPr>
          </a:lstStyle>
          <a:p>
            <a:pPr>
              <a:defRPr/>
            </a:pPr>
            <a:fld id="{4EAE2FEE-B464-E045-8AE6-7E2D844AE712}" type="datetimeFigureOut">
              <a:rPr lang="en-US" altLang="en-US"/>
              <a:pPr>
                <a:defRPr/>
              </a:pPr>
              <a:t>3/6/2023</a:t>
            </a:fld>
            <a:endParaRPr lang="en-US" altLang="en-US"/>
          </a:p>
        </p:txBody>
      </p:sp>
      <p:sp>
        <p:nvSpPr>
          <p:cNvPr id="4" name="Footer Placeholder 3">
            <a:extLst>
              <a:ext uri="{FF2B5EF4-FFF2-40B4-BE49-F238E27FC236}">
                <a16:creationId xmlns:a16="http://schemas.microsoft.com/office/drawing/2014/main" id="{F23FE439-0EEE-41A7-C6AD-10497FA938E8}"/>
              </a:ext>
            </a:extLst>
          </p:cNvPr>
          <p:cNvSpPr>
            <a:spLocks noGrp="1"/>
          </p:cNvSpPr>
          <p:nvPr>
            <p:ph type="ftr" sz="quarter" idx="2"/>
          </p:nvPr>
        </p:nvSpPr>
        <p:spPr>
          <a:xfrm>
            <a:off x="0" y="6465888"/>
            <a:ext cx="4306888" cy="341312"/>
          </a:xfrm>
          <a:prstGeom prst="rect">
            <a:avLst/>
          </a:prstGeom>
        </p:spPr>
        <p:txBody>
          <a:bodyPr vert="horz" lIns="91440" tIns="45720" rIns="91440" bIns="45720" rtlCol="0" anchor="b"/>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5" name="Slide Number Placeholder 4">
            <a:extLst>
              <a:ext uri="{FF2B5EF4-FFF2-40B4-BE49-F238E27FC236}">
                <a16:creationId xmlns:a16="http://schemas.microsoft.com/office/drawing/2014/main" id="{977C7DA0-3A5D-3E26-72E4-8907FC55FBC0}"/>
              </a:ext>
            </a:extLst>
          </p:cNvPr>
          <p:cNvSpPr>
            <a:spLocks noGrp="1"/>
          </p:cNvSpPr>
          <p:nvPr>
            <p:ph type="sldNum" sz="quarter" idx="3"/>
          </p:nvPr>
        </p:nvSpPr>
        <p:spPr>
          <a:xfrm>
            <a:off x="5630863" y="6465888"/>
            <a:ext cx="4306887" cy="341312"/>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75D9317-84B6-0D46-A9B5-40DDA6D84957}"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06C1D90-6F1C-E6FC-5AC1-F0A478BC9385}"/>
              </a:ext>
            </a:extLst>
          </p:cNvPr>
          <p:cNvSpPr>
            <a:spLocks noGrp="1"/>
          </p:cNvSpPr>
          <p:nvPr>
            <p:ph type="hdr" sz="quarter"/>
          </p:nvPr>
        </p:nvSpPr>
        <p:spPr>
          <a:xfrm>
            <a:off x="0" y="0"/>
            <a:ext cx="4306888" cy="33972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3" name="Date Placeholder 2">
            <a:extLst>
              <a:ext uri="{FF2B5EF4-FFF2-40B4-BE49-F238E27FC236}">
                <a16:creationId xmlns:a16="http://schemas.microsoft.com/office/drawing/2014/main" id="{C375E6AC-E20F-9550-0B5B-A1DDBDCFC086}"/>
              </a:ext>
            </a:extLst>
          </p:cNvPr>
          <p:cNvSpPr>
            <a:spLocks noGrp="1"/>
          </p:cNvSpPr>
          <p:nvPr>
            <p:ph type="dt" idx="1"/>
          </p:nvPr>
        </p:nvSpPr>
        <p:spPr>
          <a:xfrm>
            <a:off x="5630863" y="0"/>
            <a:ext cx="4306887" cy="3397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ヒラギノ角ゴ Pro W3" pitchFamily="1" charset="-128"/>
              </a:defRPr>
            </a:lvl1pPr>
          </a:lstStyle>
          <a:p>
            <a:pPr>
              <a:defRPr/>
            </a:pPr>
            <a:fld id="{E071E797-ADED-BF4D-A4F6-13B86F32ECE3}" type="datetimeFigureOut">
              <a:rPr lang="en-US" altLang="en-US"/>
              <a:pPr>
                <a:defRPr/>
              </a:pPr>
              <a:t>3/6/2023</a:t>
            </a:fld>
            <a:endParaRPr lang="en-US" altLang="en-US"/>
          </a:p>
        </p:txBody>
      </p:sp>
      <p:sp>
        <p:nvSpPr>
          <p:cNvPr id="4" name="Slide Image Placeholder 3">
            <a:extLst>
              <a:ext uri="{FF2B5EF4-FFF2-40B4-BE49-F238E27FC236}">
                <a16:creationId xmlns:a16="http://schemas.microsoft.com/office/drawing/2014/main" id="{2CF93227-0103-7D1E-7263-2B443D5A19A1}"/>
              </a:ext>
            </a:extLst>
          </p:cNvPr>
          <p:cNvSpPr>
            <a:spLocks noGrp="1" noRot="1" noChangeAspect="1"/>
          </p:cNvSpPr>
          <p:nvPr>
            <p:ph type="sldImg" idx="2"/>
          </p:nvPr>
        </p:nvSpPr>
        <p:spPr>
          <a:xfrm>
            <a:off x="3268663" y="511175"/>
            <a:ext cx="3402012" cy="2551113"/>
          </a:xfrm>
          <a:prstGeom prst="rect">
            <a:avLst/>
          </a:prstGeom>
          <a:noFill/>
          <a:ln w="12700">
            <a:solidFill>
              <a:prstClr val="black"/>
            </a:solidFill>
          </a:ln>
        </p:spPr>
        <p:txBody>
          <a:bodyPr vert="horz" lIns="91440" tIns="45720" rIns="91440" bIns="45720" rtlCol="0" anchor="ctr"/>
          <a:lstStyle/>
          <a:p>
            <a:pPr lvl="0"/>
            <a:endParaRPr lang="en-SG" noProof="0"/>
          </a:p>
        </p:txBody>
      </p:sp>
      <p:sp>
        <p:nvSpPr>
          <p:cNvPr id="5" name="Notes Placeholder 4">
            <a:extLst>
              <a:ext uri="{FF2B5EF4-FFF2-40B4-BE49-F238E27FC236}">
                <a16:creationId xmlns:a16="http://schemas.microsoft.com/office/drawing/2014/main" id="{9777BEA6-7319-411B-A32F-F33402EF1BD9}"/>
              </a:ext>
            </a:extLst>
          </p:cNvPr>
          <p:cNvSpPr>
            <a:spLocks noGrp="1"/>
          </p:cNvSpPr>
          <p:nvPr>
            <p:ph type="body" sz="quarter" idx="3"/>
          </p:nvPr>
        </p:nvSpPr>
        <p:spPr>
          <a:xfrm>
            <a:off x="993775" y="3232150"/>
            <a:ext cx="7951788" cy="3063875"/>
          </a:xfrm>
          <a:prstGeom prst="rect">
            <a:avLst/>
          </a:prstGeom>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SG" noProof="0"/>
          </a:p>
        </p:txBody>
      </p:sp>
      <p:sp>
        <p:nvSpPr>
          <p:cNvPr id="6" name="Footer Placeholder 5">
            <a:extLst>
              <a:ext uri="{FF2B5EF4-FFF2-40B4-BE49-F238E27FC236}">
                <a16:creationId xmlns:a16="http://schemas.microsoft.com/office/drawing/2014/main" id="{B91C9AC7-C666-BA83-2F9D-B30E02178F22}"/>
              </a:ext>
            </a:extLst>
          </p:cNvPr>
          <p:cNvSpPr>
            <a:spLocks noGrp="1"/>
          </p:cNvSpPr>
          <p:nvPr>
            <p:ph type="ftr" sz="quarter" idx="4"/>
          </p:nvPr>
        </p:nvSpPr>
        <p:spPr>
          <a:xfrm>
            <a:off x="0" y="6465888"/>
            <a:ext cx="4306888" cy="33972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7" name="Slide Number Placeholder 6">
            <a:extLst>
              <a:ext uri="{FF2B5EF4-FFF2-40B4-BE49-F238E27FC236}">
                <a16:creationId xmlns:a16="http://schemas.microsoft.com/office/drawing/2014/main" id="{B3F2D64A-56BF-DD91-1A69-7F0973418161}"/>
              </a:ext>
            </a:extLst>
          </p:cNvPr>
          <p:cNvSpPr>
            <a:spLocks noGrp="1"/>
          </p:cNvSpPr>
          <p:nvPr>
            <p:ph type="sldNum" sz="quarter" idx="5"/>
          </p:nvPr>
        </p:nvSpPr>
        <p:spPr>
          <a:xfrm>
            <a:off x="5630863" y="6465888"/>
            <a:ext cx="4306887" cy="3397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D1A6124-454C-A04E-85AF-5F9319A61EA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CF1D9B0-5E42-9A01-44BA-E437FDCF24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88900F72-56D2-D5AC-DF98-AEB921AEBB1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72" name="Slide Number Placeholder 3">
            <a:extLst>
              <a:ext uri="{FF2B5EF4-FFF2-40B4-BE49-F238E27FC236}">
                <a16:creationId xmlns:a16="http://schemas.microsoft.com/office/drawing/2014/main" id="{00D21AE2-002A-E29E-9B8D-268BEFA8018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fld id="{43A906AB-0EA4-8444-ADDD-4F72D877752A}" type="slidenum">
              <a:rPr lang="en-US" altLang="en-US"/>
              <a:pPr/>
              <a:t>2</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4F05DFF8-1F32-396C-7DAB-88305BD4009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0F0BDBCD-17ED-8194-3C0D-B27F0DFFA2B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a:extLst>
              <a:ext uri="{FF2B5EF4-FFF2-40B4-BE49-F238E27FC236}">
                <a16:creationId xmlns:a16="http://schemas.microsoft.com/office/drawing/2014/main" id="{51CEAE61-FC63-260D-C85F-D434044B85C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fld id="{BC6C7F88-88A1-0545-AD1E-E19A829B8DF5}" type="slidenum">
              <a:rPr lang="en-US" altLang="en-US"/>
              <a:pPr/>
              <a:t>3</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EC3B4251-2387-644F-E61C-010BCF58EFD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a:extLst>
              <a:ext uri="{FF2B5EF4-FFF2-40B4-BE49-F238E27FC236}">
                <a16:creationId xmlns:a16="http://schemas.microsoft.com/office/drawing/2014/main" id="{02C86608-5E7F-4D0E-AF12-9E2622BFC2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268" name="Slide Number Placeholder 3">
            <a:extLst>
              <a:ext uri="{FF2B5EF4-FFF2-40B4-BE49-F238E27FC236}">
                <a16:creationId xmlns:a16="http://schemas.microsoft.com/office/drawing/2014/main" id="{B232625A-0020-7375-8780-CCBD79A6BF1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fld id="{48391A75-14D8-B34B-96AC-502CE447C261}" type="slidenum">
              <a:rPr lang="en-US" altLang="en-US">
                <a:solidFill>
                  <a:srgbClr val="000000"/>
                </a:solidFill>
              </a:rPr>
              <a:pPr/>
              <a:t>4</a:t>
            </a:fld>
            <a:endParaRPr lang="en-US" altLang="en-US">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F017B184-83AE-AE91-D3AA-3458AED4138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F5DE3F57-3557-0D5A-7825-B3773F45A91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7652" name="Slide Number Placeholder 3">
            <a:extLst>
              <a:ext uri="{FF2B5EF4-FFF2-40B4-BE49-F238E27FC236}">
                <a16:creationId xmlns:a16="http://schemas.microsoft.com/office/drawing/2014/main" id="{1FE79DA8-588F-4455-AAD8-F872C160A5E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fld id="{1C286261-C477-F844-84D2-9346C861DC87}" type="slidenum">
              <a:rPr lang="en-US" altLang="en-US">
                <a:solidFill>
                  <a:srgbClr val="000000"/>
                </a:solidFill>
              </a:rPr>
              <a:pPr/>
              <a:t>26</a:t>
            </a:fld>
            <a:endParaRPr lang="en-US" altLang="en-US">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B0BB29D3-C3B5-C5A3-1C6E-684519A5AB2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B1EBF8E1-C56B-990D-4F26-85753B49B3A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9700" name="Slide Number Placeholder 3">
            <a:extLst>
              <a:ext uri="{FF2B5EF4-FFF2-40B4-BE49-F238E27FC236}">
                <a16:creationId xmlns:a16="http://schemas.microsoft.com/office/drawing/2014/main" id="{67409726-8065-E79B-BD9C-EF73739F38E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fld id="{D1281116-1654-F14B-BBA5-C91B1B0767AE}" type="slidenum">
              <a:rPr lang="en-US" altLang="en-US">
                <a:solidFill>
                  <a:srgbClr val="000000"/>
                </a:solidFill>
              </a:rPr>
              <a:pPr/>
              <a:t>27</a:t>
            </a:fld>
            <a:endParaRPr lang="en-US" altLang="en-US">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BDB02C6E-ED0A-FD63-6477-F279041C4A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01A55949-0DBF-F0F9-9742-F2E917748C1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1748" name="Slide Number Placeholder 3">
            <a:extLst>
              <a:ext uri="{FF2B5EF4-FFF2-40B4-BE49-F238E27FC236}">
                <a16:creationId xmlns:a16="http://schemas.microsoft.com/office/drawing/2014/main" id="{EB466D73-981F-E7F1-5CF6-972A3FC84AA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fld id="{A20CF474-16AC-C843-9722-B882567E11A9}" type="slidenum">
              <a:rPr lang="en-US" altLang="en-US">
                <a:solidFill>
                  <a:srgbClr val="000000"/>
                </a:solidFill>
              </a:rPr>
              <a:pPr/>
              <a:t>28</a:t>
            </a:fld>
            <a:endParaRPr lang="en-US" altLang="en-US">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D7DAF896-0EB8-D397-075F-89FB41B51E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120B2ACA-2642-E607-DAC0-FECBCDDB2F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4820" name="Slide Number Placeholder 3">
            <a:extLst>
              <a:ext uri="{FF2B5EF4-FFF2-40B4-BE49-F238E27FC236}">
                <a16:creationId xmlns:a16="http://schemas.microsoft.com/office/drawing/2014/main" id="{A1D71719-90BF-49D1-64C8-3DB184C54A7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fld id="{8E06D4F1-04B9-2B44-982E-75D431D7E31E}" type="slidenum">
              <a:rPr lang="en-US" altLang="en-US">
                <a:solidFill>
                  <a:srgbClr val="000000"/>
                </a:solidFill>
              </a:rPr>
              <a:pPr/>
              <a:t>30</a:t>
            </a:fld>
            <a:endParaRPr lang="en-US" altLang="en-US">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1957FA7C-C4DB-D6DB-FE6F-B20026958BF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402C37B1-97C0-0BD3-CD66-C29EBA1F395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6868" name="Slide Number Placeholder 3">
            <a:extLst>
              <a:ext uri="{FF2B5EF4-FFF2-40B4-BE49-F238E27FC236}">
                <a16:creationId xmlns:a16="http://schemas.microsoft.com/office/drawing/2014/main" id="{67B4DCCB-8115-7CB2-08CC-E5FEE9860E2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fld id="{F26FC7F4-5A29-B34C-89E7-D742C7024130}" type="slidenum">
              <a:rPr lang="en-US" altLang="en-US">
                <a:solidFill>
                  <a:srgbClr val="000000"/>
                </a:solidFill>
              </a:rPr>
              <a:pPr/>
              <a:t>39</a:t>
            </a:fld>
            <a:endParaRPr lang="en-US" altLang="en-US">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4"/>
          <p:cNvSpPr>
            <a:spLocks noGrp="1"/>
          </p:cNvSpPr>
          <p:nvPr>
            <p:ph type="title"/>
          </p:nvPr>
        </p:nvSpPr>
        <p:spPr bwMode="auto">
          <a:xfrm>
            <a:off x="179513" y="404664"/>
            <a:ext cx="5820767"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950" b="1">
                <a:solidFill>
                  <a:schemeClr val="bg1"/>
                </a:solidFill>
              </a:defRPr>
            </a:lvl1pPr>
          </a:lstStyle>
          <a:p>
            <a:endParaRPr lang="en-US" dirty="0"/>
          </a:p>
        </p:txBody>
      </p:sp>
    </p:spTree>
    <p:extLst>
      <p:ext uri="{BB962C8B-B14F-4D97-AF65-F5344CB8AC3E}">
        <p14:creationId xmlns:p14="http://schemas.microsoft.com/office/powerpoint/2010/main" val="950355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667000"/>
            <a:ext cx="5867400" cy="762000"/>
          </a:xfrm>
          <a:prstGeom prst="rect">
            <a:avLst/>
          </a:prstGeom>
        </p:spPr>
        <p:txBody>
          <a:bodyPr/>
          <a:lstStyle>
            <a:lvl1pPr algn="l">
              <a:defRPr sz="2700" baseline="0">
                <a:solidFill>
                  <a:srgbClr val="93176C"/>
                </a:solidFill>
              </a:defRPr>
            </a:lvl1pPr>
          </a:lstStyle>
          <a:p>
            <a:r>
              <a:rPr lang="en-US"/>
              <a:t>Click to edit Master title style</a:t>
            </a:r>
            <a:endParaRPr lang="en-US" dirty="0"/>
          </a:p>
        </p:txBody>
      </p:sp>
      <p:sp>
        <p:nvSpPr>
          <p:cNvPr id="10" name="Text Placeholder 9"/>
          <p:cNvSpPr>
            <a:spLocks noGrp="1"/>
          </p:cNvSpPr>
          <p:nvPr>
            <p:ph type="body" sz="quarter" idx="10"/>
          </p:nvPr>
        </p:nvSpPr>
        <p:spPr>
          <a:xfrm>
            <a:off x="3048000" y="3429000"/>
            <a:ext cx="5867400" cy="457200"/>
          </a:xfrm>
          <a:prstGeom prst="rect">
            <a:avLst/>
          </a:prstGeom>
        </p:spPr>
        <p:txBody>
          <a:bodyPr vert="horz"/>
          <a:lstStyle>
            <a:lvl1pPr>
              <a:buNone/>
              <a:defRPr sz="1050" baseline="0">
                <a:solidFill>
                  <a:srgbClr val="93176C"/>
                </a:solidFill>
              </a:defRPr>
            </a:lvl1pPr>
          </a:lstStyle>
          <a:p>
            <a:pPr lvl="0"/>
            <a:r>
              <a:rPr lang="en-US"/>
              <a:t>Click to edit Master text styles</a:t>
            </a:r>
          </a:p>
        </p:txBody>
      </p:sp>
    </p:spTree>
    <p:extLst>
      <p:ext uri="{BB962C8B-B14F-4D97-AF65-F5344CB8AC3E}">
        <p14:creationId xmlns:p14="http://schemas.microsoft.com/office/powerpoint/2010/main" val="31127115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DABF046-EBCE-B35C-E3A5-146115B2289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28600"/>
            <a:ext cx="889476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a:extLst>
              <a:ext uri="{FF2B5EF4-FFF2-40B4-BE49-F238E27FC236}">
                <a16:creationId xmlns:a16="http://schemas.microsoft.com/office/drawing/2014/main" id="{20715747-0E2B-7AE6-D03E-06550BD606B1}"/>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789738" y="252413"/>
            <a:ext cx="208121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5">
            <a:extLst>
              <a:ext uri="{FF2B5EF4-FFF2-40B4-BE49-F238E27FC236}">
                <a16:creationId xmlns:a16="http://schemas.microsoft.com/office/drawing/2014/main" id="{E1AC3D1D-AA0F-7CCA-5934-57AD3905FF24}"/>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600"/>
            <a:ext cx="3048000"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017D1830-D1B3-B35A-A61D-90E8B8C9E06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49263" y="1027113"/>
            <a:ext cx="2598737"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6"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1BE23F95-CFAC-E1D1-BAED-8D9CA1400614}"/>
              </a:ext>
            </a:extLst>
          </p:cNvPr>
          <p:cNvSpPr>
            <a:spLocks noGrp="1"/>
          </p:cNvSpPr>
          <p:nvPr>
            <p:ph type="title"/>
          </p:nvPr>
        </p:nvSpPr>
        <p:spPr bwMode="auto">
          <a:xfrm>
            <a:off x="0" y="2667000"/>
            <a:ext cx="8915400" cy="762000"/>
          </a:xfrm>
          <a:solidFill>
            <a:schemeClr val="bg1">
              <a:lumMod val="85000"/>
            </a:schemeClr>
          </a:solidFill>
        </p:spPr>
        <p:txBody>
          <a:bodyPr vert="horz" wrap="square" lIns="68580" tIns="34290" rIns="68580" bIns="34290" numCol="1" anchor="ctr" anchorCtr="0" compatLnSpc="1">
            <a:prstTxWarp prst="textNoShape">
              <a:avLst/>
            </a:prstTxWarp>
          </a:bodyPr>
          <a:lstStyle/>
          <a:p>
            <a:pPr>
              <a:defRPr/>
            </a:pPr>
            <a:r>
              <a:rPr lang="en-GB" dirty="0"/>
              <a:t>Design, Develop, Implement &amp; Document Community Portal Website</a:t>
            </a:r>
            <a:endParaRPr lang="en-GB" altLang="en-US" dirty="0">
              <a:ea typeface="ヒラギノ角ゴ Pro W3" charset="-128"/>
            </a:endParaRPr>
          </a:p>
        </p:txBody>
      </p:sp>
      <p:sp>
        <p:nvSpPr>
          <p:cNvPr id="5123" name="Title 1">
            <a:extLst>
              <a:ext uri="{FF2B5EF4-FFF2-40B4-BE49-F238E27FC236}">
                <a16:creationId xmlns:a16="http://schemas.microsoft.com/office/drawing/2014/main" id="{19FFAF43-0EBD-3FAD-5026-E64BF4EB45DA}"/>
              </a:ext>
            </a:extLst>
          </p:cNvPr>
          <p:cNvSpPr txBox="1">
            <a:spLocks/>
          </p:cNvSpPr>
          <p:nvPr/>
        </p:nvSpPr>
        <p:spPr bwMode="auto">
          <a:xfrm>
            <a:off x="0" y="3289300"/>
            <a:ext cx="5867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US" altLang="en-US" sz="1500">
                <a:solidFill>
                  <a:srgbClr val="93176C"/>
                </a:solidFill>
                <a:latin typeface="Calibri" panose="020F0502020204030204" pitchFamily="34" charset="0"/>
              </a:rPr>
              <a:t>Module Project</a:t>
            </a:r>
            <a:endParaRPr lang="en-GB" altLang="en-US" sz="1500">
              <a:solidFill>
                <a:srgbClr val="93176C"/>
              </a:solidFill>
              <a:latin typeface="Calibri" panose="020F0502020204030204" pitchFamily="34" charset="0"/>
            </a:endParaRPr>
          </a:p>
        </p:txBody>
      </p:sp>
      <p:sp>
        <p:nvSpPr>
          <p:cNvPr id="5" name="Title 1">
            <a:extLst>
              <a:ext uri="{FF2B5EF4-FFF2-40B4-BE49-F238E27FC236}">
                <a16:creationId xmlns:a16="http://schemas.microsoft.com/office/drawing/2014/main" id="{5F4B0B88-860A-3391-AE74-CF3A3E19CE58}"/>
              </a:ext>
            </a:extLst>
          </p:cNvPr>
          <p:cNvSpPr txBox="1">
            <a:spLocks/>
          </p:cNvSpPr>
          <p:nvPr/>
        </p:nvSpPr>
        <p:spPr bwMode="auto">
          <a:xfrm>
            <a:off x="3175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Start Date		:</a:t>
            </a:r>
            <a:r>
              <a:rPr lang="id-ID" altLang="en-US" sz="1400" b="1" dirty="0">
                <a:latin typeface="+mn-lt"/>
              </a:rPr>
              <a:t> 6 February 2023</a:t>
            </a:r>
            <a:r>
              <a:rPr lang="en-US" altLang="en-US" sz="1400" b="1" dirty="0">
                <a:latin typeface="+mn-lt"/>
              </a:rPr>
              <a:t>	</a:t>
            </a:r>
          </a:p>
          <a:p>
            <a:pPr>
              <a:lnSpc>
                <a:spcPts val="1800"/>
              </a:lnSpc>
              <a:spcBef>
                <a:spcPts val="200"/>
              </a:spcBef>
              <a:spcAft>
                <a:spcPts val="200"/>
              </a:spcAft>
              <a:defRPr/>
            </a:pPr>
            <a:r>
              <a:rPr lang="en-US" altLang="en-US" sz="1400" b="1" dirty="0">
                <a:latin typeface="+mn-lt"/>
              </a:rPr>
              <a:t>End Date		:</a:t>
            </a:r>
            <a:r>
              <a:rPr lang="id-ID" altLang="en-US" sz="1400" b="1" dirty="0">
                <a:latin typeface="+mn-lt"/>
              </a:rPr>
              <a:t> 06 March 2023</a:t>
            </a:r>
            <a:r>
              <a:rPr lang="en-US" altLang="en-US" sz="1400" b="1" dirty="0">
                <a:latin typeface="+mn-lt"/>
              </a:rPr>
              <a:t>	</a:t>
            </a:r>
          </a:p>
          <a:p>
            <a:pPr>
              <a:lnSpc>
                <a:spcPts val="1800"/>
              </a:lnSpc>
              <a:spcBef>
                <a:spcPts val="200"/>
              </a:spcBef>
              <a:spcAft>
                <a:spcPts val="200"/>
              </a:spcAft>
              <a:defRPr/>
            </a:pPr>
            <a:r>
              <a:rPr lang="en-US" altLang="en-US" sz="1400" b="1" dirty="0">
                <a:latin typeface="+mn-lt"/>
              </a:rPr>
              <a:t>Submission Date	:</a:t>
            </a:r>
            <a:r>
              <a:rPr lang="id-ID" altLang="en-US" sz="1400" b="1" dirty="0">
                <a:latin typeface="+mn-lt"/>
              </a:rPr>
              <a:t> 06 March 2023 </a:t>
            </a:r>
            <a:r>
              <a:rPr lang="en-US" altLang="en-US" sz="1400" b="1" dirty="0">
                <a:latin typeface="+mn-lt"/>
              </a:rPr>
              <a:t>	</a:t>
            </a:r>
          </a:p>
          <a:p>
            <a:pPr>
              <a:lnSpc>
                <a:spcPts val="1800"/>
              </a:lnSpc>
              <a:spcBef>
                <a:spcPts val="200"/>
              </a:spcBef>
              <a:spcAft>
                <a:spcPts val="200"/>
              </a:spcAft>
              <a:defRPr/>
            </a:pPr>
            <a:endParaRPr lang="en-US" altLang="en-US" sz="1400" dirty="0">
              <a:latin typeface="+mn-lt"/>
            </a:endParaRPr>
          </a:p>
        </p:txBody>
      </p:sp>
      <p:sp>
        <p:nvSpPr>
          <p:cNvPr id="6" name="Title 1">
            <a:extLst>
              <a:ext uri="{FF2B5EF4-FFF2-40B4-BE49-F238E27FC236}">
                <a16:creationId xmlns:a16="http://schemas.microsoft.com/office/drawing/2014/main" id="{CCB93F0D-D809-DB1E-9EAE-0D586E4DB284}"/>
              </a:ext>
            </a:extLst>
          </p:cNvPr>
          <p:cNvSpPr txBox="1">
            <a:spLocks/>
          </p:cNvSpPr>
          <p:nvPr/>
        </p:nvSpPr>
        <p:spPr bwMode="auto">
          <a:xfrm>
            <a:off x="-17463" y="3933825"/>
            <a:ext cx="7345363" cy="719138"/>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Module: </a:t>
            </a:r>
            <a:r>
              <a:rPr lang="en-US" altLang="en-US" sz="1400" dirty="0">
                <a:latin typeface="+mn-lt"/>
              </a:rPr>
              <a:t> </a:t>
            </a:r>
            <a:r>
              <a:rPr lang="en-SG" altLang="en-US" sz="1400" dirty="0">
                <a:latin typeface="+mn-lt"/>
              </a:rPr>
              <a:t>Web Development Foundations</a:t>
            </a:r>
            <a:endParaRPr lang="en-US" altLang="en-US" sz="1400" dirty="0">
              <a:latin typeface="+mn-lt"/>
            </a:endParaRPr>
          </a:p>
          <a:p>
            <a:pPr>
              <a:lnSpc>
                <a:spcPts val="1800"/>
              </a:lnSpc>
              <a:spcBef>
                <a:spcPts val="200"/>
              </a:spcBef>
              <a:spcAft>
                <a:spcPts val="200"/>
              </a:spcAft>
              <a:defRPr/>
            </a:pPr>
            <a:r>
              <a:rPr lang="en-US" altLang="en-US" sz="1400" dirty="0">
                <a:latin typeface="+mn-lt"/>
              </a:rPr>
              <a:t>Course: NICF </a:t>
            </a:r>
            <a:r>
              <a:rPr lang="en-SG" altLang="en-US" sz="1400" dirty="0">
                <a:latin typeface="+mn-lt"/>
              </a:rPr>
              <a:t>Advanced Certificate in Software &amp; Applications (Development &amp; Deployment)</a:t>
            </a:r>
            <a:endParaRPr lang="en-US" altLang="en-US" sz="1400" dirty="0">
              <a:latin typeface="+mn-lt"/>
            </a:endParaRPr>
          </a:p>
        </p:txBody>
      </p:sp>
      <p:sp>
        <p:nvSpPr>
          <p:cNvPr id="7" name="Title 1">
            <a:extLst>
              <a:ext uri="{FF2B5EF4-FFF2-40B4-BE49-F238E27FC236}">
                <a16:creationId xmlns:a16="http://schemas.microsoft.com/office/drawing/2014/main" id="{5F9A6338-9425-1876-1EA1-538C794A01C8}"/>
              </a:ext>
            </a:extLst>
          </p:cNvPr>
          <p:cNvSpPr txBox="1">
            <a:spLocks/>
          </p:cNvSpPr>
          <p:nvPr/>
        </p:nvSpPr>
        <p:spPr bwMode="auto">
          <a:xfrm>
            <a:off x="450850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Learner Name	: </a:t>
            </a:r>
            <a:r>
              <a:rPr lang="id-ID" altLang="en-US" sz="1400" b="1" dirty="0">
                <a:latin typeface="+mn-lt"/>
              </a:rPr>
              <a:t>Agung Yuda Pratama</a:t>
            </a:r>
            <a:r>
              <a:rPr lang="en-US" altLang="en-US" sz="1400" b="1" dirty="0">
                <a:latin typeface="+mn-lt"/>
              </a:rPr>
              <a:t>	</a:t>
            </a:r>
          </a:p>
          <a:p>
            <a:pPr>
              <a:lnSpc>
                <a:spcPts val="1800"/>
              </a:lnSpc>
              <a:spcBef>
                <a:spcPts val="200"/>
              </a:spcBef>
              <a:spcAft>
                <a:spcPts val="200"/>
              </a:spcAft>
              <a:defRPr/>
            </a:pPr>
            <a:r>
              <a:rPr lang="en-US" altLang="en-US" sz="1400" b="1" dirty="0">
                <a:latin typeface="+mn-lt"/>
              </a:rPr>
              <a:t>Enrollment ID	:</a:t>
            </a:r>
            <a:r>
              <a:rPr lang="id-ID" altLang="en-US" sz="1400" b="1" dirty="0">
                <a:latin typeface="+mn-lt"/>
              </a:rPr>
              <a:t> BDSE07-0922-076</a:t>
            </a:r>
            <a:endParaRPr lang="en-US" altLang="en-US" sz="1400" b="1" dirty="0">
              <a:latin typeface="+mn-lt"/>
            </a:endParaRPr>
          </a:p>
          <a:p>
            <a:pPr>
              <a:lnSpc>
                <a:spcPts val="1800"/>
              </a:lnSpc>
              <a:spcBef>
                <a:spcPts val="200"/>
              </a:spcBef>
              <a:spcAft>
                <a:spcPts val="200"/>
              </a:spcAft>
              <a:defRPr/>
            </a:pPr>
            <a:r>
              <a:rPr lang="en-US" altLang="en-US" sz="1400" b="1" dirty="0">
                <a:latin typeface="+mn-lt"/>
              </a:rPr>
              <a:t>Presentation Date	:	</a:t>
            </a:r>
          </a:p>
          <a:p>
            <a:pPr>
              <a:lnSpc>
                <a:spcPts val="1800"/>
              </a:lnSpc>
              <a:spcBef>
                <a:spcPts val="200"/>
              </a:spcBef>
              <a:spcAft>
                <a:spcPts val="200"/>
              </a:spcAft>
              <a:defRPr/>
            </a:pPr>
            <a:endParaRPr lang="en-US" altLang="en-US" sz="14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0EB3C-8572-1896-E3F1-6729D63205A3}"/>
              </a:ext>
            </a:extLst>
          </p:cNvPr>
          <p:cNvSpPr>
            <a:spLocks noGrp="1"/>
          </p:cNvSpPr>
          <p:nvPr>
            <p:ph type="title"/>
          </p:nvPr>
        </p:nvSpPr>
        <p:spPr>
          <a:xfrm>
            <a:off x="179388" y="404813"/>
            <a:ext cx="5821362" cy="457200"/>
          </a:xfrm>
        </p:spPr>
        <p:txBody>
          <a:bodyPr/>
          <a:lstStyle/>
          <a:p>
            <a:pPr>
              <a:defRPr/>
            </a:pPr>
            <a:endParaRPr lang="en-SG"/>
          </a:p>
        </p:txBody>
      </p:sp>
      <p:pic>
        <p:nvPicPr>
          <p:cNvPr id="4" name="Picture 3" descr="Diagram&#10;&#10;Description automatically generated">
            <a:extLst>
              <a:ext uri="{FF2B5EF4-FFF2-40B4-BE49-F238E27FC236}">
                <a16:creationId xmlns:a16="http://schemas.microsoft.com/office/drawing/2014/main" id="{1CE26108-BF34-4C15-BA1F-523F9A837EE8}"/>
              </a:ext>
            </a:extLst>
          </p:cNvPr>
          <p:cNvPicPr>
            <a:picLocks noChangeAspect="1"/>
          </p:cNvPicPr>
          <p:nvPr/>
        </p:nvPicPr>
        <p:blipFill>
          <a:blip r:embed="rId2"/>
          <a:stretch>
            <a:fillRect/>
          </a:stretch>
        </p:blipFill>
        <p:spPr>
          <a:xfrm>
            <a:off x="179388" y="1124744"/>
            <a:ext cx="8879248" cy="446449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00191-1929-4CA7-AC1C-45FE08E2F86F}"/>
              </a:ext>
            </a:extLst>
          </p:cNvPr>
          <p:cNvSpPr>
            <a:spLocks noGrp="1"/>
          </p:cNvSpPr>
          <p:nvPr>
            <p:ph type="title"/>
          </p:nvPr>
        </p:nvSpPr>
        <p:spPr/>
        <p:txBody>
          <a:bodyPr/>
          <a:lstStyle/>
          <a:p>
            <a:endParaRPr lang="id-ID"/>
          </a:p>
        </p:txBody>
      </p:sp>
      <p:pic>
        <p:nvPicPr>
          <p:cNvPr id="3" name="Picture 2">
            <a:extLst>
              <a:ext uri="{FF2B5EF4-FFF2-40B4-BE49-F238E27FC236}">
                <a16:creationId xmlns:a16="http://schemas.microsoft.com/office/drawing/2014/main" id="{DF7B953B-8A67-4B0A-9059-93BB3C8DA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1196752"/>
            <a:ext cx="5082376" cy="5401170"/>
          </a:xfrm>
          <a:prstGeom prst="rect">
            <a:avLst/>
          </a:prstGeom>
        </p:spPr>
      </p:pic>
    </p:spTree>
    <p:extLst>
      <p:ext uri="{BB962C8B-B14F-4D97-AF65-F5344CB8AC3E}">
        <p14:creationId xmlns:p14="http://schemas.microsoft.com/office/powerpoint/2010/main" val="2045347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6A6A67AF-38E6-4A39-FC4D-C77E315BF9B4}"/>
              </a:ext>
            </a:extLst>
          </p:cNvPr>
          <p:cNvSpPr>
            <a:spLocks noGrp="1" noChangeArrowheads="1"/>
          </p:cNvSpPr>
          <p:nvPr>
            <p:ph type="title"/>
          </p:nvPr>
        </p:nvSpPr>
        <p:spPr>
          <a:xfrm>
            <a:off x="179388" y="404813"/>
            <a:ext cx="582136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800" b="0">
                <a:solidFill>
                  <a:srgbClr val="FFFFFF"/>
                </a:solidFill>
                <a:latin typeface="Arial" panose="020B0604020202020204" pitchFamily="34" charset="0"/>
                <a:ea typeface="ヒラギノ角ゴ Pro W3" panose="020B0300000000000000" pitchFamily="34" charset="-128"/>
                <a:cs typeface="Arial" panose="020B0604020202020204" pitchFamily="34" charset="0"/>
              </a:rPr>
              <a:t>4. Applications</a:t>
            </a:r>
          </a:p>
        </p:txBody>
      </p:sp>
      <p:sp>
        <p:nvSpPr>
          <p:cNvPr id="4" name="Rectangle 3">
            <a:extLst>
              <a:ext uri="{FF2B5EF4-FFF2-40B4-BE49-F238E27FC236}">
                <a16:creationId xmlns:a16="http://schemas.microsoft.com/office/drawing/2014/main" id="{A0C4090F-137E-7611-0888-11E2234CB932}"/>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dirty="0">
                <a:solidFill>
                  <a:schemeClr val="tx1"/>
                </a:solidFill>
              </a:rPr>
              <a:t>Description of Applications being Developed:-</a:t>
            </a:r>
          </a:p>
          <a:p>
            <a:pPr marL="285750" indent="-285750">
              <a:buFont typeface="Wingdings" panose="05000000000000000000" pitchFamily="2" charset="2"/>
              <a:buChar char="q"/>
              <a:defRPr/>
            </a:pPr>
            <a:r>
              <a:rPr lang="en-SG" dirty="0">
                <a:solidFill>
                  <a:schemeClr val="tx1"/>
                </a:solidFill>
              </a:rPr>
              <a:t>Private module</a:t>
            </a:r>
          </a:p>
          <a:p>
            <a:pPr marL="742950" lvl="1" indent="-285750">
              <a:buFont typeface="Wingdings" panose="05000000000000000000" pitchFamily="2" charset="2"/>
              <a:buChar char="q"/>
              <a:defRPr/>
            </a:pPr>
            <a:r>
              <a:rPr lang="id-ID" dirty="0">
                <a:solidFill>
                  <a:schemeClr val="tx1"/>
                </a:solidFill>
              </a:rPr>
              <a:t>Manage User</a:t>
            </a:r>
            <a:r>
              <a:rPr lang="en-SG" dirty="0">
                <a:solidFill>
                  <a:schemeClr val="tx1"/>
                </a:solidFill>
              </a:rPr>
              <a:t> </a:t>
            </a:r>
          </a:p>
          <a:p>
            <a:pPr marL="742950" lvl="1" indent="-285750">
              <a:buFont typeface="Wingdings" panose="05000000000000000000" pitchFamily="2" charset="2"/>
              <a:buChar char="q"/>
              <a:defRPr/>
            </a:pPr>
            <a:r>
              <a:rPr lang="id-ID" dirty="0">
                <a:solidFill>
                  <a:schemeClr val="tx1"/>
                </a:solidFill>
              </a:rPr>
              <a:t>Bulk Emailing</a:t>
            </a:r>
            <a:endParaRPr lang="en-SG" dirty="0">
              <a:solidFill>
                <a:schemeClr val="tx1"/>
              </a:solidFill>
            </a:endParaRPr>
          </a:p>
          <a:p>
            <a:pPr marL="285750" indent="-285750">
              <a:buFont typeface="Wingdings" panose="05000000000000000000" pitchFamily="2" charset="2"/>
              <a:buChar char="q"/>
              <a:defRPr/>
            </a:pPr>
            <a:r>
              <a:rPr lang="en-SG" dirty="0">
                <a:solidFill>
                  <a:schemeClr val="tx1"/>
                </a:solidFill>
              </a:rPr>
              <a:t>Public module</a:t>
            </a:r>
            <a:endParaRPr lang="id-ID" dirty="0">
              <a:solidFill>
                <a:schemeClr val="tx1"/>
              </a:solidFill>
            </a:endParaRPr>
          </a:p>
          <a:p>
            <a:pPr marL="742950" lvl="1" indent="-285750">
              <a:buFont typeface="Wingdings" panose="05000000000000000000" pitchFamily="2" charset="2"/>
              <a:buChar char="q"/>
              <a:defRPr/>
            </a:pPr>
            <a:r>
              <a:rPr lang="id-ID" dirty="0">
                <a:solidFill>
                  <a:schemeClr val="tx1"/>
                </a:solidFill>
              </a:rPr>
              <a:t>Registration</a:t>
            </a:r>
          </a:p>
          <a:p>
            <a:pPr marL="742950" lvl="1" indent="-285750">
              <a:buFont typeface="Wingdings" panose="05000000000000000000" pitchFamily="2" charset="2"/>
              <a:buChar char="q"/>
              <a:defRPr/>
            </a:pPr>
            <a:r>
              <a:rPr lang="id-ID" dirty="0">
                <a:solidFill>
                  <a:schemeClr val="tx1"/>
                </a:solidFill>
              </a:rPr>
              <a:t>Login</a:t>
            </a:r>
          </a:p>
          <a:p>
            <a:pPr marL="742950" lvl="1" indent="-285750">
              <a:buFont typeface="Wingdings" panose="05000000000000000000" pitchFamily="2" charset="2"/>
              <a:buChar char="q"/>
              <a:defRPr/>
            </a:pPr>
            <a:r>
              <a:rPr lang="id-ID" dirty="0">
                <a:solidFill>
                  <a:schemeClr val="tx1"/>
                </a:solidFill>
              </a:rPr>
              <a:t>Forgot Password</a:t>
            </a:r>
          </a:p>
          <a:p>
            <a:pPr marL="742950" lvl="1" indent="-285750">
              <a:buFont typeface="Wingdings" panose="05000000000000000000" pitchFamily="2" charset="2"/>
              <a:buChar char="q"/>
              <a:defRPr/>
            </a:pPr>
            <a:r>
              <a:rPr lang="id-ID" dirty="0">
                <a:solidFill>
                  <a:schemeClr val="tx1"/>
                </a:solidFill>
              </a:rPr>
              <a:t>Search and result</a:t>
            </a:r>
          </a:p>
          <a:p>
            <a:pPr marL="742950" lvl="1" indent="-285750">
              <a:buFont typeface="Wingdings" panose="05000000000000000000" pitchFamily="2" charset="2"/>
              <a:buChar char="q"/>
              <a:defRPr/>
            </a:pPr>
            <a:r>
              <a:rPr lang="id-ID" dirty="0">
                <a:solidFill>
                  <a:schemeClr val="tx1"/>
                </a:solidFill>
              </a:rPr>
              <a:t>Viewing other profiles</a:t>
            </a: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1FEC57-31C2-6B8A-05FF-A2C37294B875}"/>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dirty="0">
                <a:solidFill>
                  <a:schemeClr val="tx1"/>
                </a:solidFill>
              </a:rPr>
              <a:t>Overview of Models, Controllers &amp; Any Classes Developed</a:t>
            </a:r>
          </a:p>
          <a:p>
            <a:pPr marL="285750" indent="-285750">
              <a:buFont typeface="Wingdings" panose="05000000000000000000" pitchFamily="2" charset="2"/>
              <a:buChar char="q"/>
              <a:defRPr/>
            </a:pPr>
            <a:r>
              <a:rPr lang="en-SG" dirty="0">
                <a:solidFill>
                  <a:schemeClr val="tx1"/>
                </a:solidFill>
              </a:rPr>
              <a:t>Controllers &amp; Any Classes Developed</a:t>
            </a: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
        <p:nvSpPr>
          <p:cNvPr id="16387" name="Title 1">
            <a:extLst>
              <a:ext uri="{FF2B5EF4-FFF2-40B4-BE49-F238E27FC236}">
                <a16:creationId xmlns:a16="http://schemas.microsoft.com/office/drawing/2014/main" id="{DD362890-5021-4113-CA9E-39100CC2F387}"/>
              </a:ext>
            </a:extLst>
          </p:cNvPr>
          <p:cNvSpPr>
            <a:spLocks noGrp="1" noChangeArrowheads="1"/>
          </p:cNvSpPr>
          <p:nvPr>
            <p:ph type="title"/>
          </p:nvPr>
        </p:nvSpPr>
        <p:spPr>
          <a:xfrm>
            <a:off x="93663" y="404813"/>
            <a:ext cx="72009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800" b="0">
                <a:solidFill>
                  <a:srgbClr val="FFFFFF"/>
                </a:solidFill>
                <a:latin typeface="Arial" panose="020B0604020202020204" pitchFamily="34" charset="0"/>
                <a:ea typeface="ヒラギノ角ゴ Pro W3" panose="020B0300000000000000" pitchFamily="34" charset="-128"/>
                <a:cs typeface="Arial" panose="020B0604020202020204" pitchFamily="34" charset="0"/>
              </a:rPr>
              <a:t>5. Models, Controllers, Classes Developed</a:t>
            </a:r>
          </a:p>
        </p:txBody>
      </p:sp>
      <p:pic>
        <p:nvPicPr>
          <p:cNvPr id="4" name="Picture 3">
            <a:extLst>
              <a:ext uri="{FF2B5EF4-FFF2-40B4-BE49-F238E27FC236}">
                <a16:creationId xmlns:a16="http://schemas.microsoft.com/office/drawing/2014/main" id="{E777D8B9-137F-4F76-A61E-D80EE20BB2EC}"/>
              </a:ext>
            </a:extLst>
          </p:cNvPr>
          <p:cNvPicPr>
            <a:picLocks noChangeAspect="1"/>
          </p:cNvPicPr>
          <p:nvPr/>
        </p:nvPicPr>
        <p:blipFill>
          <a:blip r:embed="rId2"/>
          <a:stretch>
            <a:fillRect/>
          </a:stretch>
        </p:blipFill>
        <p:spPr>
          <a:xfrm>
            <a:off x="6012160" y="1196974"/>
            <a:ext cx="2266950" cy="55095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C28AA91-7707-B03A-AA89-7D4837AA576D}"/>
              </a:ext>
            </a:extLst>
          </p:cNvPr>
          <p:cNvSpPr/>
          <p:nvPr/>
        </p:nvSpPr>
        <p:spPr>
          <a:xfrm>
            <a:off x="75113"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US" dirty="0">
                <a:solidFill>
                  <a:schemeClr val="tx1"/>
                </a:solidFill>
              </a:rPr>
              <a:t>Give Us Information when we point the cursor into a code that we </a:t>
            </a:r>
            <a:r>
              <a:rPr lang="en-US" dirty="0" err="1">
                <a:solidFill>
                  <a:schemeClr val="tx1"/>
                </a:solidFill>
              </a:rPr>
              <a:t>dont</a:t>
            </a:r>
            <a:r>
              <a:rPr lang="en-US" dirty="0">
                <a:solidFill>
                  <a:schemeClr val="tx1"/>
                </a:solidFill>
              </a:rPr>
              <a:t> understand</a:t>
            </a:r>
            <a:endParaRPr lang="id-ID" dirty="0">
              <a:solidFill>
                <a:schemeClr val="tx1"/>
              </a:solidFill>
            </a:endParaRPr>
          </a:p>
          <a:p>
            <a:pPr marL="285750" indent="-285750">
              <a:spcBef>
                <a:spcPts val="600"/>
              </a:spcBef>
              <a:spcAft>
                <a:spcPts val="600"/>
              </a:spcAft>
              <a:buFont typeface="Wingdings" panose="05000000000000000000" pitchFamily="2" charset="2"/>
              <a:buChar char="q"/>
              <a:defRPr/>
            </a:pPr>
            <a:endParaRPr lang="id-ID" dirty="0">
              <a:solidFill>
                <a:schemeClr val="tx1"/>
              </a:solidFill>
            </a:endParaRPr>
          </a:p>
          <a:p>
            <a:pPr marL="285750" indent="-285750">
              <a:spcBef>
                <a:spcPts val="600"/>
              </a:spcBef>
              <a:spcAft>
                <a:spcPts val="600"/>
              </a:spcAft>
              <a:buFont typeface="Wingdings" panose="05000000000000000000" pitchFamily="2" charset="2"/>
              <a:buChar char="q"/>
              <a:defRPr/>
            </a:pPr>
            <a:endParaRPr lang="id-ID" dirty="0">
              <a:solidFill>
                <a:schemeClr val="tx1"/>
              </a:solidFill>
            </a:endParaRPr>
          </a:p>
          <a:p>
            <a:pPr marL="285750" indent="-285750">
              <a:spcBef>
                <a:spcPts val="600"/>
              </a:spcBef>
              <a:spcAft>
                <a:spcPts val="600"/>
              </a:spcAft>
              <a:buFont typeface="Wingdings" panose="05000000000000000000" pitchFamily="2" charset="2"/>
              <a:buChar char="q"/>
              <a:defRPr/>
            </a:pPr>
            <a:endParaRPr lang="id-ID" dirty="0">
              <a:solidFill>
                <a:schemeClr val="tx1"/>
              </a:solidFill>
            </a:endParaRPr>
          </a:p>
          <a:p>
            <a:pPr marL="285750" indent="-285750">
              <a:spcBef>
                <a:spcPts val="600"/>
              </a:spcBef>
              <a:spcAft>
                <a:spcPts val="600"/>
              </a:spcAft>
              <a:buFont typeface="Wingdings" panose="05000000000000000000" pitchFamily="2" charset="2"/>
              <a:buChar char="q"/>
              <a:defRPr/>
            </a:pPr>
            <a:endParaRPr lang="id-ID" dirty="0">
              <a:solidFill>
                <a:schemeClr val="tx1"/>
              </a:solidFill>
            </a:endParaRPr>
          </a:p>
          <a:p>
            <a:pPr marL="285750" indent="-285750">
              <a:spcBef>
                <a:spcPts val="600"/>
              </a:spcBef>
              <a:spcAft>
                <a:spcPts val="600"/>
              </a:spcAft>
              <a:buFont typeface="Wingdings" panose="05000000000000000000" pitchFamily="2" charset="2"/>
              <a:buChar char="q"/>
              <a:defRPr/>
            </a:pPr>
            <a:endParaRPr lang="id-ID" dirty="0">
              <a:solidFill>
                <a:schemeClr val="tx1"/>
              </a:solidFill>
            </a:endParaRPr>
          </a:p>
          <a:p>
            <a:pPr marL="285750" indent="-285750">
              <a:spcBef>
                <a:spcPts val="600"/>
              </a:spcBef>
              <a:spcAft>
                <a:spcPts val="600"/>
              </a:spcAft>
              <a:buFont typeface="Wingdings" panose="05000000000000000000" pitchFamily="2" charset="2"/>
              <a:buChar char="q"/>
              <a:defRPr/>
            </a:pPr>
            <a:endParaRPr lang="id-ID" dirty="0">
              <a:solidFill>
                <a:schemeClr val="tx1"/>
              </a:solidFill>
            </a:endParaRPr>
          </a:p>
          <a:p>
            <a:pPr marL="285750" indent="-285750">
              <a:spcBef>
                <a:spcPts val="600"/>
              </a:spcBef>
              <a:spcAft>
                <a:spcPts val="600"/>
              </a:spcAft>
              <a:buFont typeface="Wingdings" panose="05000000000000000000" pitchFamily="2" charset="2"/>
              <a:buChar char="q"/>
              <a:defRPr/>
            </a:pPr>
            <a:r>
              <a:rPr lang="en-US" dirty="0">
                <a:solidFill>
                  <a:schemeClr val="tx1"/>
                </a:solidFill>
              </a:rPr>
              <a:t>Has automatic Source Generator</a:t>
            </a:r>
            <a:endParaRPr lang="id-ID" dirty="0">
              <a:solidFill>
                <a:schemeClr val="tx1"/>
              </a:solidFill>
            </a:endParaRPr>
          </a:p>
          <a:p>
            <a:pPr marL="285750" indent="-285750">
              <a:spcBef>
                <a:spcPts val="600"/>
              </a:spcBef>
              <a:spcAft>
                <a:spcPts val="600"/>
              </a:spcAft>
              <a:buFont typeface="Wingdings" panose="05000000000000000000" pitchFamily="2" charset="2"/>
              <a:buChar char="q"/>
              <a:defRPr/>
            </a:pPr>
            <a:endParaRPr lang="id-ID" dirty="0">
              <a:solidFill>
                <a:schemeClr val="tx1"/>
              </a:solidFill>
            </a:endParaRPr>
          </a:p>
          <a:p>
            <a:pPr marL="285750" indent="-285750">
              <a:spcBef>
                <a:spcPts val="600"/>
              </a:spcBef>
              <a:spcAft>
                <a:spcPts val="600"/>
              </a:spcAft>
              <a:buFont typeface="Wingdings" panose="05000000000000000000" pitchFamily="2" charset="2"/>
              <a:buChar char="q"/>
              <a:defRPr/>
            </a:pPr>
            <a:endParaRPr lang="id-ID" dirty="0">
              <a:solidFill>
                <a:schemeClr val="tx1"/>
              </a:solidFill>
            </a:endParaRPr>
          </a:p>
          <a:p>
            <a:pPr marL="285750" indent="-285750">
              <a:spcBef>
                <a:spcPts val="600"/>
              </a:spcBef>
              <a:spcAft>
                <a:spcPts val="600"/>
              </a:spcAft>
              <a:buFont typeface="Wingdings" panose="05000000000000000000" pitchFamily="2" charset="2"/>
              <a:buChar char="q"/>
              <a:defRPr/>
            </a:pPr>
            <a:endParaRPr lang="id-ID" dirty="0">
              <a:solidFill>
                <a:schemeClr val="tx1"/>
              </a:solidFill>
            </a:endParaRPr>
          </a:p>
          <a:p>
            <a:pPr marL="285750" indent="-285750">
              <a:spcBef>
                <a:spcPts val="600"/>
              </a:spcBef>
              <a:spcAft>
                <a:spcPts val="600"/>
              </a:spcAft>
              <a:buFont typeface="Wingdings" panose="05000000000000000000" pitchFamily="2" charset="2"/>
              <a:buChar char="q"/>
              <a:defRPr/>
            </a:pPr>
            <a:endParaRPr lang="id-ID"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
        <p:nvSpPr>
          <p:cNvPr id="17411" name="Title 1">
            <a:extLst>
              <a:ext uri="{FF2B5EF4-FFF2-40B4-BE49-F238E27FC236}">
                <a16:creationId xmlns:a16="http://schemas.microsoft.com/office/drawing/2014/main" id="{0CAE18FA-EE37-64EC-1BDE-E51C0A143A59}"/>
              </a:ext>
            </a:extLst>
          </p:cNvPr>
          <p:cNvSpPr>
            <a:spLocks noGrp="1" noChangeArrowheads="1"/>
          </p:cNvSpPr>
          <p:nvPr>
            <p:ph type="title"/>
          </p:nvPr>
        </p:nvSpPr>
        <p:spPr>
          <a:xfrm>
            <a:off x="93663" y="404813"/>
            <a:ext cx="72009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800" b="0" dirty="0">
                <a:solidFill>
                  <a:srgbClr val="FFFFFF"/>
                </a:solidFill>
                <a:latin typeface="Arial" panose="020B0604020202020204" pitchFamily="34" charset="0"/>
                <a:ea typeface="ヒラギノ角ゴ Pro W3" panose="020B0300000000000000" pitchFamily="34" charset="-128"/>
                <a:cs typeface="Arial" panose="020B0604020202020204" pitchFamily="34" charset="0"/>
              </a:rPr>
              <a:t>6. Tool Screens- Eclipse</a:t>
            </a:r>
          </a:p>
        </p:txBody>
      </p:sp>
      <p:pic>
        <p:nvPicPr>
          <p:cNvPr id="5" name="Picture 4">
            <a:extLst>
              <a:ext uri="{FF2B5EF4-FFF2-40B4-BE49-F238E27FC236}">
                <a16:creationId xmlns:a16="http://schemas.microsoft.com/office/drawing/2014/main" id="{95F10A05-D190-44BB-A693-7AA4F527DA5A}"/>
              </a:ext>
            </a:extLst>
          </p:cNvPr>
          <p:cNvPicPr>
            <a:picLocks noChangeAspect="1"/>
          </p:cNvPicPr>
          <p:nvPr/>
        </p:nvPicPr>
        <p:blipFill>
          <a:blip r:embed="rId2"/>
          <a:stretch>
            <a:fillRect/>
          </a:stretch>
        </p:blipFill>
        <p:spPr>
          <a:xfrm>
            <a:off x="212224" y="1521575"/>
            <a:ext cx="7416824" cy="2674430"/>
          </a:xfrm>
          <a:prstGeom prst="rect">
            <a:avLst/>
          </a:prstGeom>
        </p:spPr>
      </p:pic>
      <p:pic>
        <p:nvPicPr>
          <p:cNvPr id="6" name="Picture 5">
            <a:extLst>
              <a:ext uri="{FF2B5EF4-FFF2-40B4-BE49-F238E27FC236}">
                <a16:creationId xmlns:a16="http://schemas.microsoft.com/office/drawing/2014/main" id="{ABC9E534-8FBD-4B6D-90C3-77348C54B0C4}"/>
              </a:ext>
            </a:extLst>
          </p:cNvPr>
          <p:cNvPicPr>
            <a:picLocks noChangeAspect="1"/>
          </p:cNvPicPr>
          <p:nvPr/>
        </p:nvPicPr>
        <p:blipFill>
          <a:blip r:embed="rId3"/>
          <a:stretch>
            <a:fillRect/>
          </a:stretch>
        </p:blipFill>
        <p:spPr>
          <a:xfrm>
            <a:off x="212224" y="4530967"/>
            <a:ext cx="3810000" cy="1581150"/>
          </a:xfrm>
          <a:prstGeom prst="rect">
            <a:avLst/>
          </a:prstGeom>
        </p:spPr>
      </p:pic>
      <p:pic>
        <p:nvPicPr>
          <p:cNvPr id="7" name="Picture 6">
            <a:extLst>
              <a:ext uri="{FF2B5EF4-FFF2-40B4-BE49-F238E27FC236}">
                <a16:creationId xmlns:a16="http://schemas.microsoft.com/office/drawing/2014/main" id="{1D41B92C-9641-456D-B710-E441E4944330}"/>
              </a:ext>
            </a:extLst>
          </p:cNvPr>
          <p:cNvPicPr>
            <a:picLocks noChangeAspect="1"/>
          </p:cNvPicPr>
          <p:nvPr/>
        </p:nvPicPr>
        <p:blipFill>
          <a:blip r:embed="rId4"/>
          <a:stretch>
            <a:fillRect/>
          </a:stretch>
        </p:blipFill>
        <p:spPr>
          <a:xfrm>
            <a:off x="4572000" y="4765675"/>
            <a:ext cx="4095750" cy="895350"/>
          </a:xfrm>
          <a:prstGeom prst="rect">
            <a:avLst/>
          </a:prstGeom>
        </p:spPr>
      </p:pic>
      <p:sp>
        <p:nvSpPr>
          <p:cNvPr id="9" name="TextBox 8">
            <a:extLst>
              <a:ext uri="{FF2B5EF4-FFF2-40B4-BE49-F238E27FC236}">
                <a16:creationId xmlns:a16="http://schemas.microsoft.com/office/drawing/2014/main" id="{53D3863D-1196-4551-8C19-78C3ECB7FC8D}"/>
              </a:ext>
            </a:extLst>
          </p:cNvPr>
          <p:cNvSpPr txBox="1"/>
          <p:nvPr/>
        </p:nvSpPr>
        <p:spPr>
          <a:xfrm>
            <a:off x="4510343" y="4196005"/>
            <a:ext cx="4592782" cy="369332"/>
          </a:xfrm>
          <a:prstGeom prst="rect">
            <a:avLst/>
          </a:prstGeom>
          <a:noFill/>
        </p:spPr>
        <p:txBody>
          <a:bodyPr wrap="square">
            <a:spAutoFit/>
          </a:bodyPr>
          <a:lstStyle/>
          <a:p>
            <a:pPr marL="285750" indent="-285750">
              <a:spcBef>
                <a:spcPts val="600"/>
              </a:spcBef>
              <a:spcAft>
                <a:spcPts val="600"/>
              </a:spcAft>
              <a:buFont typeface="Wingdings" panose="05000000000000000000" pitchFamily="2" charset="2"/>
              <a:buChar char="q"/>
              <a:defRPr/>
            </a:pPr>
            <a:r>
              <a:rPr lang="id-ID" dirty="0">
                <a:solidFill>
                  <a:schemeClr val="tx1"/>
                </a:solidFill>
              </a:rPr>
              <a:t>Can Fix Errors by suggestion</a:t>
            </a:r>
            <a:endParaRPr lang="en-SG" dirty="0">
              <a:solidFill>
                <a:schemeClr val="tx1"/>
              </a:solidFill>
            </a:endParaRPr>
          </a:p>
        </p:txBody>
      </p:sp>
      <p:pic>
        <p:nvPicPr>
          <p:cNvPr id="10" name="Picture 9">
            <a:extLst>
              <a:ext uri="{FF2B5EF4-FFF2-40B4-BE49-F238E27FC236}">
                <a16:creationId xmlns:a16="http://schemas.microsoft.com/office/drawing/2014/main" id="{3DE1023C-0BF5-4AA0-B1C7-53DB6C839A50}"/>
              </a:ext>
            </a:extLst>
          </p:cNvPr>
          <p:cNvPicPr>
            <a:picLocks noChangeAspect="1"/>
          </p:cNvPicPr>
          <p:nvPr/>
        </p:nvPicPr>
        <p:blipFill>
          <a:blip r:embed="rId5"/>
          <a:stretch>
            <a:fillRect/>
          </a:stretch>
        </p:blipFill>
        <p:spPr>
          <a:xfrm>
            <a:off x="4315332" y="5832913"/>
            <a:ext cx="4421255" cy="62027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B52C46EF-F5A4-BEEA-AF59-C5EEE693AF2F}"/>
              </a:ext>
            </a:extLst>
          </p:cNvPr>
          <p:cNvSpPr>
            <a:spLocks noGrp="1" noChangeArrowheads="1"/>
          </p:cNvSpPr>
          <p:nvPr>
            <p:ph type="title"/>
          </p:nvPr>
        </p:nvSpPr>
        <p:spPr>
          <a:xfrm>
            <a:off x="179388" y="404813"/>
            <a:ext cx="582136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800" b="0">
                <a:solidFill>
                  <a:srgbClr val="FFFFFF"/>
                </a:solidFill>
                <a:latin typeface="Arial" panose="020B0604020202020204" pitchFamily="34" charset="0"/>
                <a:ea typeface="ヒラギノ角ゴ Pro W3" panose="020B0300000000000000" pitchFamily="34" charset="-128"/>
                <a:cs typeface="Arial" panose="020B0604020202020204" pitchFamily="34" charset="0"/>
              </a:rPr>
              <a:t>7. Classes - Entities</a:t>
            </a:r>
          </a:p>
        </p:txBody>
      </p:sp>
      <p:sp>
        <p:nvSpPr>
          <p:cNvPr id="3" name="Rectangle 2">
            <a:extLst>
              <a:ext uri="{FF2B5EF4-FFF2-40B4-BE49-F238E27FC236}">
                <a16:creationId xmlns:a16="http://schemas.microsoft.com/office/drawing/2014/main" id="{B59DC6E3-257C-2FC6-BDDC-A36E305A4CEE}"/>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dirty="0">
                <a:solidFill>
                  <a:schemeClr val="tx1"/>
                </a:solidFill>
              </a:rPr>
              <a:t>Entities</a:t>
            </a: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graphicFrame>
        <p:nvGraphicFramePr>
          <p:cNvPr id="7" name="Table 6">
            <a:extLst>
              <a:ext uri="{FF2B5EF4-FFF2-40B4-BE49-F238E27FC236}">
                <a16:creationId xmlns:a16="http://schemas.microsoft.com/office/drawing/2014/main" id="{2A74CBD9-8A03-4701-A456-9FA751C3E001}"/>
              </a:ext>
            </a:extLst>
          </p:cNvPr>
          <p:cNvGraphicFramePr>
            <a:graphicFrameLocks noGrp="1"/>
          </p:cNvGraphicFramePr>
          <p:nvPr>
            <p:extLst>
              <p:ext uri="{D42A27DB-BD31-4B8C-83A1-F6EECF244321}">
                <p14:modId xmlns:p14="http://schemas.microsoft.com/office/powerpoint/2010/main" val="1914795411"/>
              </p:ext>
            </p:extLst>
          </p:nvPr>
        </p:nvGraphicFramePr>
        <p:xfrm>
          <a:off x="323850" y="1825625"/>
          <a:ext cx="8351839" cy="2574966"/>
        </p:xfrm>
        <a:graphic>
          <a:graphicData uri="http://schemas.openxmlformats.org/drawingml/2006/table">
            <a:tbl>
              <a:tblPr firstRow="1" bandRow="1">
                <a:tableStyleId>{5C22544A-7EE6-4342-B048-85BDC9FD1C3A}</a:tableStyleId>
              </a:tblPr>
              <a:tblGrid>
                <a:gridCol w="863774">
                  <a:extLst>
                    <a:ext uri="{9D8B030D-6E8A-4147-A177-3AD203B41FA5}">
                      <a16:colId xmlns:a16="http://schemas.microsoft.com/office/drawing/2014/main" val="20000"/>
                    </a:ext>
                  </a:extLst>
                </a:gridCol>
                <a:gridCol w="2232248">
                  <a:extLst>
                    <a:ext uri="{9D8B030D-6E8A-4147-A177-3AD203B41FA5}">
                      <a16:colId xmlns:a16="http://schemas.microsoft.com/office/drawing/2014/main" val="20001"/>
                    </a:ext>
                  </a:extLst>
                </a:gridCol>
                <a:gridCol w="5255817">
                  <a:extLst>
                    <a:ext uri="{9D8B030D-6E8A-4147-A177-3AD203B41FA5}">
                      <a16:colId xmlns:a16="http://schemas.microsoft.com/office/drawing/2014/main" val="20002"/>
                    </a:ext>
                  </a:extLst>
                </a:gridCol>
              </a:tblGrid>
              <a:tr h="370682">
                <a:tc>
                  <a:txBody>
                    <a:bodyPr/>
                    <a:lstStyle/>
                    <a:p>
                      <a:r>
                        <a:rPr lang="en-SG" sz="1800" dirty="0"/>
                        <a:t>S. No.</a:t>
                      </a:r>
                    </a:p>
                  </a:txBody>
                  <a:tcPr marL="91428" marR="91428" marT="45700" marB="45700"/>
                </a:tc>
                <a:tc>
                  <a:txBody>
                    <a:bodyPr/>
                    <a:lstStyle/>
                    <a:p>
                      <a:r>
                        <a:rPr lang="en-SG" sz="1800" dirty="0"/>
                        <a:t>Class Name</a:t>
                      </a:r>
                    </a:p>
                  </a:txBody>
                  <a:tcPr marL="91428" marR="91428" marT="45700" marB="45700"/>
                </a:tc>
                <a:tc>
                  <a:txBody>
                    <a:bodyPr/>
                    <a:lstStyle/>
                    <a:p>
                      <a:r>
                        <a:rPr lang="en-SG" sz="1800" dirty="0"/>
                        <a:t>Description</a:t>
                      </a:r>
                    </a:p>
                  </a:txBody>
                  <a:tcPr marL="91428" marR="91428" marT="45700" marB="45700"/>
                </a:tc>
                <a:extLst>
                  <a:ext uri="{0D108BD9-81ED-4DB2-BD59-A6C34878D82A}">
                    <a16:rowId xmlns:a16="http://schemas.microsoft.com/office/drawing/2014/main" val="10000"/>
                  </a:ext>
                </a:extLst>
              </a:tr>
              <a:tr h="370682">
                <a:tc>
                  <a:txBody>
                    <a:bodyPr/>
                    <a:lstStyle/>
                    <a:p>
                      <a:pPr algn="ctr"/>
                      <a:r>
                        <a:rPr lang="en-SG" sz="1300" dirty="0"/>
                        <a:t>1</a:t>
                      </a:r>
                    </a:p>
                  </a:txBody>
                  <a:tcPr marL="91428" marR="91428" marT="45700" marB="45700"/>
                </a:tc>
                <a:tc>
                  <a:txBody>
                    <a:bodyPr/>
                    <a:lstStyle/>
                    <a:p>
                      <a:r>
                        <a:rPr lang="en-SG" sz="1300" dirty="0"/>
                        <a:t>User.java</a:t>
                      </a:r>
                    </a:p>
                  </a:txBody>
                  <a:tcPr marL="91428" marR="91428" marT="45700" marB="45700"/>
                </a:tc>
                <a:tc>
                  <a:txBody>
                    <a:bodyPr/>
                    <a:lstStyle/>
                    <a:p>
                      <a:r>
                        <a:rPr lang="id-ID" sz="1300" dirty="0"/>
                        <a:t>U</a:t>
                      </a:r>
                      <a:r>
                        <a:rPr lang="en-US" sz="1300" dirty="0"/>
                        <a:t>sed to store user account credentials, including email and password information.</a:t>
                      </a:r>
                      <a:endParaRPr lang="en-SG" sz="1300" dirty="0"/>
                    </a:p>
                  </a:txBody>
                  <a:tcPr marL="91428" marR="91428" marT="45700" marB="45700"/>
                </a:tc>
                <a:extLst>
                  <a:ext uri="{0D108BD9-81ED-4DB2-BD59-A6C34878D82A}">
                    <a16:rowId xmlns:a16="http://schemas.microsoft.com/office/drawing/2014/main" val="10001"/>
                  </a:ext>
                </a:extLst>
              </a:tr>
              <a:tr h="370682">
                <a:tc>
                  <a:txBody>
                    <a:bodyPr/>
                    <a:lstStyle/>
                    <a:p>
                      <a:pPr algn="ctr"/>
                      <a:r>
                        <a:rPr lang="en-SG" sz="1300" dirty="0"/>
                        <a:t>2</a:t>
                      </a:r>
                    </a:p>
                  </a:txBody>
                  <a:tcPr marL="91428" marR="91428" marT="45700" marB="45700"/>
                </a:tc>
                <a:tc>
                  <a:txBody>
                    <a:bodyPr/>
                    <a:lstStyle/>
                    <a:p>
                      <a:r>
                        <a:rPr lang="en-SG" sz="1300" dirty="0"/>
                        <a:t>UserDetails.java</a:t>
                      </a:r>
                    </a:p>
                  </a:txBody>
                  <a:tcPr marL="91428" marR="91428" marT="45700" marB="45700"/>
                </a:tc>
                <a:tc>
                  <a:txBody>
                    <a:bodyPr/>
                    <a:lstStyle/>
                    <a:p>
                      <a:r>
                        <a:rPr lang="en-US" sz="1300" dirty="0"/>
                        <a:t>Keep records of user information such first and last names, </a:t>
                      </a:r>
                      <a:r>
                        <a:rPr lang="id-ID" sz="1300" dirty="0"/>
                        <a:t>city</a:t>
                      </a:r>
                      <a:r>
                        <a:rPr lang="en-US" sz="1300" dirty="0"/>
                        <a:t>, </a:t>
                      </a:r>
                      <a:r>
                        <a:rPr lang="en-US" sz="1300" dirty="0" err="1"/>
                        <a:t>etc.a</a:t>
                      </a:r>
                      <a:r>
                        <a:rPr lang="en-US" sz="1300" dirty="0"/>
                        <a:t> database for user skill data.</a:t>
                      </a:r>
                      <a:endParaRPr lang="en-SG" sz="1300" dirty="0"/>
                    </a:p>
                  </a:txBody>
                  <a:tcPr marL="91428" marR="91428" marT="45700" marB="45700"/>
                </a:tc>
                <a:extLst>
                  <a:ext uri="{0D108BD9-81ED-4DB2-BD59-A6C34878D82A}">
                    <a16:rowId xmlns:a16="http://schemas.microsoft.com/office/drawing/2014/main" val="583926711"/>
                  </a:ext>
                </a:extLst>
              </a:tr>
              <a:tr h="370682">
                <a:tc>
                  <a:txBody>
                    <a:bodyPr/>
                    <a:lstStyle/>
                    <a:p>
                      <a:pPr algn="ctr"/>
                      <a:r>
                        <a:rPr lang="en-SG" sz="1300" dirty="0"/>
                        <a:t>3.</a:t>
                      </a:r>
                    </a:p>
                  </a:txBody>
                  <a:tcPr marL="91428" marR="91428" marT="45700" marB="45700"/>
                </a:tc>
                <a:tc>
                  <a:txBody>
                    <a:bodyPr/>
                    <a:lstStyle/>
                    <a:p>
                      <a:r>
                        <a:rPr lang="id-ID" sz="1300" dirty="0"/>
                        <a:t>Education.java</a:t>
                      </a:r>
                      <a:endParaRPr lang="en-SG" sz="1300" dirty="0"/>
                    </a:p>
                  </a:txBody>
                  <a:tcPr marL="91428" marR="91428" marT="45700" marB="45700"/>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300" dirty="0"/>
                        <a:t>Save details on a user's educational history, including their major, university, </a:t>
                      </a:r>
                      <a:r>
                        <a:rPr lang="id-ID" sz="1300" dirty="0"/>
                        <a:t>year.</a:t>
                      </a:r>
                      <a:endParaRPr lang="en-SG" sz="1300" dirty="0"/>
                    </a:p>
                  </a:txBody>
                  <a:tcPr marL="91428" marR="91428" marT="45700" marB="45700"/>
                </a:tc>
                <a:extLst>
                  <a:ext uri="{0D108BD9-81ED-4DB2-BD59-A6C34878D82A}">
                    <a16:rowId xmlns:a16="http://schemas.microsoft.com/office/drawing/2014/main" val="3455795303"/>
                  </a:ext>
                </a:extLst>
              </a:tr>
              <a:tr h="370682">
                <a:tc>
                  <a:txBody>
                    <a:bodyPr/>
                    <a:lstStyle/>
                    <a:p>
                      <a:pPr algn="ctr"/>
                      <a:r>
                        <a:rPr lang="en-SG" sz="1300" dirty="0"/>
                        <a:t>4</a:t>
                      </a:r>
                    </a:p>
                  </a:txBody>
                  <a:tcPr marL="91428" marR="91428" marT="45700" marB="45700"/>
                </a:tc>
                <a:tc>
                  <a:txBody>
                    <a:bodyPr/>
                    <a:lstStyle/>
                    <a:p>
                      <a:r>
                        <a:rPr lang="id-ID" sz="1300" dirty="0"/>
                        <a:t>Experience</a:t>
                      </a:r>
                      <a:r>
                        <a:rPr lang="en-SG" sz="1300" dirty="0"/>
                        <a:t>.java</a:t>
                      </a:r>
                    </a:p>
                  </a:txBody>
                  <a:tcPr marL="91428" marR="91428" marT="45700" marB="45700"/>
                </a:tc>
                <a:tc>
                  <a:txBody>
                    <a:bodyPr/>
                    <a:lstStyle/>
                    <a:p>
                      <a:r>
                        <a:rPr lang="en-US" sz="1300" dirty="0"/>
                        <a:t>Save details on a user’s e</a:t>
                      </a:r>
                      <a:r>
                        <a:rPr lang="id-ID" sz="1300" dirty="0"/>
                        <a:t>xperience history, company name, title, year.</a:t>
                      </a:r>
                      <a:endParaRPr lang="en-SG" sz="1300" dirty="0"/>
                    </a:p>
                  </a:txBody>
                  <a:tcPr marL="91428" marR="91428" marT="45700" marB="45700"/>
                </a:tc>
                <a:extLst>
                  <a:ext uri="{0D108BD9-81ED-4DB2-BD59-A6C34878D82A}">
                    <a16:rowId xmlns:a16="http://schemas.microsoft.com/office/drawing/2014/main" val="1040691921"/>
                  </a:ext>
                </a:extLst>
              </a:tr>
              <a:tr h="370682">
                <a:tc>
                  <a:txBody>
                    <a:bodyPr/>
                    <a:lstStyle/>
                    <a:p>
                      <a:pPr algn="ctr"/>
                      <a:r>
                        <a:rPr lang="en-SG" sz="1300" dirty="0"/>
                        <a:t>5</a:t>
                      </a:r>
                    </a:p>
                  </a:txBody>
                  <a:tcPr marL="91428" marR="91428" marT="45700" marB="45700"/>
                </a:tc>
                <a:tc>
                  <a:txBody>
                    <a:bodyPr/>
                    <a:lstStyle/>
                    <a:p>
                      <a:r>
                        <a:rPr lang="id-ID" sz="1300" dirty="0"/>
                        <a:t>Bulk Email</a:t>
                      </a:r>
                      <a:endParaRPr lang="en-SG" sz="1300" dirty="0"/>
                    </a:p>
                  </a:txBody>
                  <a:tcPr marL="91428" marR="91428" marT="45700" marB="45700"/>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300" dirty="0"/>
                        <a:t>Store data regarding </a:t>
                      </a:r>
                      <a:r>
                        <a:rPr lang="id-ID" sz="1300" dirty="0"/>
                        <a:t>Bulk Email</a:t>
                      </a:r>
                      <a:endParaRPr lang="en-SG" sz="1300" dirty="0"/>
                    </a:p>
                  </a:txBody>
                  <a:tcPr marL="91428" marR="91428" marT="45700" marB="45700"/>
                </a:tc>
                <a:extLst>
                  <a:ext uri="{0D108BD9-81ED-4DB2-BD59-A6C34878D82A}">
                    <a16:rowId xmlns:a16="http://schemas.microsoft.com/office/drawing/2014/main" val="23092727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8C94C3CD-1E71-7143-9ECD-0D3E5C376510}"/>
              </a:ext>
            </a:extLst>
          </p:cNvPr>
          <p:cNvSpPr>
            <a:spLocks noGrp="1" noChangeArrowheads="1"/>
          </p:cNvSpPr>
          <p:nvPr>
            <p:ph type="title"/>
          </p:nvPr>
        </p:nvSpPr>
        <p:spPr>
          <a:xfrm>
            <a:off x="179388" y="404813"/>
            <a:ext cx="6624637"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800" b="0">
                <a:solidFill>
                  <a:srgbClr val="FFFFFF"/>
                </a:solidFill>
                <a:latin typeface="Arial" panose="020B0604020202020204" pitchFamily="34" charset="0"/>
                <a:ea typeface="ヒラギノ角ゴ Pro W3" panose="020B0300000000000000" pitchFamily="34" charset="-128"/>
                <a:cs typeface="Arial" panose="020B0604020202020204" pitchFamily="34" charset="0"/>
              </a:rPr>
              <a:t>8. Classes Developed</a:t>
            </a:r>
          </a:p>
        </p:txBody>
      </p:sp>
      <p:sp>
        <p:nvSpPr>
          <p:cNvPr id="3" name="Rectangle 2">
            <a:extLst>
              <a:ext uri="{FF2B5EF4-FFF2-40B4-BE49-F238E27FC236}">
                <a16:creationId xmlns:a16="http://schemas.microsoft.com/office/drawing/2014/main" id="{60755A3A-E870-776A-3F86-CBA06281A9F6}"/>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dirty="0">
                <a:solidFill>
                  <a:schemeClr val="tx1"/>
                </a:solidFill>
              </a:rPr>
              <a:t>Business Classes</a:t>
            </a: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graphicFrame>
        <p:nvGraphicFramePr>
          <p:cNvPr id="6" name="Table 5">
            <a:extLst>
              <a:ext uri="{FF2B5EF4-FFF2-40B4-BE49-F238E27FC236}">
                <a16:creationId xmlns:a16="http://schemas.microsoft.com/office/drawing/2014/main" id="{5D678D64-B1A6-4569-A602-AEBCB12AC5AA}"/>
              </a:ext>
            </a:extLst>
          </p:cNvPr>
          <p:cNvGraphicFramePr>
            <a:graphicFrameLocks noGrp="1"/>
          </p:cNvGraphicFramePr>
          <p:nvPr>
            <p:extLst>
              <p:ext uri="{D42A27DB-BD31-4B8C-83A1-F6EECF244321}">
                <p14:modId xmlns:p14="http://schemas.microsoft.com/office/powerpoint/2010/main" val="2813376899"/>
              </p:ext>
            </p:extLst>
          </p:nvPr>
        </p:nvGraphicFramePr>
        <p:xfrm>
          <a:off x="323850" y="1634321"/>
          <a:ext cx="8351839" cy="4967052"/>
        </p:xfrm>
        <a:graphic>
          <a:graphicData uri="http://schemas.openxmlformats.org/drawingml/2006/table">
            <a:tbl>
              <a:tblPr firstRow="1" bandRow="1">
                <a:tableStyleId>{5C22544A-7EE6-4342-B048-85BDC9FD1C3A}</a:tableStyleId>
              </a:tblPr>
              <a:tblGrid>
                <a:gridCol w="863774">
                  <a:extLst>
                    <a:ext uri="{9D8B030D-6E8A-4147-A177-3AD203B41FA5}">
                      <a16:colId xmlns:a16="http://schemas.microsoft.com/office/drawing/2014/main" val="20000"/>
                    </a:ext>
                  </a:extLst>
                </a:gridCol>
                <a:gridCol w="3539923">
                  <a:extLst>
                    <a:ext uri="{9D8B030D-6E8A-4147-A177-3AD203B41FA5}">
                      <a16:colId xmlns:a16="http://schemas.microsoft.com/office/drawing/2014/main" val="20001"/>
                    </a:ext>
                  </a:extLst>
                </a:gridCol>
                <a:gridCol w="3948142">
                  <a:extLst>
                    <a:ext uri="{9D8B030D-6E8A-4147-A177-3AD203B41FA5}">
                      <a16:colId xmlns:a16="http://schemas.microsoft.com/office/drawing/2014/main" val="20002"/>
                    </a:ext>
                  </a:extLst>
                </a:gridCol>
              </a:tblGrid>
              <a:tr h="370682">
                <a:tc>
                  <a:txBody>
                    <a:bodyPr/>
                    <a:lstStyle/>
                    <a:p>
                      <a:r>
                        <a:rPr lang="en-SG" sz="1600" dirty="0"/>
                        <a:t>S. No.</a:t>
                      </a:r>
                    </a:p>
                  </a:txBody>
                  <a:tcPr marL="91428" marR="91428" marT="45700" marB="45700"/>
                </a:tc>
                <a:tc>
                  <a:txBody>
                    <a:bodyPr/>
                    <a:lstStyle/>
                    <a:p>
                      <a:r>
                        <a:rPr lang="en-SG" sz="1600" dirty="0"/>
                        <a:t>Class Name</a:t>
                      </a:r>
                    </a:p>
                  </a:txBody>
                  <a:tcPr marL="91428" marR="91428" marT="45700" marB="45700"/>
                </a:tc>
                <a:tc>
                  <a:txBody>
                    <a:bodyPr/>
                    <a:lstStyle/>
                    <a:p>
                      <a:r>
                        <a:rPr lang="en-SG" sz="1600" dirty="0"/>
                        <a:t>Description</a:t>
                      </a:r>
                    </a:p>
                  </a:txBody>
                  <a:tcPr marL="91428" marR="91428" marT="45700" marB="45700"/>
                </a:tc>
                <a:extLst>
                  <a:ext uri="{0D108BD9-81ED-4DB2-BD59-A6C34878D82A}">
                    <a16:rowId xmlns:a16="http://schemas.microsoft.com/office/drawing/2014/main" val="10000"/>
                  </a:ext>
                </a:extLst>
              </a:tr>
              <a:tr h="370682">
                <a:tc>
                  <a:txBody>
                    <a:bodyPr/>
                    <a:lstStyle/>
                    <a:p>
                      <a:pPr algn="ctr"/>
                      <a:r>
                        <a:rPr lang="en-SG" sz="1200" dirty="0"/>
                        <a:t>1 </a:t>
                      </a:r>
                    </a:p>
                  </a:txBody>
                  <a:tcPr marL="91428" marR="91428" marT="45700" marB="45700"/>
                </a:tc>
                <a:tc>
                  <a:txBody>
                    <a:bodyPr/>
                    <a:lstStyle/>
                    <a:p>
                      <a:r>
                        <a:rPr lang="en-SG" sz="1200" dirty="0"/>
                        <a:t>UsersService.java</a:t>
                      </a:r>
                    </a:p>
                  </a:txBody>
                  <a:tcPr marL="91428" marR="91428" marT="45700" marB="45700"/>
                </a:tc>
                <a:tc>
                  <a:txBody>
                    <a:bodyPr/>
                    <a:lstStyle/>
                    <a:p>
                      <a:r>
                        <a:rPr lang="en-SG" sz="1200" dirty="0"/>
                        <a:t>This service will connect Controller to </a:t>
                      </a:r>
                      <a:r>
                        <a:rPr lang="en-SG" sz="1200" dirty="0" err="1"/>
                        <a:t>UsersRepository</a:t>
                      </a:r>
                      <a:endParaRPr lang="en-SG" sz="1200" dirty="0"/>
                    </a:p>
                  </a:txBody>
                  <a:tcPr marL="91428" marR="91428" marT="45700" marB="45700"/>
                </a:tc>
                <a:extLst>
                  <a:ext uri="{0D108BD9-81ED-4DB2-BD59-A6C34878D82A}">
                    <a16:rowId xmlns:a16="http://schemas.microsoft.com/office/drawing/2014/main" val="10001"/>
                  </a:ext>
                </a:extLst>
              </a:tr>
              <a:tr h="370682">
                <a:tc>
                  <a:txBody>
                    <a:bodyPr/>
                    <a:lstStyle/>
                    <a:p>
                      <a:pPr algn="ctr"/>
                      <a:r>
                        <a:rPr lang="en-SG" sz="1200" dirty="0"/>
                        <a:t>2</a:t>
                      </a:r>
                    </a:p>
                  </a:txBody>
                  <a:tcPr marL="91428" marR="91428" marT="45700" marB="45700"/>
                </a:tc>
                <a:tc>
                  <a:txBody>
                    <a:bodyPr/>
                    <a:lstStyle/>
                    <a:p>
                      <a:r>
                        <a:rPr lang="en-SG" sz="1200" dirty="0"/>
                        <a:t>UsersRepository.java</a:t>
                      </a:r>
                    </a:p>
                  </a:txBody>
                  <a:tcPr marL="91428" marR="91428" marT="45700" marB="45700"/>
                </a:tc>
                <a:tc>
                  <a:txBody>
                    <a:bodyPr/>
                    <a:lstStyle/>
                    <a:p>
                      <a:r>
                        <a:rPr lang="en-SG" sz="1200" dirty="0"/>
                        <a:t>This Repository will connect the program to users table</a:t>
                      </a:r>
                    </a:p>
                  </a:txBody>
                  <a:tcPr marL="91428" marR="91428" marT="45700" marB="45700"/>
                </a:tc>
                <a:extLst>
                  <a:ext uri="{0D108BD9-81ED-4DB2-BD59-A6C34878D82A}">
                    <a16:rowId xmlns:a16="http://schemas.microsoft.com/office/drawing/2014/main" val="2590270946"/>
                  </a:ext>
                </a:extLst>
              </a:tr>
              <a:tr h="370682">
                <a:tc>
                  <a:txBody>
                    <a:bodyPr/>
                    <a:lstStyle/>
                    <a:p>
                      <a:pPr algn="ctr"/>
                      <a:r>
                        <a:rPr lang="en-SG" sz="1200" dirty="0"/>
                        <a:t>3</a:t>
                      </a:r>
                    </a:p>
                  </a:txBody>
                  <a:tcPr marL="91428" marR="91428" marT="45700" marB="45700"/>
                </a:tc>
                <a:tc>
                  <a:txBody>
                    <a:bodyPr/>
                    <a:lstStyle/>
                    <a:p>
                      <a:r>
                        <a:rPr lang="en-SG" sz="1200" dirty="0"/>
                        <a:t>UserDetailsService.java</a:t>
                      </a:r>
                    </a:p>
                  </a:txBody>
                  <a:tcPr marL="91428" marR="91428" marT="45700" marB="45700"/>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SG" sz="1200" dirty="0"/>
                        <a:t>This service will connect Controller to </a:t>
                      </a:r>
                      <a:r>
                        <a:rPr lang="en-SG" sz="1200" dirty="0" err="1"/>
                        <a:t>UserDetailsRepository</a:t>
                      </a:r>
                      <a:endParaRPr lang="en-SG" sz="1200" dirty="0"/>
                    </a:p>
                  </a:txBody>
                  <a:tcPr marL="91428" marR="91428" marT="45700" marB="45700"/>
                </a:tc>
                <a:extLst>
                  <a:ext uri="{0D108BD9-81ED-4DB2-BD59-A6C34878D82A}">
                    <a16:rowId xmlns:a16="http://schemas.microsoft.com/office/drawing/2014/main" val="3566470558"/>
                  </a:ext>
                </a:extLst>
              </a:tr>
              <a:tr h="370682">
                <a:tc>
                  <a:txBody>
                    <a:bodyPr/>
                    <a:lstStyle/>
                    <a:p>
                      <a:pPr algn="ctr"/>
                      <a:r>
                        <a:rPr lang="en-SG" sz="1200" dirty="0"/>
                        <a:t>4</a:t>
                      </a:r>
                    </a:p>
                  </a:txBody>
                  <a:tcPr marL="91428" marR="91428" marT="45700" marB="45700"/>
                </a:tc>
                <a:tc>
                  <a:txBody>
                    <a:bodyPr/>
                    <a:lstStyle/>
                    <a:p>
                      <a:r>
                        <a:rPr lang="en-SG" sz="1200" dirty="0"/>
                        <a:t>UserDetailsRepository.java</a:t>
                      </a:r>
                    </a:p>
                  </a:txBody>
                  <a:tcPr marL="91428" marR="91428" marT="45700" marB="45700"/>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SG" sz="1200" dirty="0"/>
                        <a:t>This Repository will connect the program to users details table</a:t>
                      </a:r>
                    </a:p>
                  </a:txBody>
                  <a:tcPr marL="91428" marR="91428" marT="45700" marB="45700"/>
                </a:tc>
                <a:extLst>
                  <a:ext uri="{0D108BD9-81ED-4DB2-BD59-A6C34878D82A}">
                    <a16:rowId xmlns:a16="http://schemas.microsoft.com/office/drawing/2014/main" val="1933861763"/>
                  </a:ext>
                </a:extLst>
              </a:tr>
              <a:tr h="370682">
                <a:tc>
                  <a:txBody>
                    <a:bodyPr/>
                    <a:lstStyle/>
                    <a:p>
                      <a:pPr algn="ctr"/>
                      <a:r>
                        <a:rPr lang="en-SG" sz="1200" dirty="0"/>
                        <a:t>5</a:t>
                      </a:r>
                    </a:p>
                  </a:txBody>
                  <a:tcPr marL="91428" marR="91428" marT="45700" marB="45700"/>
                </a:tc>
                <a:tc>
                  <a:txBody>
                    <a:bodyPr/>
                    <a:lstStyle/>
                    <a:p>
                      <a:r>
                        <a:rPr lang="en-SG" sz="1200" dirty="0"/>
                        <a:t>AuthController.java</a:t>
                      </a:r>
                    </a:p>
                  </a:txBody>
                  <a:tcPr marL="91428" marR="91428" marT="45700" marB="45700"/>
                </a:tc>
                <a:tc>
                  <a:txBody>
                    <a:bodyPr/>
                    <a:lstStyle/>
                    <a:p>
                      <a:r>
                        <a:rPr lang="en-SG" sz="1200" dirty="0"/>
                        <a:t>This controller will handle every </a:t>
                      </a:r>
                      <a:r>
                        <a:rPr lang="id-ID" sz="1200" dirty="0"/>
                        <a:t>credential</a:t>
                      </a:r>
                      <a:r>
                        <a:rPr lang="en-SG" sz="1200" dirty="0"/>
                        <a:t> request such as registration, login, </a:t>
                      </a:r>
                      <a:r>
                        <a:rPr lang="id-ID" sz="1200" dirty="0"/>
                        <a:t>forgot password</a:t>
                      </a:r>
                      <a:r>
                        <a:rPr lang="en-SG" sz="1200" dirty="0"/>
                        <a:t>.</a:t>
                      </a:r>
                    </a:p>
                  </a:txBody>
                  <a:tcPr marL="91428" marR="91428" marT="45700" marB="45700"/>
                </a:tc>
                <a:extLst>
                  <a:ext uri="{0D108BD9-81ED-4DB2-BD59-A6C34878D82A}">
                    <a16:rowId xmlns:a16="http://schemas.microsoft.com/office/drawing/2014/main" val="641729229"/>
                  </a:ext>
                </a:extLst>
              </a:tr>
              <a:tr h="370682">
                <a:tc>
                  <a:txBody>
                    <a:bodyPr/>
                    <a:lstStyle/>
                    <a:p>
                      <a:pPr algn="ctr"/>
                      <a:r>
                        <a:rPr lang="en-SG" sz="1200" dirty="0"/>
                        <a:t>6</a:t>
                      </a:r>
                    </a:p>
                  </a:txBody>
                  <a:tcPr marL="91428" marR="91428" marT="45700" marB="45700"/>
                </a:tc>
                <a:tc>
                  <a:txBody>
                    <a:bodyPr/>
                    <a:lstStyle/>
                    <a:p>
                      <a:r>
                        <a:rPr lang="en-SG" sz="1200" dirty="0"/>
                        <a:t>DashboardController.java</a:t>
                      </a:r>
                    </a:p>
                  </a:txBody>
                  <a:tcPr marL="91428" marR="91428" marT="45700" marB="45700"/>
                </a:tc>
                <a:tc>
                  <a:txBody>
                    <a:bodyPr/>
                    <a:lstStyle/>
                    <a:p>
                      <a:r>
                        <a:rPr lang="en-SG" sz="1200" dirty="0"/>
                        <a:t>This controller will handle every request accessing the dashboard</a:t>
                      </a:r>
                    </a:p>
                  </a:txBody>
                  <a:tcPr marL="91428" marR="91428" marT="45700" marB="45700"/>
                </a:tc>
                <a:extLst>
                  <a:ext uri="{0D108BD9-81ED-4DB2-BD59-A6C34878D82A}">
                    <a16:rowId xmlns:a16="http://schemas.microsoft.com/office/drawing/2014/main" val="4168071350"/>
                  </a:ext>
                </a:extLst>
              </a:tr>
              <a:tr h="370682">
                <a:tc>
                  <a:txBody>
                    <a:bodyPr/>
                    <a:lstStyle/>
                    <a:p>
                      <a:pPr algn="ctr"/>
                      <a:r>
                        <a:rPr lang="en-SG" sz="1200" dirty="0"/>
                        <a:t>7</a:t>
                      </a:r>
                    </a:p>
                  </a:txBody>
                  <a:tcPr marL="91428" marR="91428" marT="45700" marB="45700"/>
                </a:tc>
                <a:tc>
                  <a:txBody>
                    <a:bodyPr/>
                    <a:lstStyle/>
                    <a:p>
                      <a:r>
                        <a:rPr lang="en-SG" sz="1200" dirty="0"/>
                        <a:t>AdminController.java</a:t>
                      </a:r>
                    </a:p>
                  </a:txBody>
                  <a:tcPr marL="91428" marR="91428" marT="45700" marB="45700"/>
                </a:tc>
                <a:tc>
                  <a:txBody>
                    <a:bodyPr/>
                    <a:lstStyle/>
                    <a:p>
                      <a:r>
                        <a:rPr lang="en-SG" sz="1200" dirty="0"/>
                        <a:t>This controller will handle every request that came from Administrator</a:t>
                      </a:r>
                    </a:p>
                  </a:txBody>
                  <a:tcPr marL="91428" marR="91428" marT="45700" marB="45700"/>
                </a:tc>
                <a:extLst>
                  <a:ext uri="{0D108BD9-81ED-4DB2-BD59-A6C34878D82A}">
                    <a16:rowId xmlns:a16="http://schemas.microsoft.com/office/drawing/2014/main" val="2479202038"/>
                  </a:ext>
                </a:extLst>
              </a:tr>
              <a:tr h="370682">
                <a:tc>
                  <a:txBody>
                    <a:bodyPr/>
                    <a:lstStyle/>
                    <a:p>
                      <a:pPr algn="ctr"/>
                      <a:r>
                        <a:rPr lang="en-SG" sz="1200" dirty="0"/>
                        <a:t>8</a:t>
                      </a:r>
                    </a:p>
                  </a:txBody>
                  <a:tcPr marL="91428" marR="91428" marT="45700" marB="45700"/>
                </a:tc>
                <a:tc>
                  <a:txBody>
                    <a:bodyPr/>
                    <a:lstStyle/>
                    <a:p>
                      <a:r>
                        <a:rPr lang="en-SG" sz="1200" dirty="0"/>
                        <a:t>EducationService.java</a:t>
                      </a:r>
                    </a:p>
                  </a:txBody>
                  <a:tcPr marL="91428" marR="91428" marT="45700" marB="45700"/>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SG" sz="1200" dirty="0"/>
                        <a:t>This service will connect Controller to </a:t>
                      </a:r>
                      <a:r>
                        <a:rPr lang="en-SG" sz="1200" dirty="0" err="1"/>
                        <a:t>EducationRepository</a:t>
                      </a:r>
                      <a:endParaRPr lang="en-SG" sz="1200" dirty="0"/>
                    </a:p>
                    <a:p>
                      <a:endParaRPr lang="en-SG" sz="1200" dirty="0"/>
                    </a:p>
                  </a:txBody>
                  <a:tcPr marL="91428" marR="91428" marT="45700" marB="45700"/>
                </a:tc>
                <a:extLst>
                  <a:ext uri="{0D108BD9-81ED-4DB2-BD59-A6C34878D82A}">
                    <a16:rowId xmlns:a16="http://schemas.microsoft.com/office/drawing/2014/main" val="2877516111"/>
                  </a:ext>
                </a:extLst>
              </a:tr>
              <a:tr h="370682">
                <a:tc>
                  <a:txBody>
                    <a:bodyPr/>
                    <a:lstStyle/>
                    <a:p>
                      <a:pPr algn="ctr"/>
                      <a:r>
                        <a:rPr lang="en-SG" sz="1200" dirty="0"/>
                        <a:t>9</a:t>
                      </a:r>
                    </a:p>
                  </a:txBody>
                  <a:tcPr marL="91428" marR="91428" marT="45700" marB="45700"/>
                </a:tc>
                <a:tc>
                  <a:txBody>
                    <a:bodyPr/>
                    <a:lstStyle/>
                    <a:p>
                      <a:r>
                        <a:rPr lang="en-SG" sz="1200" dirty="0"/>
                        <a:t>EducationRepository.java</a:t>
                      </a:r>
                    </a:p>
                  </a:txBody>
                  <a:tcPr marL="91428" marR="91428" marT="45700" marB="45700"/>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SG" sz="1200" dirty="0"/>
                        <a:t>This Repository will connect the program to  education table</a:t>
                      </a:r>
                    </a:p>
                  </a:txBody>
                  <a:tcPr marL="91428" marR="91428" marT="45700" marB="45700"/>
                </a:tc>
                <a:extLst>
                  <a:ext uri="{0D108BD9-81ED-4DB2-BD59-A6C34878D82A}">
                    <a16:rowId xmlns:a16="http://schemas.microsoft.com/office/drawing/2014/main" val="414098817"/>
                  </a:ext>
                </a:extLst>
              </a:tr>
              <a:tr h="370682">
                <a:tc>
                  <a:txBody>
                    <a:bodyPr/>
                    <a:lstStyle/>
                    <a:p>
                      <a:pPr algn="ctr"/>
                      <a:r>
                        <a:rPr lang="en-SG" sz="1200" dirty="0"/>
                        <a:t>10</a:t>
                      </a:r>
                    </a:p>
                  </a:txBody>
                  <a:tcPr marL="91428" marR="91428" marT="45700" marB="45700"/>
                </a:tc>
                <a:tc>
                  <a:txBody>
                    <a:bodyPr/>
                    <a:lstStyle/>
                    <a:p>
                      <a:r>
                        <a:rPr lang="id-ID" sz="1200" dirty="0"/>
                        <a:t>Experience</a:t>
                      </a:r>
                      <a:r>
                        <a:rPr lang="en-SG" sz="1200" dirty="0"/>
                        <a:t>Service.java</a:t>
                      </a:r>
                    </a:p>
                  </a:txBody>
                  <a:tcPr marL="91428" marR="91428" marT="45700" marB="45700"/>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SG" sz="1200" dirty="0"/>
                        <a:t>This service will connect Controller to </a:t>
                      </a:r>
                      <a:r>
                        <a:rPr lang="id-ID" sz="1200" dirty="0"/>
                        <a:t>Experience</a:t>
                      </a:r>
                      <a:r>
                        <a:rPr lang="en-SG" sz="1200" dirty="0"/>
                        <a:t>Repository</a:t>
                      </a:r>
                    </a:p>
                  </a:txBody>
                  <a:tcPr marL="91428" marR="91428" marT="45700" marB="45700"/>
                </a:tc>
                <a:extLst>
                  <a:ext uri="{0D108BD9-81ED-4DB2-BD59-A6C34878D82A}">
                    <a16:rowId xmlns:a16="http://schemas.microsoft.com/office/drawing/2014/main" val="782921073"/>
                  </a:ext>
                </a:extLst>
              </a:tr>
              <a:tr h="370682">
                <a:tc>
                  <a:txBody>
                    <a:bodyPr/>
                    <a:lstStyle/>
                    <a:p>
                      <a:pPr algn="ctr"/>
                      <a:r>
                        <a:rPr lang="en-SG" sz="1200" dirty="0"/>
                        <a:t>11</a:t>
                      </a:r>
                    </a:p>
                  </a:txBody>
                  <a:tcPr marL="91428" marR="91428" marT="45700" marB="45700"/>
                </a:tc>
                <a:tc>
                  <a:txBody>
                    <a:bodyPr/>
                    <a:lstStyle/>
                    <a:p>
                      <a:r>
                        <a:rPr lang="id-ID" sz="1200" dirty="0"/>
                        <a:t>Experience</a:t>
                      </a:r>
                      <a:r>
                        <a:rPr lang="en-SG" sz="1200" dirty="0"/>
                        <a:t>Repository.java</a:t>
                      </a:r>
                    </a:p>
                  </a:txBody>
                  <a:tcPr marL="91428" marR="91428" marT="45700" marB="45700"/>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SG" sz="1200" dirty="0"/>
                        <a:t>This Repository will connect the program to </a:t>
                      </a:r>
                      <a:r>
                        <a:rPr lang="id-ID" sz="1200" dirty="0"/>
                        <a:t>Experience</a:t>
                      </a:r>
                      <a:r>
                        <a:rPr lang="en-SG" sz="1200" dirty="0"/>
                        <a:t>  table</a:t>
                      </a:r>
                    </a:p>
                  </a:txBody>
                  <a:tcPr marL="91428" marR="91428" marT="45700" marB="45700"/>
                </a:tc>
                <a:extLst>
                  <a:ext uri="{0D108BD9-81ED-4DB2-BD59-A6C34878D82A}">
                    <a16:rowId xmlns:a16="http://schemas.microsoft.com/office/drawing/2014/main" val="337619441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1966C36-A99F-4513-8BFB-E081F341C25F}"/>
              </a:ext>
            </a:extLst>
          </p:cNvPr>
          <p:cNvSpPr>
            <a:spLocks noGrp="1" noChangeArrowheads="1"/>
          </p:cNvSpPr>
          <p:nvPr>
            <p:ph type="title"/>
          </p:nvPr>
        </p:nvSpPr>
        <p:spPr>
          <a:xfrm>
            <a:off x="179388" y="404813"/>
            <a:ext cx="6624637"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800" b="0">
                <a:solidFill>
                  <a:srgbClr val="FFFFFF"/>
                </a:solidFill>
                <a:latin typeface="Arial" panose="020B0604020202020204" pitchFamily="34" charset="0"/>
                <a:ea typeface="ヒラギノ角ゴ Pro W3" panose="020B0300000000000000" pitchFamily="34" charset="-128"/>
                <a:cs typeface="Arial" panose="020B0604020202020204" pitchFamily="34" charset="0"/>
              </a:rPr>
              <a:t>8. Classes Developed</a:t>
            </a:r>
          </a:p>
        </p:txBody>
      </p:sp>
      <p:sp>
        <p:nvSpPr>
          <p:cNvPr id="4" name="Rectangle 3">
            <a:extLst>
              <a:ext uri="{FF2B5EF4-FFF2-40B4-BE49-F238E27FC236}">
                <a16:creationId xmlns:a16="http://schemas.microsoft.com/office/drawing/2014/main" id="{C1ACC3A5-BC4C-4006-8E4F-6C288A2EB8BB}"/>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dirty="0">
                <a:solidFill>
                  <a:schemeClr val="tx1"/>
                </a:solidFill>
              </a:rPr>
              <a:t>Business Classes</a:t>
            </a: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graphicFrame>
        <p:nvGraphicFramePr>
          <p:cNvPr id="5" name="Table 4">
            <a:extLst>
              <a:ext uri="{FF2B5EF4-FFF2-40B4-BE49-F238E27FC236}">
                <a16:creationId xmlns:a16="http://schemas.microsoft.com/office/drawing/2014/main" id="{61E1B1F3-C450-4031-AF17-A23ECB218260}"/>
              </a:ext>
            </a:extLst>
          </p:cNvPr>
          <p:cNvGraphicFramePr>
            <a:graphicFrameLocks noGrp="1"/>
          </p:cNvGraphicFramePr>
          <p:nvPr>
            <p:extLst>
              <p:ext uri="{D42A27DB-BD31-4B8C-83A1-F6EECF244321}">
                <p14:modId xmlns:p14="http://schemas.microsoft.com/office/powerpoint/2010/main" val="4159610479"/>
              </p:ext>
            </p:extLst>
          </p:nvPr>
        </p:nvGraphicFramePr>
        <p:xfrm>
          <a:off x="323850" y="1634321"/>
          <a:ext cx="8351839" cy="2026366"/>
        </p:xfrm>
        <a:graphic>
          <a:graphicData uri="http://schemas.openxmlformats.org/drawingml/2006/table">
            <a:tbl>
              <a:tblPr firstRow="1" bandRow="1">
                <a:tableStyleId>{5C22544A-7EE6-4342-B048-85BDC9FD1C3A}</a:tableStyleId>
              </a:tblPr>
              <a:tblGrid>
                <a:gridCol w="863774">
                  <a:extLst>
                    <a:ext uri="{9D8B030D-6E8A-4147-A177-3AD203B41FA5}">
                      <a16:colId xmlns:a16="http://schemas.microsoft.com/office/drawing/2014/main" val="20000"/>
                    </a:ext>
                  </a:extLst>
                </a:gridCol>
                <a:gridCol w="3539923">
                  <a:extLst>
                    <a:ext uri="{9D8B030D-6E8A-4147-A177-3AD203B41FA5}">
                      <a16:colId xmlns:a16="http://schemas.microsoft.com/office/drawing/2014/main" val="20001"/>
                    </a:ext>
                  </a:extLst>
                </a:gridCol>
                <a:gridCol w="3948142">
                  <a:extLst>
                    <a:ext uri="{9D8B030D-6E8A-4147-A177-3AD203B41FA5}">
                      <a16:colId xmlns:a16="http://schemas.microsoft.com/office/drawing/2014/main" val="20002"/>
                    </a:ext>
                  </a:extLst>
                </a:gridCol>
              </a:tblGrid>
              <a:tr h="370682">
                <a:tc>
                  <a:txBody>
                    <a:bodyPr/>
                    <a:lstStyle/>
                    <a:p>
                      <a:r>
                        <a:rPr lang="en-SG" sz="1600" dirty="0"/>
                        <a:t>S. No.</a:t>
                      </a:r>
                    </a:p>
                  </a:txBody>
                  <a:tcPr marL="91428" marR="91428" marT="45700" marB="45700"/>
                </a:tc>
                <a:tc>
                  <a:txBody>
                    <a:bodyPr/>
                    <a:lstStyle/>
                    <a:p>
                      <a:r>
                        <a:rPr lang="en-SG" sz="1600" dirty="0"/>
                        <a:t>Class Name</a:t>
                      </a:r>
                    </a:p>
                  </a:txBody>
                  <a:tcPr marL="91428" marR="91428" marT="45700" marB="45700"/>
                </a:tc>
                <a:tc>
                  <a:txBody>
                    <a:bodyPr/>
                    <a:lstStyle/>
                    <a:p>
                      <a:r>
                        <a:rPr lang="en-SG" sz="1600" dirty="0"/>
                        <a:t>Description</a:t>
                      </a:r>
                    </a:p>
                  </a:txBody>
                  <a:tcPr marL="91428" marR="91428" marT="45700" marB="45700"/>
                </a:tc>
                <a:extLst>
                  <a:ext uri="{0D108BD9-81ED-4DB2-BD59-A6C34878D82A}">
                    <a16:rowId xmlns:a16="http://schemas.microsoft.com/office/drawing/2014/main" val="10000"/>
                  </a:ext>
                </a:extLst>
              </a:tr>
              <a:tr h="370682">
                <a:tc>
                  <a:txBody>
                    <a:bodyPr/>
                    <a:lstStyle/>
                    <a:p>
                      <a:pPr algn="ctr"/>
                      <a:r>
                        <a:rPr lang="id-ID" sz="1200" dirty="0"/>
                        <a:t>12</a:t>
                      </a:r>
                      <a:endParaRPr lang="en-SG" sz="1200" dirty="0"/>
                    </a:p>
                  </a:txBody>
                  <a:tcPr marL="91428" marR="91428" marT="45700" marB="45700"/>
                </a:tc>
                <a:tc>
                  <a:txBody>
                    <a:bodyPr/>
                    <a:lstStyle/>
                    <a:p>
                      <a:r>
                        <a:rPr lang="id-ID" sz="1200" dirty="0"/>
                        <a:t>Home Controller</a:t>
                      </a:r>
                      <a:endParaRPr lang="en-SG" sz="1200" dirty="0"/>
                    </a:p>
                  </a:txBody>
                  <a:tcPr marL="91428" marR="91428" marT="45700" marB="45700"/>
                </a:tc>
                <a:tc>
                  <a:txBody>
                    <a:bodyPr/>
                    <a:lstStyle/>
                    <a:p>
                      <a:r>
                        <a:rPr lang="en-SG" sz="1200" dirty="0"/>
                        <a:t>This controller will handle every request accessing the </a:t>
                      </a:r>
                      <a:r>
                        <a:rPr lang="id-ID" sz="1200" dirty="0"/>
                        <a:t>home, thankyou and verified</a:t>
                      </a:r>
                      <a:endParaRPr lang="en-SG" sz="1200" dirty="0"/>
                    </a:p>
                  </a:txBody>
                  <a:tcPr marL="91428" marR="91428" marT="45700" marB="45700"/>
                </a:tc>
                <a:extLst>
                  <a:ext uri="{0D108BD9-81ED-4DB2-BD59-A6C34878D82A}">
                    <a16:rowId xmlns:a16="http://schemas.microsoft.com/office/drawing/2014/main" val="10001"/>
                  </a:ext>
                </a:extLst>
              </a:tr>
              <a:tr h="370682">
                <a:tc>
                  <a:txBody>
                    <a:bodyPr/>
                    <a:lstStyle/>
                    <a:p>
                      <a:pPr algn="ctr"/>
                      <a:r>
                        <a:rPr lang="id-ID" sz="1200" dirty="0"/>
                        <a:t>13</a:t>
                      </a:r>
                      <a:endParaRPr lang="en-SG" sz="1200" dirty="0"/>
                    </a:p>
                  </a:txBody>
                  <a:tcPr marL="91428" marR="91428" marT="45700" marB="45700"/>
                </a:tc>
                <a:tc>
                  <a:txBody>
                    <a:bodyPr/>
                    <a:lstStyle/>
                    <a:p>
                      <a:r>
                        <a:rPr lang="id-ID" sz="1200" dirty="0"/>
                        <a:t>Search Controller</a:t>
                      </a:r>
                      <a:endParaRPr lang="en-SG" sz="1200" dirty="0"/>
                    </a:p>
                  </a:txBody>
                  <a:tcPr marL="91428" marR="91428" marT="45700" marB="45700"/>
                </a:tc>
                <a:tc>
                  <a:txBody>
                    <a:bodyPr/>
                    <a:lstStyle/>
                    <a:p>
                      <a:r>
                        <a:rPr lang="en-SG" sz="1200" dirty="0"/>
                        <a:t>This controller will handle every request f</a:t>
                      </a:r>
                      <a:r>
                        <a:rPr lang="id-ID" sz="1200" dirty="0"/>
                        <a:t>or searching other users and see their profile</a:t>
                      </a:r>
                      <a:endParaRPr lang="en-SG" sz="1200" dirty="0"/>
                    </a:p>
                  </a:txBody>
                  <a:tcPr marL="91428" marR="91428" marT="45700" marB="45700"/>
                </a:tc>
                <a:extLst>
                  <a:ext uri="{0D108BD9-81ED-4DB2-BD59-A6C34878D82A}">
                    <a16:rowId xmlns:a16="http://schemas.microsoft.com/office/drawing/2014/main" val="2590270946"/>
                  </a:ext>
                </a:extLst>
              </a:tr>
              <a:tr h="370682">
                <a:tc>
                  <a:txBody>
                    <a:bodyPr/>
                    <a:lstStyle/>
                    <a:p>
                      <a:pPr algn="ctr"/>
                      <a:r>
                        <a:rPr lang="id-ID" sz="1200" dirty="0"/>
                        <a:t>14</a:t>
                      </a:r>
                      <a:endParaRPr lang="en-SG" sz="1200" dirty="0"/>
                    </a:p>
                  </a:txBody>
                  <a:tcPr marL="91428" marR="91428" marT="45700" marB="45700"/>
                </a:tc>
                <a:tc>
                  <a:txBody>
                    <a:bodyPr/>
                    <a:lstStyle/>
                    <a:p>
                      <a:r>
                        <a:rPr lang="id-ID" sz="1200" dirty="0"/>
                        <a:t>BulkEmailService.java</a:t>
                      </a:r>
                      <a:endParaRPr lang="en-SG" sz="1200" dirty="0"/>
                    </a:p>
                  </a:txBody>
                  <a:tcPr marL="91428" marR="91428" marT="45700" marB="45700"/>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SG" sz="1200" dirty="0"/>
                        <a:t>This service will connect Controller to </a:t>
                      </a:r>
                      <a:r>
                        <a:rPr lang="id-ID" sz="1200" dirty="0"/>
                        <a:t>BulkEmailRepository</a:t>
                      </a:r>
                      <a:endParaRPr lang="en-SG" sz="1200" dirty="0"/>
                    </a:p>
                  </a:txBody>
                  <a:tcPr marL="91428" marR="91428" marT="45700" marB="45700"/>
                </a:tc>
                <a:extLst>
                  <a:ext uri="{0D108BD9-81ED-4DB2-BD59-A6C34878D82A}">
                    <a16:rowId xmlns:a16="http://schemas.microsoft.com/office/drawing/2014/main" val="3566470558"/>
                  </a:ext>
                </a:extLst>
              </a:tr>
              <a:tr h="370682">
                <a:tc>
                  <a:txBody>
                    <a:bodyPr/>
                    <a:lstStyle/>
                    <a:p>
                      <a:pPr algn="ctr"/>
                      <a:r>
                        <a:rPr lang="id-ID" sz="1200" dirty="0"/>
                        <a:t>15</a:t>
                      </a:r>
                      <a:endParaRPr lang="en-SG" sz="1200" dirty="0"/>
                    </a:p>
                  </a:txBody>
                  <a:tcPr marL="91428" marR="91428" marT="45700" marB="45700"/>
                </a:tc>
                <a:tc>
                  <a:txBody>
                    <a:bodyPr/>
                    <a:lstStyle/>
                    <a:p>
                      <a:r>
                        <a:rPr lang="id-ID" sz="1200" dirty="0"/>
                        <a:t>BulkEmailRepository.java</a:t>
                      </a:r>
                      <a:endParaRPr lang="en-SG" sz="1200" dirty="0"/>
                    </a:p>
                  </a:txBody>
                  <a:tcPr marL="91428" marR="91428" marT="45700" marB="45700"/>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SG" sz="1200" dirty="0"/>
                        <a:t>This Repository will connect the program to </a:t>
                      </a:r>
                      <a:r>
                        <a:rPr lang="id-ID" sz="1200" dirty="0"/>
                        <a:t>bulk_email</a:t>
                      </a:r>
                      <a:r>
                        <a:rPr lang="en-SG" sz="1200" dirty="0"/>
                        <a:t>table</a:t>
                      </a:r>
                    </a:p>
                  </a:txBody>
                  <a:tcPr marL="91428" marR="91428" marT="45700" marB="45700"/>
                </a:tc>
                <a:extLst>
                  <a:ext uri="{0D108BD9-81ED-4DB2-BD59-A6C34878D82A}">
                    <a16:rowId xmlns:a16="http://schemas.microsoft.com/office/drawing/2014/main" val="1933861763"/>
                  </a:ext>
                </a:extLst>
              </a:tr>
            </a:tbl>
          </a:graphicData>
        </a:graphic>
      </p:graphicFrame>
    </p:spTree>
    <p:extLst>
      <p:ext uri="{BB962C8B-B14F-4D97-AF65-F5344CB8AC3E}">
        <p14:creationId xmlns:p14="http://schemas.microsoft.com/office/powerpoint/2010/main" val="4077262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4250B219-2B8C-889B-21E4-F14150881050}"/>
              </a:ext>
            </a:extLst>
          </p:cNvPr>
          <p:cNvSpPr>
            <a:spLocks noGrp="1" noChangeArrowheads="1"/>
          </p:cNvSpPr>
          <p:nvPr>
            <p:ph type="title"/>
          </p:nvPr>
        </p:nvSpPr>
        <p:spPr>
          <a:xfrm>
            <a:off x="179388" y="404813"/>
            <a:ext cx="6624637"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800" b="0">
                <a:solidFill>
                  <a:srgbClr val="FFFFFF"/>
                </a:solidFill>
                <a:latin typeface="Arial" panose="020B0604020202020204" pitchFamily="34" charset="0"/>
                <a:ea typeface="ヒラギノ角ゴ Pro W3" panose="020B0300000000000000" pitchFamily="34" charset="-128"/>
                <a:cs typeface="Arial" panose="020B0604020202020204" pitchFamily="34" charset="0"/>
              </a:rPr>
              <a:t>9. Database Design</a:t>
            </a:r>
          </a:p>
        </p:txBody>
      </p:sp>
      <p:sp>
        <p:nvSpPr>
          <p:cNvPr id="4" name="Rectangle 3">
            <a:extLst>
              <a:ext uri="{FF2B5EF4-FFF2-40B4-BE49-F238E27FC236}">
                <a16:creationId xmlns:a16="http://schemas.microsoft.com/office/drawing/2014/main" id="{9C1FE0BC-3333-7401-28D5-1A4B35321B05}"/>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dirty="0">
                <a:solidFill>
                  <a:schemeClr val="tx1"/>
                </a:solidFill>
              </a:rPr>
              <a:t>Paste the ER Diagram Developed in Module 4</a:t>
            </a: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FBD89A68-5B7E-5DA7-7E2E-19F5B82F422D}"/>
              </a:ext>
            </a:extLst>
          </p:cNvPr>
          <p:cNvSpPr>
            <a:spLocks noGrp="1" noChangeArrowheads="1"/>
          </p:cNvSpPr>
          <p:nvPr>
            <p:ph type="title"/>
          </p:nvPr>
        </p:nvSpPr>
        <p:spPr>
          <a:xfrm>
            <a:off x="179388" y="404813"/>
            <a:ext cx="6624637"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800" b="0">
                <a:solidFill>
                  <a:srgbClr val="FFFFFF"/>
                </a:solidFill>
                <a:latin typeface="Arial" panose="020B0604020202020204" pitchFamily="34" charset="0"/>
                <a:ea typeface="ヒラギノ角ゴ Pro W3" panose="020B0300000000000000" pitchFamily="34" charset="-128"/>
                <a:cs typeface="Arial" panose="020B0604020202020204" pitchFamily="34" charset="0"/>
              </a:rPr>
              <a:t>10. UI Design</a:t>
            </a:r>
          </a:p>
        </p:txBody>
      </p:sp>
      <p:sp>
        <p:nvSpPr>
          <p:cNvPr id="4" name="Rectangle 3">
            <a:extLst>
              <a:ext uri="{FF2B5EF4-FFF2-40B4-BE49-F238E27FC236}">
                <a16:creationId xmlns:a16="http://schemas.microsoft.com/office/drawing/2014/main" id="{E1C6A87C-3786-DF53-A110-F755915ECB94}"/>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id-ID" dirty="0">
                <a:solidFill>
                  <a:schemeClr val="tx1"/>
                </a:solidFill>
              </a:rPr>
              <a:t>Landing Page</a:t>
            </a:r>
          </a:p>
          <a:p>
            <a:pPr marL="285750" indent="-285750">
              <a:spcBef>
                <a:spcPts val="600"/>
              </a:spcBef>
              <a:spcAft>
                <a:spcPts val="600"/>
              </a:spcAft>
              <a:buFont typeface="Wingdings" panose="05000000000000000000" pitchFamily="2" charset="2"/>
              <a:buChar char="q"/>
              <a:defRPr/>
            </a:pPr>
            <a:endParaRPr lang="id-ID" dirty="0">
              <a:solidFill>
                <a:schemeClr val="tx1"/>
              </a:solidFill>
            </a:endParaRPr>
          </a:p>
          <a:p>
            <a:pPr marL="285750" indent="-285750">
              <a:spcBef>
                <a:spcPts val="600"/>
              </a:spcBef>
              <a:spcAft>
                <a:spcPts val="600"/>
              </a:spcAft>
              <a:buFont typeface="Wingdings" panose="05000000000000000000" pitchFamily="2" charset="2"/>
              <a:buChar char="q"/>
              <a:defRPr/>
            </a:pPr>
            <a:endParaRPr lang="id-ID" dirty="0">
              <a:solidFill>
                <a:schemeClr val="tx1"/>
              </a:solidFill>
            </a:endParaRPr>
          </a:p>
          <a:p>
            <a:pPr marL="285750" indent="-285750">
              <a:spcBef>
                <a:spcPts val="600"/>
              </a:spcBef>
              <a:spcAft>
                <a:spcPts val="600"/>
              </a:spcAft>
              <a:buFont typeface="Wingdings" panose="05000000000000000000" pitchFamily="2" charset="2"/>
              <a:buChar char="q"/>
              <a:defRPr/>
            </a:pPr>
            <a:endParaRPr lang="id-ID" dirty="0">
              <a:solidFill>
                <a:schemeClr val="tx1"/>
              </a:solidFill>
            </a:endParaRPr>
          </a:p>
          <a:p>
            <a:pPr marL="285750" indent="-285750">
              <a:spcBef>
                <a:spcPts val="600"/>
              </a:spcBef>
              <a:spcAft>
                <a:spcPts val="600"/>
              </a:spcAft>
              <a:buFont typeface="Wingdings" panose="05000000000000000000" pitchFamily="2" charset="2"/>
              <a:buChar char="q"/>
              <a:defRPr/>
            </a:pPr>
            <a:endParaRPr lang="id-ID" dirty="0">
              <a:solidFill>
                <a:schemeClr val="tx1"/>
              </a:solidFill>
            </a:endParaRPr>
          </a:p>
          <a:p>
            <a:pPr marL="285750" indent="-285750">
              <a:spcBef>
                <a:spcPts val="600"/>
              </a:spcBef>
              <a:spcAft>
                <a:spcPts val="600"/>
              </a:spcAft>
              <a:buFont typeface="Wingdings" panose="05000000000000000000" pitchFamily="2" charset="2"/>
              <a:buChar char="q"/>
              <a:defRPr/>
            </a:pPr>
            <a:endParaRPr lang="id-ID" dirty="0">
              <a:solidFill>
                <a:schemeClr val="tx1"/>
              </a:solidFill>
            </a:endParaRPr>
          </a:p>
          <a:p>
            <a:pPr>
              <a:spcBef>
                <a:spcPts val="600"/>
              </a:spcBef>
              <a:spcAft>
                <a:spcPts val="600"/>
              </a:spcAft>
              <a:defRPr/>
            </a:pPr>
            <a:endParaRPr lang="id-ID"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
        <p:nvSpPr>
          <p:cNvPr id="5" name="TextBox 4">
            <a:extLst>
              <a:ext uri="{FF2B5EF4-FFF2-40B4-BE49-F238E27FC236}">
                <a16:creationId xmlns:a16="http://schemas.microsoft.com/office/drawing/2014/main" id="{CA1C45DE-3DFE-4972-83B3-E40597D7DCB2}"/>
              </a:ext>
            </a:extLst>
          </p:cNvPr>
          <p:cNvSpPr txBox="1"/>
          <p:nvPr/>
        </p:nvSpPr>
        <p:spPr>
          <a:xfrm>
            <a:off x="6084168" y="1199345"/>
            <a:ext cx="4572000" cy="369332"/>
          </a:xfrm>
          <a:prstGeom prst="rect">
            <a:avLst/>
          </a:prstGeom>
          <a:noFill/>
        </p:spPr>
        <p:txBody>
          <a:bodyPr wrap="square">
            <a:spAutoFit/>
          </a:bodyPr>
          <a:lstStyle/>
          <a:p>
            <a:pPr marL="285750" indent="-285750">
              <a:spcBef>
                <a:spcPts val="600"/>
              </a:spcBef>
              <a:spcAft>
                <a:spcPts val="600"/>
              </a:spcAft>
              <a:buFont typeface="Wingdings" panose="05000000000000000000" pitchFamily="2" charset="2"/>
              <a:buChar char="q"/>
              <a:defRPr/>
            </a:pPr>
            <a:r>
              <a:rPr lang="id-ID" sz="1800" dirty="0">
                <a:solidFill>
                  <a:schemeClr val="tx1"/>
                </a:solidFill>
              </a:rPr>
              <a:t>Dashboard User</a:t>
            </a:r>
            <a:endParaRPr lang="en-SG" sz="1800" dirty="0">
              <a:solidFill>
                <a:schemeClr val="tx1"/>
              </a:solidFill>
            </a:endParaRPr>
          </a:p>
        </p:txBody>
      </p:sp>
      <p:pic>
        <p:nvPicPr>
          <p:cNvPr id="6" name="Picture 5">
            <a:extLst>
              <a:ext uri="{FF2B5EF4-FFF2-40B4-BE49-F238E27FC236}">
                <a16:creationId xmlns:a16="http://schemas.microsoft.com/office/drawing/2014/main" id="{AF951211-D178-418D-89B6-33593D737415}"/>
              </a:ext>
            </a:extLst>
          </p:cNvPr>
          <p:cNvPicPr>
            <a:picLocks noChangeAspect="1"/>
          </p:cNvPicPr>
          <p:nvPr/>
        </p:nvPicPr>
        <p:blipFill>
          <a:blip r:embed="rId2"/>
          <a:stretch>
            <a:fillRect/>
          </a:stretch>
        </p:blipFill>
        <p:spPr>
          <a:xfrm>
            <a:off x="144899" y="1536474"/>
            <a:ext cx="3412561" cy="4124551"/>
          </a:xfrm>
          <a:prstGeom prst="rect">
            <a:avLst/>
          </a:prstGeom>
        </p:spPr>
      </p:pic>
      <p:pic>
        <p:nvPicPr>
          <p:cNvPr id="8" name="Picture 7">
            <a:extLst>
              <a:ext uri="{FF2B5EF4-FFF2-40B4-BE49-F238E27FC236}">
                <a16:creationId xmlns:a16="http://schemas.microsoft.com/office/drawing/2014/main" id="{E6965FC3-E93F-4D67-82ED-822D60E0D87B}"/>
              </a:ext>
            </a:extLst>
          </p:cNvPr>
          <p:cNvPicPr>
            <a:picLocks noChangeAspect="1"/>
          </p:cNvPicPr>
          <p:nvPr/>
        </p:nvPicPr>
        <p:blipFill>
          <a:blip r:embed="rId3"/>
          <a:stretch>
            <a:fillRect/>
          </a:stretch>
        </p:blipFill>
        <p:spPr>
          <a:xfrm>
            <a:off x="3645116" y="1551429"/>
            <a:ext cx="5319497" cy="30296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EBA44AF-F833-F1F2-952D-EB22C20BB41A}"/>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6147" name="TextBox 3">
            <a:extLst>
              <a:ext uri="{FF2B5EF4-FFF2-40B4-BE49-F238E27FC236}">
                <a16:creationId xmlns:a16="http://schemas.microsoft.com/office/drawing/2014/main" id="{A641D5DB-BA31-D52B-4CEE-DAB03C82042B}"/>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US" altLang="en-US" sz="2800">
                <a:solidFill>
                  <a:schemeClr val="bg1"/>
                </a:solidFill>
                <a:cs typeface="Arial" panose="020B0604020202020204" pitchFamily="34" charset="0"/>
              </a:rPr>
              <a:t>Document History</a:t>
            </a:r>
          </a:p>
        </p:txBody>
      </p:sp>
      <p:graphicFrame>
        <p:nvGraphicFramePr>
          <p:cNvPr id="5" name="Table 4">
            <a:extLst>
              <a:ext uri="{FF2B5EF4-FFF2-40B4-BE49-F238E27FC236}">
                <a16:creationId xmlns:a16="http://schemas.microsoft.com/office/drawing/2014/main" id="{CEDBE8CD-02B6-D077-A5CB-514C84CFCF44}"/>
              </a:ext>
            </a:extLst>
          </p:cNvPr>
          <p:cNvGraphicFramePr>
            <a:graphicFrameLocks noGrp="1"/>
          </p:cNvGraphicFramePr>
          <p:nvPr/>
        </p:nvGraphicFramePr>
        <p:xfrm>
          <a:off x="179388" y="1916113"/>
          <a:ext cx="8640762" cy="2790825"/>
        </p:xfrm>
        <a:graphic>
          <a:graphicData uri="http://schemas.openxmlformats.org/drawingml/2006/table">
            <a:tbl>
              <a:tblPr firstRow="1" bandRow="1">
                <a:tableStyleId>{5C22544A-7EE6-4342-B048-85BDC9FD1C3A}</a:tableStyleId>
              </a:tblPr>
              <a:tblGrid>
                <a:gridCol w="1036891">
                  <a:extLst>
                    <a:ext uri="{9D8B030D-6E8A-4147-A177-3AD203B41FA5}">
                      <a16:colId xmlns:a16="http://schemas.microsoft.com/office/drawing/2014/main" val="20000"/>
                    </a:ext>
                  </a:extLst>
                </a:gridCol>
                <a:gridCol w="2160191">
                  <a:extLst>
                    <a:ext uri="{9D8B030D-6E8A-4147-A177-3AD203B41FA5}">
                      <a16:colId xmlns:a16="http://schemas.microsoft.com/office/drawing/2014/main" val="20001"/>
                    </a:ext>
                  </a:extLst>
                </a:gridCol>
                <a:gridCol w="3197082">
                  <a:extLst>
                    <a:ext uri="{9D8B030D-6E8A-4147-A177-3AD203B41FA5}">
                      <a16:colId xmlns:a16="http://schemas.microsoft.com/office/drawing/2014/main" val="20002"/>
                    </a:ext>
                  </a:extLst>
                </a:gridCol>
                <a:gridCol w="2246598">
                  <a:extLst>
                    <a:ext uri="{9D8B030D-6E8A-4147-A177-3AD203B41FA5}">
                      <a16:colId xmlns:a16="http://schemas.microsoft.com/office/drawing/2014/main" val="20003"/>
                    </a:ext>
                  </a:extLst>
                </a:gridCol>
              </a:tblGrid>
              <a:tr h="970722">
                <a:tc>
                  <a:txBody>
                    <a:bodyPr/>
                    <a:lstStyle/>
                    <a:p>
                      <a:pPr marL="0" marR="0" algn="ctr">
                        <a:spcBef>
                          <a:spcPts val="0"/>
                        </a:spcBef>
                        <a:spcAft>
                          <a:spcPts val="0"/>
                        </a:spcAft>
                      </a:pPr>
                      <a:r>
                        <a:rPr lang="en-US" sz="1600" dirty="0">
                          <a:effectLst/>
                        </a:rPr>
                        <a:t>Version Number</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Effective Date of release</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Summary of Included Changes</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Author</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606701">
                <a:tc>
                  <a:txBody>
                    <a:bodyPr/>
                    <a:lstStyle/>
                    <a:p>
                      <a:pPr marL="57150" marR="0" algn="ctr">
                        <a:spcBef>
                          <a:spcPts val="0"/>
                        </a:spcBef>
                        <a:spcAft>
                          <a:spcPts val="0"/>
                        </a:spcAft>
                      </a:pPr>
                      <a:r>
                        <a:rPr lang="en-US" sz="1600" dirty="0">
                          <a:effectLst/>
                        </a:rPr>
                        <a:t>1</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5415" marR="0">
                        <a:spcBef>
                          <a:spcPts val="0"/>
                        </a:spcBef>
                        <a:spcAft>
                          <a:spcPts val="0"/>
                        </a:spcAft>
                      </a:pPr>
                      <a:r>
                        <a:rPr lang="en-US" sz="1600" dirty="0">
                          <a:effectLst/>
                        </a:rPr>
                        <a:t>4</a:t>
                      </a:r>
                      <a:r>
                        <a:rPr lang="en-US" sz="1600" baseline="30000" dirty="0">
                          <a:effectLst/>
                        </a:rPr>
                        <a:t>th</a:t>
                      </a:r>
                      <a:r>
                        <a:rPr lang="en-US" sz="1600" dirty="0">
                          <a:effectLst/>
                        </a:rPr>
                        <a:t> March 2016</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1605" marR="0">
                        <a:spcBef>
                          <a:spcPts val="0"/>
                        </a:spcBef>
                        <a:spcAft>
                          <a:spcPts val="0"/>
                        </a:spcAft>
                      </a:pPr>
                      <a:r>
                        <a:rPr lang="en-US" sz="1600" dirty="0">
                          <a:effectLst/>
                        </a:rPr>
                        <a:t>First Edition</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06045" marR="0">
                        <a:spcBef>
                          <a:spcPts val="0"/>
                        </a:spcBef>
                        <a:spcAft>
                          <a:spcPts val="0"/>
                        </a:spcAft>
                      </a:pPr>
                      <a:r>
                        <a:rPr lang="en-US" sz="1600" dirty="0">
                          <a:effectLst/>
                        </a:rPr>
                        <a:t>Satya CVS</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1"/>
                  </a:ext>
                </a:extLst>
              </a:tr>
              <a:tr h="606701">
                <a:tc>
                  <a:txBody>
                    <a:bodyPr/>
                    <a:lstStyle/>
                    <a:p>
                      <a:pPr marL="57150" marR="0" algn="ctr">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2</a:t>
                      </a:r>
                    </a:p>
                  </a:txBody>
                  <a:tcPr marL="0" marR="0" marT="0" marB="0" anchor="ctr"/>
                </a:tc>
                <a:tc>
                  <a:txBody>
                    <a:bodyPr/>
                    <a:lstStyle/>
                    <a:p>
                      <a:pPr marL="14541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08</a:t>
                      </a:r>
                      <a:r>
                        <a:rPr lang="en-US" sz="1600" baseline="30000" dirty="0">
                          <a:solidFill>
                            <a:srgbClr val="000000"/>
                          </a:solidFill>
                          <a:effectLst/>
                          <a:latin typeface="Cambria" panose="02040503050406030204" pitchFamily="18" charset="0"/>
                          <a:ea typeface="ヒラギノ角ゴ Pro W3"/>
                          <a:cs typeface="Times New Roman" panose="02020603050405020304" pitchFamily="18" charset="0"/>
                        </a:rPr>
                        <a:t>th</a:t>
                      </a: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 Sep 2017</a:t>
                      </a:r>
                    </a:p>
                  </a:txBody>
                  <a:tcPr marL="0" marR="0" marT="0" marB="0" anchor="ctr"/>
                </a:tc>
                <a:tc>
                  <a:txBody>
                    <a:bodyPr/>
                    <a:lstStyle/>
                    <a:p>
                      <a:pPr marL="14160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Changed for Module 5</a:t>
                      </a:r>
                    </a:p>
                  </a:txBody>
                  <a:tcPr marL="0" marR="0" marT="0" marB="0" anchor="ctr"/>
                </a:tc>
                <a:tc>
                  <a:txBody>
                    <a:bodyPr/>
                    <a:lstStyle/>
                    <a:p>
                      <a:pPr marL="10604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Shrinivas K R</a:t>
                      </a:r>
                    </a:p>
                  </a:txBody>
                  <a:tcPr marL="0" marR="0" marT="0" marB="0" anchor="ctr"/>
                </a:tc>
                <a:extLst>
                  <a:ext uri="{0D108BD9-81ED-4DB2-BD59-A6C34878D82A}">
                    <a16:rowId xmlns:a16="http://schemas.microsoft.com/office/drawing/2014/main" val="10002"/>
                  </a:ext>
                </a:extLst>
              </a:tr>
              <a:tr h="606701">
                <a:tc>
                  <a:txBody>
                    <a:bodyPr/>
                    <a:lstStyle/>
                    <a:p>
                      <a:pPr marL="57150" marR="0" algn="ctr">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3</a:t>
                      </a:r>
                    </a:p>
                  </a:txBody>
                  <a:tcPr marL="0" marR="0" marT="0" marB="0" anchor="ctr"/>
                </a:tc>
                <a:tc>
                  <a:txBody>
                    <a:bodyPr/>
                    <a:lstStyle/>
                    <a:p>
                      <a:pPr marL="14541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20</a:t>
                      </a:r>
                      <a:r>
                        <a:rPr lang="en-US" sz="1600" baseline="30000" dirty="0">
                          <a:solidFill>
                            <a:srgbClr val="000000"/>
                          </a:solidFill>
                          <a:effectLst/>
                          <a:latin typeface="Cambria" panose="02040503050406030204" pitchFamily="18" charset="0"/>
                          <a:ea typeface="ヒラギノ角ゴ Pro W3"/>
                          <a:cs typeface="Times New Roman" panose="02020603050405020304" pitchFamily="18" charset="0"/>
                        </a:rPr>
                        <a:t>th</a:t>
                      </a: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 Jul 2018</a:t>
                      </a:r>
                    </a:p>
                  </a:txBody>
                  <a:tcPr marL="0" marR="0" marT="0" marB="0" anchor="ctr"/>
                </a:tc>
                <a:tc>
                  <a:txBody>
                    <a:bodyPr/>
                    <a:lstStyle/>
                    <a:p>
                      <a:pPr marL="14160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Changed for Module 5 RQF</a:t>
                      </a:r>
                    </a:p>
                  </a:txBody>
                  <a:tcPr marL="0" marR="0" marT="0" marB="0" anchor="ctr"/>
                </a:tc>
                <a:tc>
                  <a:txBody>
                    <a:bodyPr/>
                    <a:lstStyle/>
                    <a:p>
                      <a:pPr marL="10604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Shrinivas K R</a:t>
                      </a:r>
                    </a:p>
                  </a:txBody>
                  <a:tcPr marL="0" marR="0" marT="0" marB="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BF12BA3-D310-4652-ACBC-488DAB6C875F}"/>
              </a:ext>
            </a:extLst>
          </p:cNvPr>
          <p:cNvSpPr>
            <a:spLocks noGrp="1" noChangeArrowheads="1"/>
          </p:cNvSpPr>
          <p:nvPr>
            <p:ph type="title"/>
          </p:nvPr>
        </p:nvSpPr>
        <p:spPr>
          <a:xfrm>
            <a:off x="179388" y="404813"/>
            <a:ext cx="6624637"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800" b="0">
                <a:solidFill>
                  <a:srgbClr val="FFFFFF"/>
                </a:solidFill>
                <a:latin typeface="Arial" panose="020B0604020202020204" pitchFamily="34" charset="0"/>
                <a:ea typeface="ヒラギノ角ゴ Pro W3" panose="020B0300000000000000" pitchFamily="34" charset="-128"/>
                <a:cs typeface="Arial" panose="020B0604020202020204" pitchFamily="34" charset="0"/>
              </a:rPr>
              <a:t>10. UI Design</a:t>
            </a:r>
          </a:p>
        </p:txBody>
      </p:sp>
      <p:sp>
        <p:nvSpPr>
          <p:cNvPr id="4" name="Rectangle 3">
            <a:extLst>
              <a:ext uri="{FF2B5EF4-FFF2-40B4-BE49-F238E27FC236}">
                <a16:creationId xmlns:a16="http://schemas.microsoft.com/office/drawing/2014/main" id="{FAF475AE-0597-4957-90B1-DB8C24B5A81A}"/>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id-ID" dirty="0">
                <a:solidFill>
                  <a:schemeClr val="tx1"/>
                </a:solidFill>
              </a:rPr>
              <a:t>SignIn Page</a:t>
            </a:r>
          </a:p>
          <a:p>
            <a:pPr marL="285750" indent="-285750">
              <a:spcBef>
                <a:spcPts val="600"/>
              </a:spcBef>
              <a:spcAft>
                <a:spcPts val="600"/>
              </a:spcAft>
              <a:buFont typeface="Wingdings" panose="05000000000000000000" pitchFamily="2" charset="2"/>
              <a:buChar char="q"/>
              <a:defRPr/>
            </a:pPr>
            <a:endParaRPr lang="id-ID" dirty="0">
              <a:solidFill>
                <a:schemeClr val="tx1"/>
              </a:solidFill>
            </a:endParaRPr>
          </a:p>
          <a:p>
            <a:pPr marL="285750" indent="-285750">
              <a:spcBef>
                <a:spcPts val="600"/>
              </a:spcBef>
              <a:spcAft>
                <a:spcPts val="600"/>
              </a:spcAft>
              <a:buFont typeface="Wingdings" panose="05000000000000000000" pitchFamily="2" charset="2"/>
              <a:buChar char="q"/>
              <a:defRPr/>
            </a:pPr>
            <a:endParaRPr lang="id-ID" dirty="0">
              <a:solidFill>
                <a:schemeClr val="tx1"/>
              </a:solidFill>
            </a:endParaRPr>
          </a:p>
          <a:p>
            <a:pPr marL="285750" indent="-285750">
              <a:spcBef>
                <a:spcPts val="600"/>
              </a:spcBef>
              <a:spcAft>
                <a:spcPts val="600"/>
              </a:spcAft>
              <a:buFont typeface="Wingdings" panose="05000000000000000000" pitchFamily="2" charset="2"/>
              <a:buChar char="q"/>
              <a:defRPr/>
            </a:pPr>
            <a:endParaRPr lang="id-ID" dirty="0">
              <a:solidFill>
                <a:schemeClr val="tx1"/>
              </a:solidFill>
            </a:endParaRPr>
          </a:p>
          <a:p>
            <a:pPr marL="285750" indent="-285750">
              <a:spcBef>
                <a:spcPts val="600"/>
              </a:spcBef>
              <a:spcAft>
                <a:spcPts val="600"/>
              </a:spcAft>
              <a:buFont typeface="Wingdings" panose="05000000000000000000" pitchFamily="2" charset="2"/>
              <a:buChar char="q"/>
              <a:defRPr/>
            </a:pPr>
            <a:endParaRPr lang="id-ID" dirty="0">
              <a:solidFill>
                <a:schemeClr val="tx1"/>
              </a:solidFill>
            </a:endParaRPr>
          </a:p>
          <a:p>
            <a:pPr marL="285750" indent="-285750">
              <a:spcBef>
                <a:spcPts val="600"/>
              </a:spcBef>
              <a:spcAft>
                <a:spcPts val="600"/>
              </a:spcAft>
              <a:buFont typeface="Wingdings" panose="05000000000000000000" pitchFamily="2" charset="2"/>
              <a:buChar char="q"/>
              <a:defRPr/>
            </a:pPr>
            <a:endParaRPr lang="id-ID" dirty="0">
              <a:solidFill>
                <a:schemeClr val="tx1"/>
              </a:solidFill>
            </a:endParaRPr>
          </a:p>
          <a:p>
            <a:pPr>
              <a:spcBef>
                <a:spcPts val="600"/>
              </a:spcBef>
              <a:spcAft>
                <a:spcPts val="600"/>
              </a:spcAft>
              <a:defRPr/>
            </a:pPr>
            <a:endParaRPr lang="id-ID"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
        <p:nvSpPr>
          <p:cNvPr id="5" name="TextBox 4">
            <a:extLst>
              <a:ext uri="{FF2B5EF4-FFF2-40B4-BE49-F238E27FC236}">
                <a16:creationId xmlns:a16="http://schemas.microsoft.com/office/drawing/2014/main" id="{9E7F90AB-2BA8-4AE1-8309-738E1019B6C7}"/>
              </a:ext>
            </a:extLst>
          </p:cNvPr>
          <p:cNvSpPr txBox="1"/>
          <p:nvPr/>
        </p:nvSpPr>
        <p:spPr>
          <a:xfrm>
            <a:off x="268684" y="4095940"/>
            <a:ext cx="4572000" cy="369332"/>
          </a:xfrm>
          <a:prstGeom prst="rect">
            <a:avLst/>
          </a:prstGeom>
          <a:noFill/>
        </p:spPr>
        <p:txBody>
          <a:bodyPr wrap="square">
            <a:spAutoFit/>
          </a:bodyPr>
          <a:lstStyle/>
          <a:p>
            <a:pPr marL="285750" indent="-285750">
              <a:spcBef>
                <a:spcPts val="600"/>
              </a:spcBef>
              <a:spcAft>
                <a:spcPts val="600"/>
              </a:spcAft>
              <a:buFont typeface="Wingdings" panose="05000000000000000000" pitchFamily="2" charset="2"/>
              <a:buChar char="q"/>
              <a:defRPr/>
            </a:pPr>
            <a:r>
              <a:rPr lang="id-ID" sz="1800" dirty="0">
                <a:solidFill>
                  <a:schemeClr val="tx1"/>
                </a:solidFill>
              </a:rPr>
              <a:t>SignUp Page</a:t>
            </a:r>
            <a:endParaRPr lang="en-SG" sz="1800" dirty="0">
              <a:solidFill>
                <a:schemeClr val="tx1"/>
              </a:solidFill>
            </a:endParaRPr>
          </a:p>
        </p:txBody>
      </p:sp>
      <p:pic>
        <p:nvPicPr>
          <p:cNvPr id="9" name="Picture 8">
            <a:extLst>
              <a:ext uri="{FF2B5EF4-FFF2-40B4-BE49-F238E27FC236}">
                <a16:creationId xmlns:a16="http://schemas.microsoft.com/office/drawing/2014/main" id="{06A32BC4-A120-4251-A8CA-0EBFE9FCBBC3}"/>
              </a:ext>
            </a:extLst>
          </p:cNvPr>
          <p:cNvPicPr>
            <a:picLocks noChangeAspect="1"/>
          </p:cNvPicPr>
          <p:nvPr/>
        </p:nvPicPr>
        <p:blipFill>
          <a:blip r:embed="rId2"/>
          <a:stretch>
            <a:fillRect/>
          </a:stretch>
        </p:blipFill>
        <p:spPr>
          <a:xfrm>
            <a:off x="146209" y="1538387"/>
            <a:ext cx="5616749" cy="2557553"/>
          </a:xfrm>
          <a:prstGeom prst="rect">
            <a:avLst/>
          </a:prstGeom>
        </p:spPr>
      </p:pic>
      <p:pic>
        <p:nvPicPr>
          <p:cNvPr id="11" name="Picture 10">
            <a:extLst>
              <a:ext uri="{FF2B5EF4-FFF2-40B4-BE49-F238E27FC236}">
                <a16:creationId xmlns:a16="http://schemas.microsoft.com/office/drawing/2014/main" id="{7D873A61-D38B-4B7E-BB25-D969C249EA70}"/>
              </a:ext>
            </a:extLst>
          </p:cNvPr>
          <p:cNvPicPr>
            <a:picLocks noChangeAspect="1"/>
          </p:cNvPicPr>
          <p:nvPr/>
        </p:nvPicPr>
        <p:blipFill>
          <a:blip r:embed="rId3"/>
          <a:stretch>
            <a:fillRect/>
          </a:stretch>
        </p:blipFill>
        <p:spPr>
          <a:xfrm>
            <a:off x="267563" y="4465272"/>
            <a:ext cx="4721817" cy="2143138"/>
          </a:xfrm>
          <a:prstGeom prst="rect">
            <a:avLst/>
          </a:prstGeom>
        </p:spPr>
      </p:pic>
    </p:spTree>
    <p:extLst>
      <p:ext uri="{BB962C8B-B14F-4D97-AF65-F5344CB8AC3E}">
        <p14:creationId xmlns:p14="http://schemas.microsoft.com/office/powerpoint/2010/main" val="697637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0756B6-0DCF-462D-899C-956FF6A290BD}"/>
              </a:ext>
            </a:extLst>
          </p:cNvPr>
          <p:cNvSpPr>
            <a:spLocks noGrp="1" noChangeArrowheads="1"/>
          </p:cNvSpPr>
          <p:nvPr>
            <p:ph type="title"/>
          </p:nvPr>
        </p:nvSpPr>
        <p:spPr>
          <a:xfrm>
            <a:off x="179388" y="404813"/>
            <a:ext cx="6624637"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800" b="0">
                <a:solidFill>
                  <a:srgbClr val="FFFFFF"/>
                </a:solidFill>
                <a:latin typeface="Arial" panose="020B0604020202020204" pitchFamily="34" charset="0"/>
                <a:ea typeface="ヒラギノ角ゴ Pro W3" panose="020B0300000000000000" pitchFamily="34" charset="-128"/>
                <a:cs typeface="Arial" panose="020B0604020202020204" pitchFamily="34" charset="0"/>
              </a:rPr>
              <a:t>10. UI Design</a:t>
            </a:r>
          </a:p>
        </p:txBody>
      </p:sp>
      <p:sp>
        <p:nvSpPr>
          <p:cNvPr id="4" name="Rectangle 3">
            <a:extLst>
              <a:ext uri="{FF2B5EF4-FFF2-40B4-BE49-F238E27FC236}">
                <a16:creationId xmlns:a16="http://schemas.microsoft.com/office/drawing/2014/main" id="{06F2E7DB-B3F5-4B57-8C35-295A3DA735A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id-ID" dirty="0">
                <a:solidFill>
                  <a:schemeClr val="tx1"/>
                </a:solidFill>
              </a:rPr>
              <a:t>Forgot Password Page</a:t>
            </a:r>
          </a:p>
          <a:p>
            <a:pPr marL="285750" indent="-285750">
              <a:spcBef>
                <a:spcPts val="600"/>
              </a:spcBef>
              <a:spcAft>
                <a:spcPts val="600"/>
              </a:spcAft>
              <a:buFont typeface="Wingdings" panose="05000000000000000000" pitchFamily="2" charset="2"/>
              <a:buChar char="q"/>
              <a:defRPr/>
            </a:pPr>
            <a:endParaRPr lang="id-ID" dirty="0">
              <a:solidFill>
                <a:schemeClr val="tx1"/>
              </a:solidFill>
            </a:endParaRPr>
          </a:p>
          <a:p>
            <a:pPr marL="285750" indent="-285750">
              <a:spcBef>
                <a:spcPts val="600"/>
              </a:spcBef>
              <a:spcAft>
                <a:spcPts val="600"/>
              </a:spcAft>
              <a:buFont typeface="Wingdings" panose="05000000000000000000" pitchFamily="2" charset="2"/>
              <a:buChar char="q"/>
              <a:defRPr/>
            </a:pPr>
            <a:endParaRPr lang="id-ID" dirty="0">
              <a:solidFill>
                <a:schemeClr val="tx1"/>
              </a:solidFill>
            </a:endParaRPr>
          </a:p>
          <a:p>
            <a:pPr marL="285750" indent="-285750">
              <a:spcBef>
                <a:spcPts val="600"/>
              </a:spcBef>
              <a:spcAft>
                <a:spcPts val="600"/>
              </a:spcAft>
              <a:buFont typeface="Wingdings" panose="05000000000000000000" pitchFamily="2" charset="2"/>
              <a:buChar char="q"/>
              <a:defRPr/>
            </a:pPr>
            <a:endParaRPr lang="id-ID" dirty="0">
              <a:solidFill>
                <a:schemeClr val="tx1"/>
              </a:solidFill>
            </a:endParaRPr>
          </a:p>
          <a:p>
            <a:pPr marL="285750" indent="-285750">
              <a:spcBef>
                <a:spcPts val="600"/>
              </a:spcBef>
              <a:spcAft>
                <a:spcPts val="600"/>
              </a:spcAft>
              <a:buFont typeface="Wingdings" panose="05000000000000000000" pitchFamily="2" charset="2"/>
              <a:buChar char="q"/>
              <a:defRPr/>
            </a:pPr>
            <a:endParaRPr lang="id-ID" dirty="0">
              <a:solidFill>
                <a:schemeClr val="tx1"/>
              </a:solidFill>
            </a:endParaRPr>
          </a:p>
          <a:p>
            <a:pPr marL="285750" indent="-285750">
              <a:spcBef>
                <a:spcPts val="600"/>
              </a:spcBef>
              <a:spcAft>
                <a:spcPts val="600"/>
              </a:spcAft>
              <a:buFont typeface="Wingdings" panose="05000000000000000000" pitchFamily="2" charset="2"/>
              <a:buChar char="q"/>
              <a:defRPr/>
            </a:pPr>
            <a:endParaRPr lang="id-ID" dirty="0">
              <a:solidFill>
                <a:schemeClr val="tx1"/>
              </a:solidFill>
            </a:endParaRPr>
          </a:p>
          <a:p>
            <a:pPr>
              <a:spcBef>
                <a:spcPts val="600"/>
              </a:spcBef>
              <a:spcAft>
                <a:spcPts val="600"/>
              </a:spcAft>
              <a:defRPr/>
            </a:pPr>
            <a:endParaRPr lang="id-ID"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9" name="Picture 8">
            <a:extLst>
              <a:ext uri="{FF2B5EF4-FFF2-40B4-BE49-F238E27FC236}">
                <a16:creationId xmlns:a16="http://schemas.microsoft.com/office/drawing/2014/main" id="{78534975-02C6-4CBC-AF29-FE7F30DE1BD4}"/>
              </a:ext>
            </a:extLst>
          </p:cNvPr>
          <p:cNvPicPr>
            <a:picLocks noChangeAspect="1"/>
          </p:cNvPicPr>
          <p:nvPr/>
        </p:nvPicPr>
        <p:blipFill>
          <a:blip r:embed="rId2"/>
          <a:stretch>
            <a:fillRect/>
          </a:stretch>
        </p:blipFill>
        <p:spPr>
          <a:xfrm>
            <a:off x="207630" y="1576883"/>
            <a:ext cx="6389659" cy="3077888"/>
          </a:xfrm>
          <a:prstGeom prst="rect">
            <a:avLst/>
          </a:prstGeom>
        </p:spPr>
      </p:pic>
    </p:spTree>
    <p:extLst>
      <p:ext uri="{BB962C8B-B14F-4D97-AF65-F5344CB8AC3E}">
        <p14:creationId xmlns:p14="http://schemas.microsoft.com/office/powerpoint/2010/main" val="3663823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28C9A-E668-4540-A756-40705EE9C646}"/>
              </a:ext>
            </a:extLst>
          </p:cNvPr>
          <p:cNvSpPr>
            <a:spLocks noGrp="1"/>
          </p:cNvSpPr>
          <p:nvPr>
            <p:ph type="title"/>
          </p:nvPr>
        </p:nvSpPr>
        <p:spPr/>
        <p:txBody>
          <a:bodyPr/>
          <a:lstStyle/>
          <a:p>
            <a:endParaRPr lang="id-ID"/>
          </a:p>
        </p:txBody>
      </p:sp>
      <p:sp>
        <p:nvSpPr>
          <p:cNvPr id="3" name="Title 1">
            <a:extLst>
              <a:ext uri="{FF2B5EF4-FFF2-40B4-BE49-F238E27FC236}">
                <a16:creationId xmlns:a16="http://schemas.microsoft.com/office/drawing/2014/main" id="{DB0190E3-86AC-495F-8E2E-2DA5B13E6FA4}"/>
              </a:ext>
            </a:extLst>
          </p:cNvPr>
          <p:cNvSpPr txBox="1">
            <a:spLocks noChangeArrowheads="1"/>
          </p:cNvSpPr>
          <p:nvPr/>
        </p:nvSpPr>
        <p:spPr bwMode="auto">
          <a:xfrm>
            <a:off x="179388" y="404813"/>
            <a:ext cx="6624637" cy="457200"/>
          </a:xfrm>
          <a:prstGeom prst="rect">
            <a:avLst/>
          </a:prstGeom>
          <a:noFill/>
          <a:ln>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defTabSz="342900" rtl="0" eaLnBrk="0" fontAlgn="base" hangingPunct="0">
              <a:spcBef>
                <a:spcPct val="0"/>
              </a:spcBef>
              <a:spcAft>
                <a:spcPct val="0"/>
              </a:spcAft>
              <a:defRPr sz="1950" b="1" kern="1200">
                <a:solidFill>
                  <a:schemeClr val="bg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a:lstStyle>
          <a:p>
            <a:pPr algn="l"/>
            <a:r>
              <a:rPr lang="en-SG" altLang="en-US" sz="2800" b="0">
                <a:solidFill>
                  <a:srgbClr val="FFFFFF"/>
                </a:solidFill>
                <a:latin typeface="Arial" panose="020B0604020202020204" pitchFamily="34" charset="0"/>
                <a:ea typeface="ヒラギノ角ゴ Pro W3" panose="020B0300000000000000" pitchFamily="34" charset="-128"/>
                <a:cs typeface="Arial" panose="020B0604020202020204" pitchFamily="34" charset="0"/>
              </a:rPr>
              <a:t>10. UI Design</a:t>
            </a:r>
          </a:p>
        </p:txBody>
      </p:sp>
      <p:sp>
        <p:nvSpPr>
          <p:cNvPr id="4" name="Rectangle 3">
            <a:extLst>
              <a:ext uri="{FF2B5EF4-FFF2-40B4-BE49-F238E27FC236}">
                <a16:creationId xmlns:a16="http://schemas.microsoft.com/office/drawing/2014/main" id="{739F4014-FD1D-452A-8E91-AB88CC6A6936}"/>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p:txBody>
      </p:sp>
      <p:sp>
        <p:nvSpPr>
          <p:cNvPr id="5" name="TextBox 4">
            <a:extLst>
              <a:ext uri="{FF2B5EF4-FFF2-40B4-BE49-F238E27FC236}">
                <a16:creationId xmlns:a16="http://schemas.microsoft.com/office/drawing/2014/main" id="{001F0DD1-28FA-43FA-8E3C-FE1FCE7E75F2}"/>
              </a:ext>
            </a:extLst>
          </p:cNvPr>
          <p:cNvSpPr txBox="1"/>
          <p:nvPr/>
        </p:nvSpPr>
        <p:spPr>
          <a:xfrm>
            <a:off x="111461" y="1194865"/>
            <a:ext cx="4572000" cy="369332"/>
          </a:xfrm>
          <a:prstGeom prst="rect">
            <a:avLst/>
          </a:prstGeom>
          <a:noFill/>
        </p:spPr>
        <p:txBody>
          <a:bodyPr wrap="square">
            <a:spAutoFit/>
          </a:bodyPr>
          <a:lstStyle/>
          <a:p>
            <a:pPr marL="285750" indent="-285750">
              <a:spcBef>
                <a:spcPts val="600"/>
              </a:spcBef>
              <a:spcAft>
                <a:spcPts val="600"/>
              </a:spcAft>
              <a:buFont typeface="Wingdings" panose="05000000000000000000" pitchFamily="2" charset="2"/>
              <a:buChar char="q"/>
              <a:defRPr/>
            </a:pPr>
            <a:r>
              <a:rPr lang="id-ID" sz="1800" dirty="0">
                <a:solidFill>
                  <a:schemeClr val="tx1"/>
                </a:solidFill>
              </a:rPr>
              <a:t>Edit Profile Page</a:t>
            </a:r>
            <a:endParaRPr lang="en-SG" sz="1800" dirty="0">
              <a:solidFill>
                <a:schemeClr val="tx1"/>
              </a:solidFill>
            </a:endParaRPr>
          </a:p>
        </p:txBody>
      </p:sp>
      <p:pic>
        <p:nvPicPr>
          <p:cNvPr id="7" name="Picture 6">
            <a:extLst>
              <a:ext uri="{FF2B5EF4-FFF2-40B4-BE49-F238E27FC236}">
                <a16:creationId xmlns:a16="http://schemas.microsoft.com/office/drawing/2014/main" id="{16D9C8A0-2BCE-4020-B7BF-724895AEFE1B}"/>
              </a:ext>
            </a:extLst>
          </p:cNvPr>
          <p:cNvPicPr>
            <a:picLocks noChangeAspect="1"/>
          </p:cNvPicPr>
          <p:nvPr/>
        </p:nvPicPr>
        <p:blipFill>
          <a:blip r:embed="rId2"/>
          <a:stretch>
            <a:fillRect/>
          </a:stretch>
        </p:blipFill>
        <p:spPr>
          <a:xfrm>
            <a:off x="179513" y="1596276"/>
            <a:ext cx="6336703" cy="4522903"/>
          </a:xfrm>
          <a:prstGeom prst="rect">
            <a:avLst/>
          </a:prstGeom>
        </p:spPr>
      </p:pic>
    </p:spTree>
    <p:extLst>
      <p:ext uri="{BB962C8B-B14F-4D97-AF65-F5344CB8AC3E}">
        <p14:creationId xmlns:p14="http://schemas.microsoft.com/office/powerpoint/2010/main" val="3103128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D589F33F-2B63-9A0E-5605-24854716AF4D}"/>
              </a:ext>
            </a:extLst>
          </p:cNvPr>
          <p:cNvSpPr>
            <a:spLocks noGrp="1" noChangeArrowheads="1"/>
          </p:cNvSpPr>
          <p:nvPr>
            <p:ph type="title"/>
          </p:nvPr>
        </p:nvSpPr>
        <p:spPr>
          <a:xfrm>
            <a:off x="179388" y="404813"/>
            <a:ext cx="582136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800" b="0">
                <a:solidFill>
                  <a:srgbClr val="FFFFFF"/>
                </a:solidFill>
                <a:latin typeface="Arial" panose="020B0604020202020204" pitchFamily="34" charset="0"/>
                <a:ea typeface="ヒラギノ角ゴ Pro W3" panose="020B0300000000000000" pitchFamily="34" charset="-128"/>
                <a:cs typeface="Arial" panose="020B0604020202020204" pitchFamily="34" charset="0"/>
              </a:rPr>
              <a:t>11. Spring Frameworks</a:t>
            </a:r>
          </a:p>
        </p:txBody>
      </p:sp>
      <p:sp>
        <p:nvSpPr>
          <p:cNvPr id="3" name="Rectangle 2">
            <a:extLst>
              <a:ext uri="{FF2B5EF4-FFF2-40B4-BE49-F238E27FC236}">
                <a16:creationId xmlns:a16="http://schemas.microsoft.com/office/drawing/2014/main" id="{5443AE1F-9AC7-8B06-55A5-E7BFC407D117}"/>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spcBef>
                <a:spcPts val="600"/>
              </a:spcBef>
              <a:spcAft>
                <a:spcPts val="600"/>
              </a:spcAft>
              <a:defRPr/>
            </a:pPr>
            <a:r>
              <a:rPr lang="en-SG" dirty="0">
                <a:solidFill>
                  <a:schemeClr val="tx1"/>
                </a:solidFill>
              </a:rPr>
              <a:t>Java Spring Includes</a:t>
            </a: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graphicFrame>
        <p:nvGraphicFramePr>
          <p:cNvPr id="6" name="Table 5">
            <a:extLst>
              <a:ext uri="{FF2B5EF4-FFF2-40B4-BE49-F238E27FC236}">
                <a16:creationId xmlns:a16="http://schemas.microsoft.com/office/drawing/2014/main" id="{8918B9BF-63CF-449E-ACC0-93CCD0F1F887}"/>
              </a:ext>
            </a:extLst>
          </p:cNvPr>
          <p:cNvGraphicFramePr>
            <a:graphicFrameLocks noGrp="1"/>
          </p:cNvGraphicFramePr>
          <p:nvPr>
            <p:extLst>
              <p:ext uri="{D42A27DB-BD31-4B8C-83A1-F6EECF244321}">
                <p14:modId xmlns:p14="http://schemas.microsoft.com/office/powerpoint/2010/main" val="328064092"/>
              </p:ext>
            </p:extLst>
          </p:nvPr>
        </p:nvGraphicFramePr>
        <p:xfrm>
          <a:off x="323850" y="1825625"/>
          <a:ext cx="8351838" cy="3111944"/>
        </p:xfrm>
        <a:graphic>
          <a:graphicData uri="http://schemas.openxmlformats.org/drawingml/2006/table">
            <a:tbl>
              <a:tblPr firstRow="1" bandRow="1">
                <a:tableStyleId>{5C22544A-7EE6-4342-B048-85BDC9FD1C3A}</a:tableStyleId>
              </a:tblPr>
              <a:tblGrid>
                <a:gridCol w="1007790">
                  <a:extLst>
                    <a:ext uri="{9D8B030D-6E8A-4147-A177-3AD203B41FA5}">
                      <a16:colId xmlns:a16="http://schemas.microsoft.com/office/drawing/2014/main" val="20000"/>
                    </a:ext>
                  </a:extLst>
                </a:gridCol>
                <a:gridCol w="2880320">
                  <a:extLst>
                    <a:ext uri="{9D8B030D-6E8A-4147-A177-3AD203B41FA5}">
                      <a16:colId xmlns:a16="http://schemas.microsoft.com/office/drawing/2014/main" val="20001"/>
                    </a:ext>
                  </a:extLst>
                </a:gridCol>
                <a:gridCol w="4463728">
                  <a:extLst>
                    <a:ext uri="{9D8B030D-6E8A-4147-A177-3AD203B41FA5}">
                      <a16:colId xmlns:a16="http://schemas.microsoft.com/office/drawing/2014/main" val="20002"/>
                    </a:ext>
                  </a:extLst>
                </a:gridCol>
              </a:tblGrid>
              <a:tr h="370460">
                <a:tc>
                  <a:txBody>
                    <a:bodyPr/>
                    <a:lstStyle/>
                    <a:p>
                      <a:r>
                        <a:rPr lang="en-SG" sz="1800" dirty="0"/>
                        <a:t>S. No.</a:t>
                      </a:r>
                    </a:p>
                  </a:txBody>
                  <a:tcPr marL="91428" marR="91428" marT="45673" marB="45673"/>
                </a:tc>
                <a:tc>
                  <a:txBody>
                    <a:bodyPr/>
                    <a:lstStyle/>
                    <a:p>
                      <a:r>
                        <a:rPr lang="en-SG" sz="1800" dirty="0"/>
                        <a:t>Include</a:t>
                      </a:r>
                    </a:p>
                  </a:txBody>
                  <a:tcPr marL="91428" marR="91428" marT="45673" marB="45673"/>
                </a:tc>
                <a:tc>
                  <a:txBody>
                    <a:bodyPr/>
                    <a:lstStyle/>
                    <a:p>
                      <a:r>
                        <a:rPr lang="en-SG" sz="1800" dirty="0"/>
                        <a:t>Purpose of Include</a:t>
                      </a:r>
                    </a:p>
                  </a:txBody>
                  <a:tcPr marL="91428" marR="91428" marT="45673" marB="45673"/>
                </a:tc>
                <a:extLst>
                  <a:ext uri="{0D108BD9-81ED-4DB2-BD59-A6C34878D82A}">
                    <a16:rowId xmlns:a16="http://schemas.microsoft.com/office/drawing/2014/main" val="10000"/>
                  </a:ext>
                </a:extLst>
              </a:tr>
              <a:tr h="913828">
                <a:tc>
                  <a:txBody>
                    <a:bodyPr/>
                    <a:lstStyle/>
                    <a:p>
                      <a:pPr algn="ctr"/>
                      <a:r>
                        <a:rPr lang="en-SG" sz="1800" dirty="0"/>
                        <a:t>1</a:t>
                      </a:r>
                    </a:p>
                  </a:txBody>
                  <a:tcPr marL="91423" marR="91423" marT="45680" marB="45680"/>
                </a:tc>
                <a:tc>
                  <a:txBody>
                    <a:bodyPr/>
                    <a:lstStyle/>
                    <a:p>
                      <a:pPr algn="l"/>
                      <a:r>
                        <a:rPr lang="en-SG" sz="1800" dirty="0"/>
                        <a:t>Spring Core</a:t>
                      </a:r>
                    </a:p>
                  </a:txBody>
                  <a:tcPr marL="91423" marR="91423" marT="45680" marB="45680"/>
                </a:tc>
                <a:tc>
                  <a:txBody>
                    <a:bodyPr/>
                    <a:lstStyle/>
                    <a:p>
                      <a:pPr algn="l"/>
                      <a:r>
                        <a:rPr lang="en-US" sz="1500" dirty="0"/>
                        <a:t>This module offers numerous functionalities for developing JEE applications, including dependency injection and management beans.</a:t>
                      </a:r>
                      <a:endParaRPr lang="en-SG" sz="1500" dirty="0"/>
                    </a:p>
                  </a:txBody>
                  <a:tcPr marL="91423" marR="91423" marT="45680" marB="45680"/>
                </a:tc>
                <a:extLst>
                  <a:ext uri="{0D108BD9-81ED-4DB2-BD59-A6C34878D82A}">
                    <a16:rowId xmlns:a16="http://schemas.microsoft.com/office/drawing/2014/main" val="10001"/>
                  </a:ext>
                </a:extLst>
              </a:tr>
              <a:tr h="913828">
                <a:tc>
                  <a:txBody>
                    <a:bodyPr/>
                    <a:lstStyle/>
                    <a:p>
                      <a:pPr algn="ctr"/>
                      <a:r>
                        <a:rPr lang="en-SG" sz="1800" dirty="0"/>
                        <a:t>2</a:t>
                      </a:r>
                    </a:p>
                  </a:txBody>
                  <a:tcPr marL="91423" marR="91423" marT="45680" marB="45680"/>
                </a:tc>
                <a:tc>
                  <a:txBody>
                    <a:bodyPr/>
                    <a:lstStyle/>
                    <a:p>
                      <a:pPr algn="l"/>
                      <a:r>
                        <a:rPr lang="en-SG" sz="1800" dirty="0"/>
                        <a:t>Spring data</a:t>
                      </a:r>
                    </a:p>
                  </a:txBody>
                  <a:tcPr marL="91423" marR="91423" marT="45680" marB="45680"/>
                </a:tc>
                <a:tc>
                  <a:txBody>
                    <a:bodyPr/>
                    <a:lstStyle/>
                    <a:p>
                      <a:pPr algn="l"/>
                      <a:r>
                        <a:rPr lang="en-US" sz="1500" dirty="0"/>
                        <a:t>Provide a collection of APIs that </a:t>
                      </a:r>
                      <a:r>
                        <a:rPr lang="id-ID" sz="1500" dirty="0"/>
                        <a:t>simplify working</a:t>
                      </a:r>
                      <a:r>
                        <a:rPr lang="en-US" sz="1500" dirty="0"/>
                        <a:t> with various data storage, including relational databases and NoSQL databases.</a:t>
                      </a:r>
                      <a:endParaRPr lang="en-SG" sz="1500" dirty="0"/>
                    </a:p>
                  </a:txBody>
                  <a:tcPr marL="91423" marR="91423" marT="45680" marB="45680"/>
                </a:tc>
                <a:extLst>
                  <a:ext uri="{0D108BD9-81ED-4DB2-BD59-A6C34878D82A}">
                    <a16:rowId xmlns:a16="http://schemas.microsoft.com/office/drawing/2014/main" val="3456986987"/>
                  </a:ext>
                </a:extLst>
              </a:tr>
              <a:tr h="913828">
                <a:tc>
                  <a:txBody>
                    <a:bodyPr/>
                    <a:lstStyle/>
                    <a:p>
                      <a:pPr algn="ctr"/>
                      <a:r>
                        <a:rPr lang="en-SG" sz="1800" dirty="0"/>
                        <a:t>3</a:t>
                      </a:r>
                    </a:p>
                  </a:txBody>
                  <a:tcPr marL="91423" marR="91423" marT="45680" marB="45680"/>
                </a:tc>
                <a:tc>
                  <a:txBody>
                    <a:bodyPr/>
                    <a:lstStyle/>
                    <a:p>
                      <a:pPr algn="l"/>
                      <a:r>
                        <a:rPr lang="en-SG" sz="1800" dirty="0"/>
                        <a:t>Spring MVC</a:t>
                      </a:r>
                    </a:p>
                  </a:txBody>
                  <a:tcPr marL="91423" marR="91423" marT="45680" marB="45680"/>
                </a:tc>
                <a:tc>
                  <a:txBody>
                    <a:bodyPr/>
                    <a:lstStyle/>
                    <a:p>
                      <a:pPr algn="l"/>
                      <a:r>
                        <a:rPr lang="en-SG" sz="1500" dirty="0"/>
                        <a:t>This module is the implementation of Model View, and Controller</a:t>
                      </a:r>
                    </a:p>
                  </a:txBody>
                  <a:tcPr marL="91423" marR="91423" marT="45680" marB="45680"/>
                </a:tc>
                <a:extLst>
                  <a:ext uri="{0D108BD9-81ED-4DB2-BD59-A6C34878D82A}">
                    <a16:rowId xmlns:a16="http://schemas.microsoft.com/office/drawing/2014/main" val="3754637687"/>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AE1A7-61AD-4F2A-8414-B24BAE97DF07}"/>
              </a:ext>
            </a:extLst>
          </p:cNvPr>
          <p:cNvSpPr>
            <a:spLocks noGrp="1"/>
          </p:cNvSpPr>
          <p:nvPr>
            <p:ph type="title"/>
          </p:nvPr>
        </p:nvSpPr>
        <p:spPr/>
        <p:txBody>
          <a:bodyPr/>
          <a:lstStyle/>
          <a:p>
            <a:endParaRPr lang="id-ID"/>
          </a:p>
        </p:txBody>
      </p:sp>
      <p:sp>
        <p:nvSpPr>
          <p:cNvPr id="5" name="Title 1">
            <a:extLst>
              <a:ext uri="{FF2B5EF4-FFF2-40B4-BE49-F238E27FC236}">
                <a16:creationId xmlns:a16="http://schemas.microsoft.com/office/drawing/2014/main" id="{0BCF1B4D-9711-470C-8588-984A6FF53289}"/>
              </a:ext>
            </a:extLst>
          </p:cNvPr>
          <p:cNvSpPr txBox="1">
            <a:spLocks noChangeArrowheads="1"/>
          </p:cNvSpPr>
          <p:nvPr/>
        </p:nvSpPr>
        <p:spPr bwMode="auto">
          <a:xfrm>
            <a:off x="179388" y="404813"/>
            <a:ext cx="6696075" cy="457200"/>
          </a:xfrm>
          <a:prstGeom prst="rect">
            <a:avLst/>
          </a:prstGeom>
          <a:noFill/>
          <a:ln>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defTabSz="342900" rtl="0" eaLnBrk="0" fontAlgn="base" hangingPunct="0">
              <a:spcBef>
                <a:spcPct val="0"/>
              </a:spcBef>
              <a:spcAft>
                <a:spcPct val="0"/>
              </a:spcAft>
              <a:defRPr sz="1950" b="1" kern="1200">
                <a:solidFill>
                  <a:schemeClr val="bg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a:lstStyle>
          <a:p>
            <a:pPr algn="l"/>
            <a:r>
              <a:rPr lang="en-SG" altLang="en-US" sz="2800" b="0">
                <a:solidFill>
                  <a:srgbClr val="FFFFFF"/>
                </a:solidFill>
                <a:latin typeface="Arial" panose="020B0604020202020204" pitchFamily="34" charset="0"/>
                <a:ea typeface="ヒラギノ角ゴ Pro W3" panose="020B0300000000000000" pitchFamily="34" charset="-128"/>
                <a:cs typeface="Arial" panose="020B0604020202020204" pitchFamily="34" charset="0"/>
              </a:rPr>
              <a:t>12. Software Development Methodology</a:t>
            </a:r>
          </a:p>
        </p:txBody>
      </p:sp>
      <p:sp>
        <p:nvSpPr>
          <p:cNvPr id="6" name="Rectangle 5">
            <a:extLst>
              <a:ext uri="{FF2B5EF4-FFF2-40B4-BE49-F238E27FC236}">
                <a16:creationId xmlns:a16="http://schemas.microsoft.com/office/drawing/2014/main" id="{6D63CB3F-94C2-49CA-997D-DAE38B2A5ADF}"/>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b="1" dirty="0">
                <a:solidFill>
                  <a:schemeClr val="tx1"/>
                </a:solidFill>
              </a:rPr>
              <a:t>Software Development Methodology being used</a:t>
            </a:r>
          </a:p>
          <a:p>
            <a:pPr>
              <a:spcBef>
                <a:spcPts val="600"/>
              </a:spcBef>
              <a:spcAft>
                <a:spcPts val="600"/>
              </a:spcAft>
              <a:defRPr/>
            </a:pPr>
            <a:r>
              <a:rPr lang="en-US" dirty="0">
                <a:solidFill>
                  <a:schemeClr val="tx1"/>
                </a:solidFill>
                <a:latin typeface="+mj-lt"/>
              </a:rPr>
              <a:t>Since this project is using a waterfall paradigm, which employs a sequential and linear approach, each phase must be finished before moving on to the next. Programmers may easily control the development process by adopting this model. The phases of this paradigm are requirement collection, design, implementation, testing, and maintenance, each of which depends on the results of the one before it.</a:t>
            </a:r>
            <a:endParaRPr lang="en-SG" dirty="0">
              <a:solidFill>
                <a:schemeClr val="tx1"/>
              </a:solidFill>
              <a:latin typeface="+mj-lt"/>
            </a:endParaRPr>
          </a:p>
          <a:p>
            <a:pPr marL="285750" indent="-285750">
              <a:buFont typeface="Wingdings" panose="05000000000000000000" pitchFamily="2" charset="2"/>
              <a:buChar char="q"/>
              <a:defRPr/>
            </a:pPr>
            <a:endParaRPr lang="en-SG" dirty="0">
              <a:solidFill>
                <a:schemeClr val="tx1"/>
              </a:solidFill>
            </a:endParaRPr>
          </a:p>
          <a:p>
            <a:pPr lvl="1">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7" name="Picture 6">
            <a:extLst>
              <a:ext uri="{FF2B5EF4-FFF2-40B4-BE49-F238E27FC236}">
                <a16:creationId xmlns:a16="http://schemas.microsoft.com/office/drawing/2014/main" id="{E7D2E607-391B-48FA-AA2C-20A0AC579A23}"/>
              </a:ext>
            </a:extLst>
          </p:cNvPr>
          <p:cNvPicPr>
            <a:picLocks noChangeAspect="1"/>
          </p:cNvPicPr>
          <p:nvPr/>
        </p:nvPicPr>
        <p:blipFill>
          <a:blip r:embed="rId2"/>
          <a:stretch>
            <a:fillRect/>
          </a:stretch>
        </p:blipFill>
        <p:spPr>
          <a:xfrm>
            <a:off x="1727684" y="3253747"/>
            <a:ext cx="5688632" cy="319944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B8063ED1-EE2D-9CFA-9CD5-75DAB0AD0F16}"/>
              </a:ext>
            </a:extLst>
          </p:cNvPr>
          <p:cNvSpPr>
            <a:spLocks noGrp="1" noChangeArrowheads="1"/>
          </p:cNvSpPr>
          <p:nvPr>
            <p:ph type="title"/>
          </p:nvPr>
        </p:nvSpPr>
        <p:spPr>
          <a:xfrm>
            <a:off x="179388" y="404813"/>
            <a:ext cx="6840537"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800" b="0">
                <a:solidFill>
                  <a:srgbClr val="FFFFFF"/>
                </a:solidFill>
                <a:latin typeface="Arial" panose="020B0604020202020204" pitchFamily="34" charset="0"/>
                <a:ea typeface="ヒラギノ角ゴ Pro W3" panose="020B0300000000000000" pitchFamily="34" charset="-128"/>
                <a:cs typeface="Arial" panose="020B0604020202020204" pitchFamily="34" charset="0"/>
              </a:rPr>
              <a:t>14. Application Screen Shots</a:t>
            </a:r>
          </a:p>
        </p:txBody>
      </p:sp>
      <p:pic>
        <p:nvPicPr>
          <p:cNvPr id="5" name="Picture 4">
            <a:extLst>
              <a:ext uri="{FF2B5EF4-FFF2-40B4-BE49-F238E27FC236}">
                <a16:creationId xmlns:a16="http://schemas.microsoft.com/office/drawing/2014/main" id="{3D5AD581-6842-43F2-B831-A977A371B74F}"/>
              </a:ext>
            </a:extLst>
          </p:cNvPr>
          <p:cNvPicPr>
            <a:picLocks noChangeAspect="1"/>
          </p:cNvPicPr>
          <p:nvPr/>
        </p:nvPicPr>
        <p:blipFill>
          <a:blip r:embed="rId2"/>
          <a:stretch>
            <a:fillRect/>
          </a:stretch>
        </p:blipFill>
        <p:spPr>
          <a:xfrm>
            <a:off x="24439" y="1150901"/>
            <a:ext cx="6433517" cy="3483962"/>
          </a:xfrm>
          <a:prstGeom prst="rect">
            <a:avLst/>
          </a:prstGeom>
        </p:spPr>
      </p:pic>
      <p:pic>
        <p:nvPicPr>
          <p:cNvPr id="6" name="Picture 5">
            <a:extLst>
              <a:ext uri="{FF2B5EF4-FFF2-40B4-BE49-F238E27FC236}">
                <a16:creationId xmlns:a16="http://schemas.microsoft.com/office/drawing/2014/main" id="{6E08C74C-7205-4611-A787-9C95EEF1EF7E}"/>
              </a:ext>
            </a:extLst>
          </p:cNvPr>
          <p:cNvPicPr>
            <a:picLocks noChangeAspect="1"/>
          </p:cNvPicPr>
          <p:nvPr/>
        </p:nvPicPr>
        <p:blipFill>
          <a:blip r:embed="rId3"/>
          <a:stretch>
            <a:fillRect/>
          </a:stretch>
        </p:blipFill>
        <p:spPr>
          <a:xfrm>
            <a:off x="24439" y="4572111"/>
            <a:ext cx="3959860" cy="1151890"/>
          </a:xfrm>
          <a:prstGeom prst="rect">
            <a:avLst/>
          </a:prstGeom>
        </p:spPr>
      </p:pic>
      <p:sp>
        <p:nvSpPr>
          <p:cNvPr id="2" name="TextBox 1">
            <a:extLst>
              <a:ext uri="{FF2B5EF4-FFF2-40B4-BE49-F238E27FC236}">
                <a16:creationId xmlns:a16="http://schemas.microsoft.com/office/drawing/2014/main" id="{2F46C416-CF63-4127-98B1-4DF001014F10}"/>
              </a:ext>
            </a:extLst>
          </p:cNvPr>
          <p:cNvSpPr txBox="1"/>
          <p:nvPr/>
        </p:nvSpPr>
        <p:spPr>
          <a:xfrm>
            <a:off x="4506782" y="4701926"/>
            <a:ext cx="3456384" cy="2044149"/>
          </a:xfrm>
          <a:prstGeom prst="rect">
            <a:avLst/>
          </a:prstGeom>
          <a:noFill/>
        </p:spPr>
        <p:txBody>
          <a:bodyPr wrap="square" rtlCol="0">
            <a:spAutoFit/>
          </a:bodyPr>
          <a:lstStyle/>
          <a:p>
            <a:pPr marL="342900" lvl="0" indent="-342900" algn="just">
              <a:lnSpc>
                <a:spcPct val="150000"/>
              </a:lnSpc>
              <a:spcBef>
                <a:spcPts val="100"/>
              </a:spcBef>
              <a:buFont typeface="Calibri" panose="020F0502020204030204" pitchFamily="34" charset="0"/>
              <a:buChar char="-"/>
              <a:tabLst>
                <a:tab pos="4191000" algn="l"/>
              </a:tabLst>
            </a:pPr>
            <a:r>
              <a:rPr lang="id-ID" sz="1800" dirty="0">
                <a:effectLst/>
                <a:latin typeface="Product Sans Light"/>
                <a:ea typeface="Calibri" panose="020F0502020204030204" pitchFamily="34" charset="0"/>
                <a:cs typeface="Times New Roman" panose="02020603050405020304" pitchFamily="18" charset="0"/>
              </a:rPr>
              <a:t>Look in the repository</a:t>
            </a:r>
            <a:endParaRPr lang="id-ID" sz="1800" dirty="0">
              <a:effectLst/>
              <a:latin typeface="Calibri Light" panose="020F03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100"/>
              </a:spcBef>
              <a:buFont typeface="Calibri" panose="020F0502020204030204" pitchFamily="34" charset="0"/>
              <a:buChar char="-"/>
              <a:tabLst>
                <a:tab pos="4191000" algn="l"/>
              </a:tabLst>
            </a:pPr>
            <a:r>
              <a:rPr lang="id-ID" sz="1800" dirty="0">
                <a:effectLst/>
                <a:latin typeface="Product Sans Light"/>
                <a:ea typeface="Calibri" panose="020F0502020204030204" pitchFamily="34" charset="0"/>
                <a:cs typeface="Times New Roman" panose="02020603050405020304" pitchFamily="18" charset="0"/>
              </a:rPr>
              <a:t>Concern in the search method</a:t>
            </a:r>
            <a:endParaRPr lang="id-ID" sz="1800" dirty="0">
              <a:effectLst/>
              <a:latin typeface="Calibri Light" panose="020F0302020204030204" pitchFamily="34" charset="0"/>
              <a:ea typeface="Calibri" panose="020F0502020204030204" pitchFamily="34" charset="0"/>
              <a:cs typeface="Times New Roman" panose="02020603050405020304" pitchFamily="18" charset="0"/>
            </a:endParaRPr>
          </a:p>
          <a:p>
            <a:r>
              <a:rPr lang="id-ID" sz="1800" dirty="0">
                <a:effectLst/>
                <a:latin typeface="Product Sans Light"/>
                <a:ea typeface="Times New Roman" panose="02020603050405020304" pitchFamily="18" charset="0"/>
                <a:cs typeface="Times New Roman" panose="02020603050405020304" pitchFamily="18" charset="0"/>
              </a:rPr>
              <a:t>	Do you have a title or not, if 	not change with other data 	that you have like a city or a 	phone number</a:t>
            </a:r>
            <a:endParaRPr lang="id-ID"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2">
            <a:extLst>
              <a:ext uri="{FF2B5EF4-FFF2-40B4-BE49-F238E27FC236}">
                <a16:creationId xmlns:a16="http://schemas.microsoft.com/office/drawing/2014/main" id="{1AF4B3CE-C926-283D-A2F8-00C27F13E5F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US" altLang="en-US" sz="2800">
                <a:solidFill>
                  <a:srgbClr val="FFFFFF"/>
                </a:solidFill>
                <a:cs typeface="Arial" panose="020B0604020202020204" pitchFamily="34" charset="0"/>
              </a:rPr>
              <a:t>15. Project Milestones &amp; Tasks</a:t>
            </a:r>
          </a:p>
        </p:txBody>
      </p:sp>
      <p:graphicFrame>
        <p:nvGraphicFramePr>
          <p:cNvPr id="4" name="Table 3">
            <a:extLst>
              <a:ext uri="{FF2B5EF4-FFF2-40B4-BE49-F238E27FC236}">
                <a16:creationId xmlns:a16="http://schemas.microsoft.com/office/drawing/2014/main" id="{1455DBBA-E993-4105-BC43-B9F608F9C404}"/>
              </a:ext>
            </a:extLst>
          </p:cNvPr>
          <p:cNvGraphicFramePr>
            <a:graphicFrameLocks noGrp="1"/>
          </p:cNvGraphicFramePr>
          <p:nvPr/>
        </p:nvGraphicFramePr>
        <p:xfrm>
          <a:off x="153988" y="1196975"/>
          <a:ext cx="8785225" cy="5357815"/>
        </p:xfrm>
        <a:graphic>
          <a:graphicData uri="http://schemas.openxmlformats.org/drawingml/2006/table">
            <a:tbl>
              <a:tblPr firstRow="1" bandRow="1">
                <a:tableStyleId>{5C22544A-7EE6-4342-B048-85BDC9FD1C3A}</a:tableStyleId>
              </a:tblPr>
              <a:tblGrid>
                <a:gridCol w="1080150">
                  <a:extLst>
                    <a:ext uri="{9D8B030D-6E8A-4147-A177-3AD203B41FA5}">
                      <a16:colId xmlns:a16="http://schemas.microsoft.com/office/drawing/2014/main" val="20000"/>
                    </a:ext>
                  </a:extLst>
                </a:gridCol>
                <a:gridCol w="6064336">
                  <a:extLst>
                    <a:ext uri="{9D8B030D-6E8A-4147-A177-3AD203B41FA5}">
                      <a16:colId xmlns:a16="http://schemas.microsoft.com/office/drawing/2014/main" val="20001"/>
                    </a:ext>
                  </a:extLst>
                </a:gridCol>
                <a:gridCol w="1640739">
                  <a:extLst>
                    <a:ext uri="{9D8B030D-6E8A-4147-A177-3AD203B41FA5}">
                      <a16:colId xmlns:a16="http://schemas.microsoft.com/office/drawing/2014/main" val="20002"/>
                    </a:ext>
                  </a:extLst>
                </a:gridCol>
              </a:tblGrid>
              <a:tr h="852663">
                <a:tc>
                  <a:txBody>
                    <a:bodyPr/>
                    <a:lstStyle/>
                    <a:p>
                      <a:pPr algn="ctr" fontAlgn="ctr"/>
                      <a:r>
                        <a:rPr lang="en-SG" sz="1800" u="none" strike="noStrike" dirty="0">
                          <a:effectLst/>
                        </a:rPr>
                        <a:t>Project Task ID</a:t>
                      </a:r>
                      <a:endParaRPr lang="en-SG" sz="1800" b="1"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Project Task Description</a:t>
                      </a:r>
                      <a:endParaRPr lang="en-SG" sz="1800" b="1"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Project Milestone</a:t>
                      </a:r>
                      <a:r>
                        <a:rPr lang="en-SG" sz="1800" u="none" strike="noStrike" baseline="0" dirty="0">
                          <a:effectLst/>
                        </a:rPr>
                        <a:t> ID</a:t>
                      </a:r>
                      <a:endParaRPr lang="en-SG" sz="1800" b="1"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0"/>
                  </a:ext>
                </a:extLst>
              </a:tr>
              <a:tr h="554989">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GB" sz="1800" kern="1200" dirty="0">
                          <a:solidFill>
                            <a:schemeClr val="dk1"/>
                          </a:solidFill>
                          <a:effectLst/>
                          <a:latin typeface="+mn-lt"/>
                          <a:ea typeface="+mn-ea"/>
                          <a:cs typeface="+mn-cs"/>
                        </a:rPr>
                        <a:t>Setup the Development Environment based on the Technical Development Environment</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1"/>
                  </a:ext>
                </a:extLst>
              </a:tr>
              <a:tr h="554989">
                <a:tc>
                  <a:txBody>
                    <a:bodyPr/>
                    <a:lstStyle/>
                    <a:p>
                      <a:pPr algn="ctr" fontAlgn="ctr"/>
                      <a:r>
                        <a:rPr lang="en-SG" sz="1800" u="none" strike="noStrike" dirty="0">
                          <a:effectLst/>
                        </a:rPr>
                        <a:t> 2</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kern="1200" dirty="0">
                          <a:solidFill>
                            <a:schemeClr val="dk1"/>
                          </a:solidFill>
                          <a:effectLst/>
                          <a:latin typeface="+mn-lt"/>
                          <a:ea typeface="+mn-ea"/>
                          <a:cs typeface="+mn-cs"/>
                        </a:rPr>
                        <a:t>Power point Detailing the Business Process in the Proposed Application</a:t>
                      </a:r>
                    </a:p>
                  </a:txBody>
                  <a:tcPr marL="6350" marR="6350" marT="6349" marB="0" anchor="ctr"/>
                </a:tc>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2"/>
                  </a:ext>
                </a:extLst>
              </a:tr>
              <a:tr h="554983">
                <a:tc>
                  <a:txBody>
                    <a:bodyPr/>
                    <a:lstStyle/>
                    <a:p>
                      <a:pPr algn="ctr" fontAlgn="ctr"/>
                      <a:r>
                        <a:rPr lang="en-SG" sz="1800" u="none" strike="noStrike" dirty="0">
                          <a:effectLst/>
                        </a:rPr>
                        <a:t> 3</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kern="1200" dirty="0">
                          <a:solidFill>
                            <a:schemeClr val="dk1"/>
                          </a:solidFill>
                          <a:effectLst/>
                          <a:latin typeface="+mn-lt"/>
                          <a:ea typeface="+mn-ea"/>
                          <a:cs typeface="+mn-cs"/>
                        </a:rPr>
                        <a:t>Project Report detailing the Technical Design</a:t>
                      </a:r>
                    </a:p>
                  </a:txBody>
                  <a:tcPr marL="6350" marR="6350" marT="6349" marB="0" anchor="ctr"/>
                </a:tc>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3"/>
                  </a:ext>
                </a:extLst>
              </a:tr>
              <a:tr h="554983">
                <a:tc>
                  <a:txBody>
                    <a:bodyPr/>
                    <a:lstStyle/>
                    <a:p>
                      <a:pPr algn="ctr" fontAlgn="ctr"/>
                      <a:r>
                        <a:rPr lang="en-SG" sz="1800" u="none" strike="noStrike" dirty="0">
                          <a:effectLst/>
                        </a:rPr>
                        <a:t> 4</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u="none" strike="noStrike" dirty="0">
                          <a:effectLst/>
                        </a:rPr>
                        <a:t>Power Point Detailing the Project Plan</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4"/>
                  </a:ext>
                </a:extLst>
              </a:tr>
              <a:tr h="554983">
                <a:tc>
                  <a:txBody>
                    <a:bodyPr/>
                    <a:lstStyle/>
                    <a:p>
                      <a:pPr algn="ctr" fontAlgn="ctr"/>
                      <a:r>
                        <a:rPr lang="en-SG" sz="1800" u="none" strike="noStrike" dirty="0">
                          <a:effectLst/>
                        </a:rPr>
                        <a:t> 5</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b="0" i="0" u="none" strike="noStrike" dirty="0">
                          <a:solidFill>
                            <a:srgbClr val="000000"/>
                          </a:solidFill>
                          <a:effectLst/>
                          <a:latin typeface="Calibri" panose="020F0502020204030204" pitchFamily="34" charset="0"/>
                        </a:rPr>
                        <a:t>Develop the UI HTML standard pages (Based on Module 3 work)</a:t>
                      </a:r>
                    </a:p>
                  </a:txBody>
                  <a:tcPr marL="6350" marR="6350" marT="6349" marB="0" anchor="ctr"/>
                </a:tc>
                <a:tc>
                  <a:txBody>
                    <a:bodyPr/>
                    <a:lstStyle/>
                    <a:p>
                      <a:pPr algn="ctr" fontAlgn="ctr"/>
                      <a:r>
                        <a:rPr lang="en-SG" sz="1800" u="none" strike="noStrike" dirty="0">
                          <a:effectLst/>
                        </a:rPr>
                        <a:t> 2</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5"/>
                  </a:ext>
                </a:extLst>
              </a:tr>
              <a:tr h="620259">
                <a:tc>
                  <a:txBody>
                    <a:bodyPr/>
                    <a:lstStyle/>
                    <a:p>
                      <a:pPr algn="ctr" fontAlgn="ctr"/>
                      <a:r>
                        <a:rPr lang="en-SG" sz="1800" u="none" strike="noStrike" dirty="0">
                          <a:effectLst/>
                        </a:rPr>
                        <a:t> 6</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marR="0" lvl="0" indent="0" algn="l" defTabSz="342900" rtl="0" eaLnBrk="1" fontAlgn="ctr" latinLnBrk="0" hangingPunct="1">
                        <a:lnSpc>
                          <a:spcPct val="100000"/>
                        </a:lnSpc>
                        <a:spcBef>
                          <a:spcPts val="0"/>
                        </a:spcBef>
                        <a:spcAft>
                          <a:spcPts val="0"/>
                        </a:spcAft>
                        <a:buClrTx/>
                        <a:buSzTx/>
                        <a:buFontTx/>
                        <a:buNone/>
                        <a:tabLst/>
                        <a:defRPr/>
                      </a:pPr>
                      <a:r>
                        <a:rPr lang="en-SG" sz="1800" b="0" i="0" u="none" strike="noStrike" dirty="0">
                          <a:solidFill>
                            <a:srgbClr val="000000"/>
                          </a:solidFill>
                          <a:effectLst/>
                          <a:latin typeface="Calibri" panose="020F0502020204030204" pitchFamily="34" charset="0"/>
                        </a:rPr>
                        <a:t>Create common Spring</a:t>
                      </a:r>
                      <a:r>
                        <a:rPr lang="en-SG" sz="1800" b="0" i="0" u="none" strike="noStrike" baseline="0" dirty="0">
                          <a:solidFill>
                            <a:srgbClr val="000000"/>
                          </a:solidFill>
                          <a:effectLst/>
                          <a:latin typeface="Calibri" panose="020F0502020204030204" pitchFamily="34" charset="0"/>
                        </a:rPr>
                        <a:t> </a:t>
                      </a:r>
                      <a:r>
                        <a:rPr lang="en-SG" sz="1800" b="0" i="0" u="none" strike="noStrike" dirty="0">
                          <a:solidFill>
                            <a:srgbClr val="000000"/>
                          </a:solidFill>
                          <a:effectLst/>
                          <a:latin typeface="Calibri" panose="020F0502020204030204" pitchFamily="34" charset="0"/>
                        </a:rPr>
                        <a:t>Includes, Models, Views &amp; Controllers</a:t>
                      </a:r>
                    </a:p>
                  </a:txBody>
                  <a:tcPr marL="6350" marR="6350" marT="6349" marB="0" anchor="ctr"/>
                </a:tc>
                <a:tc>
                  <a:txBody>
                    <a:bodyPr/>
                    <a:lstStyle/>
                    <a:p>
                      <a:pPr algn="ctr" fontAlgn="ctr"/>
                      <a:r>
                        <a:rPr lang="en-SG" sz="1800" u="none" strike="noStrike" dirty="0">
                          <a:effectLst/>
                        </a:rPr>
                        <a:t> 2</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6"/>
                  </a:ext>
                </a:extLst>
              </a:tr>
              <a:tr h="554983">
                <a:tc>
                  <a:txBody>
                    <a:bodyPr/>
                    <a:lstStyle/>
                    <a:p>
                      <a:pPr algn="ctr" fontAlgn="ctr"/>
                      <a:r>
                        <a:rPr lang="en-SG" sz="1800" u="none" strike="noStrike" dirty="0">
                          <a:effectLst/>
                        </a:rPr>
                        <a:t> 7</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kern="1200" dirty="0">
                          <a:solidFill>
                            <a:schemeClr val="dk1"/>
                          </a:solidFill>
                          <a:effectLst/>
                          <a:latin typeface="+mn-lt"/>
                          <a:ea typeface="+mn-ea"/>
                          <a:cs typeface="+mn-cs"/>
                        </a:rPr>
                        <a:t>Develop Classes</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 2</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7"/>
                  </a:ext>
                </a:extLst>
              </a:tr>
              <a:tr h="554983">
                <a:tc>
                  <a:txBody>
                    <a:bodyPr/>
                    <a:lstStyle/>
                    <a:p>
                      <a:pPr algn="ctr" fontAlgn="ctr"/>
                      <a:r>
                        <a:rPr lang="en-SG" sz="1800" u="none" strike="noStrike" dirty="0">
                          <a:effectLst/>
                        </a:rPr>
                        <a:t> 8</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u="none" strike="noStrike" dirty="0">
                          <a:effectLst/>
                        </a:rPr>
                        <a:t>Develop Spring Application</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2</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
            <a:extLst>
              <a:ext uri="{FF2B5EF4-FFF2-40B4-BE49-F238E27FC236}">
                <a16:creationId xmlns:a16="http://schemas.microsoft.com/office/drawing/2014/main" id="{0000AA9E-EFF1-5AAF-C193-A4EE68D64365}"/>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US" altLang="en-US" sz="2800">
                <a:solidFill>
                  <a:srgbClr val="FFFFFF"/>
                </a:solidFill>
                <a:cs typeface="Arial" panose="020B0604020202020204" pitchFamily="34" charset="0"/>
              </a:rPr>
              <a:t>16. Project Milestones &amp; Tasks</a:t>
            </a:r>
          </a:p>
        </p:txBody>
      </p:sp>
      <p:graphicFrame>
        <p:nvGraphicFramePr>
          <p:cNvPr id="2" name="Table 1">
            <a:extLst>
              <a:ext uri="{FF2B5EF4-FFF2-40B4-BE49-F238E27FC236}">
                <a16:creationId xmlns:a16="http://schemas.microsoft.com/office/drawing/2014/main" id="{D87B2103-5BCA-41E7-8615-46381FECAAE7}"/>
              </a:ext>
            </a:extLst>
          </p:cNvPr>
          <p:cNvGraphicFramePr>
            <a:graphicFrameLocks noGrp="1"/>
          </p:cNvGraphicFramePr>
          <p:nvPr/>
        </p:nvGraphicFramePr>
        <p:xfrm>
          <a:off x="153988" y="1196975"/>
          <a:ext cx="8785225" cy="2516187"/>
        </p:xfrm>
        <a:graphic>
          <a:graphicData uri="http://schemas.openxmlformats.org/drawingml/2006/table">
            <a:tbl>
              <a:tblPr firstRow="1" bandRow="1">
                <a:tableStyleId>{5C22544A-7EE6-4342-B048-85BDC9FD1C3A}</a:tableStyleId>
              </a:tblPr>
              <a:tblGrid>
                <a:gridCol w="1080150">
                  <a:extLst>
                    <a:ext uri="{9D8B030D-6E8A-4147-A177-3AD203B41FA5}">
                      <a16:colId xmlns:a16="http://schemas.microsoft.com/office/drawing/2014/main" val="20000"/>
                    </a:ext>
                  </a:extLst>
                </a:gridCol>
                <a:gridCol w="6064336">
                  <a:extLst>
                    <a:ext uri="{9D8B030D-6E8A-4147-A177-3AD203B41FA5}">
                      <a16:colId xmlns:a16="http://schemas.microsoft.com/office/drawing/2014/main" val="20001"/>
                    </a:ext>
                  </a:extLst>
                </a:gridCol>
                <a:gridCol w="1640739">
                  <a:extLst>
                    <a:ext uri="{9D8B030D-6E8A-4147-A177-3AD203B41FA5}">
                      <a16:colId xmlns:a16="http://schemas.microsoft.com/office/drawing/2014/main" val="20002"/>
                    </a:ext>
                  </a:extLst>
                </a:gridCol>
              </a:tblGrid>
              <a:tr h="852180">
                <a:tc>
                  <a:txBody>
                    <a:bodyPr/>
                    <a:lstStyle/>
                    <a:p>
                      <a:pPr algn="ctr" fontAlgn="ctr"/>
                      <a:r>
                        <a:rPr lang="en-SG" sz="1800" u="none" strike="noStrike" dirty="0">
                          <a:effectLst/>
                        </a:rPr>
                        <a:t>Project Task ID</a:t>
                      </a:r>
                      <a:endParaRPr lang="en-SG" sz="1800" b="1" i="0" u="none" strike="noStrike" dirty="0">
                        <a:solidFill>
                          <a:srgbClr val="000000"/>
                        </a:solidFill>
                        <a:effectLst/>
                        <a:latin typeface="Calibri" panose="020F0502020204030204" pitchFamily="34" charset="0"/>
                      </a:endParaRPr>
                    </a:p>
                  </a:txBody>
                  <a:tcPr marL="6350" marR="6350" marT="6346" marB="0" anchor="ctr"/>
                </a:tc>
                <a:tc>
                  <a:txBody>
                    <a:bodyPr/>
                    <a:lstStyle/>
                    <a:p>
                      <a:pPr algn="ctr" fontAlgn="ctr"/>
                      <a:r>
                        <a:rPr lang="en-SG" sz="1800" u="none" strike="noStrike" dirty="0">
                          <a:effectLst/>
                        </a:rPr>
                        <a:t>Project Task Description</a:t>
                      </a:r>
                      <a:endParaRPr lang="en-SG" sz="1800" b="1" i="0" u="none" strike="noStrike" dirty="0">
                        <a:solidFill>
                          <a:srgbClr val="000000"/>
                        </a:solidFill>
                        <a:effectLst/>
                        <a:latin typeface="Calibri" panose="020F0502020204030204" pitchFamily="34" charset="0"/>
                      </a:endParaRPr>
                    </a:p>
                  </a:txBody>
                  <a:tcPr marL="6350" marR="6350" marT="6346" marB="0" anchor="ctr"/>
                </a:tc>
                <a:tc>
                  <a:txBody>
                    <a:bodyPr/>
                    <a:lstStyle/>
                    <a:p>
                      <a:pPr algn="ctr" fontAlgn="ctr"/>
                      <a:r>
                        <a:rPr lang="en-SG" sz="1800" u="none" strike="noStrike" dirty="0">
                          <a:effectLst/>
                        </a:rPr>
                        <a:t>Project Milestone</a:t>
                      </a:r>
                      <a:r>
                        <a:rPr lang="en-SG" sz="1800" u="none" strike="noStrike" baseline="0" dirty="0">
                          <a:effectLst/>
                        </a:rPr>
                        <a:t> ID</a:t>
                      </a:r>
                      <a:endParaRPr lang="en-SG" sz="1800" b="1" i="0" u="none" strike="noStrike" dirty="0">
                        <a:solidFill>
                          <a:srgbClr val="000000"/>
                        </a:solidFill>
                        <a:effectLst/>
                        <a:latin typeface="Calibri" panose="020F0502020204030204" pitchFamily="34" charset="0"/>
                      </a:endParaRPr>
                    </a:p>
                  </a:txBody>
                  <a:tcPr marL="6350" marR="6350" marT="6346" marB="0" anchor="ctr"/>
                </a:tc>
                <a:extLst>
                  <a:ext uri="{0D108BD9-81ED-4DB2-BD59-A6C34878D82A}">
                    <a16:rowId xmlns:a16="http://schemas.microsoft.com/office/drawing/2014/main" val="10000"/>
                  </a:ext>
                </a:extLst>
              </a:tr>
              <a:tr h="554669">
                <a:tc>
                  <a:txBody>
                    <a:bodyPr/>
                    <a:lstStyle/>
                    <a:p>
                      <a:pPr algn="ctr" fontAlgn="ctr"/>
                      <a:r>
                        <a:rPr lang="en-SG" sz="1800" u="none" strike="noStrike" dirty="0">
                          <a:effectLst/>
                        </a:rPr>
                        <a:t> 9</a:t>
                      </a:r>
                      <a:endParaRPr lang="en-SG" sz="1800" b="0" i="0" u="none" strike="noStrike" dirty="0">
                        <a:solidFill>
                          <a:srgbClr val="000000"/>
                        </a:solidFill>
                        <a:effectLst/>
                        <a:latin typeface="Calibri" panose="020F0502020204030204" pitchFamily="34" charset="0"/>
                      </a:endParaRPr>
                    </a:p>
                  </a:txBody>
                  <a:tcPr marL="6350" marR="6350" marT="6346" marB="0" anchor="ctr"/>
                </a:tc>
                <a:tc>
                  <a:txBody>
                    <a:bodyPr/>
                    <a:lstStyle/>
                    <a:p>
                      <a:pPr marL="72000" algn="l" fontAlgn="ctr"/>
                      <a:r>
                        <a:rPr lang="en-SG" sz="1800" u="none" strike="noStrike" dirty="0">
                          <a:effectLst/>
                        </a:rPr>
                        <a:t>Develop Test Cases</a:t>
                      </a:r>
                      <a:endParaRPr lang="en-SG" sz="1800" b="0" i="0" u="none" strike="noStrike" dirty="0">
                        <a:solidFill>
                          <a:srgbClr val="000000"/>
                        </a:solidFill>
                        <a:effectLst/>
                        <a:latin typeface="Calibri" panose="020F0502020204030204" pitchFamily="34" charset="0"/>
                      </a:endParaRPr>
                    </a:p>
                  </a:txBody>
                  <a:tcPr marL="6350" marR="6350" marT="6346" marB="0" anchor="ctr"/>
                </a:tc>
                <a:tc>
                  <a:txBody>
                    <a:bodyPr/>
                    <a:lstStyle/>
                    <a:p>
                      <a:pPr algn="ctr" fontAlgn="ctr"/>
                      <a:r>
                        <a:rPr lang="en-SG" sz="1800" u="none" strike="noStrike" dirty="0">
                          <a:effectLst/>
                        </a:rPr>
                        <a:t> 3</a:t>
                      </a:r>
                      <a:endParaRPr lang="en-SG" sz="1800" b="0" i="0" u="none" strike="noStrike" dirty="0">
                        <a:solidFill>
                          <a:srgbClr val="000000"/>
                        </a:solidFill>
                        <a:effectLst/>
                        <a:latin typeface="Calibri" panose="020F0502020204030204" pitchFamily="34" charset="0"/>
                      </a:endParaRPr>
                    </a:p>
                  </a:txBody>
                  <a:tcPr marL="6350" marR="6350" marT="6346" marB="0" anchor="ctr"/>
                </a:tc>
                <a:extLst>
                  <a:ext uri="{0D108BD9-81ED-4DB2-BD59-A6C34878D82A}">
                    <a16:rowId xmlns:a16="http://schemas.microsoft.com/office/drawing/2014/main" val="10001"/>
                  </a:ext>
                </a:extLst>
              </a:tr>
              <a:tr h="554669">
                <a:tc>
                  <a:txBody>
                    <a:bodyPr/>
                    <a:lstStyle/>
                    <a:p>
                      <a:pPr algn="ctr" fontAlgn="ctr"/>
                      <a:r>
                        <a:rPr lang="en-SG" sz="1800" b="0" i="0" u="none" strike="noStrike" dirty="0">
                          <a:solidFill>
                            <a:srgbClr val="000000"/>
                          </a:solidFill>
                          <a:effectLst/>
                          <a:latin typeface="Calibri" panose="020F0502020204030204" pitchFamily="34" charset="0"/>
                        </a:rPr>
                        <a:t>10</a:t>
                      </a:r>
                    </a:p>
                  </a:txBody>
                  <a:tcPr marL="6350" marR="6350" marT="6346" marB="0" anchor="ctr"/>
                </a:tc>
                <a:tc>
                  <a:txBody>
                    <a:bodyPr/>
                    <a:lstStyle/>
                    <a:p>
                      <a:pPr marL="72000" algn="l" fontAlgn="ctr"/>
                      <a:r>
                        <a:rPr lang="en-SG" sz="1800" kern="1200" dirty="0">
                          <a:solidFill>
                            <a:schemeClr val="dk1"/>
                          </a:solidFill>
                          <a:effectLst/>
                          <a:latin typeface="+mn-lt"/>
                          <a:ea typeface="+mn-ea"/>
                          <a:cs typeface="+mn-cs"/>
                        </a:rPr>
                        <a:t>Develop Project Documentation</a:t>
                      </a:r>
                    </a:p>
                  </a:txBody>
                  <a:tcPr marL="6350" marR="6350" marT="6346" marB="0" anchor="ctr"/>
                </a:tc>
                <a:tc>
                  <a:txBody>
                    <a:bodyPr/>
                    <a:lstStyle/>
                    <a:p>
                      <a:pPr algn="ctr" fontAlgn="ctr"/>
                      <a:r>
                        <a:rPr lang="en-SG" sz="1800" u="none" strike="noStrike" dirty="0">
                          <a:effectLst/>
                        </a:rPr>
                        <a:t> 3</a:t>
                      </a:r>
                      <a:endParaRPr lang="en-SG" sz="1800" b="0" i="0" u="none" strike="noStrike" dirty="0">
                        <a:solidFill>
                          <a:srgbClr val="000000"/>
                        </a:solidFill>
                        <a:effectLst/>
                        <a:latin typeface="Calibri" panose="020F0502020204030204" pitchFamily="34" charset="0"/>
                      </a:endParaRPr>
                    </a:p>
                  </a:txBody>
                  <a:tcPr marL="6350" marR="6350" marT="6346" marB="0" anchor="ctr"/>
                </a:tc>
                <a:extLst>
                  <a:ext uri="{0D108BD9-81ED-4DB2-BD59-A6C34878D82A}">
                    <a16:rowId xmlns:a16="http://schemas.microsoft.com/office/drawing/2014/main" val="10002"/>
                  </a:ext>
                </a:extLst>
              </a:tr>
              <a:tr h="554669">
                <a:tc>
                  <a:txBody>
                    <a:bodyPr/>
                    <a:lstStyle/>
                    <a:p>
                      <a:pPr algn="ctr" fontAlgn="ctr"/>
                      <a:r>
                        <a:rPr lang="en-SG" sz="1800" b="0" i="0" u="none" strike="noStrike" dirty="0">
                          <a:solidFill>
                            <a:srgbClr val="000000"/>
                          </a:solidFill>
                          <a:effectLst/>
                          <a:latin typeface="Calibri" panose="020F0502020204030204" pitchFamily="34" charset="0"/>
                        </a:rPr>
                        <a:t>11</a:t>
                      </a:r>
                    </a:p>
                  </a:txBody>
                  <a:tcPr marL="6350" marR="6350" marT="6346" marB="0" anchor="ctr"/>
                </a:tc>
                <a:tc>
                  <a:txBody>
                    <a:bodyPr/>
                    <a:lstStyle/>
                    <a:p>
                      <a:pPr marL="72000" algn="l" fontAlgn="ctr"/>
                      <a:r>
                        <a:rPr lang="en-SG" sz="1800" kern="1200" dirty="0">
                          <a:solidFill>
                            <a:schemeClr val="dk1"/>
                          </a:solidFill>
                          <a:effectLst/>
                          <a:latin typeface="+mn-lt"/>
                          <a:ea typeface="+mn-ea"/>
                          <a:cs typeface="+mn-cs"/>
                        </a:rPr>
                        <a:t>Develop User Manual</a:t>
                      </a:r>
                    </a:p>
                  </a:txBody>
                  <a:tcPr marL="6350" marR="6350" marT="6346" marB="0" anchor="ctr"/>
                </a:tc>
                <a:tc>
                  <a:txBody>
                    <a:bodyPr/>
                    <a:lstStyle/>
                    <a:p>
                      <a:pPr algn="ctr" fontAlgn="ctr"/>
                      <a:r>
                        <a:rPr lang="en-SG" sz="1800" b="0" i="0" u="none" strike="noStrike" dirty="0">
                          <a:solidFill>
                            <a:srgbClr val="000000"/>
                          </a:solidFill>
                          <a:effectLst/>
                          <a:latin typeface="Calibri" panose="020F0502020204030204" pitchFamily="34" charset="0"/>
                        </a:rPr>
                        <a:t>3</a:t>
                      </a:r>
                    </a:p>
                  </a:txBody>
                  <a:tcPr marL="6350" marR="6350" marT="6346" marB="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2">
            <a:extLst>
              <a:ext uri="{FF2B5EF4-FFF2-40B4-BE49-F238E27FC236}">
                <a16:creationId xmlns:a16="http://schemas.microsoft.com/office/drawing/2014/main" id="{8114E1E6-8C4B-4FCF-8A10-DED1B20BEF1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US" altLang="en-US" sz="2800">
                <a:solidFill>
                  <a:srgbClr val="FFFFFF"/>
                </a:solidFill>
                <a:cs typeface="Arial" panose="020B0604020202020204" pitchFamily="34" charset="0"/>
              </a:rPr>
              <a:t>17. Milestone Feedback &amp; Action taken</a:t>
            </a:r>
          </a:p>
        </p:txBody>
      </p:sp>
      <p:graphicFrame>
        <p:nvGraphicFramePr>
          <p:cNvPr id="2" name="Table 1">
            <a:extLst>
              <a:ext uri="{FF2B5EF4-FFF2-40B4-BE49-F238E27FC236}">
                <a16:creationId xmlns:a16="http://schemas.microsoft.com/office/drawing/2014/main" id="{866A8003-14E9-161E-0461-CAC6B3CF5CD1}"/>
              </a:ext>
            </a:extLst>
          </p:cNvPr>
          <p:cNvGraphicFramePr>
            <a:graphicFrameLocks noGrp="1"/>
          </p:cNvGraphicFramePr>
          <p:nvPr/>
        </p:nvGraphicFramePr>
        <p:xfrm>
          <a:off x="179388" y="1196975"/>
          <a:ext cx="8785225" cy="5400672"/>
        </p:xfrm>
        <a:graphic>
          <a:graphicData uri="http://schemas.openxmlformats.org/drawingml/2006/table">
            <a:tbl>
              <a:tblPr firstRow="1" bandRow="1">
                <a:tableStyleId>{5C22544A-7EE6-4342-B048-85BDC9FD1C3A}</a:tableStyleId>
              </a:tblPr>
              <a:tblGrid>
                <a:gridCol w="1296180">
                  <a:extLst>
                    <a:ext uri="{9D8B030D-6E8A-4147-A177-3AD203B41FA5}">
                      <a16:colId xmlns:a16="http://schemas.microsoft.com/office/drawing/2014/main" val="20000"/>
                    </a:ext>
                  </a:extLst>
                </a:gridCol>
                <a:gridCol w="4176583">
                  <a:extLst>
                    <a:ext uri="{9D8B030D-6E8A-4147-A177-3AD203B41FA5}">
                      <a16:colId xmlns:a16="http://schemas.microsoft.com/office/drawing/2014/main" val="20001"/>
                    </a:ext>
                  </a:extLst>
                </a:gridCol>
                <a:gridCol w="3312462">
                  <a:extLst>
                    <a:ext uri="{9D8B030D-6E8A-4147-A177-3AD203B41FA5}">
                      <a16:colId xmlns:a16="http://schemas.microsoft.com/office/drawing/2014/main" val="20002"/>
                    </a:ext>
                  </a:extLst>
                </a:gridCol>
              </a:tblGrid>
              <a:tr h="876113">
                <a:tc>
                  <a:txBody>
                    <a:bodyPr/>
                    <a:lstStyle/>
                    <a:p>
                      <a:pPr algn="ctr" fontAlgn="ctr"/>
                      <a:r>
                        <a:rPr lang="en-SG" sz="1800" u="none" strike="noStrike" dirty="0">
                          <a:effectLst/>
                        </a:rPr>
                        <a:t>Project</a:t>
                      </a:r>
                      <a:r>
                        <a:rPr lang="en-SG" sz="1800" u="none" strike="noStrike" baseline="0" dirty="0">
                          <a:effectLst/>
                        </a:rPr>
                        <a:t> Milestone ID </a:t>
                      </a:r>
                      <a:endParaRPr lang="en-SG" sz="18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u="none" strike="noStrike" dirty="0">
                          <a:effectLst/>
                        </a:rPr>
                        <a:t>Milestone Feedback received from</a:t>
                      </a:r>
                      <a:r>
                        <a:rPr lang="en-SG" sz="1800" u="none" strike="noStrike" baseline="0" dirty="0">
                          <a:effectLst/>
                        </a:rPr>
                        <a:t> Tutor / Learning Facilitator</a:t>
                      </a:r>
                      <a:endParaRPr lang="en-SG" sz="18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u="none" strike="noStrike" dirty="0">
                          <a:solidFill>
                            <a:schemeClr val="bg1"/>
                          </a:solidFill>
                          <a:effectLst/>
                        </a:rPr>
                        <a:t>Action Taken</a:t>
                      </a:r>
                    </a:p>
                    <a:p>
                      <a:pPr algn="ctr" fontAlgn="ctr"/>
                      <a:r>
                        <a:rPr lang="en-SG" sz="1800" b="1" i="0" u="none" strike="noStrike" dirty="0">
                          <a:solidFill>
                            <a:schemeClr val="bg1"/>
                          </a:solidFill>
                          <a:effectLst/>
                          <a:latin typeface="Calibri" panose="020F0502020204030204" pitchFamily="34" charset="0"/>
                        </a:rPr>
                        <a:t>(Yes / No)</a:t>
                      </a:r>
                    </a:p>
                  </a:txBody>
                  <a:tcPr marL="6350" marR="6350" marT="6350" marB="0" anchor="ctr"/>
                </a:tc>
                <a:extLst>
                  <a:ext uri="{0D108BD9-81ED-4DB2-BD59-A6C34878D82A}">
                    <a16:rowId xmlns:a16="http://schemas.microsoft.com/office/drawing/2014/main" val="10000"/>
                  </a:ext>
                </a:extLst>
              </a:tr>
              <a:tr h="348043">
                <a:tc rowSpan="4">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Problem faced during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b="0" i="0" u="none" strike="noStrike" dirty="0">
                          <a:solidFill>
                            <a:srgbClr val="000000"/>
                          </a:solidFill>
                          <a:effectLst/>
                          <a:latin typeface="Calibri" panose="020F0502020204030204" pitchFamily="34" charset="0"/>
                        </a:rPr>
                        <a:t>Yes</a:t>
                      </a:r>
                    </a:p>
                  </a:txBody>
                  <a:tcPr marL="6350" marR="6350" marT="6350" marB="0" anchor="ctr"/>
                </a:tc>
                <a:extLst>
                  <a:ext uri="{0D108BD9-81ED-4DB2-BD59-A6C34878D82A}">
                    <a16:rowId xmlns:a16="http://schemas.microsoft.com/office/drawing/2014/main" val="10001"/>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2"/>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3"/>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4"/>
                  </a:ext>
                </a:extLst>
              </a:tr>
              <a:tr h="348043">
                <a:tc rowSpan="4">
                  <a:txBody>
                    <a:bodyPr/>
                    <a:lstStyle/>
                    <a:p>
                      <a:pPr algn="ctr" fontAlgn="ctr"/>
                      <a:r>
                        <a:rPr lang="en-SG" sz="1800" u="none" strike="noStrike" dirty="0">
                          <a:effectLst/>
                        </a:rPr>
                        <a:t>2</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5"/>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6"/>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7"/>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8"/>
                  </a:ext>
                </a:extLst>
              </a:tr>
              <a:tr h="348043">
                <a:tc rowSpan="5">
                  <a:txBody>
                    <a:bodyPr/>
                    <a:lstStyle/>
                    <a:p>
                      <a:pPr algn="ctr" fontAlgn="ctr"/>
                      <a:r>
                        <a:rPr lang="en-SG" sz="1800" u="none" strike="noStrike" dirty="0">
                          <a:effectLst/>
                        </a:rPr>
                        <a:t>3</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9"/>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0"/>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1"/>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2"/>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3"/>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103AFCD0-5614-7678-DAA2-3A7E808CF5D8}"/>
              </a:ext>
            </a:extLst>
          </p:cNvPr>
          <p:cNvSpPr>
            <a:spLocks noGrp="1" noChangeArrowheads="1"/>
          </p:cNvSpPr>
          <p:nvPr>
            <p:ph type="title"/>
          </p:nvPr>
        </p:nvSpPr>
        <p:spPr>
          <a:xfrm>
            <a:off x="179388" y="404813"/>
            <a:ext cx="76327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600" b="0">
                <a:solidFill>
                  <a:srgbClr val="FFFFFF"/>
                </a:solidFill>
                <a:latin typeface="Arial" panose="020B0604020202020204" pitchFamily="34" charset="0"/>
                <a:ea typeface="ヒラギノ角ゴ Pro W3" panose="020B0300000000000000" pitchFamily="34" charset="-128"/>
                <a:cs typeface="Arial" panose="020B0604020202020204" pitchFamily="34" charset="0"/>
              </a:rPr>
              <a:t>18. Modifications Made based On Feedback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A9B8D1FF-2F79-60C9-FEA0-C429F4B998C5}"/>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8195" name="TextBox 3">
            <a:extLst>
              <a:ext uri="{FF2B5EF4-FFF2-40B4-BE49-F238E27FC236}">
                <a16:creationId xmlns:a16="http://schemas.microsoft.com/office/drawing/2014/main" id="{7B4DE6EC-000A-4D72-868B-B6A65A5EA030}"/>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US" altLang="en-US" sz="2800">
                <a:solidFill>
                  <a:schemeClr val="bg1"/>
                </a:solidFill>
                <a:cs typeface="Arial" panose="020B0604020202020204" pitchFamily="34" charset="0"/>
              </a:rPr>
              <a:t>Contents</a:t>
            </a:r>
          </a:p>
        </p:txBody>
      </p:sp>
      <p:graphicFrame>
        <p:nvGraphicFramePr>
          <p:cNvPr id="2" name="Table 1">
            <a:extLst>
              <a:ext uri="{FF2B5EF4-FFF2-40B4-BE49-F238E27FC236}">
                <a16:creationId xmlns:a16="http://schemas.microsoft.com/office/drawing/2014/main" id="{66A91ED5-E379-385D-17DD-B63B3C58AF80}"/>
              </a:ext>
            </a:extLst>
          </p:cNvPr>
          <p:cNvGraphicFramePr>
            <a:graphicFrameLocks noGrp="1"/>
          </p:cNvGraphicFramePr>
          <p:nvPr/>
        </p:nvGraphicFramePr>
        <p:xfrm>
          <a:off x="179388" y="1101725"/>
          <a:ext cx="8705850" cy="5364160"/>
        </p:xfrm>
        <a:graphic>
          <a:graphicData uri="http://schemas.openxmlformats.org/drawingml/2006/table">
            <a:tbl>
              <a:tblPr firstRow="1" bandRow="1">
                <a:tableStyleId>{5C22544A-7EE6-4342-B048-85BDC9FD1C3A}</a:tableStyleId>
              </a:tblPr>
              <a:tblGrid>
                <a:gridCol w="1212227">
                  <a:extLst>
                    <a:ext uri="{9D8B030D-6E8A-4147-A177-3AD203B41FA5}">
                      <a16:colId xmlns:a16="http://schemas.microsoft.com/office/drawing/2014/main" val="20000"/>
                    </a:ext>
                  </a:extLst>
                </a:gridCol>
                <a:gridCol w="7493623">
                  <a:extLst>
                    <a:ext uri="{9D8B030D-6E8A-4147-A177-3AD203B41FA5}">
                      <a16:colId xmlns:a16="http://schemas.microsoft.com/office/drawing/2014/main" val="20001"/>
                    </a:ext>
                  </a:extLst>
                </a:gridCol>
              </a:tblGrid>
              <a:tr h="335260">
                <a:tc>
                  <a:txBody>
                    <a:bodyPr/>
                    <a:lstStyle/>
                    <a:p>
                      <a:pPr algn="ctr"/>
                      <a:r>
                        <a:rPr lang="en-SG" sz="1600" dirty="0"/>
                        <a:t>S. No.</a:t>
                      </a:r>
                    </a:p>
                  </a:txBody>
                  <a:tcPr marL="91436" marR="91436" marT="45705" marB="45705" anchor="ctr"/>
                </a:tc>
                <a:tc>
                  <a:txBody>
                    <a:bodyPr/>
                    <a:lstStyle/>
                    <a:p>
                      <a:pPr algn="ctr"/>
                      <a:r>
                        <a:rPr lang="en-SG" sz="1600" dirty="0"/>
                        <a:t>Description</a:t>
                      </a:r>
                    </a:p>
                  </a:txBody>
                  <a:tcPr marL="91436" marR="91436" marT="45705" marB="45705" anchor="ctr"/>
                </a:tc>
                <a:extLst>
                  <a:ext uri="{0D108BD9-81ED-4DB2-BD59-A6C34878D82A}">
                    <a16:rowId xmlns:a16="http://schemas.microsoft.com/office/drawing/2014/main" val="10000"/>
                  </a:ext>
                </a:extLst>
              </a:tr>
              <a:tr h="335260">
                <a:tc>
                  <a:txBody>
                    <a:bodyPr/>
                    <a:lstStyle/>
                    <a:p>
                      <a:pPr algn="ctr"/>
                      <a:r>
                        <a:rPr lang="en-SG" sz="1600" dirty="0"/>
                        <a:t>01</a:t>
                      </a:r>
                    </a:p>
                  </a:txBody>
                  <a:tcPr marL="91436" marR="91436" marT="45705" marB="45705" anchor="ctr"/>
                </a:tc>
                <a:tc>
                  <a:txBody>
                    <a:bodyPr/>
                    <a:lstStyle/>
                    <a:p>
                      <a:pPr algn="l" fontAlgn="b"/>
                      <a:r>
                        <a:rPr lang="en-SG" sz="1800" b="0" i="0" u="none" strike="noStrike" dirty="0">
                          <a:solidFill>
                            <a:srgbClr val="000000"/>
                          </a:solidFill>
                          <a:effectLst/>
                          <a:latin typeface="Calibri" panose="020F0502020204030204" pitchFamily="34" charset="0"/>
                        </a:rPr>
                        <a:t>Development Tools</a:t>
                      </a:r>
                    </a:p>
                  </a:txBody>
                  <a:tcPr marL="6350" marR="6350" marT="6350" marB="0" anchor="b"/>
                </a:tc>
                <a:extLst>
                  <a:ext uri="{0D108BD9-81ED-4DB2-BD59-A6C34878D82A}">
                    <a16:rowId xmlns:a16="http://schemas.microsoft.com/office/drawing/2014/main" val="10001"/>
                  </a:ext>
                </a:extLst>
              </a:tr>
              <a:tr h="335260">
                <a:tc>
                  <a:txBody>
                    <a:bodyPr/>
                    <a:lstStyle/>
                    <a:p>
                      <a:pPr algn="ctr"/>
                      <a:r>
                        <a:rPr lang="en-SG" sz="1600" dirty="0"/>
                        <a:t>02</a:t>
                      </a:r>
                    </a:p>
                  </a:txBody>
                  <a:tcPr marL="91436" marR="91436" marT="45705" marB="45705" anchor="ctr"/>
                </a:tc>
                <a:tc>
                  <a:txBody>
                    <a:bodyPr/>
                    <a:lstStyle/>
                    <a:p>
                      <a:pPr algn="l" fontAlgn="b"/>
                      <a:r>
                        <a:rPr lang="en-SG" sz="1800" b="0" i="0" u="none" strike="noStrike" dirty="0">
                          <a:solidFill>
                            <a:srgbClr val="000000"/>
                          </a:solidFill>
                          <a:effectLst/>
                          <a:latin typeface="Calibri" panose="020F0502020204030204" pitchFamily="34" charset="0"/>
                        </a:rPr>
                        <a:t>Business Process</a:t>
                      </a:r>
                    </a:p>
                  </a:txBody>
                  <a:tcPr marL="6350" marR="6350" marT="6350" marB="0" anchor="b"/>
                </a:tc>
                <a:extLst>
                  <a:ext uri="{0D108BD9-81ED-4DB2-BD59-A6C34878D82A}">
                    <a16:rowId xmlns:a16="http://schemas.microsoft.com/office/drawing/2014/main" val="10002"/>
                  </a:ext>
                </a:extLst>
              </a:tr>
              <a:tr h="335260">
                <a:tc>
                  <a:txBody>
                    <a:bodyPr/>
                    <a:lstStyle/>
                    <a:p>
                      <a:pPr algn="ctr"/>
                      <a:r>
                        <a:rPr lang="en-SG" sz="1600" dirty="0"/>
                        <a:t>03</a:t>
                      </a:r>
                    </a:p>
                  </a:txBody>
                  <a:tcPr marL="91436" marR="91436" marT="45705" marB="45705" anchor="ctr"/>
                </a:tc>
                <a:tc>
                  <a:txBody>
                    <a:bodyPr/>
                    <a:lstStyle/>
                    <a:p>
                      <a:pPr algn="l" fontAlgn="b"/>
                      <a:r>
                        <a:rPr lang="en-SG" sz="1800" b="0" i="0" u="none" strike="noStrike" dirty="0">
                          <a:solidFill>
                            <a:srgbClr val="000000"/>
                          </a:solidFill>
                          <a:effectLst/>
                          <a:latin typeface="Calibri" panose="020F0502020204030204" pitchFamily="34" charset="0"/>
                        </a:rPr>
                        <a:t>Application Block Diagram</a:t>
                      </a:r>
                    </a:p>
                  </a:txBody>
                  <a:tcPr marL="6350" marR="6350" marT="6350" marB="0" anchor="b"/>
                </a:tc>
                <a:extLst>
                  <a:ext uri="{0D108BD9-81ED-4DB2-BD59-A6C34878D82A}">
                    <a16:rowId xmlns:a16="http://schemas.microsoft.com/office/drawing/2014/main" val="10003"/>
                  </a:ext>
                </a:extLst>
              </a:tr>
              <a:tr h="335260">
                <a:tc>
                  <a:txBody>
                    <a:bodyPr/>
                    <a:lstStyle/>
                    <a:p>
                      <a:pPr algn="ctr"/>
                      <a:r>
                        <a:rPr lang="en-SG" sz="1600" dirty="0"/>
                        <a:t>04</a:t>
                      </a:r>
                    </a:p>
                  </a:txBody>
                  <a:tcPr marL="91436" marR="91436" marT="45705" marB="45705" anchor="ctr"/>
                </a:tc>
                <a:tc>
                  <a:txBody>
                    <a:bodyPr/>
                    <a:lstStyle/>
                    <a:p>
                      <a:pPr algn="l" fontAlgn="b"/>
                      <a:r>
                        <a:rPr lang="en-SG" sz="1800" b="0" i="0" u="none" strike="noStrike" dirty="0">
                          <a:solidFill>
                            <a:srgbClr val="000000"/>
                          </a:solidFill>
                          <a:effectLst/>
                          <a:latin typeface="Calibri" panose="020F0502020204030204" pitchFamily="34" charset="0"/>
                        </a:rPr>
                        <a:t>Applications</a:t>
                      </a:r>
                    </a:p>
                  </a:txBody>
                  <a:tcPr marL="6350" marR="6350" marT="6350" marB="0" anchor="b"/>
                </a:tc>
                <a:extLst>
                  <a:ext uri="{0D108BD9-81ED-4DB2-BD59-A6C34878D82A}">
                    <a16:rowId xmlns:a16="http://schemas.microsoft.com/office/drawing/2014/main" val="10004"/>
                  </a:ext>
                </a:extLst>
              </a:tr>
              <a:tr h="335260">
                <a:tc>
                  <a:txBody>
                    <a:bodyPr/>
                    <a:lstStyle/>
                    <a:p>
                      <a:pPr algn="ctr"/>
                      <a:r>
                        <a:rPr lang="en-SG" sz="1600" dirty="0"/>
                        <a:t>05</a:t>
                      </a:r>
                    </a:p>
                  </a:txBody>
                  <a:tcPr marL="91436" marR="91436" marT="45705" marB="45705" anchor="ctr"/>
                </a:tc>
                <a:tc>
                  <a:txBody>
                    <a:bodyPr/>
                    <a:lstStyle/>
                    <a:p>
                      <a:pPr algn="l" fontAlgn="b"/>
                      <a:r>
                        <a:rPr lang="en-SG" sz="1800" b="0" i="0" u="none" strike="noStrike" dirty="0">
                          <a:solidFill>
                            <a:srgbClr val="000000"/>
                          </a:solidFill>
                          <a:effectLst/>
                          <a:latin typeface="Calibri" panose="020F0502020204030204" pitchFamily="34" charset="0"/>
                        </a:rPr>
                        <a:t>Models, Controllers &amp; Classes Developed</a:t>
                      </a:r>
                    </a:p>
                  </a:txBody>
                  <a:tcPr marL="6350" marR="6350" marT="6350" marB="0" anchor="b"/>
                </a:tc>
                <a:extLst>
                  <a:ext uri="{0D108BD9-81ED-4DB2-BD59-A6C34878D82A}">
                    <a16:rowId xmlns:a16="http://schemas.microsoft.com/office/drawing/2014/main" val="10005"/>
                  </a:ext>
                </a:extLst>
              </a:tr>
              <a:tr h="335260">
                <a:tc>
                  <a:txBody>
                    <a:bodyPr/>
                    <a:lstStyle/>
                    <a:p>
                      <a:pPr algn="ctr"/>
                      <a:r>
                        <a:rPr lang="en-SG" sz="1600" dirty="0"/>
                        <a:t>06</a:t>
                      </a:r>
                    </a:p>
                  </a:txBody>
                  <a:tcPr marL="91436" marR="91436" marT="45705" marB="45705" anchor="ctr"/>
                </a:tc>
                <a:tc>
                  <a:txBody>
                    <a:bodyPr/>
                    <a:lstStyle/>
                    <a:p>
                      <a:pPr algn="l" fontAlgn="b"/>
                      <a:r>
                        <a:rPr lang="en-SG" sz="1800" b="0" i="0" u="none" strike="noStrike" dirty="0">
                          <a:solidFill>
                            <a:srgbClr val="000000"/>
                          </a:solidFill>
                          <a:effectLst/>
                          <a:latin typeface="Calibri" panose="020F0502020204030204" pitchFamily="34" charset="0"/>
                        </a:rPr>
                        <a:t>UI Design</a:t>
                      </a:r>
                    </a:p>
                  </a:txBody>
                  <a:tcPr marL="6350" marR="6350" marT="6350" marB="0" anchor="b"/>
                </a:tc>
                <a:extLst>
                  <a:ext uri="{0D108BD9-81ED-4DB2-BD59-A6C34878D82A}">
                    <a16:rowId xmlns:a16="http://schemas.microsoft.com/office/drawing/2014/main" val="10006"/>
                  </a:ext>
                </a:extLst>
              </a:tr>
              <a:tr h="335260">
                <a:tc>
                  <a:txBody>
                    <a:bodyPr/>
                    <a:lstStyle/>
                    <a:p>
                      <a:pPr algn="ctr"/>
                      <a:r>
                        <a:rPr lang="en-SG" sz="1600" dirty="0"/>
                        <a:t>07</a:t>
                      </a:r>
                    </a:p>
                  </a:txBody>
                  <a:tcPr marL="91436" marR="91436" marT="45705" marB="45705" anchor="ctr"/>
                </a:tc>
                <a:tc>
                  <a:txBody>
                    <a:bodyPr/>
                    <a:lstStyle/>
                    <a:p>
                      <a:pPr algn="l" fontAlgn="b"/>
                      <a:r>
                        <a:rPr lang="en-SG" sz="1800" b="0" i="0" u="none" strike="noStrike" dirty="0">
                          <a:solidFill>
                            <a:srgbClr val="000000"/>
                          </a:solidFill>
                          <a:effectLst/>
                          <a:latin typeface="Calibri" panose="020F0502020204030204" pitchFamily="34" charset="0"/>
                        </a:rPr>
                        <a:t>Includes</a:t>
                      </a:r>
                    </a:p>
                  </a:txBody>
                  <a:tcPr marL="6350" marR="6350" marT="6350" marB="0" anchor="b"/>
                </a:tc>
                <a:extLst>
                  <a:ext uri="{0D108BD9-81ED-4DB2-BD59-A6C34878D82A}">
                    <a16:rowId xmlns:a16="http://schemas.microsoft.com/office/drawing/2014/main" val="10007"/>
                  </a:ext>
                </a:extLst>
              </a:tr>
              <a:tr h="335260">
                <a:tc>
                  <a:txBody>
                    <a:bodyPr/>
                    <a:lstStyle/>
                    <a:p>
                      <a:pPr algn="ctr"/>
                      <a:r>
                        <a:rPr lang="en-SG" sz="1600" dirty="0"/>
                        <a:t>08</a:t>
                      </a:r>
                    </a:p>
                  </a:txBody>
                  <a:tcPr marL="91436" marR="91436" marT="45705" marB="45705" anchor="ctr"/>
                </a:tc>
                <a:tc>
                  <a:txBody>
                    <a:bodyPr/>
                    <a:lstStyle/>
                    <a:p>
                      <a:pPr algn="l" fontAlgn="b"/>
                      <a:r>
                        <a:rPr lang="en-SG" sz="1800" b="0" i="0" u="none" strike="noStrike" dirty="0">
                          <a:solidFill>
                            <a:srgbClr val="000000"/>
                          </a:solidFill>
                          <a:effectLst/>
                          <a:latin typeface="Calibri" panose="020F0502020204030204" pitchFamily="34" charset="0"/>
                        </a:rPr>
                        <a:t>Software Development Methodology</a:t>
                      </a:r>
                    </a:p>
                  </a:txBody>
                  <a:tcPr marL="6350" marR="6350" marT="6350" marB="0" anchor="b"/>
                </a:tc>
                <a:extLst>
                  <a:ext uri="{0D108BD9-81ED-4DB2-BD59-A6C34878D82A}">
                    <a16:rowId xmlns:a16="http://schemas.microsoft.com/office/drawing/2014/main" val="10008"/>
                  </a:ext>
                </a:extLst>
              </a:tr>
              <a:tr h="335260">
                <a:tc>
                  <a:txBody>
                    <a:bodyPr/>
                    <a:lstStyle/>
                    <a:p>
                      <a:pPr algn="ctr"/>
                      <a:r>
                        <a:rPr lang="en-SG" sz="1600" dirty="0"/>
                        <a:t>09</a:t>
                      </a:r>
                    </a:p>
                  </a:txBody>
                  <a:tcPr marL="91436" marR="91436" marT="45705" marB="45705" anchor="ctr"/>
                </a:tc>
                <a:tc>
                  <a:txBody>
                    <a:bodyPr/>
                    <a:lstStyle/>
                    <a:p>
                      <a:pPr algn="l" fontAlgn="b"/>
                      <a:r>
                        <a:rPr lang="en-SG" sz="1800" b="0" i="0" u="none" strike="noStrike" dirty="0">
                          <a:solidFill>
                            <a:srgbClr val="000000"/>
                          </a:solidFill>
                          <a:effectLst/>
                          <a:latin typeface="Calibri" panose="020F0502020204030204" pitchFamily="34" charset="0"/>
                        </a:rPr>
                        <a:t>Project Plan</a:t>
                      </a:r>
                    </a:p>
                  </a:txBody>
                  <a:tcPr marL="6350" marR="6350" marT="6350" marB="0" anchor="b"/>
                </a:tc>
                <a:extLst>
                  <a:ext uri="{0D108BD9-81ED-4DB2-BD59-A6C34878D82A}">
                    <a16:rowId xmlns:a16="http://schemas.microsoft.com/office/drawing/2014/main" val="10009"/>
                  </a:ext>
                </a:extLst>
              </a:tr>
              <a:tr h="335260">
                <a:tc>
                  <a:txBody>
                    <a:bodyPr/>
                    <a:lstStyle/>
                    <a:p>
                      <a:pPr algn="ctr"/>
                      <a:r>
                        <a:rPr lang="en-SG" sz="1600" dirty="0"/>
                        <a:t>10</a:t>
                      </a:r>
                    </a:p>
                  </a:txBody>
                  <a:tcPr marL="91436" marR="91436" marT="45705" marB="45705" anchor="ctr"/>
                </a:tc>
                <a:tc>
                  <a:txBody>
                    <a:bodyPr/>
                    <a:lstStyle/>
                    <a:p>
                      <a:pPr algn="l" fontAlgn="b"/>
                      <a:r>
                        <a:rPr lang="en-SG" sz="1800" b="0" i="0" u="none" strike="noStrike" dirty="0">
                          <a:solidFill>
                            <a:srgbClr val="000000"/>
                          </a:solidFill>
                          <a:effectLst/>
                          <a:latin typeface="Calibri" panose="020F0502020204030204" pitchFamily="34" charset="0"/>
                        </a:rPr>
                        <a:t>Application Screen Shots</a:t>
                      </a:r>
                    </a:p>
                  </a:txBody>
                  <a:tcPr marL="6350" marR="6350" marT="6350" marB="0" anchor="b"/>
                </a:tc>
                <a:extLst>
                  <a:ext uri="{0D108BD9-81ED-4DB2-BD59-A6C34878D82A}">
                    <a16:rowId xmlns:a16="http://schemas.microsoft.com/office/drawing/2014/main" val="10010"/>
                  </a:ext>
                </a:extLst>
              </a:tr>
              <a:tr h="335260">
                <a:tc>
                  <a:txBody>
                    <a:bodyPr/>
                    <a:lstStyle/>
                    <a:p>
                      <a:pPr algn="ctr"/>
                      <a:r>
                        <a:rPr lang="en-SG" sz="1600" dirty="0"/>
                        <a:t>11</a:t>
                      </a:r>
                    </a:p>
                  </a:txBody>
                  <a:tcPr marL="91436" marR="91436" marT="45705" marB="45705" anchor="ctr"/>
                </a:tc>
                <a:tc>
                  <a:txBody>
                    <a:bodyPr/>
                    <a:lstStyle/>
                    <a:p>
                      <a:pPr algn="l" fontAlgn="b"/>
                      <a:r>
                        <a:rPr lang="en-SG" sz="1800" b="0" i="0" u="none" strike="noStrike" dirty="0">
                          <a:solidFill>
                            <a:srgbClr val="000000"/>
                          </a:solidFill>
                          <a:effectLst/>
                          <a:latin typeface="Calibri" panose="020F0502020204030204" pitchFamily="34" charset="0"/>
                        </a:rPr>
                        <a:t>Project Milestones &amp; Tasks</a:t>
                      </a:r>
                    </a:p>
                  </a:txBody>
                  <a:tcPr marL="6350" marR="6350" marT="6350" marB="0" anchor="b"/>
                </a:tc>
                <a:extLst>
                  <a:ext uri="{0D108BD9-81ED-4DB2-BD59-A6C34878D82A}">
                    <a16:rowId xmlns:a16="http://schemas.microsoft.com/office/drawing/2014/main" val="10011"/>
                  </a:ext>
                </a:extLst>
              </a:tr>
              <a:tr h="335260">
                <a:tc>
                  <a:txBody>
                    <a:bodyPr/>
                    <a:lstStyle/>
                    <a:p>
                      <a:pPr algn="ctr"/>
                      <a:r>
                        <a:rPr lang="en-SG" sz="1600" dirty="0"/>
                        <a:t>12</a:t>
                      </a:r>
                    </a:p>
                  </a:txBody>
                  <a:tcPr marL="91436" marR="91436" marT="45705" marB="45705" anchor="ctr"/>
                </a:tc>
                <a:tc>
                  <a:txBody>
                    <a:bodyPr/>
                    <a:lstStyle/>
                    <a:p>
                      <a:pPr algn="l" fontAlgn="b"/>
                      <a:r>
                        <a:rPr lang="en-SG" sz="1800" b="0" i="0" u="none" strike="noStrike" dirty="0">
                          <a:solidFill>
                            <a:srgbClr val="000000"/>
                          </a:solidFill>
                          <a:effectLst/>
                          <a:latin typeface="Calibri" panose="020F0502020204030204" pitchFamily="34" charset="0"/>
                        </a:rPr>
                        <a:t>Milestone Feedback &amp; Action Taken</a:t>
                      </a:r>
                    </a:p>
                  </a:txBody>
                  <a:tcPr marL="6350" marR="6350" marT="6350" marB="0" anchor="b"/>
                </a:tc>
                <a:extLst>
                  <a:ext uri="{0D108BD9-81ED-4DB2-BD59-A6C34878D82A}">
                    <a16:rowId xmlns:a16="http://schemas.microsoft.com/office/drawing/2014/main" val="10012"/>
                  </a:ext>
                </a:extLst>
              </a:tr>
              <a:tr h="335260">
                <a:tc>
                  <a:txBody>
                    <a:bodyPr/>
                    <a:lstStyle/>
                    <a:p>
                      <a:pPr algn="ctr"/>
                      <a:r>
                        <a:rPr lang="en-SG" sz="1600" dirty="0"/>
                        <a:t>13</a:t>
                      </a:r>
                    </a:p>
                  </a:txBody>
                  <a:tcPr marL="91436" marR="91436" marT="45705" marB="45705" anchor="ctr"/>
                </a:tc>
                <a:tc>
                  <a:txBody>
                    <a:bodyPr/>
                    <a:lstStyle/>
                    <a:p>
                      <a:pPr algn="l" fontAlgn="b"/>
                      <a:r>
                        <a:rPr lang="en-SG" sz="1800" b="0" i="0" u="none" strike="noStrike" dirty="0">
                          <a:solidFill>
                            <a:srgbClr val="000000"/>
                          </a:solidFill>
                          <a:effectLst/>
                          <a:latin typeface="Calibri" panose="020F0502020204030204" pitchFamily="34" charset="0"/>
                        </a:rPr>
                        <a:t>Modifications Made On Feedback</a:t>
                      </a:r>
                    </a:p>
                  </a:txBody>
                  <a:tcPr marL="6350" marR="6350" marT="6350" marB="45717" anchor="b"/>
                </a:tc>
                <a:extLst>
                  <a:ext uri="{0D108BD9-81ED-4DB2-BD59-A6C34878D82A}">
                    <a16:rowId xmlns:a16="http://schemas.microsoft.com/office/drawing/2014/main" val="10013"/>
                  </a:ext>
                </a:extLst>
              </a:tr>
              <a:tr h="335260">
                <a:tc>
                  <a:txBody>
                    <a:bodyPr/>
                    <a:lstStyle/>
                    <a:p>
                      <a:pPr algn="ctr"/>
                      <a:r>
                        <a:rPr lang="en-SG" sz="1600" dirty="0"/>
                        <a:t>14</a:t>
                      </a:r>
                    </a:p>
                  </a:txBody>
                  <a:tcPr marL="91436" marR="91436" marT="45705" marB="45705" anchor="ctr"/>
                </a:tc>
                <a:tc>
                  <a:txBody>
                    <a:bodyPr/>
                    <a:lstStyle/>
                    <a:p>
                      <a:pPr algn="l" fontAlgn="b"/>
                      <a:r>
                        <a:rPr lang="en-SG" sz="1800" b="0" i="0" u="none" strike="noStrike" dirty="0">
                          <a:solidFill>
                            <a:srgbClr val="000000"/>
                          </a:solidFill>
                          <a:effectLst/>
                          <a:latin typeface="Calibri" panose="020F0502020204030204" pitchFamily="34" charset="0"/>
                        </a:rPr>
                        <a:t>Project Results</a:t>
                      </a:r>
                    </a:p>
                  </a:txBody>
                  <a:tcPr marL="6350" marR="6350" marT="6350" marB="45717" anchor="b"/>
                </a:tc>
                <a:extLst>
                  <a:ext uri="{0D108BD9-81ED-4DB2-BD59-A6C34878D82A}">
                    <a16:rowId xmlns:a16="http://schemas.microsoft.com/office/drawing/2014/main" val="10014"/>
                  </a:ext>
                </a:extLst>
              </a:tr>
              <a:tr h="335260">
                <a:tc>
                  <a:txBody>
                    <a:bodyPr/>
                    <a:lstStyle/>
                    <a:p>
                      <a:pPr algn="ctr"/>
                      <a:r>
                        <a:rPr lang="en-SG" sz="1600" dirty="0"/>
                        <a:t>15</a:t>
                      </a:r>
                    </a:p>
                  </a:txBody>
                  <a:tcPr marL="91436" marR="91436" marT="45705" marB="45705" anchor="ctr"/>
                </a:tc>
                <a:tc>
                  <a:txBody>
                    <a:bodyPr/>
                    <a:lstStyle/>
                    <a:p>
                      <a:pPr algn="l" fontAlgn="b"/>
                      <a:r>
                        <a:rPr lang="en-SG" sz="1800" b="0" i="0" u="none" strike="noStrike" dirty="0">
                          <a:solidFill>
                            <a:srgbClr val="000000"/>
                          </a:solidFill>
                          <a:effectLst/>
                          <a:latin typeface="Calibri" panose="020F0502020204030204" pitchFamily="34" charset="0"/>
                        </a:rPr>
                        <a:t>Proposed Improvements</a:t>
                      </a:r>
                    </a:p>
                  </a:txBody>
                  <a:tcPr marL="6350" marR="6350" marT="6350" marB="45717" anchor="b"/>
                </a:tc>
                <a:extLst>
                  <a:ext uri="{0D108BD9-81ED-4DB2-BD59-A6C34878D82A}">
                    <a16:rowId xmlns:a16="http://schemas.microsoft.com/office/drawing/2014/main" val="10015"/>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2">
            <a:extLst>
              <a:ext uri="{FF2B5EF4-FFF2-40B4-BE49-F238E27FC236}">
                <a16:creationId xmlns:a16="http://schemas.microsoft.com/office/drawing/2014/main" id="{CE13496C-CEC0-1FBF-7F59-E6E37A92F33B}"/>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US" altLang="en-US" sz="2800">
                <a:solidFill>
                  <a:srgbClr val="FFFFFF"/>
                </a:solidFill>
                <a:cs typeface="Arial" panose="020B0604020202020204" pitchFamily="34" charset="0"/>
              </a:rPr>
              <a:t>19. Project Results</a:t>
            </a:r>
          </a:p>
        </p:txBody>
      </p:sp>
      <p:sp>
        <p:nvSpPr>
          <p:cNvPr id="5" name="Rectangle 4">
            <a:extLst>
              <a:ext uri="{FF2B5EF4-FFF2-40B4-BE49-F238E27FC236}">
                <a16:creationId xmlns:a16="http://schemas.microsoft.com/office/drawing/2014/main" id="{911C18EC-D5B0-FB6B-F6E2-C4BEF38917CA}"/>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List of Pages</a:t>
            </a: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E151FA-5ACB-4074-947D-B3B63E095BB0}"/>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US" altLang="en-US" sz="2800">
                <a:solidFill>
                  <a:srgbClr val="FFFFFF"/>
                </a:solidFill>
                <a:cs typeface="Arial" panose="020B0604020202020204" pitchFamily="34" charset="0"/>
              </a:rPr>
              <a:t>19. Project Results</a:t>
            </a:r>
          </a:p>
        </p:txBody>
      </p:sp>
      <p:sp>
        <p:nvSpPr>
          <p:cNvPr id="4" name="Rectangle 3">
            <a:extLst>
              <a:ext uri="{FF2B5EF4-FFF2-40B4-BE49-F238E27FC236}">
                <a16:creationId xmlns:a16="http://schemas.microsoft.com/office/drawing/2014/main" id="{837859B1-0049-4545-905E-4133065F0446}"/>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List of Pages</a:t>
            </a: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extLst>
      <p:ext uri="{BB962C8B-B14F-4D97-AF65-F5344CB8AC3E}">
        <p14:creationId xmlns:p14="http://schemas.microsoft.com/office/powerpoint/2010/main" val="15336683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7337DE-8983-4000-B261-42CE2AEAEB15}"/>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US" altLang="en-US" sz="2800">
                <a:solidFill>
                  <a:srgbClr val="FFFFFF"/>
                </a:solidFill>
                <a:cs typeface="Arial" panose="020B0604020202020204" pitchFamily="34" charset="0"/>
              </a:rPr>
              <a:t>19. Project Results</a:t>
            </a:r>
          </a:p>
        </p:txBody>
      </p:sp>
      <p:sp>
        <p:nvSpPr>
          <p:cNvPr id="4" name="Rectangle 3">
            <a:extLst>
              <a:ext uri="{FF2B5EF4-FFF2-40B4-BE49-F238E27FC236}">
                <a16:creationId xmlns:a16="http://schemas.microsoft.com/office/drawing/2014/main" id="{D8909E1B-7D23-4A35-AB69-5A00F54B35CC}"/>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id-ID" sz="2000" b="1" dirty="0">
                <a:solidFill>
                  <a:schemeClr val="tx1"/>
                </a:solidFill>
              </a:rPr>
              <a:t>Landing Page</a:t>
            </a: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6" name="Picture 5">
            <a:extLst>
              <a:ext uri="{FF2B5EF4-FFF2-40B4-BE49-F238E27FC236}">
                <a16:creationId xmlns:a16="http://schemas.microsoft.com/office/drawing/2014/main" id="{18EAB989-7788-478C-9463-22C04F8CF7AB}"/>
              </a:ext>
            </a:extLst>
          </p:cNvPr>
          <p:cNvPicPr>
            <a:picLocks noChangeAspect="1"/>
          </p:cNvPicPr>
          <p:nvPr/>
        </p:nvPicPr>
        <p:blipFill>
          <a:blip r:embed="rId2"/>
          <a:stretch>
            <a:fillRect/>
          </a:stretch>
        </p:blipFill>
        <p:spPr>
          <a:xfrm>
            <a:off x="2339752" y="1196974"/>
            <a:ext cx="4198814" cy="5545139"/>
          </a:xfrm>
          <a:prstGeom prst="rect">
            <a:avLst/>
          </a:prstGeom>
        </p:spPr>
      </p:pic>
    </p:spTree>
    <p:extLst>
      <p:ext uri="{BB962C8B-B14F-4D97-AF65-F5344CB8AC3E}">
        <p14:creationId xmlns:p14="http://schemas.microsoft.com/office/powerpoint/2010/main" val="33456958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C720BA-FCD5-43BF-822F-C00654E9CAF0}"/>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US" altLang="en-US" sz="2800">
                <a:solidFill>
                  <a:srgbClr val="FFFFFF"/>
                </a:solidFill>
                <a:cs typeface="Arial" panose="020B0604020202020204" pitchFamily="34" charset="0"/>
              </a:rPr>
              <a:t>19. Project Results</a:t>
            </a:r>
          </a:p>
        </p:txBody>
      </p:sp>
      <p:sp>
        <p:nvSpPr>
          <p:cNvPr id="4" name="Rectangle 3">
            <a:extLst>
              <a:ext uri="{FF2B5EF4-FFF2-40B4-BE49-F238E27FC236}">
                <a16:creationId xmlns:a16="http://schemas.microsoft.com/office/drawing/2014/main" id="{568C3316-1A8C-4883-99EB-F304E9A91F56}"/>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id-ID" sz="2000" b="1" dirty="0">
                <a:solidFill>
                  <a:schemeClr val="tx1"/>
                </a:solidFill>
              </a:rPr>
              <a:t>Registration Page</a:t>
            </a: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6" name="Picture 5">
            <a:extLst>
              <a:ext uri="{FF2B5EF4-FFF2-40B4-BE49-F238E27FC236}">
                <a16:creationId xmlns:a16="http://schemas.microsoft.com/office/drawing/2014/main" id="{59E8DD66-FA49-41F6-A055-898496172FF3}"/>
              </a:ext>
            </a:extLst>
          </p:cNvPr>
          <p:cNvPicPr>
            <a:picLocks noChangeAspect="1"/>
          </p:cNvPicPr>
          <p:nvPr/>
        </p:nvPicPr>
        <p:blipFill>
          <a:blip r:embed="rId2"/>
          <a:stretch>
            <a:fillRect/>
          </a:stretch>
        </p:blipFill>
        <p:spPr>
          <a:xfrm>
            <a:off x="2548240" y="1203724"/>
            <a:ext cx="6229936" cy="3096344"/>
          </a:xfrm>
          <a:prstGeom prst="rect">
            <a:avLst/>
          </a:prstGeom>
        </p:spPr>
      </p:pic>
      <p:sp>
        <p:nvSpPr>
          <p:cNvPr id="8" name="TextBox 7">
            <a:extLst>
              <a:ext uri="{FF2B5EF4-FFF2-40B4-BE49-F238E27FC236}">
                <a16:creationId xmlns:a16="http://schemas.microsoft.com/office/drawing/2014/main" id="{ABA8CE21-1092-4419-AAE6-9D082EA24A5E}"/>
              </a:ext>
            </a:extLst>
          </p:cNvPr>
          <p:cNvSpPr txBox="1"/>
          <p:nvPr/>
        </p:nvSpPr>
        <p:spPr>
          <a:xfrm>
            <a:off x="156970" y="4200611"/>
            <a:ext cx="4620490" cy="369332"/>
          </a:xfrm>
          <a:prstGeom prst="rect">
            <a:avLst/>
          </a:prstGeom>
          <a:noFill/>
        </p:spPr>
        <p:txBody>
          <a:bodyPr wrap="square">
            <a:spAutoFit/>
          </a:bodyPr>
          <a:lstStyle/>
          <a:p>
            <a:pPr marL="285750" indent="-285750">
              <a:spcBef>
                <a:spcPts val="600"/>
              </a:spcBef>
              <a:spcAft>
                <a:spcPts val="600"/>
              </a:spcAft>
              <a:buFont typeface="Wingdings" panose="05000000000000000000" pitchFamily="2" charset="2"/>
              <a:buChar char="q"/>
              <a:defRPr/>
            </a:pPr>
            <a:r>
              <a:rPr lang="id-ID" sz="1800" b="1" dirty="0">
                <a:solidFill>
                  <a:schemeClr val="tx1"/>
                </a:solidFill>
              </a:rPr>
              <a:t>Login Page</a:t>
            </a:r>
            <a:endParaRPr lang="en-SG" sz="1800" b="1" dirty="0">
              <a:solidFill>
                <a:schemeClr val="tx1"/>
              </a:solidFill>
            </a:endParaRPr>
          </a:p>
        </p:txBody>
      </p:sp>
      <p:pic>
        <p:nvPicPr>
          <p:cNvPr id="10" name="Picture 9">
            <a:extLst>
              <a:ext uri="{FF2B5EF4-FFF2-40B4-BE49-F238E27FC236}">
                <a16:creationId xmlns:a16="http://schemas.microsoft.com/office/drawing/2014/main" id="{3DD39E41-4D7E-4847-A120-E3FDA61666A2}"/>
              </a:ext>
            </a:extLst>
          </p:cNvPr>
          <p:cNvPicPr>
            <a:picLocks noChangeAspect="1"/>
          </p:cNvPicPr>
          <p:nvPr/>
        </p:nvPicPr>
        <p:blipFill>
          <a:blip r:embed="rId3"/>
          <a:stretch>
            <a:fillRect/>
          </a:stretch>
        </p:blipFill>
        <p:spPr>
          <a:xfrm>
            <a:off x="2579041" y="4289444"/>
            <a:ext cx="5053314" cy="2452670"/>
          </a:xfrm>
          <a:prstGeom prst="rect">
            <a:avLst/>
          </a:prstGeom>
        </p:spPr>
      </p:pic>
    </p:spTree>
    <p:extLst>
      <p:ext uri="{BB962C8B-B14F-4D97-AF65-F5344CB8AC3E}">
        <p14:creationId xmlns:p14="http://schemas.microsoft.com/office/powerpoint/2010/main" val="11580465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FC2B8B-2A84-4A06-9820-25BFFE35BD2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US" altLang="en-US" sz="2800">
                <a:solidFill>
                  <a:srgbClr val="FFFFFF"/>
                </a:solidFill>
                <a:cs typeface="Arial" panose="020B0604020202020204" pitchFamily="34" charset="0"/>
              </a:rPr>
              <a:t>19. Project Results</a:t>
            </a:r>
          </a:p>
        </p:txBody>
      </p:sp>
      <p:sp>
        <p:nvSpPr>
          <p:cNvPr id="4" name="Rectangle 3">
            <a:extLst>
              <a:ext uri="{FF2B5EF4-FFF2-40B4-BE49-F238E27FC236}">
                <a16:creationId xmlns:a16="http://schemas.microsoft.com/office/drawing/2014/main" id="{CE4E1B35-FD82-4100-BE6A-C73836D75731}"/>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id-ID" sz="2000" b="1" dirty="0">
                <a:solidFill>
                  <a:schemeClr val="tx1"/>
                </a:solidFill>
              </a:rPr>
              <a:t>Thank you Page</a:t>
            </a: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
        <p:nvSpPr>
          <p:cNvPr id="6" name="TextBox 5">
            <a:extLst>
              <a:ext uri="{FF2B5EF4-FFF2-40B4-BE49-F238E27FC236}">
                <a16:creationId xmlns:a16="http://schemas.microsoft.com/office/drawing/2014/main" id="{9E0E9DC2-4CBE-4B55-AA28-3BA737A8AA29}"/>
              </a:ext>
            </a:extLst>
          </p:cNvPr>
          <p:cNvSpPr txBox="1"/>
          <p:nvPr/>
        </p:nvSpPr>
        <p:spPr>
          <a:xfrm>
            <a:off x="110570" y="4293096"/>
            <a:ext cx="4620490" cy="369332"/>
          </a:xfrm>
          <a:prstGeom prst="rect">
            <a:avLst/>
          </a:prstGeom>
          <a:noFill/>
        </p:spPr>
        <p:txBody>
          <a:bodyPr wrap="square">
            <a:spAutoFit/>
          </a:bodyPr>
          <a:lstStyle/>
          <a:p>
            <a:pPr marL="285750" indent="-285750">
              <a:spcBef>
                <a:spcPts val="600"/>
              </a:spcBef>
              <a:spcAft>
                <a:spcPts val="600"/>
              </a:spcAft>
              <a:buFont typeface="Wingdings" panose="05000000000000000000" pitchFamily="2" charset="2"/>
              <a:buChar char="q"/>
              <a:defRPr/>
            </a:pPr>
            <a:r>
              <a:rPr lang="id-ID" sz="1800" b="1">
                <a:solidFill>
                  <a:schemeClr val="tx1"/>
                </a:solidFill>
              </a:rPr>
              <a:t>Verified Page</a:t>
            </a:r>
            <a:endParaRPr lang="en-SG" sz="1800" b="1" dirty="0">
              <a:solidFill>
                <a:schemeClr val="tx1"/>
              </a:solidFill>
            </a:endParaRPr>
          </a:p>
        </p:txBody>
      </p:sp>
      <p:pic>
        <p:nvPicPr>
          <p:cNvPr id="8" name="Picture 7">
            <a:extLst>
              <a:ext uri="{FF2B5EF4-FFF2-40B4-BE49-F238E27FC236}">
                <a16:creationId xmlns:a16="http://schemas.microsoft.com/office/drawing/2014/main" id="{D2D34E52-1A1A-4265-9ABC-3040B54BA8C0}"/>
              </a:ext>
            </a:extLst>
          </p:cNvPr>
          <p:cNvPicPr>
            <a:picLocks noChangeAspect="1"/>
          </p:cNvPicPr>
          <p:nvPr/>
        </p:nvPicPr>
        <p:blipFill>
          <a:blip r:embed="rId2"/>
          <a:stretch>
            <a:fillRect/>
          </a:stretch>
        </p:blipFill>
        <p:spPr>
          <a:xfrm>
            <a:off x="2615567" y="1247110"/>
            <a:ext cx="5340809" cy="2592208"/>
          </a:xfrm>
          <a:prstGeom prst="rect">
            <a:avLst/>
          </a:prstGeom>
        </p:spPr>
      </p:pic>
      <p:pic>
        <p:nvPicPr>
          <p:cNvPr id="10" name="Picture 9">
            <a:extLst>
              <a:ext uri="{FF2B5EF4-FFF2-40B4-BE49-F238E27FC236}">
                <a16:creationId xmlns:a16="http://schemas.microsoft.com/office/drawing/2014/main" id="{21D43E6A-6D5F-4DAB-B7A2-DE5EF1FBA635}"/>
              </a:ext>
            </a:extLst>
          </p:cNvPr>
          <p:cNvPicPr>
            <a:picLocks noChangeAspect="1"/>
          </p:cNvPicPr>
          <p:nvPr/>
        </p:nvPicPr>
        <p:blipFill>
          <a:blip r:embed="rId3"/>
          <a:stretch>
            <a:fillRect/>
          </a:stretch>
        </p:blipFill>
        <p:spPr>
          <a:xfrm>
            <a:off x="2677330" y="4078891"/>
            <a:ext cx="5279046" cy="2523585"/>
          </a:xfrm>
          <a:prstGeom prst="rect">
            <a:avLst/>
          </a:prstGeom>
        </p:spPr>
      </p:pic>
    </p:spTree>
    <p:extLst>
      <p:ext uri="{BB962C8B-B14F-4D97-AF65-F5344CB8AC3E}">
        <p14:creationId xmlns:p14="http://schemas.microsoft.com/office/powerpoint/2010/main" val="27528410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B21609-7584-41DD-B630-828A59F0A170}"/>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US" altLang="en-US" sz="2800">
                <a:solidFill>
                  <a:srgbClr val="FFFFFF"/>
                </a:solidFill>
                <a:cs typeface="Arial" panose="020B0604020202020204" pitchFamily="34" charset="0"/>
              </a:rPr>
              <a:t>19. Project Results</a:t>
            </a:r>
          </a:p>
        </p:txBody>
      </p:sp>
      <p:sp>
        <p:nvSpPr>
          <p:cNvPr id="4" name="Rectangle 3">
            <a:extLst>
              <a:ext uri="{FF2B5EF4-FFF2-40B4-BE49-F238E27FC236}">
                <a16:creationId xmlns:a16="http://schemas.microsoft.com/office/drawing/2014/main" id="{A11CAB23-A4DD-4060-9575-5BB4987A9EBA}"/>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id-ID" sz="2000" b="1" dirty="0">
                <a:solidFill>
                  <a:schemeClr val="tx1"/>
                </a:solidFill>
              </a:rPr>
              <a:t>Forgot Password</a:t>
            </a: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6" name="Picture 5">
            <a:extLst>
              <a:ext uri="{FF2B5EF4-FFF2-40B4-BE49-F238E27FC236}">
                <a16:creationId xmlns:a16="http://schemas.microsoft.com/office/drawing/2014/main" id="{9B50F769-3045-411B-9842-5E64B1585D46}"/>
              </a:ext>
            </a:extLst>
          </p:cNvPr>
          <p:cNvPicPr>
            <a:picLocks noChangeAspect="1"/>
          </p:cNvPicPr>
          <p:nvPr/>
        </p:nvPicPr>
        <p:blipFill>
          <a:blip r:embed="rId2"/>
          <a:stretch>
            <a:fillRect/>
          </a:stretch>
        </p:blipFill>
        <p:spPr>
          <a:xfrm>
            <a:off x="209474" y="4166848"/>
            <a:ext cx="5658669" cy="2510361"/>
          </a:xfrm>
          <a:prstGeom prst="rect">
            <a:avLst/>
          </a:prstGeom>
        </p:spPr>
      </p:pic>
      <p:pic>
        <p:nvPicPr>
          <p:cNvPr id="8" name="Picture 7">
            <a:extLst>
              <a:ext uri="{FF2B5EF4-FFF2-40B4-BE49-F238E27FC236}">
                <a16:creationId xmlns:a16="http://schemas.microsoft.com/office/drawing/2014/main" id="{1B65BEB6-1676-432B-998D-181A60E370BF}"/>
              </a:ext>
            </a:extLst>
          </p:cNvPr>
          <p:cNvPicPr>
            <a:picLocks noChangeAspect="1"/>
          </p:cNvPicPr>
          <p:nvPr/>
        </p:nvPicPr>
        <p:blipFill>
          <a:blip r:embed="rId3"/>
          <a:stretch>
            <a:fillRect/>
          </a:stretch>
        </p:blipFill>
        <p:spPr>
          <a:xfrm>
            <a:off x="208344" y="1656488"/>
            <a:ext cx="5658670" cy="2510361"/>
          </a:xfrm>
          <a:prstGeom prst="rect">
            <a:avLst/>
          </a:prstGeom>
        </p:spPr>
      </p:pic>
    </p:spTree>
    <p:extLst>
      <p:ext uri="{BB962C8B-B14F-4D97-AF65-F5344CB8AC3E}">
        <p14:creationId xmlns:p14="http://schemas.microsoft.com/office/powerpoint/2010/main" val="37900924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4A9F6-1325-40F8-BAB7-715982C42A89}"/>
              </a:ext>
            </a:extLst>
          </p:cNvPr>
          <p:cNvSpPr>
            <a:spLocks noGrp="1"/>
          </p:cNvSpPr>
          <p:nvPr>
            <p:ph type="title"/>
          </p:nvPr>
        </p:nvSpPr>
        <p:spPr/>
        <p:txBody>
          <a:bodyPr/>
          <a:lstStyle/>
          <a:p>
            <a:endParaRPr lang="id-ID"/>
          </a:p>
        </p:txBody>
      </p:sp>
      <p:sp>
        <p:nvSpPr>
          <p:cNvPr id="3" name="TextBox 2">
            <a:extLst>
              <a:ext uri="{FF2B5EF4-FFF2-40B4-BE49-F238E27FC236}">
                <a16:creationId xmlns:a16="http://schemas.microsoft.com/office/drawing/2014/main" id="{98D9C42C-3DE1-4FB1-9A11-E512ECAC9BFB}"/>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US" altLang="en-US" sz="2800">
                <a:solidFill>
                  <a:srgbClr val="FFFFFF"/>
                </a:solidFill>
                <a:cs typeface="Arial" panose="020B0604020202020204" pitchFamily="34" charset="0"/>
              </a:rPr>
              <a:t>19. Project Results</a:t>
            </a:r>
          </a:p>
        </p:txBody>
      </p:sp>
      <p:sp>
        <p:nvSpPr>
          <p:cNvPr id="4" name="Rectangle 3">
            <a:extLst>
              <a:ext uri="{FF2B5EF4-FFF2-40B4-BE49-F238E27FC236}">
                <a16:creationId xmlns:a16="http://schemas.microsoft.com/office/drawing/2014/main" id="{046E17F4-777D-42A7-98E3-F68BEFDFA8D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id-ID" sz="2000" b="1" dirty="0">
                <a:solidFill>
                  <a:schemeClr val="tx1"/>
                </a:solidFill>
              </a:rPr>
              <a:t>Dashboard User</a:t>
            </a: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6" name="Picture 5">
            <a:extLst>
              <a:ext uri="{FF2B5EF4-FFF2-40B4-BE49-F238E27FC236}">
                <a16:creationId xmlns:a16="http://schemas.microsoft.com/office/drawing/2014/main" id="{02B437C1-9A58-4864-B2E1-1F4EFD8DF994}"/>
              </a:ext>
            </a:extLst>
          </p:cNvPr>
          <p:cNvPicPr>
            <a:picLocks noChangeAspect="1"/>
          </p:cNvPicPr>
          <p:nvPr/>
        </p:nvPicPr>
        <p:blipFill>
          <a:blip r:embed="rId2"/>
          <a:stretch>
            <a:fillRect/>
          </a:stretch>
        </p:blipFill>
        <p:spPr>
          <a:xfrm>
            <a:off x="2339752" y="1231611"/>
            <a:ext cx="4894924" cy="5013176"/>
          </a:xfrm>
          <a:prstGeom prst="rect">
            <a:avLst/>
          </a:prstGeom>
        </p:spPr>
      </p:pic>
    </p:spTree>
    <p:extLst>
      <p:ext uri="{BB962C8B-B14F-4D97-AF65-F5344CB8AC3E}">
        <p14:creationId xmlns:p14="http://schemas.microsoft.com/office/powerpoint/2010/main" val="902569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8CEA7-B602-4FE9-8A03-BCD70877218D}"/>
              </a:ext>
            </a:extLst>
          </p:cNvPr>
          <p:cNvSpPr>
            <a:spLocks noGrp="1"/>
          </p:cNvSpPr>
          <p:nvPr>
            <p:ph type="title"/>
          </p:nvPr>
        </p:nvSpPr>
        <p:spPr/>
        <p:txBody>
          <a:bodyPr/>
          <a:lstStyle/>
          <a:p>
            <a:endParaRPr lang="id-ID"/>
          </a:p>
        </p:txBody>
      </p:sp>
      <p:sp>
        <p:nvSpPr>
          <p:cNvPr id="3" name="TextBox 2">
            <a:extLst>
              <a:ext uri="{FF2B5EF4-FFF2-40B4-BE49-F238E27FC236}">
                <a16:creationId xmlns:a16="http://schemas.microsoft.com/office/drawing/2014/main" id="{A567D6DC-F43D-4D2C-AE73-A042CBEC4478}"/>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US" altLang="en-US" sz="2800">
                <a:solidFill>
                  <a:srgbClr val="FFFFFF"/>
                </a:solidFill>
                <a:cs typeface="Arial" panose="020B0604020202020204" pitchFamily="34" charset="0"/>
              </a:rPr>
              <a:t>19. Project Results</a:t>
            </a:r>
          </a:p>
        </p:txBody>
      </p:sp>
      <p:sp>
        <p:nvSpPr>
          <p:cNvPr id="4" name="Rectangle 3">
            <a:extLst>
              <a:ext uri="{FF2B5EF4-FFF2-40B4-BE49-F238E27FC236}">
                <a16:creationId xmlns:a16="http://schemas.microsoft.com/office/drawing/2014/main" id="{42A08326-C642-4249-A0B0-88DC9A24EC51}"/>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id-ID" sz="2000" b="1" dirty="0">
                <a:solidFill>
                  <a:schemeClr val="tx1"/>
                </a:solidFill>
              </a:rPr>
              <a:t>Profile User</a:t>
            </a: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6" name="Picture 5">
            <a:extLst>
              <a:ext uri="{FF2B5EF4-FFF2-40B4-BE49-F238E27FC236}">
                <a16:creationId xmlns:a16="http://schemas.microsoft.com/office/drawing/2014/main" id="{C82BB046-68DF-4A33-A0C2-96B6BDAF5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1262856"/>
            <a:ext cx="5892350" cy="5413375"/>
          </a:xfrm>
          <a:prstGeom prst="rect">
            <a:avLst/>
          </a:prstGeom>
        </p:spPr>
      </p:pic>
    </p:spTree>
    <p:extLst>
      <p:ext uri="{BB962C8B-B14F-4D97-AF65-F5344CB8AC3E}">
        <p14:creationId xmlns:p14="http://schemas.microsoft.com/office/powerpoint/2010/main" val="2470311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A9E5F-E5F5-420E-B5DC-A144F02D885C}"/>
              </a:ext>
            </a:extLst>
          </p:cNvPr>
          <p:cNvSpPr>
            <a:spLocks noGrp="1"/>
          </p:cNvSpPr>
          <p:nvPr>
            <p:ph type="title"/>
          </p:nvPr>
        </p:nvSpPr>
        <p:spPr/>
        <p:txBody>
          <a:bodyPr/>
          <a:lstStyle/>
          <a:p>
            <a:endParaRPr lang="id-ID"/>
          </a:p>
        </p:txBody>
      </p:sp>
      <p:sp>
        <p:nvSpPr>
          <p:cNvPr id="3" name="TextBox 2">
            <a:extLst>
              <a:ext uri="{FF2B5EF4-FFF2-40B4-BE49-F238E27FC236}">
                <a16:creationId xmlns:a16="http://schemas.microsoft.com/office/drawing/2014/main" id="{B4DF29D7-7EDD-49C6-9A4C-7180347B1D7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US" altLang="en-US" sz="2800">
                <a:solidFill>
                  <a:srgbClr val="FFFFFF"/>
                </a:solidFill>
                <a:cs typeface="Arial" panose="020B0604020202020204" pitchFamily="34" charset="0"/>
              </a:rPr>
              <a:t>19. Project Results</a:t>
            </a:r>
          </a:p>
        </p:txBody>
      </p:sp>
      <p:sp>
        <p:nvSpPr>
          <p:cNvPr id="4" name="Rectangle 3">
            <a:extLst>
              <a:ext uri="{FF2B5EF4-FFF2-40B4-BE49-F238E27FC236}">
                <a16:creationId xmlns:a16="http://schemas.microsoft.com/office/drawing/2014/main" id="{773723F4-261E-48AD-854E-994E2C942ACC}"/>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id-ID" sz="2000" b="1" dirty="0">
                <a:solidFill>
                  <a:schemeClr val="tx1"/>
                </a:solidFill>
              </a:rPr>
              <a:t>Edit Profile User</a:t>
            </a: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7" name="Picture 6">
            <a:extLst>
              <a:ext uri="{FF2B5EF4-FFF2-40B4-BE49-F238E27FC236}">
                <a16:creationId xmlns:a16="http://schemas.microsoft.com/office/drawing/2014/main" id="{7B829C6C-FECE-4797-B6C8-CB868AABA037}"/>
              </a:ext>
            </a:extLst>
          </p:cNvPr>
          <p:cNvPicPr>
            <a:picLocks noChangeAspect="1"/>
          </p:cNvPicPr>
          <p:nvPr/>
        </p:nvPicPr>
        <p:blipFill>
          <a:blip r:embed="rId2"/>
          <a:stretch>
            <a:fillRect/>
          </a:stretch>
        </p:blipFill>
        <p:spPr>
          <a:xfrm>
            <a:off x="107950" y="1533276"/>
            <a:ext cx="2880000" cy="2949537"/>
          </a:xfrm>
          <a:prstGeom prst="rect">
            <a:avLst/>
          </a:prstGeom>
        </p:spPr>
      </p:pic>
      <p:pic>
        <p:nvPicPr>
          <p:cNvPr id="9" name="Picture 8">
            <a:extLst>
              <a:ext uri="{FF2B5EF4-FFF2-40B4-BE49-F238E27FC236}">
                <a16:creationId xmlns:a16="http://schemas.microsoft.com/office/drawing/2014/main" id="{C531224F-3975-401E-914E-05E6C7C53FBF}"/>
              </a:ext>
            </a:extLst>
          </p:cNvPr>
          <p:cNvPicPr>
            <a:picLocks noChangeAspect="1"/>
          </p:cNvPicPr>
          <p:nvPr/>
        </p:nvPicPr>
        <p:blipFill>
          <a:blip r:embed="rId3"/>
          <a:stretch>
            <a:fillRect/>
          </a:stretch>
        </p:blipFill>
        <p:spPr>
          <a:xfrm>
            <a:off x="3089896" y="1485498"/>
            <a:ext cx="2880000" cy="2967273"/>
          </a:xfrm>
          <a:prstGeom prst="rect">
            <a:avLst/>
          </a:prstGeom>
        </p:spPr>
      </p:pic>
      <p:pic>
        <p:nvPicPr>
          <p:cNvPr id="11" name="Picture 10">
            <a:extLst>
              <a:ext uri="{FF2B5EF4-FFF2-40B4-BE49-F238E27FC236}">
                <a16:creationId xmlns:a16="http://schemas.microsoft.com/office/drawing/2014/main" id="{8354049B-27B9-4C94-B1CF-7E60172D3334}"/>
              </a:ext>
            </a:extLst>
          </p:cNvPr>
          <p:cNvPicPr>
            <a:picLocks noChangeAspect="1"/>
          </p:cNvPicPr>
          <p:nvPr/>
        </p:nvPicPr>
        <p:blipFill>
          <a:blip r:embed="rId4"/>
          <a:stretch>
            <a:fillRect/>
          </a:stretch>
        </p:blipFill>
        <p:spPr>
          <a:xfrm>
            <a:off x="5984516" y="1485498"/>
            <a:ext cx="3051534" cy="3144192"/>
          </a:xfrm>
          <a:prstGeom prst="rect">
            <a:avLst/>
          </a:prstGeom>
        </p:spPr>
      </p:pic>
    </p:spTree>
    <p:extLst>
      <p:ext uri="{BB962C8B-B14F-4D97-AF65-F5344CB8AC3E}">
        <p14:creationId xmlns:p14="http://schemas.microsoft.com/office/powerpoint/2010/main" val="34264400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2">
            <a:extLst>
              <a:ext uri="{FF2B5EF4-FFF2-40B4-BE49-F238E27FC236}">
                <a16:creationId xmlns:a16="http://schemas.microsoft.com/office/drawing/2014/main" id="{A8A9514B-B987-2951-420D-A8AC15C9ED8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US" altLang="en-US" sz="2800">
                <a:solidFill>
                  <a:srgbClr val="FFFFFF"/>
                </a:solidFill>
                <a:cs typeface="Arial" panose="020B0604020202020204" pitchFamily="34" charset="0"/>
              </a:rPr>
              <a:t>20. Proposed Improvements</a:t>
            </a:r>
          </a:p>
        </p:txBody>
      </p:sp>
      <p:sp>
        <p:nvSpPr>
          <p:cNvPr id="5" name="Rectangle 4">
            <a:extLst>
              <a:ext uri="{FF2B5EF4-FFF2-40B4-BE49-F238E27FC236}">
                <a16:creationId xmlns:a16="http://schemas.microsoft.com/office/drawing/2014/main" id="{2E9C2B07-63D2-2A4D-DFE0-9D7C86BBF62E}"/>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List of Improvements</a:t>
            </a:r>
          </a:p>
          <a:p>
            <a:pPr marL="742950" lvl="1" indent="-285750">
              <a:buFont typeface="Wingdings" panose="05000000000000000000" pitchFamily="2" charset="2"/>
              <a:buChar char="§"/>
              <a:defRPr/>
            </a:pPr>
            <a:r>
              <a:rPr lang="en-US" dirty="0">
                <a:solidFill>
                  <a:schemeClr val="tx1"/>
                </a:solidFill>
              </a:rPr>
              <a:t>Button to like, comment and sav</a:t>
            </a:r>
            <a:r>
              <a:rPr lang="id-ID" dirty="0">
                <a:solidFill>
                  <a:schemeClr val="tx1"/>
                </a:solidFill>
              </a:rPr>
              <a:t>e</a:t>
            </a:r>
          </a:p>
          <a:p>
            <a:pPr marL="742950" lvl="1" indent="-285750">
              <a:buFont typeface="Wingdings" panose="05000000000000000000" pitchFamily="2" charset="2"/>
              <a:buChar char="§"/>
              <a:defRPr/>
            </a:pPr>
            <a:endParaRPr lang="id-ID" sz="2000" b="1" dirty="0">
              <a:solidFill>
                <a:schemeClr val="tx1"/>
              </a:solidFill>
            </a:endParaRPr>
          </a:p>
          <a:p>
            <a:pPr marL="742950" lvl="1" indent="-285750">
              <a:buFont typeface="Wingdings" panose="05000000000000000000" pitchFamily="2" charset="2"/>
              <a:buChar char="§"/>
              <a:defRPr/>
            </a:pPr>
            <a:endParaRPr lang="id-ID" sz="2000" b="1" dirty="0">
              <a:solidFill>
                <a:schemeClr val="tx1"/>
              </a:solidFill>
            </a:endParaRPr>
          </a:p>
          <a:p>
            <a:pPr marL="742950" lvl="1" indent="-285750">
              <a:buFont typeface="Wingdings" panose="05000000000000000000" pitchFamily="2" charset="2"/>
              <a:buChar char="§"/>
              <a:defRPr/>
            </a:pPr>
            <a:endParaRPr lang="id-ID" sz="2000" b="1" dirty="0">
              <a:solidFill>
                <a:schemeClr val="tx1"/>
              </a:solidFill>
            </a:endParaRPr>
          </a:p>
          <a:p>
            <a:pPr marL="742950" lvl="1" indent="-285750">
              <a:buFont typeface="Wingdings" panose="05000000000000000000" pitchFamily="2" charset="2"/>
              <a:buChar char="§"/>
              <a:defRPr/>
            </a:pPr>
            <a:endParaRPr lang="id-ID" sz="2000" b="1" dirty="0">
              <a:solidFill>
                <a:schemeClr val="tx1"/>
              </a:solidFill>
            </a:endParaRPr>
          </a:p>
          <a:p>
            <a:pPr marL="742950" lvl="1" indent="-285750">
              <a:buFont typeface="Wingdings" panose="05000000000000000000" pitchFamily="2" charset="2"/>
              <a:buChar char="§"/>
              <a:defRPr/>
            </a:pPr>
            <a:endParaRPr lang="id-ID" sz="2000" b="1" dirty="0">
              <a:solidFill>
                <a:schemeClr val="tx1"/>
              </a:solidFill>
            </a:endParaRPr>
          </a:p>
          <a:p>
            <a:pPr marL="742950" lvl="1" indent="-285750">
              <a:buFont typeface="Wingdings" panose="05000000000000000000" pitchFamily="2" charset="2"/>
              <a:buChar char="§"/>
              <a:defRPr/>
            </a:pPr>
            <a:endParaRPr lang="id-ID" sz="2000" b="1" dirty="0">
              <a:solidFill>
                <a:schemeClr val="tx1"/>
              </a:solidFill>
            </a:endParaRPr>
          </a:p>
          <a:p>
            <a:pPr marL="742950" lvl="1" indent="-285750">
              <a:buFont typeface="Wingdings" panose="05000000000000000000" pitchFamily="2" charset="2"/>
              <a:buChar char="§"/>
              <a:defRPr/>
            </a:pPr>
            <a:endParaRPr lang="id-ID" sz="2000" b="1" dirty="0">
              <a:solidFill>
                <a:schemeClr val="tx1"/>
              </a:solidFill>
            </a:endParaRPr>
          </a:p>
          <a:p>
            <a:pPr marL="742950" lvl="1" indent="-285750">
              <a:buFont typeface="Wingdings" panose="05000000000000000000" pitchFamily="2" charset="2"/>
              <a:buChar char="§"/>
              <a:defRPr/>
            </a:pPr>
            <a:endParaRPr lang="id-ID" sz="2000" b="1" dirty="0">
              <a:solidFill>
                <a:schemeClr val="tx1"/>
              </a:solidFill>
            </a:endParaRPr>
          </a:p>
          <a:p>
            <a:pPr marL="742950" lvl="1" indent="-285750">
              <a:buFont typeface="Wingdings" panose="05000000000000000000" pitchFamily="2" charset="2"/>
              <a:buChar char="§"/>
              <a:defRPr/>
            </a:pPr>
            <a:endParaRPr lang="id-ID" sz="2000" b="1" dirty="0">
              <a:solidFill>
                <a:schemeClr val="tx1"/>
              </a:solidFill>
            </a:endParaRPr>
          </a:p>
          <a:p>
            <a:pPr marL="742950" lvl="1" indent="-285750">
              <a:buFont typeface="Wingdings" panose="05000000000000000000" pitchFamily="2" charset="2"/>
              <a:buChar char="§"/>
              <a:defRPr/>
            </a:pPr>
            <a:endParaRPr lang="id-ID" sz="2000" b="1" dirty="0">
              <a:solidFill>
                <a:schemeClr val="tx1"/>
              </a:solidFill>
            </a:endParaRPr>
          </a:p>
          <a:p>
            <a:pPr marL="742950" lvl="1" indent="-285750">
              <a:buFont typeface="Wingdings" panose="05000000000000000000" pitchFamily="2" charset="2"/>
              <a:buChar char="§"/>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4" name="Picture 3">
            <a:extLst>
              <a:ext uri="{FF2B5EF4-FFF2-40B4-BE49-F238E27FC236}">
                <a16:creationId xmlns:a16="http://schemas.microsoft.com/office/drawing/2014/main" id="{142DD5F9-09A9-41D5-B21E-ED789DFD7DD7}"/>
              </a:ext>
            </a:extLst>
          </p:cNvPr>
          <p:cNvPicPr>
            <a:picLocks noChangeAspect="1"/>
          </p:cNvPicPr>
          <p:nvPr/>
        </p:nvPicPr>
        <p:blipFill>
          <a:blip r:embed="rId3"/>
          <a:stretch>
            <a:fillRect/>
          </a:stretch>
        </p:blipFill>
        <p:spPr>
          <a:xfrm>
            <a:off x="683568" y="1916832"/>
            <a:ext cx="3599815" cy="3252470"/>
          </a:xfrm>
          <a:prstGeom prst="rect">
            <a:avLst/>
          </a:prstGeom>
        </p:spPr>
      </p:pic>
      <p:sp>
        <p:nvSpPr>
          <p:cNvPr id="6" name="TextBox 5">
            <a:extLst>
              <a:ext uri="{FF2B5EF4-FFF2-40B4-BE49-F238E27FC236}">
                <a16:creationId xmlns:a16="http://schemas.microsoft.com/office/drawing/2014/main" id="{F1BBEA82-FE2D-4E44-9F93-5439A06406CD}"/>
              </a:ext>
            </a:extLst>
          </p:cNvPr>
          <p:cNvSpPr txBox="1"/>
          <p:nvPr/>
        </p:nvSpPr>
        <p:spPr>
          <a:xfrm>
            <a:off x="4139952" y="1597229"/>
            <a:ext cx="4620490" cy="369332"/>
          </a:xfrm>
          <a:prstGeom prst="rect">
            <a:avLst/>
          </a:prstGeom>
          <a:noFill/>
        </p:spPr>
        <p:txBody>
          <a:bodyPr wrap="square">
            <a:spAutoFit/>
          </a:bodyPr>
          <a:lstStyle/>
          <a:p>
            <a:pPr marL="742950" lvl="1" indent="-285750">
              <a:buFont typeface="Wingdings" panose="05000000000000000000" pitchFamily="2" charset="2"/>
              <a:buChar char="§"/>
              <a:defRPr/>
            </a:pPr>
            <a:r>
              <a:rPr lang="en-US" dirty="0">
                <a:solidFill>
                  <a:schemeClr val="tx1"/>
                </a:solidFill>
              </a:rPr>
              <a:t>Button and suggestion to follow</a:t>
            </a:r>
            <a:endParaRPr lang="en-SG" dirty="0">
              <a:solidFill>
                <a:schemeClr val="tx1"/>
              </a:solidFill>
            </a:endParaRPr>
          </a:p>
        </p:txBody>
      </p:sp>
      <p:pic>
        <p:nvPicPr>
          <p:cNvPr id="7" name="Picture 6">
            <a:extLst>
              <a:ext uri="{FF2B5EF4-FFF2-40B4-BE49-F238E27FC236}">
                <a16:creationId xmlns:a16="http://schemas.microsoft.com/office/drawing/2014/main" id="{1EA0BC5A-B6BB-4906-A6E4-A9DB23899B06}"/>
              </a:ext>
            </a:extLst>
          </p:cNvPr>
          <p:cNvPicPr>
            <a:picLocks noChangeAspect="1"/>
          </p:cNvPicPr>
          <p:nvPr/>
        </p:nvPicPr>
        <p:blipFill>
          <a:blip r:embed="rId4"/>
          <a:stretch>
            <a:fillRect/>
          </a:stretch>
        </p:blipFill>
        <p:spPr>
          <a:xfrm>
            <a:off x="5416411" y="1916832"/>
            <a:ext cx="2495550" cy="35147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a:extLst>
              <a:ext uri="{FF2B5EF4-FFF2-40B4-BE49-F238E27FC236}">
                <a16:creationId xmlns:a16="http://schemas.microsoft.com/office/drawing/2014/main" id="{994241E0-94B3-BCE2-8BC2-680A5B614DA1}"/>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US" altLang="en-US" sz="2800">
                <a:solidFill>
                  <a:srgbClr val="FFFFFF"/>
                </a:solidFill>
                <a:cs typeface="Arial" panose="020B0604020202020204" pitchFamily="34" charset="0"/>
              </a:rPr>
              <a:t>1. Development Tools</a:t>
            </a:r>
          </a:p>
        </p:txBody>
      </p:sp>
      <p:sp>
        <p:nvSpPr>
          <p:cNvPr id="5" name="Rectangle 4">
            <a:extLst>
              <a:ext uri="{FF2B5EF4-FFF2-40B4-BE49-F238E27FC236}">
                <a16:creationId xmlns:a16="http://schemas.microsoft.com/office/drawing/2014/main" id="{5CA9997A-92FE-B248-9FFE-4BE5F00BCA46}"/>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Development Tools Screen captures</a:t>
            </a:r>
          </a:p>
          <a:p>
            <a:pPr marL="742950" lvl="1" indent="-285750">
              <a:buFont typeface="Wingdings" panose="05000000000000000000" pitchFamily="2" charset="2"/>
              <a:buChar char="§"/>
              <a:defRPr/>
            </a:pPr>
            <a:r>
              <a:rPr lang="id-ID" dirty="0">
                <a:solidFill>
                  <a:schemeClr val="tx1"/>
                </a:solidFill>
              </a:rPr>
              <a:t>Eclipse</a:t>
            </a:r>
          </a:p>
          <a:p>
            <a:pPr marL="742950" lvl="1" indent="-285750">
              <a:buFont typeface="Wingdings" panose="05000000000000000000" pitchFamily="2" charset="2"/>
              <a:buChar char="§"/>
              <a:defRPr/>
            </a:pPr>
            <a:endParaRPr lang="id-ID" dirty="0">
              <a:solidFill>
                <a:schemeClr val="tx1"/>
              </a:solidFill>
            </a:endParaRPr>
          </a:p>
          <a:p>
            <a:pPr marL="742950" lvl="1" indent="-285750">
              <a:buFont typeface="Wingdings" panose="05000000000000000000" pitchFamily="2" charset="2"/>
              <a:buChar char="§"/>
              <a:defRPr/>
            </a:pPr>
            <a:endParaRPr lang="id-ID" dirty="0">
              <a:solidFill>
                <a:schemeClr val="tx1"/>
              </a:solidFill>
            </a:endParaRPr>
          </a:p>
          <a:p>
            <a:pPr marL="742950" lvl="1" indent="-285750">
              <a:buFont typeface="Wingdings" panose="05000000000000000000" pitchFamily="2" charset="2"/>
              <a:buChar char="§"/>
              <a:defRPr/>
            </a:pPr>
            <a:endParaRPr lang="id-ID" dirty="0">
              <a:solidFill>
                <a:schemeClr val="tx1"/>
              </a:solidFill>
            </a:endParaRPr>
          </a:p>
          <a:p>
            <a:pPr marL="742950" lvl="1" indent="-285750">
              <a:buFont typeface="Wingdings" panose="05000000000000000000" pitchFamily="2" charset="2"/>
              <a:buChar char="§"/>
              <a:defRPr/>
            </a:pPr>
            <a:endParaRPr lang="id-ID" dirty="0">
              <a:solidFill>
                <a:schemeClr val="tx1"/>
              </a:solidFill>
            </a:endParaRPr>
          </a:p>
          <a:p>
            <a:pPr marL="742950" lvl="1" indent="-285750">
              <a:buFont typeface="Wingdings" panose="05000000000000000000" pitchFamily="2" charset="2"/>
              <a:buChar char="§"/>
              <a:defRPr/>
            </a:pPr>
            <a:endParaRPr lang="id-ID" dirty="0">
              <a:solidFill>
                <a:schemeClr val="tx1"/>
              </a:solidFill>
            </a:endParaRPr>
          </a:p>
          <a:p>
            <a:pPr marL="742950" lvl="1" indent="-285750">
              <a:buFont typeface="Wingdings" panose="05000000000000000000" pitchFamily="2" charset="2"/>
              <a:buChar char="§"/>
              <a:defRPr/>
            </a:pPr>
            <a:endParaRPr lang="id-ID" dirty="0">
              <a:solidFill>
                <a:schemeClr val="tx1"/>
              </a:solidFill>
            </a:endParaRPr>
          </a:p>
          <a:p>
            <a:pPr marL="742950" lvl="1" indent="-285750">
              <a:buFont typeface="Wingdings" panose="05000000000000000000" pitchFamily="2" charset="2"/>
              <a:buChar char="§"/>
              <a:defRPr/>
            </a:pPr>
            <a:endParaRPr lang="id-ID" dirty="0">
              <a:solidFill>
                <a:schemeClr val="tx1"/>
              </a:solidFill>
            </a:endParaRPr>
          </a:p>
          <a:p>
            <a:pPr marL="742950" lvl="1" indent="-285750">
              <a:buFont typeface="Wingdings" panose="05000000000000000000" pitchFamily="2" charset="2"/>
              <a:buChar char="§"/>
              <a:defRPr/>
            </a:pPr>
            <a:r>
              <a:rPr lang="id-ID" dirty="0">
                <a:solidFill>
                  <a:schemeClr val="tx1"/>
                </a:solidFill>
              </a:rPr>
              <a:t>MySQL Workbench</a:t>
            </a:r>
          </a:p>
          <a:p>
            <a:pPr marL="742950" lvl="1" indent="-285750">
              <a:buFont typeface="Wingdings" panose="05000000000000000000" pitchFamily="2" charset="2"/>
              <a:buChar char="§"/>
              <a:defRPr/>
            </a:pPr>
            <a:endParaRPr lang="id-ID" dirty="0">
              <a:solidFill>
                <a:schemeClr val="tx1"/>
              </a:solidFill>
            </a:endParaRPr>
          </a:p>
          <a:p>
            <a:pPr marL="742950" lvl="1" indent="-285750">
              <a:buFont typeface="Wingdings" panose="05000000000000000000" pitchFamily="2" charset="2"/>
              <a:buChar char="§"/>
              <a:defRPr/>
            </a:pPr>
            <a:endParaRPr lang="id-ID" dirty="0">
              <a:solidFill>
                <a:schemeClr val="tx1"/>
              </a:solidFill>
            </a:endParaRPr>
          </a:p>
          <a:p>
            <a:pPr marL="742950" lvl="1" indent="-285750">
              <a:buFont typeface="Wingdings" panose="05000000000000000000" pitchFamily="2" charset="2"/>
              <a:buChar char="§"/>
              <a:defRPr/>
            </a:pPr>
            <a:endParaRPr lang="id-ID" dirty="0">
              <a:solidFill>
                <a:schemeClr val="tx1"/>
              </a:solidFill>
            </a:endParaRPr>
          </a:p>
          <a:p>
            <a:pPr marL="742950" lvl="1" indent="-285750">
              <a:buFont typeface="Wingdings" panose="05000000000000000000" pitchFamily="2" charset="2"/>
              <a:buChar char="§"/>
              <a:defRPr/>
            </a:pPr>
            <a:endParaRPr lang="id-ID" dirty="0">
              <a:solidFill>
                <a:schemeClr val="tx1"/>
              </a:solidFill>
            </a:endParaRPr>
          </a:p>
          <a:p>
            <a:pPr marL="742950" lvl="1" indent="-285750">
              <a:buFont typeface="Wingdings" panose="05000000000000000000" pitchFamily="2" charset="2"/>
              <a:buChar char="§"/>
              <a:defRPr/>
            </a:pPr>
            <a:endParaRPr lang="id-ID"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3" name="Picture 2">
            <a:extLst>
              <a:ext uri="{FF2B5EF4-FFF2-40B4-BE49-F238E27FC236}">
                <a16:creationId xmlns:a16="http://schemas.microsoft.com/office/drawing/2014/main" id="{CCA2A6F9-B4FC-4298-8BB9-6A5C862F0B22}"/>
              </a:ext>
            </a:extLst>
          </p:cNvPr>
          <p:cNvPicPr>
            <a:picLocks noChangeAspect="1"/>
          </p:cNvPicPr>
          <p:nvPr/>
        </p:nvPicPr>
        <p:blipFill>
          <a:blip r:embed="rId3"/>
          <a:stretch>
            <a:fillRect/>
          </a:stretch>
        </p:blipFill>
        <p:spPr>
          <a:xfrm>
            <a:off x="480767" y="1966755"/>
            <a:ext cx="3219450" cy="1762125"/>
          </a:xfrm>
          <a:prstGeom prst="rect">
            <a:avLst/>
          </a:prstGeom>
        </p:spPr>
      </p:pic>
      <p:pic>
        <p:nvPicPr>
          <p:cNvPr id="6" name="Picture 5">
            <a:extLst>
              <a:ext uri="{FF2B5EF4-FFF2-40B4-BE49-F238E27FC236}">
                <a16:creationId xmlns:a16="http://schemas.microsoft.com/office/drawing/2014/main" id="{3F2CBB54-97AD-409C-97C3-631A26F3EF66}"/>
              </a:ext>
            </a:extLst>
          </p:cNvPr>
          <p:cNvPicPr>
            <a:picLocks noChangeAspect="1"/>
          </p:cNvPicPr>
          <p:nvPr/>
        </p:nvPicPr>
        <p:blipFill>
          <a:blip r:embed="rId4"/>
          <a:stretch>
            <a:fillRect/>
          </a:stretch>
        </p:blipFill>
        <p:spPr>
          <a:xfrm>
            <a:off x="480767" y="4096313"/>
            <a:ext cx="2143125" cy="1438275"/>
          </a:xfrm>
          <a:prstGeom prst="rect">
            <a:avLst/>
          </a:prstGeom>
        </p:spPr>
      </p:pic>
      <p:pic>
        <p:nvPicPr>
          <p:cNvPr id="8" name="Picture 7">
            <a:extLst>
              <a:ext uri="{FF2B5EF4-FFF2-40B4-BE49-F238E27FC236}">
                <a16:creationId xmlns:a16="http://schemas.microsoft.com/office/drawing/2014/main" id="{050821C6-0B20-43F4-ABF0-D2325243184E}"/>
              </a:ext>
            </a:extLst>
          </p:cNvPr>
          <p:cNvPicPr>
            <a:picLocks noChangeAspect="1"/>
          </p:cNvPicPr>
          <p:nvPr/>
        </p:nvPicPr>
        <p:blipFill>
          <a:blip r:embed="rId5"/>
          <a:stretch>
            <a:fillRect/>
          </a:stretch>
        </p:blipFill>
        <p:spPr>
          <a:xfrm>
            <a:off x="5220956" y="2070210"/>
            <a:ext cx="3239476" cy="1645723"/>
          </a:xfrm>
          <a:prstGeom prst="rect">
            <a:avLst/>
          </a:prstGeom>
        </p:spPr>
      </p:pic>
      <p:pic>
        <p:nvPicPr>
          <p:cNvPr id="10" name="Picture 9">
            <a:extLst>
              <a:ext uri="{FF2B5EF4-FFF2-40B4-BE49-F238E27FC236}">
                <a16:creationId xmlns:a16="http://schemas.microsoft.com/office/drawing/2014/main" id="{56EC0B2B-0788-4DFC-B7A9-F1A467CF58EE}"/>
              </a:ext>
            </a:extLst>
          </p:cNvPr>
          <p:cNvPicPr>
            <a:picLocks noChangeAspect="1"/>
          </p:cNvPicPr>
          <p:nvPr/>
        </p:nvPicPr>
        <p:blipFill>
          <a:blip r:embed="rId6"/>
          <a:stretch>
            <a:fillRect/>
          </a:stretch>
        </p:blipFill>
        <p:spPr>
          <a:xfrm>
            <a:off x="5220956" y="4229386"/>
            <a:ext cx="1733550" cy="1457325"/>
          </a:xfrm>
          <a:prstGeom prst="rect">
            <a:avLst/>
          </a:prstGeom>
        </p:spPr>
      </p:pic>
      <p:sp>
        <p:nvSpPr>
          <p:cNvPr id="2" name="TextBox 1">
            <a:extLst>
              <a:ext uri="{FF2B5EF4-FFF2-40B4-BE49-F238E27FC236}">
                <a16:creationId xmlns:a16="http://schemas.microsoft.com/office/drawing/2014/main" id="{193C1C72-64C8-4BD2-9734-C31C10E6F64F}"/>
              </a:ext>
            </a:extLst>
          </p:cNvPr>
          <p:cNvSpPr txBox="1"/>
          <p:nvPr/>
        </p:nvSpPr>
        <p:spPr>
          <a:xfrm>
            <a:off x="4680200" y="1681688"/>
            <a:ext cx="3024336" cy="2862322"/>
          </a:xfrm>
          <a:prstGeom prst="rect">
            <a:avLst/>
          </a:prstGeom>
          <a:noFill/>
        </p:spPr>
        <p:txBody>
          <a:bodyPr wrap="square" rtlCol="0">
            <a:spAutoFit/>
          </a:bodyPr>
          <a:lstStyle/>
          <a:p>
            <a:pPr marL="742950" lvl="1" indent="-285750">
              <a:buFont typeface="Wingdings" panose="05000000000000000000" pitchFamily="2" charset="2"/>
              <a:buChar char="§"/>
              <a:defRPr/>
            </a:pPr>
            <a:r>
              <a:rPr lang="id-ID" dirty="0">
                <a:solidFill>
                  <a:schemeClr val="tx1"/>
                </a:solidFill>
              </a:rPr>
              <a:t>Apache Tomcat 9</a:t>
            </a:r>
          </a:p>
          <a:p>
            <a:pPr marL="742950" lvl="1" indent="-285750">
              <a:buFont typeface="Wingdings" panose="05000000000000000000" pitchFamily="2" charset="2"/>
              <a:buChar char="§"/>
              <a:defRPr/>
            </a:pPr>
            <a:endParaRPr lang="id-ID" dirty="0"/>
          </a:p>
          <a:p>
            <a:pPr marL="742950" lvl="1" indent="-285750">
              <a:buFont typeface="Wingdings" panose="05000000000000000000" pitchFamily="2" charset="2"/>
              <a:buChar char="§"/>
              <a:defRPr/>
            </a:pPr>
            <a:endParaRPr lang="id-ID" dirty="0">
              <a:solidFill>
                <a:schemeClr val="tx1"/>
              </a:solidFill>
            </a:endParaRPr>
          </a:p>
          <a:p>
            <a:pPr marL="742950" lvl="1" indent="-285750">
              <a:buFont typeface="Wingdings" panose="05000000000000000000" pitchFamily="2" charset="2"/>
              <a:buChar char="§"/>
              <a:defRPr/>
            </a:pPr>
            <a:endParaRPr lang="id-ID" dirty="0"/>
          </a:p>
          <a:p>
            <a:pPr marL="742950" lvl="1" indent="-285750">
              <a:buFont typeface="Wingdings" panose="05000000000000000000" pitchFamily="2" charset="2"/>
              <a:buChar char="§"/>
              <a:defRPr/>
            </a:pPr>
            <a:endParaRPr lang="id-ID" dirty="0">
              <a:solidFill>
                <a:schemeClr val="tx1"/>
              </a:solidFill>
            </a:endParaRPr>
          </a:p>
          <a:p>
            <a:pPr marL="742950" lvl="1" indent="-285750">
              <a:buFont typeface="Wingdings" panose="05000000000000000000" pitchFamily="2" charset="2"/>
              <a:buChar char="§"/>
              <a:defRPr/>
            </a:pPr>
            <a:endParaRPr lang="id-ID" dirty="0"/>
          </a:p>
          <a:p>
            <a:pPr marL="742950" lvl="1" indent="-285750">
              <a:buFont typeface="Wingdings" panose="05000000000000000000" pitchFamily="2" charset="2"/>
              <a:buChar char="§"/>
              <a:defRPr/>
            </a:pPr>
            <a:endParaRPr lang="id-ID" dirty="0"/>
          </a:p>
          <a:p>
            <a:pPr marL="742950" lvl="1" indent="-285750">
              <a:buFont typeface="Wingdings" panose="05000000000000000000" pitchFamily="2" charset="2"/>
              <a:buChar char="§"/>
              <a:defRPr/>
            </a:pPr>
            <a:endParaRPr lang="id-ID" dirty="0">
              <a:solidFill>
                <a:schemeClr val="tx1"/>
              </a:solidFill>
            </a:endParaRPr>
          </a:p>
          <a:p>
            <a:pPr marL="742950" lvl="1" indent="-285750">
              <a:buFont typeface="Wingdings" panose="05000000000000000000" pitchFamily="2" charset="2"/>
              <a:buChar char="§"/>
              <a:defRPr/>
            </a:pPr>
            <a:r>
              <a:rPr lang="id-ID" dirty="0">
                <a:solidFill>
                  <a:schemeClr val="tx1"/>
                </a:solidFill>
              </a:rPr>
              <a:t>Chrome</a:t>
            </a:r>
          </a:p>
          <a:p>
            <a:endParaRPr lang="id-ID"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3282-B146-48C7-9FC1-BAAA1701F4BB}"/>
              </a:ext>
            </a:extLst>
          </p:cNvPr>
          <p:cNvSpPr>
            <a:spLocks noGrp="1"/>
          </p:cNvSpPr>
          <p:nvPr>
            <p:ph type="title"/>
          </p:nvPr>
        </p:nvSpPr>
        <p:spPr/>
        <p:txBody>
          <a:bodyPr/>
          <a:lstStyle/>
          <a:p>
            <a:endParaRPr lang="id-ID"/>
          </a:p>
        </p:txBody>
      </p:sp>
      <p:sp>
        <p:nvSpPr>
          <p:cNvPr id="3" name="TextBox 2">
            <a:extLst>
              <a:ext uri="{FF2B5EF4-FFF2-40B4-BE49-F238E27FC236}">
                <a16:creationId xmlns:a16="http://schemas.microsoft.com/office/drawing/2014/main" id="{2CFA0E37-CE68-4E1C-8BB7-F2F912AB3ACB}"/>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US" altLang="en-US" sz="2800">
                <a:solidFill>
                  <a:srgbClr val="FFFFFF"/>
                </a:solidFill>
                <a:cs typeface="Arial" panose="020B0604020202020204" pitchFamily="34" charset="0"/>
              </a:rPr>
              <a:t>20. Proposed Improvements</a:t>
            </a:r>
          </a:p>
        </p:txBody>
      </p:sp>
      <p:sp>
        <p:nvSpPr>
          <p:cNvPr id="4" name="Rectangle 3">
            <a:extLst>
              <a:ext uri="{FF2B5EF4-FFF2-40B4-BE49-F238E27FC236}">
                <a16:creationId xmlns:a16="http://schemas.microsoft.com/office/drawing/2014/main" id="{BBEB2726-955F-4528-A03E-991385DB2C98}"/>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List of Improvements</a:t>
            </a:r>
          </a:p>
          <a:p>
            <a:pPr marL="742950" lvl="1" indent="-285750">
              <a:buFont typeface="Wingdings" panose="05000000000000000000" pitchFamily="2" charset="2"/>
              <a:buChar char="§"/>
              <a:defRPr/>
            </a:pPr>
            <a:r>
              <a:rPr lang="en-US" dirty="0">
                <a:solidFill>
                  <a:schemeClr val="tx1"/>
                </a:solidFill>
              </a:rPr>
              <a:t>Add more detail about education.</a:t>
            </a: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
        <p:nvSpPr>
          <p:cNvPr id="9" name="TextBox 8">
            <a:extLst>
              <a:ext uri="{FF2B5EF4-FFF2-40B4-BE49-F238E27FC236}">
                <a16:creationId xmlns:a16="http://schemas.microsoft.com/office/drawing/2014/main" id="{2B89B9CE-4ABD-4195-AC4C-A3D14470741E}"/>
              </a:ext>
            </a:extLst>
          </p:cNvPr>
          <p:cNvSpPr txBox="1"/>
          <p:nvPr/>
        </p:nvSpPr>
        <p:spPr>
          <a:xfrm>
            <a:off x="4211960" y="1592381"/>
            <a:ext cx="4620490" cy="369332"/>
          </a:xfrm>
          <a:prstGeom prst="rect">
            <a:avLst/>
          </a:prstGeom>
          <a:noFill/>
        </p:spPr>
        <p:txBody>
          <a:bodyPr wrap="square">
            <a:spAutoFit/>
          </a:bodyPr>
          <a:lstStyle/>
          <a:p>
            <a:pPr marL="742950" lvl="1" indent="-285750">
              <a:buFont typeface="Wingdings" panose="05000000000000000000" pitchFamily="2" charset="2"/>
              <a:buChar char="§"/>
              <a:defRPr/>
            </a:pPr>
            <a:r>
              <a:rPr lang="en-US" dirty="0">
                <a:solidFill>
                  <a:schemeClr val="tx1"/>
                </a:solidFill>
              </a:rPr>
              <a:t>Add more detail about experience</a:t>
            </a:r>
            <a:endParaRPr lang="en-SG" dirty="0">
              <a:solidFill>
                <a:schemeClr val="tx1"/>
              </a:solidFill>
            </a:endParaRPr>
          </a:p>
        </p:txBody>
      </p:sp>
      <p:pic>
        <p:nvPicPr>
          <p:cNvPr id="10" name="Picture 9">
            <a:extLst>
              <a:ext uri="{FF2B5EF4-FFF2-40B4-BE49-F238E27FC236}">
                <a16:creationId xmlns:a16="http://schemas.microsoft.com/office/drawing/2014/main" id="{2307112C-2B72-4D2C-B894-B4EDF646F965}"/>
              </a:ext>
            </a:extLst>
          </p:cNvPr>
          <p:cNvPicPr>
            <a:picLocks noChangeAspect="1"/>
          </p:cNvPicPr>
          <p:nvPr/>
        </p:nvPicPr>
        <p:blipFill>
          <a:blip r:embed="rId2"/>
          <a:stretch>
            <a:fillRect/>
          </a:stretch>
        </p:blipFill>
        <p:spPr>
          <a:xfrm>
            <a:off x="370862" y="2020535"/>
            <a:ext cx="2520000" cy="2586680"/>
          </a:xfrm>
          <a:prstGeom prst="rect">
            <a:avLst/>
          </a:prstGeom>
        </p:spPr>
      </p:pic>
      <p:pic>
        <p:nvPicPr>
          <p:cNvPr id="11" name="Picture 10">
            <a:extLst>
              <a:ext uri="{FF2B5EF4-FFF2-40B4-BE49-F238E27FC236}">
                <a16:creationId xmlns:a16="http://schemas.microsoft.com/office/drawing/2014/main" id="{138D95D2-B67E-4C63-A7AD-0126BCD084F3}"/>
              </a:ext>
            </a:extLst>
          </p:cNvPr>
          <p:cNvPicPr>
            <a:picLocks noChangeAspect="1"/>
          </p:cNvPicPr>
          <p:nvPr/>
        </p:nvPicPr>
        <p:blipFill>
          <a:blip r:embed="rId3"/>
          <a:stretch>
            <a:fillRect/>
          </a:stretch>
        </p:blipFill>
        <p:spPr>
          <a:xfrm>
            <a:off x="6129460" y="2032357"/>
            <a:ext cx="2520000" cy="2569886"/>
          </a:xfrm>
          <a:prstGeom prst="rect">
            <a:avLst/>
          </a:prstGeom>
        </p:spPr>
      </p:pic>
      <p:pic>
        <p:nvPicPr>
          <p:cNvPr id="13" name="Picture 12">
            <a:extLst>
              <a:ext uri="{FF2B5EF4-FFF2-40B4-BE49-F238E27FC236}">
                <a16:creationId xmlns:a16="http://schemas.microsoft.com/office/drawing/2014/main" id="{C4E8B442-0F6D-4B49-BE83-9FA8E37627F8}"/>
              </a:ext>
            </a:extLst>
          </p:cNvPr>
          <p:cNvPicPr>
            <a:picLocks noChangeAspect="1"/>
          </p:cNvPicPr>
          <p:nvPr/>
        </p:nvPicPr>
        <p:blipFill>
          <a:blip r:embed="rId4"/>
          <a:stretch>
            <a:fillRect/>
          </a:stretch>
        </p:blipFill>
        <p:spPr>
          <a:xfrm>
            <a:off x="3153774" y="2126271"/>
            <a:ext cx="2705579" cy="2463904"/>
          </a:xfrm>
          <a:prstGeom prst="rect">
            <a:avLst/>
          </a:prstGeom>
        </p:spPr>
      </p:pic>
    </p:spTree>
    <p:extLst>
      <p:ext uri="{BB962C8B-B14F-4D97-AF65-F5344CB8AC3E}">
        <p14:creationId xmlns:p14="http://schemas.microsoft.com/office/powerpoint/2010/main" val="1388694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16ADA8BA-AE77-49EA-FF7B-3F9ADA410D69}"/>
              </a:ext>
            </a:extLst>
          </p:cNvPr>
          <p:cNvSpPr>
            <a:spLocks noGrp="1" noChangeArrowheads="1"/>
          </p:cNvSpPr>
          <p:nvPr>
            <p:ph type="title"/>
          </p:nvPr>
        </p:nvSpPr>
        <p:spPr>
          <a:xfrm>
            <a:off x="179388" y="404813"/>
            <a:ext cx="582136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800" b="0">
                <a:solidFill>
                  <a:srgbClr val="FFFFFF"/>
                </a:solidFill>
                <a:latin typeface="Arial" panose="020B0604020202020204" pitchFamily="34" charset="0"/>
                <a:ea typeface="ヒラギノ角ゴ Pro W3" panose="020B0300000000000000" pitchFamily="34" charset="-128"/>
                <a:cs typeface="Arial" panose="020B0604020202020204" pitchFamily="34" charset="0"/>
              </a:rPr>
              <a:t>2. Business Process</a:t>
            </a:r>
          </a:p>
        </p:txBody>
      </p:sp>
      <p:sp>
        <p:nvSpPr>
          <p:cNvPr id="3" name="Rectangle 2">
            <a:extLst>
              <a:ext uri="{FF2B5EF4-FFF2-40B4-BE49-F238E27FC236}">
                <a16:creationId xmlns:a16="http://schemas.microsoft.com/office/drawing/2014/main" id="{65BDAFD7-32AF-2386-7B4F-F1F8DA4539F2}"/>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id-ID" dirty="0">
                <a:solidFill>
                  <a:schemeClr val="tx1"/>
                </a:solidFill>
              </a:rPr>
              <a:t>Login Scenario</a:t>
            </a:r>
          </a:p>
          <a:p>
            <a:pPr marL="285750" indent="-285750">
              <a:spcBef>
                <a:spcPts val="600"/>
              </a:spcBef>
              <a:spcAft>
                <a:spcPts val="600"/>
              </a:spcAft>
              <a:buFont typeface="Wingdings" panose="05000000000000000000" pitchFamily="2" charset="2"/>
              <a:buChar char="q"/>
              <a:defRPr/>
            </a:pPr>
            <a:endParaRPr lang="en-SG" dirty="0">
              <a:solidFill>
                <a:schemeClr val="tx1"/>
              </a:solidFill>
            </a:endParaRPr>
          </a:p>
          <a:p>
            <a:pPr>
              <a:spcBef>
                <a:spcPts val="600"/>
              </a:spcBef>
              <a:spcAft>
                <a:spcPts val="600"/>
              </a:spcAft>
              <a:defRPr/>
            </a:pPr>
            <a:r>
              <a:rPr lang="en-SG" sz="2000" b="1" dirty="0">
                <a:solidFill>
                  <a:schemeClr val="tx1"/>
                </a:solidFill>
              </a:rPr>
              <a:t>		</a:t>
            </a: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4" name="Picture 3">
            <a:extLst>
              <a:ext uri="{FF2B5EF4-FFF2-40B4-BE49-F238E27FC236}">
                <a16:creationId xmlns:a16="http://schemas.microsoft.com/office/drawing/2014/main" id="{89A01D91-C1B1-443F-B083-D79AF3F4ED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6547" y="1244901"/>
            <a:ext cx="4724121" cy="5221397"/>
          </a:xfrm>
          <a:prstGeom prst="rect">
            <a:avLst/>
          </a:prstGeom>
        </p:spPr>
      </p:pic>
      <p:graphicFrame>
        <p:nvGraphicFramePr>
          <p:cNvPr id="2" name="Table 1">
            <a:extLst>
              <a:ext uri="{FF2B5EF4-FFF2-40B4-BE49-F238E27FC236}">
                <a16:creationId xmlns:a16="http://schemas.microsoft.com/office/drawing/2014/main" id="{7FC527A1-75A1-4B05-986F-E995C8C9ADE4}"/>
              </a:ext>
            </a:extLst>
          </p:cNvPr>
          <p:cNvGraphicFramePr>
            <a:graphicFrameLocks noGrp="1"/>
          </p:cNvGraphicFramePr>
          <p:nvPr>
            <p:extLst>
              <p:ext uri="{D42A27DB-BD31-4B8C-83A1-F6EECF244321}">
                <p14:modId xmlns:p14="http://schemas.microsoft.com/office/powerpoint/2010/main" val="4221349288"/>
              </p:ext>
            </p:extLst>
          </p:nvPr>
        </p:nvGraphicFramePr>
        <p:xfrm>
          <a:off x="179387" y="1628799"/>
          <a:ext cx="3960565" cy="4032225"/>
        </p:xfrm>
        <a:graphic>
          <a:graphicData uri="http://schemas.openxmlformats.org/drawingml/2006/table">
            <a:tbl>
              <a:tblPr firstRow="1" firstCol="1" bandRow="1">
                <a:tableStyleId>{5C22544A-7EE6-4342-B048-85BDC9FD1C3A}</a:tableStyleId>
              </a:tblPr>
              <a:tblGrid>
                <a:gridCol w="3960565">
                  <a:extLst>
                    <a:ext uri="{9D8B030D-6E8A-4147-A177-3AD203B41FA5}">
                      <a16:colId xmlns:a16="http://schemas.microsoft.com/office/drawing/2014/main" val="3725056091"/>
                    </a:ext>
                  </a:extLst>
                </a:gridCol>
              </a:tblGrid>
              <a:tr h="4032225">
                <a:tc>
                  <a:txBody>
                    <a:bodyPr/>
                    <a:lstStyle/>
                    <a:p>
                      <a:pPr marL="342900" lvl="0" indent="-342900">
                        <a:lnSpc>
                          <a:spcPct val="115000"/>
                        </a:lnSpc>
                        <a:buFont typeface="+mj-lt"/>
                        <a:buAutoNum type="arabicPeriod"/>
                      </a:pPr>
                      <a:r>
                        <a:rPr lang="id-ID" sz="1600" dirty="0">
                          <a:solidFill>
                            <a:schemeClr val="tx1"/>
                          </a:solidFill>
                          <a:effectLst/>
                        </a:rPr>
                        <a:t>User goes to the Sign in Page.</a:t>
                      </a:r>
                      <a:endParaRPr lang="id-ID" sz="2400" dirty="0">
                        <a:solidFill>
                          <a:schemeClr val="tx1"/>
                        </a:solidFill>
                        <a:effectLst/>
                      </a:endParaRPr>
                    </a:p>
                    <a:p>
                      <a:pPr marL="342900" lvl="0" indent="-342900">
                        <a:lnSpc>
                          <a:spcPct val="115000"/>
                        </a:lnSpc>
                        <a:buFont typeface="+mj-lt"/>
                        <a:buAutoNum type="arabicPeriod"/>
                      </a:pPr>
                      <a:r>
                        <a:rPr lang="id-ID" sz="1600" dirty="0">
                          <a:solidFill>
                            <a:schemeClr val="tx1"/>
                          </a:solidFill>
                          <a:effectLst/>
                        </a:rPr>
                        <a:t>User must enter the email and the password that has been made.</a:t>
                      </a:r>
                      <a:endParaRPr lang="id-ID" sz="2400" dirty="0">
                        <a:solidFill>
                          <a:schemeClr val="tx1"/>
                        </a:solidFill>
                        <a:effectLst/>
                      </a:endParaRPr>
                    </a:p>
                    <a:p>
                      <a:pPr marL="342900" lvl="0" indent="-342900">
                        <a:lnSpc>
                          <a:spcPct val="115000"/>
                        </a:lnSpc>
                        <a:buFont typeface="+mj-lt"/>
                        <a:buAutoNum type="arabicPeriod"/>
                      </a:pPr>
                      <a:r>
                        <a:rPr lang="id-ID" sz="1600" dirty="0">
                          <a:solidFill>
                            <a:schemeClr val="tx1"/>
                          </a:solidFill>
                          <a:effectLst/>
                        </a:rPr>
                        <a:t>The system will check the data after the user clicks a sign-in button if the valid user continues. If false or different user will re-enter the email and password again.</a:t>
                      </a:r>
                      <a:endParaRPr lang="id-ID" sz="2400" dirty="0">
                        <a:solidFill>
                          <a:schemeClr val="tx1"/>
                        </a:solidFill>
                        <a:effectLst/>
                      </a:endParaRPr>
                    </a:p>
                    <a:p>
                      <a:pPr marL="342900" lvl="0" indent="-342900">
                        <a:lnSpc>
                          <a:spcPct val="115000"/>
                        </a:lnSpc>
                        <a:buFont typeface="+mj-lt"/>
                        <a:buAutoNum type="arabicPeriod"/>
                      </a:pPr>
                      <a:r>
                        <a:rPr lang="id-ID" sz="1600" dirty="0">
                          <a:solidFill>
                            <a:schemeClr val="tx1"/>
                          </a:solidFill>
                          <a:effectLst/>
                        </a:rPr>
                        <a:t>Next, Thank you page will show,and there is a button to continue to User Dashboard.</a:t>
                      </a:r>
                      <a:endParaRPr lang="id-ID" sz="24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oFill/>
                  </a:tcPr>
                </a:tc>
                <a:extLst>
                  <a:ext uri="{0D108BD9-81ED-4DB2-BD59-A6C34878D82A}">
                    <a16:rowId xmlns:a16="http://schemas.microsoft.com/office/drawing/2014/main" val="374130086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6B2A3-96AC-455E-A062-90AEFE589FC3}"/>
              </a:ext>
            </a:extLst>
          </p:cNvPr>
          <p:cNvSpPr>
            <a:spLocks noGrp="1"/>
          </p:cNvSpPr>
          <p:nvPr>
            <p:ph type="title"/>
          </p:nvPr>
        </p:nvSpPr>
        <p:spPr/>
        <p:txBody>
          <a:bodyPr/>
          <a:lstStyle/>
          <a:p>
            <a:endParaRPr lang="id-ID"/>
          </a:p>
        </p:txBody>
      </p:sp>
      <p:sp>
        <p:nvSpPr>
          <p:cNvPr id="3" name="Title 1">
            <a:extLst>
              <a:ext uri="{FF2B5EF4-FFF2-40B4-BE49-F238E27FC236}">
                <a16:creationId xmlns:a16="http://schemas.microsoft.com/office/drawing/2014/main" id="{1449855D-C081-4C91-9EBB-CC3AA718A9C7}"/>
              </a:ext>
            </a:extLst>
          </p:cNvPr>
          <p:cNvSpPr txBox="1">
            <a:spLocks noChangeArrowheads="1"/>
          </p:cNvSpPr>
          <p:nvPr/>
        </p:nvSpPr>
        <p:spPr bwMode="auto">
          <a:xfrm>
            <a:off x="179388" y="404813"/>
            <a:ext cx="5821362" cy="457200"/>
          </a:xfrm>
          <a:prstGeom prst="rect">
            <a:avLst/>
          </a:prstGeom>
          <a:noFill/>
          <a:ln>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defTabSz="342900" rtl="0" eaLnBrk="0" fontAlgn="base" hangingPunct="0">
              <a:spcBef>
                <a:spcPct val="0"/>
              </a:spcBef>
              <a:spcAft>
                <a:spcPct val="0"/>
              </a:spcAft>
              <a:defRPr sz="1950" b="1" kern="1200">
                <a:solidFill>
                  <a:schemeClr val="bg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a:lstStyle>
          <a:p>
            <a:pPr algn="l"/>
            <a:r>
              <a:rPr lang="en-SG" altLang="en-US" sz="2800" b="0">
                <a:solidFill>
                  <a:srgbClr val="FFFFFF"/>
                </a:solidFill>
                <a:latin typeface="Arial" panose="020B0604020202020204" pitchFamily="34" charset="0"/>
                <a:ea typeface="ヒラギノ角ゴ Pro W3" panose="020B0300000000000000" pitchFamily="34" charset="-128"/>
                <a:cs typeface="Arial" panose="020B0604020202020204" pitchFamily="34" charset="0"/>
              </a:rPr>
              <a:t>2. Business Process</a:t>
            </a:r>
          </a:p>
        </p:txBody>
      </p:sp>
      <p:sp>
        <p:nvSpPr>
          <p:cNvPr id="4" name="Rectangle 3">
            <a:extLst>
              <a:ext uri="{FF2B5EF4-FFF2-40B4-BE49-F238E27FC236}">
                <a16:creationId xmlns:a16="http://schemas.microsoft.com/office/drawing/2014/main" id="{5B2F76C9-FBC7-4168-BBCC-A40FD506568D}"/>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id-ID" dirty="0">
                <a:solidFill>
                  <a:schemeClr val="tx1"/>
                </a:solidFill>
              </a:rPr>
              <a:t>Register Scenario</a:t>
            </a:r>
            <a:endParaRPr lang="en-SG" dirty="0">
              <a:solidFill>
                <a:schemeClr val="tx1"/>
              </a:solidFill>
            </a:endParaRPr>
          </a:p>
          <a:p>
            <a:pPr>
              <a:spcBef>
                <a:spcPts val="600"/>
              </a:spcBef>
              <a:spcAft>
                <a:spcPts val="600"/>
              </a:spcAft>
              <a:defRPr/>
            </a:pPr>
            <a:r>
              <a:rPr lang="en-SG" sz="2000" b="1" dirty="0">
                <a:solidFill>
                  <a:schemeClr val="tx1"/>
                </a:solidFill>
              </a:rPr>
              <a:t>		</a:t>
            </a: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5" name="Picture 4">
            <a:extLst>
              <a:ext uri="{FF2B5EF4-FFF2-40B4-BE49-F238E27FC236}">
                <a16:creationId xmlns:a16="http://schemas.microsoft.com/office/drawing/2014/main" id="{C8F14540-5D8E-43E8-8FEB-296F303C1D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5450" y="1212464"/>
            <a:ext cx="5106924" cy="4016736"/>
          </a:xfrm>
          <a:prstGeom prst="rect">
            <a:avLst/>
          </a:prstGeom>
        </p:spPr>
      </p:pic>
      <p:graphicFrame>
        <p:nvGraphicFramePr>
          <p:cNvPr id="6" name="Table 5">
            <a:extLst>
              <a:ext uri="{FF2B5EF4-FFF2-40B4-BE49-F238E27FC236}">
                <a16:creationId xmlns:a16="http://schemas.microsoft.com/office/drawing/2014/main" id="{C4D75C3A-1848-4A1E-A95C-89C44D4E7FC9}"/>
              </a:ext>
            </a:extLst>
          </p:cNvPr>
          <p:cNvGraphicFramePr>
            <a:graphicFrameLocks noGrp="1"/>
          </p:cNvGraphicFramePr>
          <p:nvPr>
            <p:extLst>
              <p:ext uri="{D42A27DB-BD31-4B8C-83A1-F6EECF244321}">
                <p14:modId xmlns:p14="http://schemas.microsoft.com/office/powerpoint/2010/main" val="305857380"/>
              </p:ext>
            </p:extLst>
          </p:nvPr>
        </p:nvGraphicFramePr>
        <p:xfrm>
          <a:off x="179387" y="1556791"/>
          <a:ext cx="3656063" cy="4896395"/>
        </p:xfrm>
        <a:graphic>
          <a:graphicData uri="http://schemas.openxmlformats.org/drawingml/2006/table">
            <a:tbl>
              <a:tblPr firstRow="1" firstCol="1" bandRow="1">
                <a:tableStyleId>{5C22544A-7EE6-4342-B048-85BDC9FD1C3A}</a:tableStyleId>
              </a:tblPr>
              <a:tblGrid>
                <a:gridCol w="3656063">
                  <a:extLst>
                    <a:ext uri="{9D8B030D-6E8A-4147-A177-3AD203B41FA5}">
                      <a16:colId xmlns:a16="http://schemas.microsoft.com/office/drawing/2014/main" val="495217739"/>
                    </a:ext>
                  </a:extLst>
                </a:gridCol>
              </a:tblGrid>
              <a:tr h="4896395">
                <a:tc>
                  <a:txBody>
                    <a:bodyPr/>
                    <a:lstStyle/>
                    <a:p>
                      <a:pPr marR="311150">
                        <a:lnSpc>
                          <a:spcPct val="115000"/>
                        </a:lnSpc>
                      </a:pPr>
                      <a:r>
                        <a:rPr lang="en-US" sz="1600" dirty="0">
                          <a:solidFill>
                            <a:schemeClr val="tx1"/>
                          </a:solidFill>
                          <a:effectLst/>
                        </a:rPr>
                        <a:t>1. User at the sign-up page.</a:t>
                      </a:r>
                      <a:endParaRPr lang="id-ID" sz="2400" dirty="0">
                        <a:solidFill>
                          <a:schemeClr val="tx1"/>
                        </a:solidFill>
                        <a:effectLst/>
                      </a:endParaRPr>
                    </a:p>
                    <a:p>
                      <a:pPr marR="311150">
                        <a:lnSpc>
                          <a:spcPct val="115000"/>
                        </a:lnSpc>
                      </a:pPr>
                      <a:r>
                        <a:rPr lang="en-US" sz="1600" dirty="0">
                          <a:solidFill>
                            <a:schemeClr val="tx1"/>
                          </a:solidFill>
                          <a:effectLst/>
                        </a:rPr>
                        <a:t>2. User enters their </a:t>
                      </a:r>
                      <a:r>
                        <a:rPr lang="id-ID" sz="1600" dirty="0">
                          <a:solidFill>
                            <a:schemeClr val="tx1"/>
                          </a:solidFill>
                          <a:effectLst/>
                        </a:rPr>
                        <a:t>first name,last name</a:t>
                      </a:r>
                      <a:r>
                        <a:rPr lang="en-US" sz="1600" dirty="0">
                          <a:solidFill>
                            <a:schemeClr val="tx1"/>
                          </a:solidFill>
                          <a:effectLst/>
                        </a:rPr>
                        <a:t>, </a:t>
                      </a:r>
                      <a:r>
                        <a:rPr lang="id-ID" sz="1600" dirty="0">
                          <a:solidFill>
                            <a:schemeClr val="tx1"/>
                          </a:solidFill>
                          <a:effectLst/>
                        </a:rPr>
                        <a:t>city</a:t>
                      </a:r>
                      <a:r>
                        <a:rPr lang="en-US" sz="1600" dirty="0">
                          <a:solidFill>
                            <a:schemeClr val="tx1"/>
                          </a:solidFill>
                          <a:effectLst/>
                        </a:rPr>
                        <a:t>, email, and password, confirms the password, and clicks sign up.</a:t>
                      </a:r>
                      <a:endParaRPr lang="id-ID" sz="2400" dirty="0">
                        <a:solidFill>
                          <a:schemeClr val="tx1"/>
                        </a:solidFill>
                        <a:effectLst/>
                      </a:endParaRPr>
                    </a:p>
                    <a:p>
                      <a:pPr marR="311150">
                        <a:lnSpc>
                          <a:spcPct val="115000"/>
                        </a:lnSpc>
                      </a:pPr>
                      <a:r>
                        <a:rPr lang="en-US" sz="1600" dirty="0">
                          <a:solidFill>
                            <a:schemeClr val="tx1"/>
                          </a:solidFill>
                          <a:effectLst/>
                        </a:rPr>
                        <a:t>3. The user will see an error state above the button if entries are invalid.</a:t>
                      </a:r>
                      <a:endParaRPr lang="id-ID" sz="2400" dirty="0">
                        <a:solidFill>
                          <a:schemeClr val="tx1"/>
                        </a:solidFill>
                        <a:effectLst/>
                      </a:endParaRPr>
                    </a:p>
                    <a:p>
                      <a:pPr marR="311150">
                        <a:lnSpc>
                          <a:spcPct val="115000"/>
                        </a:lnSpc>
                      </a:pPr>
                      <a:r>
                        <a:rPr lang="en-US" sz="1600" dirty="0">
                          <a:solidFill>
                            <a:schemeClr val="tx1"/>
                          </a:solidFill>
                          <a:effectLst/>
                        </a:rPr>
                        <a:t>4. If valid, a verification code will be sent </a:t>
                      </a:r>
                      <a:r>
                        <a:rPr lang="id-ID" sz="1600" dirty="0">
                          <a:solidFill>
                            <a:schemeClr val="tx1"/>
                          </a:solidFill>
                          <a:effectLst/>
                        </a:rPr>
                        <a:t>on the next page</a:t>
                      </a:r>
                      <a:r>
                        <a:rPr lang="en-US" sz="1600" dirty="0">
                          <a:solidFill>
                            <a:schemeClr val="tx1"/>
                          </a:solidFill>
                          <a:effectLst/>
                        </a:rPr>
                        <a:t>.</a:t>
                      </a:r>
                      <a:endParaRPr lang="id-ID" sz="2400" dirty="0">
                        <a:solidFill>
                          <a:schemeClr val="tx1"/>
                        </a:solidFill>
                        <a:effectLst/>
                      </a:endParaRPr>
                    </a:p>
                    <a:p>
                      <a:pPr marR="311150">
                        <a:lnSpc>
                          <a:spcPct val="115000"/>
                        </a:lnSpc>
                      </a:pPr>
                      <a:r>
                        <a:rPr lang="en-US" sz="1600" dirty="0">
                          <a:solidFill>
                            <a:schemeClr val="tx1"/>
                          </a:solidFill>
                          <a:effectLst/>
                        </a:rPr>
                        <a:t>5. If the user did not get </a:t>
                      </a:r>
                      <a:r>
                        <a:rPr lang="id-ID" sz="1600" dirty="0">
                          <a:solidFill>
                            <a:schemeClr val="tx1"/>
                          </a:solidFill>
                          <a:effectLst/>
                        </a:rPr>
                        <a:t>the code</a:t>
                      </a:r>
                      <a:r>
                        <a:rPr lang="en-US" sz="1600" dirty="0">
                          <a:solidFill>
                            <a:schemeClr val="tx1"/>
                          </a:solidFill>
                          <a:effectLst/>
                        </a:rPr>
                        <a:t>, the user might click the resend button.</a:t>
                      </a:r>
                      <a:endParaRPr lang="id-ID" sz="2400" dirty="0">
                        <a:solidFill>
                          <a:schemeClr val="tx1"/>
                        </a:solidFill>
                        <a:effectLst/>
                      </a:endParaRPr>
                    </a:p>
                    <a:p>
                      <a:pPr marR="311150">
                        <a:lnSpc>
                          <a:spcPct val="115000"/>
                        </a:lnSpc>
                      </a:pPr>
                      <a:r>
                        <a:rPr lang="en-US" sz="1600" dirty="0">
                          <a:solidFill>
                            <a:schemeClr val="tx1"/>
                          </a:solidFill>
                          <a:effectLst/>
                        </a:rPr>
                        <a:t>6. User inputs the verification code.</a:t>
                      </a:r>
                      <a:endParaRPr lang="id-ID" sz="2400" dirty="0">
                        <a:solidFill>
                          <a:schemeClr val="tx1"/>
                        </a:solidFill>
                        <a:effectLst/>
                      </a:endParaRPr>
                    </a:p>
                    <a:p>
                      <a:pPr marR="311150">
                        <a:lnSpc>
                          <a:spcPct val="115000"/>
                        </a:lnSpc>
                      </a:pPr>
                      <a:r>
                        <a:rPr lang="en-US" sz="1600" dirty="0">
                          <a:solidFill>
                            <a:schemeClr val="tx1"/>
                          </a:solidFill>
                          <a:effectLst/>
                        </a:rPr>
                        <a:t>7. When clicking Create Your Account, the user will direct to create a profile</a:t>
                      </a:r>
                      <a:endParaRPr lang="id-ID" sz="2400" dirty="0">
                        <a:solidFill>
                          <a:schemeClr val="tx1"/>
                        </a:solidFill>
                        <a:effectLst/>
                      </a:endParaRPr>
                    </a:p>
                    <a:p>
                      <a:pPr marR="311150">
                        <a:lnSpc>
                          <a:spcPct val="115000"/>
                        </a:lnSpc>
                      </a:pPr>
                      <a:r>
                        <a:rPr lang="en-US" sz="1600" dirty="0">
                          <a:solidFill>
                            <a:schemeClr val="tx1"/>
                          </a:solidFill>
                          <a:effectLst/>
                        </a:rPr>
                        <a:t>8. The page will direct to the login page.</a:t>
                      </a:r>
                      <a:endParaRPr lang="id-ID" sz="24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oFill/>
                  </a:tcPr>
                </a:tc>
                <a:extLst>
                  <a:ext uri="{0D108BD9-81ED-4DB2-BD59-A6C34878D82A}">
                    <a16:rowId xmlns:a16="http://schemas.microsoft.com/office/drawing/2014/main" val="4257120318"/>
                  </a:ext>
                </a:extLst>
              </a:tr>
            </a:tbl>
          </a:graphicData>
        </a:graphic>
      </p:graphicFrame>
    </p:spTree>
    <p:extLst>
      <p:ext uri="{BB962C8B-B14F-4D97-AF65-F5344CB8AC3E}">
        <p14:creationId xmlns:p14="http://schemas.microsoft.com/office/powerpoint/2010/main" val="2547044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B81D3-E077-4EEE-891C-368B9BF5441C}"/>
              </a:ext>
            </a:extLst>
          </p:cNvPr>
          <p:cNvSpPr>
            <a:spLocks noGrp="1"/>
          </p:cNvSpPr>
          <p:nvPr>
            <p:ph type="title"/>
          </p:nvPr>
        </p:nvSpPr>
        <p:spPr/>
        <p:txBody>
          <a:bodyPr/>
          <a:lstStyle/>
          <a:p>
            <a:endParaRPr lang="id-ID"/>
          </a:p>
        </p:txBody>
      </p:sp>
      <p:sp>
        <p:nvSpPr>
          <p:cNvPr id="3" name="Title 1">
            <a:extLst>
              <a:ext uri="{FF2B5EF4-FFF2-40B4-BE49-F238E27FC236}">
                <a16:creationId xmlns:a16="http://schemas.microsoft.com/office/drawing/2014/main" id="{BF482757-F2DE-43DF-9D30-ED8BAECED197}"/>
              </a:ext>
            </a:extLst>
          </p:cNvPr>
          <p:cNvSpPr txBox="1">
            <a:spLocks noChangeArrowheads="1"/>
          </p:cNvSpPr>
          <p:nvPr/>
        </p:nvSpPr>
        <p:spPr bwMode="auto">
          <a:xfrm>
            <a:off x="179388" y="404813"/>
            <a:ext cx="5821362" cy="457200"/>
          </a:xfrm>
          <a:prstGeom prst="rect">
            <a:avLst/>
          </a:prstGeom>
          <a:noFill/>
          <a:ln>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defTabSz="342900" rtl="0" eaLnBrk="0" fontAlgn="base" hangingPunct="0">
              <a:spcBef>
                <a:spcPct val="0"/>
              </a:spcBef>
              <a:spcAft>
                <a:spcPct val="0"/>
              </a:spcAft>
              <a:defRPr sz="1950" b="1" kern="1200">
                <a:solidFill>
                  <a:schemeClr val="bg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a:lstStyle>
          <a:p>
            <a:pPr algn="l"/>
            <a:r>
              <a:rPr lang="en-SG" altLang="en-US" sz="2800" b="0">
                <a:solidFill>
                  <a:srgbClr val="FFFFFF"/>
                </a:solidFill>
                <a:latin typeface="Arial" panose="020B0604020202020204" pitchFamily="34" charset="0"/>
                <a:ea typeface="ヒラギノ角ゴ Pro W3" panose="020B0300000000000000" pitchFamily="34" charset="-128"/>
                <a:cs typeface="Arial" panose="020B0604020202020204" pitchFamily="34" charset="0"/>
              </a:rPr>
              <a:t>2. Business Process</a:t>
            </a:r>
          </a:p>
        </p:txBody>
      </p:sp>
      <p:sp>
        <p:nvSpPr>
          <p:cNvPr id="4" name="Rectangle 3">
            <a:extLst>
              <a:ext uri="{FF2B5EF4-FFF2-40B4-BE49-F238E27FC236}">
                <a16:creationId xmlns:a16="http://schemas.microsoft.com/office/drawing/2014/main" id="{309D56E4-517C-4D22-A488-B6C2EF8D370E}"/>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id-ID" dirty="0">
                <a:solidFill>
                  <a:schemeClr val="tx1"/>
                </a:solidFill>
              </a:rPr>
              <a:t>Forgot Password Scenario</a:t>
            </a:r>
            <a:endParaRPr lang="en-SG" dirty="0">
              <a:solidFill>
                <a:schemeClr val="tx1"/>
              </a:solidFill>
            </a:endParaRPr>
          </a:p>
          <a:p>
            <a:pPr>
              <a:spcBef>
                <a:spcPts val="600"/>
              </a:spcBef>
              <a:spcAft>
                <a:spcPts val="600"/>
              </a:spcAft>
              <a:defRPr/>
            </a:pPr>
            <a:r>
              <a:rPr lang="en-SG" sz="2000" b="1" dirty="0">
                <a:solidFill>
                  <a:schemeClr val="tx1"/>
                </a:solidFill>
              </a:rPr>
              <a:t>		</a:t>
            </a: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5" name="Picture 4">
            <a:extLst>
              <a:ext uri="{FF2B5EF4-FFF2-40B4-BE49-F238E27FC236}">
                <a16:creationId xmlns:a16="http://schemas.microsoft.com/office/drawing/2014/main" id="{A6276706-6641-4290-93A6-90E08D08BF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3" y="1494078"/>
            <a:ext cx="5832227" cy="2141652"/>
          </a:xfrm>
          <a:prstGeom prst="rect">
            <a:avLst/>
          </a:prstGeom>
        </p:spPr>
      </p:pic>
      <p:graphicFrame>
        <p:nvGraphicFramePr>
          <p:cNvPr id="6" name="Table 5">
            <a:extLst>
              <a:ext uri="{FF2B5EF4-FFF2-40B4-BE49-F238E27FC236}">
                <a16:creationId xmlns:a16="http://schemas.microsoft.com/office/drawing/2014/main" id="{5293EFC2-ECA1-4CD2-8A75-5576910D2A62}"/>
              </a:ext>
            </a:extLst>
          </p:cNvPr>
          <p:cNvGraphicFramePr>
            <a:graphicFrameLocks noGrp="1"/>
          </p:cNvGraphicFramePr>
          <p:nvPr>
            <p:extLst>
              <p:ext uri="{D42A27DB-BD31-4B8C-83A1-F6EECF244321}">
                <p14:modId xmlns:p14="http://schemas.microsoft.com/office/powerpoint/2010/main" val="268065658"/>
              </p:ext>
            </p:extLst>
          </p:nvPr>
        </p:nvGraphicFramePr>
        <p:xfrm>
          <a:off x="179513" y="3645143"/>
          <a:ext cx="5832227" cy="2188274"/>
        </p:xfrm>
        <a:graphic>
          <a:graphicData uri="http://schemas.openxmlformats.org/drawingml/2006/table">
            <a:tbl>
              <a:tblPr firstRow="1" firstCol="1" bandRow="1">
                <a:tableStyleId>{5C22544A-7EE6-4342-B048-85BDC9FD1C3A}</a:tableStyleId>
              </a:tblPr>
              <a:tblGrid>
                <a:gridCol w="5832227">
                  <a:extLst>
                    <a:ext uri="{9D8B030D-6E8A-4147-A177-3AD203B41FA5}">
                      <a16:colId xmlns:a16="http://schemas.microsoft.com/office/drawing/2014/main" val="3947913618"/>
                    </a:ext>
                  </a:extLst>
                </a:gridCol>
              </a:tblGrid>
              <a:tr h="2015882">
                <a:tc>
                  <a:txBody>
                    <a:bodyPr/>
                    <a:lstStyle/>
                    <a:p>
                      <a:pPr marR="311150">
                        <a:lnSpc>
                          <a:spcPct val="115000"/>
                        </a:lnSpc>
                      </a:pPr>
                      <a:r>
                        <a:rPr lang="en-US" sz="1800" dirty="0">
                          <a:solidFill>
                            <a:schemeClr val="tx1"/>
                          </a:solidFill>
                          <a:effectLst/>
                        </a:rPr>
                        <a:t>1. User at the sign-in page and click the forgot password</a:t>
                      </a:r>
                      <a:endParaRPr lang="id-ID" sz="2800" dirty="0">
                        <a:solidFill>
                          <a:schemeClr val="tx1"/>
                        </a:solidFill>
                        <a:effectLst/>
                      </a:endParaRPr>
                    </a:p>
                    <a:p>
                      <a:pPr marR="311150">
                        <a:lnSpc>
                          <a:spcPct val="115000"/>
                        </a:lnSpc>
                      </a:pPr>
                      <a:r>
                        <a:rPr lang="en-US" sz="1800" dirty="0">
                          <a:solidFill>
                            <a:schemeClr val="tx1"/>
                          </a:solidFill>
                          <a:effectLst/>
                        </a:rPr>
                        <a:t>2. User enters the email that is used for sign in</a:t>
                      </a:r>
                      <a:endParaRPr lang="id-ID" sz="2800" dirty="0">
                        <a:solidFill>
                          <a:schemeClr val="tx1"/>
                        </a:solidFill>
                        <a:effectLst/>
                      </a:endParaRPr>
                    </a:p>
                    <a:p>
                      <a:pPr marR="311150">
                        <a:lnSpc>
                          <a:spcPct val="115000"/>
                        </a:lnSpc>
                      </a:pPr>
                      <a:r>
                        <a:rPr lang="en-US" sz="1800" dirty="0">
                          <a:solidFill>
                            <a:schemeClr val="tx1"/>
                          </a:solidFill>
                          <a:effectLst/>
                        </a:rPr>
                        <a:t>3. </a:t>
                      </a:r>
                      <a:r>
                        <a:rPr lang="id-ID" sz="1800" dirty="0">
                          <a:solidFill>
                            <a:schemeClr val="tx1"/>
                          </a:solidFill>
                          <a:effectLst/>
                        </a:rPr>
                        <a:t>If the email in database the process will continue, if not will show the alert</a:t>
                      </a:r>
                      <a:endParaRPr lang="id-ID" sz="2800" dirty="0">
                        <a:solidFill>
                          <a:schemeClr val="tx1"/>
                        </a:solidFill>
                        <a:effectLst/>
                      </a:endParaRPr>
                    </a:p>
                    <a:p>
                      <a:pPr marR="311150">
                        <a:lnSpc>
                          <a:spcPct val="115000"/>
                        </a:lnSpc>
                      </a:pPr>
                      <a:r>
                        <a:rPr lang="id-ID" sz="1800" dirty="0">
                          <a:solidFill>
                            <a:schemeClr val="tx1"/>
                          </a:solidFill>
                          <a:effectLst/>
                        </a:rPr>
                        <a:t>4</a:t>
                      </a:r>
                      <a:r>
                        <a:rPr lang="en-US" sz="1800" dirty="0">
                          <a:solidFill>
                            <a:schemeClr val="tx1"/>
                          </a:solidFill>
                          <a:effectLst/>
                        </a:rPr>
                        <a:t>. User enters a new password and confirms the password</a:t>
                      </a:r>
                      <a:endParaRPr lang="id-ID" sz="2800" dirty="0">
                        <a:solidFill>
                          <a:schemeClr val="tx1"/>
                        </a:solidFill>
                        <a:effectLst/>
                      </a:endParaRPr>
                    </a:p>
                    <a:p>
                      <a:pPr marR="311150">
                        <a:lnSpc>
                          <a:spcPct val="115000"/>
                        </a:lnSpc>
                      </a:pPr>
                      <a:r>
                        <a:rPr lang="id-ID" sz="1800" dirty="0">
                          <a:solidFill>
                            <a:schemeClr val="tx1"/>
                          </a:solidFill>
                          <a:effectLst/>
                        </a:rPr>
                        <a:t>5</a:t>
                      </a:r>
                      <a:r>
                        <a:rPr lang="en-US" sz="1800" dirty="0">
                          <a:solidFill>
                            <a:schemeClr val="tx1"/>
                          </a:solidFill>
                          <a:effectLst/>
                        </a:rPr>
                        <a:t>. </a:t>
                      </a:r>
                      <a:r>
                        <a:rPr lang="id-ID" sz="1800" dirty="0">
                          <a:solidFill>
                            <a:schemeClr val="tx1"/>
                          </a:solidFill>
                          <a:effectLst/>
                        </a:rPr>
                        <a:t>When success</a:t>
                      </a:r>
                      <a:r>
                        <a:rPr lang="en-US" sz="1800" dirty="0">
                          <a:solidFill>
                            <a:schemeClr val="tx1"/>
                          </a:solidFill>
                          <a:effectLst/>
                        </a:rPr>
                        <a:t> directed to sign in page</a:t>
                      </a:r>
                      <a:endParaRPr lang="id-ID" sz="28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oFill/>
                  </a:tcPr>
                </a:tc>
                <a:extLst>
                  <a:ext uri="{0D108BD9-81ED-4DB2-BD59-A6C34878D82A}">
                    <a16:rowId xmlns:a16="http://schemas.microsoft.com/office/drawing/2014/main" val="2643825104"/>
                  </a:ext>
                </a:extLst>
              </a:tr>
            </a:tbl>
          </a:graphicData>
        </a:graphic>
      </p:graphicFrame>
    </p:spTree>
    <p:extLst>
      <p:ext uri="{BB962C8B-B14F-4D97-AF65-F5344CB8AC3E}">
        <p14:creationId xmlns:p14="http://schemas.microsoft.com/office/powerpoint/2010/main" val="2387309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AC039-9287-4147-AC41-13060382A661}"/>
              </a:ext>
            </a:extLst>
          </p:cNvPr>
          <p:cNvSpPr>
            <a:spLocks noGrp="1"/>
          </p:cNvSpPr>
          <p:nvPr>
            <p:ph type="title"/>
          </p:nvPr>
        </p:nvSpPr>
        <p:spPr/>
        <p:txBody>
          <a:bodyPr/>
          <a:lstStyle/>
          <a:p>
            <a:endParaRPr lang="id-ID"/>
          </a:p>
        </p:txBody>
      </p:sp>
      <p:sp>
        <p:nvSpPr>
          <p:cNvPr id="3" name="Title 1">
            <a:extLst>
              <a:ext uri="{FF2B5EF4-FFF2-40B4-BE49-F238E27FC236}">
                <a16:creationId xmlns:a16="http://schemas.microsoft.com/office/drawing/2014/main" id="{22DA960F-38C3-4FEA-BBF7-CD820A811F99}"/>
              </a:ext>
            </a:extLst>
          </p:cNvPr>
          <p:cNvSpPr txBox="1">
            <a:spLocks noChangeArrowheads="1"/>
          </p:cNvSpPr>
          <p:nvPr/>
        </p:nvSpPr>
        <p:spPr bwMode="auto">
          <a:xfrm>
            <a:off x="179388" y="404813"/>
            <a:ext cx="5821362" cy="457200"/>
          </a:xfrm>
          <a:prstGeom prst="rect">
            <a:avLst/>
          </a:prstGeom>
          <a:noFill/>
          <a:ln>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defTabSz="342900" rtl="0" eaLnBrk="0" fontAlgn="base" hangingPunct="0">
              <a:spcBef>
                <a:spcPct val="0"/>
              </a:spcBef>
              <a:spcAft>
                <a:spcPct val="0"/>
              </a:spcAft>
              <a:defRPr sz="1950" b="1" kern="1200">
                <a:solidFill>
                  <a:schemeClr val="bg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a:lstStyle>
          <a:p>
            <a:pPr algn="l"/>
            <a:r>
              <a:rPr lang="en-SG" altLang="en-US" sz="2800" b="0">
                <a:solidFill>
                  <a:srgbClr val="FFFFFF"/>
                </a:solidFill>
                <a:latin typeface="Arial" panose="020B0604020202020204" pitchFamily="34" charset="0"/>
                <a:ea typeface="ヒラギノ角ゴ Pro W3" panose="020B0300000000000000" pitchFamily="34" charset="-128"/>
                <a:cs typeface="Arial" panose="020B0604020202020204" pitchFamily="34" charset="0"/>
              </a:rPr>
              <a:t>2. Business Process</a:t>
            </a:r>
          </a:p>
        </p:txBody>
      </p:sp>
      <p:sp>
        <p:nvSpPr>
          <p:cNvPr id="4" name="Rectangle 3">
            <a:extLst>
              <a:ext uri="{FF2B5EF4-FFF2-40B4-BE49-F238E27FC236}">
                <a16:creationId xmlns:a16="http://schemas.microsoft.com/office/drawing/2014/main" id="{E36D1906-493E-4033-9646-98FFD2286376}"/>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id-ID" dirty="0">
                <a:solidFill>
                  <a:schemeClr val="tx1"/>
                </a:solidFill>
              </a:rPr>
              <a:t>Update Profile Scenario</a:t>
            </a:r>
            <a:endParaRPr lang="en-SG" dirty="0">
              <a:solidFill>
                <a:schemeClr val="tx1"/>
              </a:solidFill>
            </a:endParaRPr>
          </a:p>
          <a:p>
            <a:pPr>
              <a:spcBef>
                <a:spcPts val="600"/>
              </a:spcBef>
              <a:spcAft>
                <a:spcPts val="600"/>
              </a:spcAft>
              <a:defRPr/>
            </a:pPr>
            <a:r>
              <a:rPr lang="en-SG" sz="2000" b="1" dirty="0">
                <a:solidFill>
                  <a:schemeClr val="tx1"/>
                </a:solidFill>
              </a:rPr>
              <a:t>		</a:t>
            </a: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5" name="Picture 4">
            <a:extLst>
              <a:ext uri="{FF2B5EF4-FFF2-40B4-BE49-F238E27FC236}">
                <a16:creationId xmlns:a16="http://schemas.microsoft.com/office/drawing/2014/main" id="{9930DBB2-B9E0-4CCB-9D9E-4B9D6518C5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556" y="1562913"/>
            <a:ext cx="5148061" cy="3388316"/>
          </a:xfrm>
          <a:prstGeom prst="rect">
            <a:avLst/>
          </a:prstGeom>
        </p:spPr>
      </p:pic>
      <p:graphicFrame>
        <p:nvGraphicFramePr>
          <p:cNvPr id="6" name="Table 5">
            <a:extLst>
              <a:ext uri="{FF2B5EF4-FFF2-40B4-BE49-F238E27FC236}">
                <a16:creationId xmlns:a16="http://schemas.microsoft.com/office/drawing/2014/main" id="{C37DB3BF-882D-4EB7-8D8D-40B39AD83399}"/>
              </a:ext>
            </a:extLst>
          </p:cNvPr>
          <p:cNvGraphicFramePr>
            <a:graphicFrameLocks noGrp="1"/>
          </p:cNvGraphicFramePr>
          <p:nvPr>
            <p:extLst>
              <p:ext uri="{D42A27DB-BD31-4B8C-83A1-F6EECF244321}">
                <p14:modId xmlns:p14="http://schemas.microsoft.com/office/powerpoint/2010/main" val="3056092367"/>
              </p:ext>
            </p:extLst>
          </p:nvPr>
        </p:nvGraphicFramePr>
        <p:xfrm>
          <a:off x="173204" y="4954886"/>
          <a:ext cx="7028131" cy="1664716"/>
        </p:xfrm>
        <a:graphic>
          <a:graphicData uri="http://schemas.openxmlformats.org/drawingml/2006/table">
            <a:tbl>
              <a:tblPr firstRow="1" firstCol="1" bandRow="1">
                <a:tableStyleId>{5C22544A-7EE6-4342-B048-85BDC9FD1C3A}</a:tableStyleId>
              </a:tblPr>
              <a:tblGrid>
                <a:gridCol w="7028131">
                  <a:extLst>
                    <a:ext uri="{9D8B030D-6E8A-4147-A177-3AD203B41FA5}">
                      <a16:colId xmlns:a16="http://schemas.microsoft.com/office/drawing/2014/main" val="3061005886"/>
                    </a:ext>
                  </a:extLst>
                </a:gridCol>
              </a:tblGrid>
              <a:tr h="0">
                <a:tc>
                  <a:txBody>
                    <a:bodyPr/>
                    <a:lstStyle/>
                    <a:p>
                      <a:pPr marL="342900" marR="311150" lvl="0" indent="-342900">
                        <a:lnSpc>
                          <a:spcPct val="115000"/>
                        </a:lnSpc>
                        <a:buFont typeface="+mj-lt"/>
                        <a:buAutoNum type="arabicPeriod"/>
                      </a:pPr>
                      <a:r>
                        <a:rPr lang="id-ID" sz="1600" dirty="0">
                          <a:solidFill>
                            <a:schemeClr val="tx1"/>
                          </a:solidFill>
                          <a:effectLst/>
                        </a:rPr>
                        <a:t>Go to the user profile</a:t>
                      </a:r>
                      <a:endParaRPr lang="id-ID" sz="2400" dirty="0">
                        <a:solidFill>
                          <a:schemeClr val="tx1"/>
                        </a:solidFill>
                        <a:effectLst/>
                      </a:endParaRPr>
                    </a:p>
                    <a:p>
                      <a:pPr marL="342900" marR="311150" lvl="0" indent="-342900">
                        <a:lnSpc>
                          <a:spcPct val="115000"/>
                        </a:lnSpc>
                        <a:buFont typeface="+mj-lt"/>
                        <a:buAutoNum type="arabicPeriod"/>
                      </a:pPr>
                      <a:r>
                        <a:rPr lang="id-ID" sz="1600" dirty="0">
                          <a:solidFill>
                            <a:schemeClr val="tx1"/>
                          </a:solidFill>
                          <a:effectLst/>
                        </a:rPr>
                        <a:t>Click edit profile</a:t>
                      </a:r>
                      <a:endParaRPr lang="id-ID" sz="2400" dirty="0">
                        <a:solidFill>
                          <a:schemeClr val="tx1"/>
                        </a:solidFill>
                        <a:effectLst/>
                      </a:endParaRPr>
                    </a:p>
                    <a:p>
                      <a:pPr marL="342900" marR="311150" lvl="0" indent="-342900">
                        <a:lnSpc>
                          <a:spcPct val="115000"/>
                        </a:lnSpc>
                        <a:buFont typeface="+mj-lt"/>
                        <a:buAutoNum type="arabicPeriod"/>
                      </a:pPr>
                      <a:r>
                        <a:rPr lang="id-ID" sz="1600" dirty="0">
                          <a:solidFill>
                            <a:schemeClr val="tx1"/>
                          </a:solidFill>
                          <a:effectLst/>
                        </a:rPr>
                        <a:t>We can change the first name, last name, phone number, , and city. Also, have another option for editing the education and experience</a:t>
                      </a:r>
                      <a:endParaRPr lang="id-ID" sz="2400" dirty="0">
                        <a:solidFill>
                          <a:schemeClr val="tx1"/>
                        </a:solidFill>
                        <a:effectLst/>
                      </a:endParaRPr>
                    </a:p>
                    <a:p>
                      <a:pPr marL="342900" marR="311150" lvl="0" indent="-342900">
                        <a:lnSpc>
                          <a:spcPct val="115000"/>
                        </a:lnSpc>
                        <a:buFont typeface="+mj-lt"/>
                        <a:buAutoNum type="arabicPeriod"/>
                      </a:pPr>
                      <a:r>
                        <a:rPr lang="id-ID" sz="1600" dirty="0">
                          <a:solidFill>
                            <a:schemeClr val="tx1"/>
                          </a:solidFill>
                          <a:effectLst/>
                        </a:rPr>
                        <a:t>After we complete editing the profile, we can click save</a:t>
                      </a:r>
                      <a:endParaRPr lang="id-ID" sz="2400" dirty="0">
                        <a:solidFill>
                          <a:schemeClr val="tx1"/>
                        </a:solidFill>
                        <a:effectLst/>
                      </a:endParaRPr>
                    </a:p>
                    <a:p>
                      <a:pPr marL="342900" marR="311150" lvl="0" indent="-342900">
                        <a:lnSpc>
                          <a:spcPct val="115000"/>
                        </a:lnSpc>
                        <a:buFont typeface="+mj-lt"/>
                        <a:buAutoNum type="arabicPeriod"/>
                      </a:pPr>
                      <a:r>
                        <a:rPr lang="id-ID" sz="1600" dirty="0">
                          <a:solidFill>
                            <a:schemeClr val="tx1"/>
                          </a:solidFill>
                          <a:effectLst/>
                        </a:rPr>
                        <a:t>System will collect and update the data</a:t>
                      </a:r>
                      <a:endParaRPr lang="id-ID" sz="24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oFill/>
                  </a:tcPr>
                </a:tc>
                <a:extLst>
                  <a:ext uri="{0D108BD9-81ED-4DB2-BD59-A6C34878D82A}">
                    <a16:rowId xmlns:a16="http://schemas.microsoft.com/office/drawing/2014/main" val="2205670292"/>
                  </a:ext>
                </a:extLst>
              </a:tr>
            </a:tbl>
          </a:graphicData>
        </a:graphic>
      </p:graphicFrame>
    </p:spTree>
    <p:extLst>
      <p:ext uri="{BB962C8B-B14F-4D97-AF65-F5344CB8AC3E}">
        <p14:creationId xmlns:p14="http://schemas.microsoft.com/office/powerpoint/2010/main" val="2448906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186AE3D-980B-3620-12C7-198D59F63AC0}"/>
              </a:ext>
            </a:extLst>
          </p:cNvPr>
          <p:cNvSpPr>
            <a:spLocks noGrp="1" noChangeArrowheads="1"/>
          </p:cNvSpPr>
          <p:nvPr>
            <p:ph type="title"/>
          </p:nvPr>
        </p:nvSpPr>
        <p:spPr>
          <a:xfrm>
            <a:off x="179388" y="404813"/>
            <a:ext cx="582136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800" b="0">
                <a:solidFill>
                  <a:srgbClr val="FFFFFF"/>
                </a:solidFill>
                <a:latin typeface="Arial" panose="020B0604020202020204" pitchFamily="34" charset="0"/>
                <a:ea typeface="ヒラギノ角ゴ Pro W3" panose="020B0300000000000000" pitchFamily="34" charset="-128"/>
                <a:cs typeface="Arial" panose="020B0604020202020204" pitchFamily="34" charset="0"/>
              </a:rPr>
              <a:t>3. Application Block Diagram</a:t>
            </a:r>
          </a:p>
        </p:txBody>
      </p:sp>
      <p:sp>
        <p:nvSpPr>
          <p:cNvPr id="8" name="Rectangle 7">
            <a:extLst>
              <a:ext uri="{FF2B5EF4-FFF2-40B4-BE49-F238E27FC236}">
                <a16:creationId xmlns:a16="http://schemas.microsoft.com/office/drawing/2014/main" id="{66F4631A-0DE2-EF5A-C6AD-6581D64FFFB8}"/>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dirty="0">
                <a:solidFill>
                  <a:schemeClr val="tx1"/>
                </a:solidFill>
              </a:rPr>
              <a:t>Block Diagram of the Over all Application</a:t>
            </a: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
        <p:nvSpPr>
          <p:cNvPr id="5" name="TextBox 2">
            <a:extLst>
              <a:ext uri="{FF2B5EF4-FFF2-40B4-BE49-F238E27FC236}">
                <a16:creationId xmlns:a16="http://schemas.microsoft.com/office/drawing/2014/main" id="{2C1FF9CB-CA58-D572-4BE2-1D11BFE0C3BF}"/>
              </a:ext>
            </a:extLst>
          </p:cNvPr>
          <p:cNvSpPr txBox="1"/>
          <p:nvPr/>
        </p:nvSpPr>
        <p:spPr>
          <a:xfrm>
            <a:off x="5255894" y="1688169"/>
            <a:ext cx="3708720" cy="3970318"/>
          </a:xfrm>
          <a:prstGeom prst="rect">
            <a:avLst/>
          </a:prstGeom>
          <a:noFill/>
        </p:spPr>
        <p:txBody>
          <a:bodyPr wrap="square" rtlCol="0">
            <a:spAutoFit/>
          </a:bodyPr>
          <a:ls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panose="020B0300000000000000"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panose="020B0300000000000000"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panose="020B0300000000000000"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panose="020B0300000000000000"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panose="020B0300000000000000"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panose="020B0300000000000000"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panose="020B0300000000000000"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panose="020B0300000000000000"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panose="020B0300000000000000" pitchFamily="34" charset="-128"/>
                <a:cs typeface="+mn-cs"/>
              </a:defRPr>
            </a:lvl9pPr>
          </a:lstStyle>
          <a:p>
            <a:r>
              <a:rPr lang="en-US" b="1" dirty="0"/>
              <a:t>Explanation : </a:t>
            </a:r>
          </a:p>
          <a:p>
            <a:r>
              <a:rPr lang="en-US" dirty="0"/>
              <a:t>The front controller, which is a servlet called </a:t>
            </a:r>
            <a:r>
              <a:rPr lang="en-US" dirty="0" err="1"/>
              <a:t>DispatcherServlet</a:t>
            </a:r>
            <a:r>
              <a:rPr lang="en-US" dirty="0"/>
              <a:t>, will initially handle each request that comes from the user and then dispatch it to the appropriate controller. The controller will respond in accordance with the nature of the request; for example, if the controller needs data from the database, it must connect to the service in order for the latter to contact the database and return a response to the controller.</a:t>
            </a:r>
            <a:endParaRPr lang="en-ID" dirty="0"/>
          </a:p>
        </p:txBody>
      </p:sp>
      <p:pic>
        <p:nvPicPr>
          <p:cNvPr id="6" name="Picture 5" descr="Diagram&#10;&#10;Description automatically generated">
            <a:extLst>
              <a:ext uri="{FF2B5EF4-FFF2-40B4-BE49-F238E27FC236}">
                <a16:creationId xmlns:a16="http://schemas.microsoft.com/office/drawing/2014/main" id="{34A1E47A-5B64-49F1-B071-8BA3CF63C6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4452" y="1515109"/>
            <a:ext cx="4988690" cy="4420377"/>
          </a:xfrm>
          <a:prstGeom prst="rect">
            <a:avLst/>
          </a:prstGeom>
          <a:noFill/>
          <a:ln>
            <a:noFill/>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ee7cfa4c9c9d99588569e4929a391d755d23d3c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75E9F97BC1B5458BF54EED01CD8DCC" ma:contentTypeVersion="13" ma:contentTypeDescription="Create a new document." ma:contentTypeScope="" ma:versionID="bde7b20f9a0781bc161b174d17587a3b">
  <xsd:schema xmlns:xsd="http://www.w3.org/2001/XMLSchema" xmlns:xs="http://www.w3.org/2001/XMLSchema" xmlns:p="http://schemas.microsoft.com/office/2006/metadata/properties" xmlns:ns2="d118d1a0-f5a0-4e12-83ce-6c8453885330" xmlns:ns3="c0babb3f-4b83-4bd4-b00e-4acf958a406a" targetNamespace="http://schemas.microsoft.com/office/2006/metadata/properties" ma:root="true" ma:fieldsID="e4d5efd487035f9b59f41f3f5a2a10ba" ns2:_="" ns3:_="">
    <xsd:import namespace="d118d1a0-f5a0-4e12-83ce-6c8453885330"/>
    <xsd:import namespace="c0babb3f-4b83-4bd4-b00e-4acf958a406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18d1a0-f5a0-4e12-83ce-6c84538853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0bf0ac1-f138-411d-9df9-4081be4fdb86"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babb3f-4b83-4bd4-b00e-4acf958a406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0d88b2bf-274e-4f33-a410-37d88b11a109}" ma:internalName="TaxCatchAll" ma:showField="CatchAllData" ma:web="c0babb3f-4b83-4bd4-b00e-4acf958a406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757B17-5CCA-4578-8D12-484255BF2D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18d1a0-f5a0-4e12-83ce-6c8453885330"/>
    <ds:schemaRef ds:uri="c0babb3f-4b83-4bd4-b00e-4acf958a40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10C710D-D047-442B-AFD0-0B6F655356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45284</TotalTime>
  <Words>1590</Words>
  <Application>Microsoft Office PowerPoint</Application>
  <PresentationFormat>On-screen Show (4:3)</PresentationFormat>
  <Paragraphs>607</Paragraphs>
  <Slides>40</Slides>
  <Notes>8</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40</vt:i4>
      </vt:variant>
    </vt:vector>
  </HeadingPairs>
  <TitlesOfParts>
    <vt:vector size="50" baseType="lpstr">
      <vt:lpstr>Arial</vt:lpstr>
      <vt:lpstr>Calibri</vt:lpstr>
      <vt:lpstr>Calibri Light</vt:lpstr>
      <vt:lpstr>Cambria</vt:lpstr>
      <vt:lpstr>Product Sans Light</vt:lpstr>
      <vt:lpstr>Times New Roman</vt:lpstr>
      <vt:lpstr>Wingdings</vt:lpstr>
      <vt:lpstr>Office Theme</vt:lpstr>
      <vt:lpstr>1_Office Theme</vt:lpstr>
      <vt:lpstr>2_Office Theme</vt:lpstr>
      <vt:lpstr>Design, Develop, Implement &amp; Document Community Portal Website</vt:lpstr>
      <vt:lpstr>Contents</vt:lpstr>
      <vt:lpstr>Contents</vt:lpstr>
      <vt:lpstr>PowerPoint Presentation</vt:lpstr>
      <vt:lpstr>2. Business Process</vt:lpstr>
      <vt:lpstr>PowerPoint Presentation</vt:lpstr>
      <vt:lpstr>PowerPoint Presentation</vt:lpstr>
      <vt:lpstr>PowerPoint Presentation</vt:lpstr>
      <vt:lpstr>3. Application Block Diagram</vt:lpstr>
      <vt:lpstr>PowerPoint Presentation</vt:lpstr>
      <vt:lpstr>PowerPoint Presentation</vt:lpstr>
      <vt:lpstr>4. Applications</vt:lpstr>
      <vt:lpstr>5. Models, Controllers, Classes Developed</vt:lpstr>
      <vt:lpstr>6. Tool Screens- Eclipse</vt:lpstr>
      <vt:lpstr>7. Classes - Entities</vt:lpstr>
      <vt:lpstr>8. Classes Developed</vt:lpstr>
      <vt:lpstr>8. Classes Developed</vt:lpstr>
      <vt:lpstr>9. Database Design</vt:lpstr>
      <vt:lpstr>10. UI Design</vt:lpstr>
      <vt:lpstr>10. UI Design</vt:lpstr>
      <vt:lpstr>10. UI Design</vt:lpstr>
      <vt:lpstr>PowerPoint Presentation</vt:lpstr>
      <vt:lpstr>11. Spring Frameworks</vt:lpstr>
      <vt:lpstr>PowerPoint Presentation</vt:lpstr>
      <vt:lpstr>14. Application Screen Shots</vt:lpstr>
      <vt:lpstr>PowerPoint Presentation</vt:lpstr>
      <vt:lpstr>PowerPoint Presentation</vt:lpstr>
      <vt:lpstr>PowerPoint Presentation</vt:lpstr>
      <vt:lpstr>18. Modifications Made based On Feedback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Joscans</dc:creator>
  <cp:lastModifiedBy>Agung Yuda Pratama  - bdse-0922-076</cp:lastModifiedBy>
  <cp:revision>1714</cp:revision>
  <cp:lastPrinted>2015-07-27T02:04:21Z</cp:lastPrinted>
  <dcterms:created xsi:type="dcterms:W3CDTF">2012-01-26T10:45:43Z</dcterms:created>
  <dcterms:modified xsi:type="dcterms:W3CDTF">2023-03-05T22:29:29Z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0x010100CCA42FA94CC64944985BE93158E9ADE0</vt:lpwstr>
  </property>
</Properties>
</file>