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66" r:id="rId3"/>
    <p:sldId id="267" r:id="rId4"/>
    <p:sldId id="268" r:id="rId5"/>
    <p:sldId id="272" r:id="rId6"/>
    <p:sldId id="259" r:id="rId7"/>
    <p:sldId id="269" r:id="rId8"/>
    <p:sldId id="270" r:id="rId9"/>
    <p:sldId id="271" r:id="rId10"/>
    <p:sldId id="274"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91" d="100"/>
          <a:sy n="91" d="100"/>
        </p:scale>
        <p:origin x="370" y="77"/>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D67589-1557-4AF7-8D1B-3144659FDE66}" type="datetimeFigureOut">
              <a:rPr lang="en-ID" smtClean="0"/>
              <a:t>09/12/2022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1A083CC7-98DE-44D0-8082-41065D8259A9}" type="slidenum">
              <a:rPr lang="en-ID" smtClean="0"/>
              <a:t>‹#›</a:t>
            </a:fld>
            <a:endParaRPr lang="en-ID"/>
          </a:p>
        </p:txBody>
      </p:sp>
    </p:spTree>
    <p:extLst>
      <p:ext uri="{BB962C8B-B14F-4D97-AF65-F5344CB8AC3E}">
        <p14:creationId xmlns:p14="http://schemas.microsoft.com/office/powerpoint/2010/main" val="59880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D67589-1557-4AF7-8D1B-3144659FDE66}" type="datetimeFigureOut">
              <a:rPr lang="en-ID" smtClean="0"/>
              <a:t>09/12/2022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1A083CC7-98DE-44D0-8082-41065D8259A9}" type="slidenum">
              <a:rPr lang="en-ID" smtClean="0"/>
              <a:t>‹#›</a:t>
            </a:fld>
            <a:endParaRPr lang="en-ID"/>
          </a:p>
        </p:txBody>
      </p:sp>
    </p:spTree>
    <p:extLst>
      <p:ext uri="{BB962C8B-B14F-4D97-AF65-F5344CB8AC3E}">
        <p14:creationId xmlns:p14="http://schemas.microsoft.com/office/powerpoint/2010/main" val="163797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D67589-1557-4AF7-8D1B-3144659FDE66}" type="datetimeFigureOut">
              <a:rPr lang="en-ID" smtClean="0"/>
              <a:t>09/12/2022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1A083CC7-98DE-44D0-8082-41065D8259A9}" type="slidenum">
              <a:rPr lang="en-ID" smtClean="0"/>
              <a:t>‹#›</a:t>
            </a:fld>
            <a:endParaRPr lang="en-ID"/>
          </a:p>
        </p:txBody>
      </p:sp>
    </p:spTree>
    <p:extLst>
      <p:ext uri="{BB962C8B-B14F-4D97-AF65-F5344CB8AC3E}">
        <p14:creationId xmlns:p14="http://schemas.microsoft.com/office/powerpoint/2010/main" val="377155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D67589-1557-4AF7-8D1B-3144659FDE66}" type="datetimeFigureOut">
              <a:rPr lang="en-ID" smtClean="0"/>
              <a:t>09/12/2022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1A083CC7-98DE-44D0-8082-41065D8259A9}" type="slidenum">
              <a:rPr lang="en-ID" smtClean="0"/>
              <a:t>‹#›</a:t>
            </a:fld>
            <a:endParaRPr lang="en-ID"/>
          </a:p>
        </p:txBody>
      </p:sp>
    </p:spTree>
    <p:extLst>
      <p:ext uri="{BB962C8B-B14F-4D97-AF65-F5344CB8AC3E}">
        <p14:creationId xmlns:p14="http://schemas.microsoft.com/office/powerpoint/2010/main" val="365827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FD67589-1557-4AF7-8D1B-3144659FDE66}" type="datetimeFigureOut">
              <a:rPr lang="en-ID" smtClean="0"/>
              <a:t>09/12/2022</a:t>
            </a:fld>
            <a:endParaRPr lang="en-ID"/>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ID"/>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A083CC7-98DE-44D0-8082-41065D8259A9}" type="slidenum">
              <a:rPr lang="en-ID" smtClean="0"/>
              <a:t>‹#›</a:t>
            </a:fld>
            <a:endParaRPr lang="en-ID"/>
          </a:p>
        </p:txBody>
      </p:sp>
    </p:spTree>
    <p:extLst>
      <p:ext uri="{BB962C8B-B14F-4D97-AF65-F5344CB8AC3E}">
        <p14:creationId xmlns:p14="http://schemas.microsoft.com/office/powerpoint/2010/main" val="119479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D67589-1557-4AF7-8D1B-3144659FDE66}" type="datetimeFigureOut">
              <a:rPr lang="en-ID" smtClean="0"/>
              <a:t>09/12/2022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1A083CC7-98DE-44D0-8082-41065D8259A9}" type="slidenum">
              <a:rPr lang="en-ID" smtClean="0"/>
              <a:t>‹#›</a:t>
            </a:fld>
            <a:endParaRPr lang="en-ID"/>
          </a:p>
        </p:txBody>
      </p:sp>
    </p:spTree>
    <p:extLst>
      <p:ext uri="{BB962C8B-B14F-4D97-AF65-F5344CB8AC3E}">
        <p14:creationId xmlns:p14="http://schemas.microsoft.com/office/powerpoint/2010/main" val="4058444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67589-1557-4AF7-8D1B-3144659FDE66}" type="datetimeFigureOut">
              <a:rPr lang="en-ID" smtClean="0"/>
              <a:t>09/12/2022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1A083CC7-98DE-44D0-8082-41065D8259A9}" type="slidenum">
              <a:rPr lang="en-ID" smtClean="0"/>
              <a:t>‹#›</a:t>
            </a:fld>
            <a:endParaRPr lang="en-ID"/>
          </a:p>
        </p:txBody>
      </p:sp>
    </p:spTree>
    <p:extLst>
      <p:ext uri="{BB962C8B-B14F-4D97-AF65-F5344CB8AC3E}">
        <p14:creationId xmlns:p14="http://schemas.microsoft.com/office/powerpoint/2010/main" val="2099690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D67589-1557-4AF7-8D1B-3144659FDE66}" type="datetimeFigureOut">
              <a:rPr lang="en-ID" smtClean="0"/>
              <a:t>09/12/2022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1A083CC7-98DE-44D0-8082-41065D8259A9}" type="slidenum">
              <a:rPr lang="en-ID" smtClean="0"/>
              <a:t>‹#›</a:t>
            </a:fld>
            <a:endParaRPr lang="en-ID"/>
          </a:p>
        </p:txBody>
      </p:sp>
    </p:spTree>
    <p:extLst>
      <p:ext uri="{BB962C8B-B14F-4D97-AF65-F5344CB8AC3E}">
        <p14:creationId xmlns:p14="http://schemas.microsoft.com/office/powerpoint/2010/main" val="2614528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D67589-1557-4AF7-8D1B-3144659FDE66}" type="datetimeFigureOut">
              <a:rPr lang="en-ID" smtClean="0"/>
              <a:t>09/12/2022</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1A083CC7-98DE-44D0-8082-41065D8259A9}" type="slidenum">
              <a:rPr lang="en-ID" smtClean="0"/>
              <a:t>‹#›</a:t>
            </a:fld>
            <a:endParaRPr lang="en-ID"/>
          </a:p>
        </p:txBody>
      </p:sp>
    </p:spTree>
    <p:extLst>
      <p:ext uri="{BB962C8B-B14F-4D97-AF65-F5344CB8AC3E}">
        <p14:creationId xmlns:p14="http://schemas.microsoft.com/office/powerpoint/2010/main" val="352349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D67589-1557-4AF7-8D1B-3144659FDE66}" type="datetimeFigureOut">
              <a:rPr lang="en-ID" smtClean="0"/>
              <a:t>09/12/2022</a:t>
            </a:fld>
            <a:endParaRPr lang="en-ID"/>
          </a:p>
        </p:txBody>
      </p:sp>
      <p:sp>
        <p:nvSpPr>
          <p:cNvPr id="6" name="Footer Placeholder 5"/>
          <p:cNvSpPr>
            <a:spLocks noGrp="1"/>
          </p:cNvSpPr>
          <p:nvPr>
            <p:ph type="ftr" sz="quarter" idx="11"/>
          </p:nvPr>
        </p:nvSpPr>
        <p:spPr/>
        <p:txBody>
          <a:bodyPr/>
          <a:lstStyle/>
          <a:p>
            <a:endParaRPr lang="en-ID"/>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A083CC7-98DE-44D0-8082-41065D8259A9}" type="slidenum">
              <a:rPr lang="en-ID" smtClean="0"/>
              <a:t>‹#›</a:t>
            </a:fld>
            <a:endParaRPr lang="en-ID"/>
          </a:p>
        </p:txBody>
      </p:sp>
    </p:spTree>
    <p:extLst>
      <p:ext uri="{BB962C8B-B14F-4D97-AF65-F5344CB8AC3E}">
        <p14:creationId xmlns:p14="http://schemas.microsoft.com/office/powerpoint/2010/main" val="412124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5FD67589-1557-4AF7-8D1B-3144659FDE66}" type="datetimeFigureOut">
              <a:rPr lang="en-ID" smtClean="0"/>
              <a:t>09/12/2022</a:t>
            </a:fld>
            <a:endParaRPr lang="en-ID"/>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A083CC7-98DE-44D0-8082-41065D8259A9}" type="slidenum">
              <a:rPr lang="en-ID" smtClean="0"/>
              <a:t>‹#›</a:t>
            </a:fld>
            <a:endParaRPr lang="en-ID"/>
          </a:p>
        </p:txBody>
      </p:sp>
    </p:spTree>
    <p:extLst>
      <p:ext uri="{BB962C8B-B14F-4D97-AF65-F5344CB8AC3E}">
        <p14:creationId xmlns:p14="http://schemas.microsoft.com/office/powerpoint/2010/main" val="129170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5FD67589-1557-4AF7-8D1B-3144659FDE66}" type="datetimeFigureOut">
              <a:rPr lang="en-ID" smtClean="0"/>
              <a:t>09/12/2022</a:t>
            </a:fld>
            <a:endParaRPr lang="en-ID"/>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ID"/>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A083CC7-98DE-44D0-8082-41065D8259A9}" type="slidenum">
              <a:rPr lang="en-ID" smtClean="0"/>
              <a:t>‹#›</a:t>
            </a:fld>
            <a:endParaRPr lang="en-ID"/>
          </a:p>
        </p:txBody>
      </p:sp>
    </p:spTree>
    <p:extLst>
      <p:ext uri="{BB962C8B-B14F-4D97-AF65-F5344CB8AC3E}">
        <p14:creationId xmlns:p14="http://schemas.microsoft.com/office/powerpoint/2010/main" val="1044604189"/>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A245-65B4-83CC-E28C-F9E94B393D0F}"/>
              </a:ext>
            </a:extLst>
          </p:cNvPr>
          <p:cNvSpPr>
            <a:spLocks noGrp="1"/>
          </p:cNvSpPr>
          <p:nvPr>
            <p:ph type="ctrTitle"/>
          </p:nvPr>
        </p:nvSpPr>
        <p:spPr>
          <a:xfrm>
            <a:off x="1173480" y="1119709"/>
            <a:ext cx="9966960" cy="3035808"/>
          </a:xfrm>
        </p:spPr>
        <p:txBody>
          <a:bodyPr/>
          <a:lstStyle/>
          <a:p>
            <a:r>
              <a:rPr lang="en-ID" sz="4400" dirty="0" err="1">
                <a:effectLst/>
                <a:latin typeface="Calibri" panose="020F0502020204030204" pitchFamily="34" charset="0"/>
                <a:ea typeface="Arial" panose="020B0604020202020204" pitchFamily="34" charset="0"/>
              </a:rPr>
              <a:t>Rancangan</a:t>
            </a:r>
            <a:r>
              <a:rPr lang="en-ID" sz="4400" dirty="0">
                <a:effectLst/>
                <a:latin typeface="Calibri" panose="020F0502020204030204" pitchFamily="34" charset="0"/>
                <a:ea typeface="Arial" panose="020B0604020202020204" pitchFamily="34" charset="0"/>
              </a:rPr>
              <a:t> </a:t>
            </a:r>
            <a:r>
              <a:rPr lang="en-ID" sz="4400" dirty="0" err="1">
                <a:effectLst/>
                <a:latin typeface="Calibri" panose="020F0502020204030204" pitchFamily="34" charset="0"/>
                <a:ea typeface="Arial" panose="020B0604020202020204" pitchFamily="34" charset="0"/>
              </a:rPr>
              <a:t>Aplikasi</a:t>
            </a:r>
            <a:r>
              <a:rPr lang="en-ID" sz="4400" dirty="0">
                <a:effectLst/>
                <a:latin typeface="Calibri" panose="020F0502020204030204" pitchFamily="34" charset="0"/>
                <a:ea typeface="Arial" panose="020B0604020202020204" pitchFamily="34" charset="0"/>
              </a:rPr>
              <a:t> </a:t>
            </a:r>
            <a:r>
              <a:rPr lang="en-ID" sz="4400" dirty="0" err="1">
                <a:effectLst/>
                <a:latin typeface="Calibri" panose="020F0502020204030204" pitchFamily="34" charset="0"/>
                <a:ea typeface="Arial" panose="020B0604020202020204" pitchFamily="34" charset="0"/>
              </a:rPr>
              <a:t>Sistem</a:t>
            </a:r>
            <a:r>
              <a:rPr lang="en-ID" sz="4400" dirty="0">
                <a:effectLst/>
                <a:latin typeface="Calibri" panose="020F0502020204030204" pitchFamily="34" charset="0"/>
                <a:ea typeface="Arial" panose="020B0604020202020204" pitchFamily="34" charset="0"/>
              </a:rPr>
              <a:t> </a:t>
            </a:r>
            <a:r>
              <a:rPr lang="en-ID" sz="4400" dirty="0" err="1">
                <a:effectLst/>
                <a:latin typeface="Calibri" panose="020F0502020204030204" pitchFamily="34" charset="0"/>
                <a:ea typeface="Arial" panose="020B0604020202020204" pitchFamily="34" charset="0"/>
              </a:rPr>
              <a:t>Informasi</a:t>
            </a:r>
            <a:r>
              <a:rPr lang="en-ID" sz="4400" dirty="0">
                <a:effectLst/>
                <a:latin typeface="Calibri" panose="020F0502020204030204" pitchFamily="34" charset="0"/>
                <a:ea typeface="Arial" panose="020B0604020202020204" pitchFamily="34" charset="0"/>
              </a:rPr>
              <a:t> </a:t>
            </a:r>
            <a:r>
              <a:rPr lang="en-ID" sz="4400" dirty="0" err="1">
                <a:effectLst/>
                <a:latin typeface="Calibri" panose="020F0502020204030204" pitchFamily="34" charset="0"/>
                <a:ea typeface="Arial" panose="020B0604020202020204" pitchFamily="34" charset="0"/>
              </a:rPr>
              <a:t>Pelayanan</a:t>
            </a:r>
            <a:r>
              <a:rPr lang="en-ID" sz="4400" dirty="0">
                <a:effectLst/>
                <a:latin typeface="Calibri" panose="020F0502020204030204" pitchFamily="34" charset="0"/>
                <a:ea typeface="Arial" panose="020B0604020202020204" pitchFamily="34" charset="0"/>
              </a:rPr>
              <a:t> </a:t>
            </a:r>
            <a:r>
              <a:rPr lang="en-ID" sz="4400" dirty="0" err="1">
                <a:effectLst/>
                <a:latin typeface="Calibri" panose="020F0502020204030204" pitchFamily="34" charset="0"/>
                <a:ea typeface="Arial" panose="020B0604020202020204" pitchFamily="34" charset="0"/>
              </a:rPr>
              <a:t>Klinik</a:t>
            </a:r>
            <a:r>
              <a:rPr lang="en-ID" sz="4400" dirty="0">
                <a:effectLst/>
                <a:latin typeface="Calibri" panose="020F0502020204030204" pitchFamily="34" charset="0"/>
                <a:ea typeface="Arial" panose="020B0604020202020204" pitchFamily="34" charset="0"/>
              </a:rPr>
              <a:t> Kesehatan XYZ </a:t>
            </a:r>
            <a:r>
              <a:rPr lang="en-ID" sz="4400" dirty="0" err="1">
                <a:effectLst/>
                <a:latin typeface="Calibri" panose="020F0502020204030204" pitchFamily="34" charset="0"/>
                <a:ea typeface="Arial" panose="020B0604020202020204" pitchFamily="34" charset="0"/>
              </a:rPr>
              <a:t>berbasis</a:t>
            </a:r>
            <a:r>
              <a:rPr lang="en-ID" sz="4400" dirty="0">
                <a:effectLst/>
                <a:latin typeface="Calibri" panose="020F0502020204030204" pitchFamily="34" charset="0"/>
                <a:ea typeface="Arial" panose="020B0604020202020204" pitchFamily="34" charset="0"/>
              </a:rPr>
              <a:t> Android</a:t>
            </a:r>
            <a:endParaRPr lang="en-ID" sz="4400" dirty="0"/>
          </a:p>
        </p:txBody>
      </p:sp>
      <p:sp>
        <p:nvSpPr>
          <p:cNvPr id="3" name="Subtitle 2">
            <a:extLst>
              <a:ext uri="{FF2B5EF4-FFF2-40B4-BE49-F238E27FC236}">
                <a16:creationId xmlns:a16="http://schemas.microsoft.com/office/drawing/2014/main" id="{C601E22A-D0EF-28B1-182F-D641BA128A50}"/>
              </a:ext>
            </a:extLst>
          </p:cNvPr>
          <p:cNvSpPr>
            <a:spLocks noGrp="1"/>
          </p:cNvSpPr>
          <p:nvPr>
            <p:ph type="subTitle" idx="1"/>
          </p:nvPr>
        </p:nvSpPr>
        <p:spPr>
          <a:xfrm>
            <a:off x="1051560" y="4512702"/>
            <a:ext cx="7891272" cy="1826150"/>
          </a:xfrm>
        </p:spPr>
        <p:txBody>
          <a:bodyPr>
            <a:normAutofit fontScale="92500" lnSpcReduction="20000"/>
          </a:bodyPr>
          <a:lstStyle/>
          <a:p>
            <a:pPr algn="l"/>
            <a:r>
              <a:rPr lang="en-US" dirty="0"/>
              <a:t>ANGGOTA : </a:t>
            </a:r>
          </a:p>
          <a:p>
            <a:pPr marL="342900" indent="-342900" algn="l">
              <a:buFont typeface="Arial" panose="020B0604020202020204" pitchFamily="34" charset="0"/>
              <a:buChar char="•"/>
            </a:pPr>
            <a:r>
              <a:rPr lang="en-US" dirty="0"/>
              <a:t>Firman </a:t>
            </a:r>
            <a:r>
              <a:rPr lang="en-US" dirty="0" err="1"/>
              <a:t>Ferdiansyah</a:t>
            </a:r>
            <a:r>
              <a:rPr lang="en-US" dirty="0"/>
              <a:t> (A327X0880)</a:t>
            </a:r>
          </a:p>
          <a:p>
            <a:pPr marL="342900" indent="-342900" algn="l">
              <a:buFont typeface="Arial" panose="020B0604020202020204" pitchFamily="34" charset="0"/>
              <a:buChar char="•"/>
            </a:pPr>
            <a:r>
              <a:rPr lang="en-US" dirty="0"/>
              <a:t>R. Mahendra Agung Wicaksono (A246X0493)</a:t>
            </a:r>
          </a:p>
          <a:p>
            <a:pPr marL="342900" indent="-342900" algn="l">
              <a:buFont typeface="Arial" panose="020B0604020202020204" pitchFamily="34" charset="0"/>
              <a:buChar char="•"/>
            </a:pPr>
            <a:r>
              <a:rPr lang="en-US" dirty="0"/>
              <a:t>Reina </a:t>
            </a:r>
            <a:r>
              <a:rPr lang="en-US" dirty="0" err="1"/>
              <a:t>Lamya</a:t>
            </a:r>
            <a:r>
              <a:rPr lang="en-US" dirty="0"/>
              <a:t> (A009Y0083)</a:t>
            </a:r>
          </a:p>
          <a:p>
            <a:pPr marL="342900" indent="-342900" algn="l">
              <a:buFont typeface="Arial" panose="020B0604020202020204" pitchFamily="34" charset="0"/>
              <a:buChar char="•"/>
            </a:pPr>
            <a:r>
              <a:rPr lang="en-US" dirty="0"/>
              <a:t>Yuda </a:t>
            </a:r>
            <a:r>
              <a:rPr lang="en-US" dirty="0" err="1"/>
              <a:t>Wahfiudin</a:t>
            </a:r>
            <a:r>
              <a:rPr lang="en-US" dirty="0"/>
              <a:t> (A246X0499)</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algn="l"/>
            <a:endParaRPr lang="en-ID" dirty="0"/>
          </a:p>
        </p:txBody>
      </p:sp>
      <p:sp>
        <p:nvSpPr>
          <p:cNvPr id="4" name="TextBox 3">
            <a:extLst>
              <a:ext uri="{FF2B5EF4-FFF2-40B4-BE49-F238E27FC236}">
                <a16:creationId xmlns:a16="http://schemas.microsoft.com/office/drawing/2014/main" id="{5BA6F1E1-59BF-4D2A-88F2-49E8C0C327CA}"/>
              </a:ext>
            </a:extLst>
          </p:cNvPr>
          <p:cNvSpPr txBox="1"/>
          <p:nvPr/>
        </p:nvSpPr>
        <p:spPr>
          <a:xfrm>
            <a:off x="1173480" y="3429000"/>
            <a:ext cx="3869635" cy="369332"/>
          </a:xfrm>
          <a:prstGeom prst="rect">
            <a:avLst/>
          </a:prstGeom>
          <a:noFill/>
        </p:spPr>
        <p:txBody>
          <a:bodyPr wrap="square" rtlCol="0">
            <a:spAutoFit/>
          </a:bodyPr>
          <a:lstStyle/>
          <a:p>
            <a:r>
              <a:rPr lang="en-US" dirty="0"/>
              <a:t>Tim Capstone C22-114</a:t>
            </a:r>
          </a:p>
        </p:txBody>
      </p:sp>
    </p:spTree>
    <p:extLst>
      <p:ext uri="{BB962C8B-B14F-4D97-AF65-F5344CB8AC3E}">
        <p14:creationId xmlns:p14="http://schemas.microsoft.com/office/powerpoint/2010/main" val="2940847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024F-36BC-C249-78FF-FCBCCD4923E7}"/>
              </a:ext>
            </a:extLst>
          </p:cNvPr>
          <p:cNvSpPr>
            <a:spLocks noGrp="1"/>
          </p:cNvSpPr>
          <p:nvPr>
            <p:ph type="title"/>
          </p:nvPr>
        </p:nvSpPr>
        <p:spPr>
          <a:xfrm>
            <a:off x="2869050" y="2497990"/>
            <a:ext cx="6453899" cy="1609344"/>
          </a:xfrm>
        </p:spPr>
        <p:txBody>
          <a:bodyPr>
            <a:normAutofit/>
          </a:bodyPr>
          <a:lstStyle/>
          <a:p>
            <a:pPr algn="ctr"/>
            <a:r>
              <a:rPr lang="en-US" sz="6600" dirty="0"/>
              <a:t>Demo </a:t>
            </a:r>
            <a:r>
              <a:rPr lang="en-US" sz="6600" dirty="0" err="1"/>
              <a:t>Aplikasi</a:t>
            </a:r>
            <a:endParaRPr lang="en-ID" sz="6600" dirty="0"/>
          </a:p>
        </p:txBody>
      </p:sp>
    </p:spTree>
    <p:extLst>
      <p:ext uri="{BB962C8B-B14F-4D97-AF65-F5344CB8AC3E}">
        <p14:creationId xmlns:p14="http://schemas.microsoft.com/office/powerpoint/2010/main" val="270057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024F-36BC-C249-78FF-FCBCCD4923E7}"/>
              </a:ext>
            </a:extLst>
          </p:cNvPr>
          <p:cNvSpPr>
            <a:spLocks noGrp="1"/>
          </p:cNvSpPr>
          <p:nvPr>
            <p:ph type="title"/>
          </p:nvPr>
        </p:nvSpPr>
        <p:spPr>
          <a:xfrm>
            <a:off x="2629662" y="1765353"/>
            <a:ext cx="6932676" cy="3327293"/>
          </a:xfrm>
        </p:spPr>
        <p:txBody>
          <a:bodyPr>
            <a:normAutofit/>
          </a:bodyPr>
          <a:lstStyle/>
          <a:p>
            <a:pPr algn="ctr"/>
            <a:r>
              <a:rPr lang="en-US" sz="8000" dirty="0" err="1"/>
              <a:t>Terima</a:t>
            </a:r>
            <a:r>
              <a:rPr lang="en-US" sz="8000" dirty="0"/>
              <a:t> Kasih</a:t>
            </a:r>
            <a:endParaRPr lang="en-ID" sz="8000" dirty="0"/>
          </a:p>
        </p:txBody>
      </p:sp>
    </p:spTree>
    <p:extLst>
      <p:ext uri="{BB962C8B-B14F-4D97-AF65-F5344CB8AC3E}">
        <p14:creationId xmlns:p14="http://schemas.microsoft.com/office/powerpoint/2010/main" val="370259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D71BE-D12A-8DEE-68D4-678919E6D145}"/>
              </a:ext>
            </a:extLst>
          </p:cNvPr>
          <p:cNvSpPr>
            <a:spLocks noGrp="1"/>
          </p:cNvSpPr>
          <p:nvPr>
            <p:ph type="title"/>
          </p:nvPr>
        </p:nvSpPr>
        <p:spPr/>
        <p:txBody>
          <a:bodyPr/>
          <a:lstStyle/>
          <a:p>
            <a:r>
              <a:rPr lang="en-US" dirty="0"/>
              <a:t>Latar Belakang</a:t>
            </a:r>
            <a:endParaRPr lang="en-ID" dirty="0"/>
          </a:p>
        </p:txBody>
      </p:sp>
      <p:sp>
        <p:nvSpPr>
          <p:cNvPr id="3" name="Content Placeholder 2">
            <a:extLst>
              <a:ext uri="{FF2B5EF4-FFF2-40B4-BE49-F238E27FC236}">
                <a16:creationId xmlns:a16="http://schemas.microsoft.com/office/drawing/2014/main" id="{15976F4B-1522-DB99-F111-9AEED56EC678}"/>
              </a:ext>
            </a:extLst>
          </p:cNvPr>
          <p:cNvSpPr>
            <a:spLocks noGrp="1"/>
          </p:cNvSpPr>
          <p:nvPr>
            <p:ph idx="1"/>
          </p:nvPr>
        </p:nvSpPr>
        <p:spPr>
          <a:xfrm>
            <a:off x="1069848" y="2121408"/>
            <a:ext cx="10058400" cy="2450592"/>
          </a:xfrm>
        </p:spPr>
        <p:txBody>
          <a:bodyPr/>
          <a:lstStyle/>
          <a:p>
            <a:pPr marL="0" indent="0" algn="just">
              <a:buNone/>
            </a:pPr>
            <a:r>
              <a:rPr lang="en-ID" dirty="0"/>
              <a:t>Klinik XYZ sebagai salah satu fasilitas pelayanan kesehatan pusat/daerah/perorangan merupakan bagian dari sumber kesehatan yang sangat diperlukan dalam mendukung penyelenggaraan upaya kesehatan. penyelenggaraan pelayanan kesehatan di Klinik mempunyai karakteristik yang sangat kompleks sehingga perlu diterapkan sistem informasi yang baik. Setiap Klinik wajib melaksanakan Sistem Informasi Manajemen Klinik, agar dapat melakukan suatu proses pengumpulan, pengolahan, dan penyajian data Klinik yang terintegrasi.</a:t>
            </a:r>
          </a:p>
        </p:txBody>
      </p:sp>
    </p:spTree>
    <p:extLst>
      <p:ext uri="{BB962C8B-B14F-4D97-AF65-F5344CB8AC3E}">
        <p14:creationId xmlns:p14="http://schemas.microsoft.com/office/powerpoint/2010/main" val="62196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AA46-58A5-5573-7D68-5FD744FC7849}"/>
              </a:ext>
            </a:extLst>
          </p:cNvPr>
          <p:cNvSpPr>
            <a:spLocks noGrp="1"/>
          </p:cNvSpPr>
          <p:nvPr>
            <p:ph type="title"/>
          </p:nvPr>
        </p:nvSpPr>
        <p:spPr/>
        <p:txBody>
          <a:bodyPr/>
          <a:lstStyle/>
          <a:p>
            <a:r>
              <a:rPr lang="en-US" dirty="0"/>
              <a:t>Tujuan Pembuatan Aplikasi</a:t>
            </a:r>
            <a:endParaRPr lang="en-ID" dirty="0"/>
          </a:p>
        </p:txBody>
      </p:sp>
      <p:sp>
        <p:nvSpPr>
          <p:cNvPr id="3" name="Content Placeholder 2">
            <a:extLst>
              <a:ext uri="{FF2B5EF4-FFF2-40B4-BE49-F238E27FC236}">
                <a16:creationId xmlns:a16="http://schemas.microsoft.com/office/drawing/2014/main" id="{CA2A0E10-9CE9-ADDC-D4E5-14427E0C6D52}"/>
              </a:ext>
            </a:extLst>
          </p:cNvPr>
          <p:cNvSpPr>
            <a:spLocks noGrp="1"/>
          </p:cNvSpPr>
          <p:nvPr>
            <p:ph idx="1"/>
          </p:nvPr>
        </p:nvSpPr>
        <p:spPr/>
        <p:txBody>
          <a:bodyPr/>
          <a:lstStyle/>
          <a:p>
            <a:pPr marL="457200" indent="-457200" algn="just">
              <a:buFont typeface="+mj-lt"/>
              <a:buAutoNum type="arabicPeriod"/>
            </a:pPr>
            <a:r>
              <a:rPr lang="en-ID" dirty="0"/>
              <a:t>Meningkatkan kualitas dan mutu pelayanan Kesehatan Klinik XYZ.</a:t>
            </a:r>
          </a:p>
          <a:p>
            <a:pPr marL="457200" indent="-457200" algn="just">
              <a:buFont typeface="+mj-lt"/>
              <a:buAutoNum type="arabicPeriod"/>
            </a:pPr>
            <a:r>
              <a:rPr lang="en-ID" dirty="0"/>
              <a:t>Mengembangkan sistem yang lebih baik dari sistem informasi yang sudah ada.</a:t>
            </a:r>
          </a:p>
          <a:p>
            <a:pPr marL="457200" indent="-457200" algn="just">
              <a:buFont typeface="+mj-lt"/>
              <a:buAutoNum type="arabicPeriod"/>
            </a:pPr>
            <a:r>
              <a:rPr lang="en-ID" dirty="0"/>
              <a:t>Memberikan informasi up to date terhadap pasien</a:t>
            </a:r>
          </a:p>
          <a:p>
            <a:pPr marL="457200" indent="-457200" algn="just">
              <a:buFont typeface="+mj-lt"/>
              <a:buAutoNum type="arabicPeriod"/>
            </a:pPr>
            <a:r>
              <a:rPr lang="en-ID" dirty="0"/>
              <a:t>Menjadi referensi bagi peneliti berikutnya di bidang pengembangan sistem informasi manajemen antrian Klinik XYZ.</a:t>
            </a:r>
          </a:p>
          <a:p>
            <a:endParaRPr lang="en-ID" dirty="0"/>
          </a:p>
        </p:txBody>
      </p:sp>
    </p:spTree>
    <p:extLst>
      <p:ext uri="{BB962C8B-B14F-4D97-AF65-F5344CB8AC3E}">
        <p14:creationId xmlns:p14="http://schemas.microsoft.com/office/powerpoint/2010/main" val="1183052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024F-36BC-C249-78FF-FCBCCD4923E7}"/>
              </a:ext>
            </a:extLst>
          </p:cNvPr>
          <p:cNvSpPr>
            <a:spLocks noGrp="1"/>
          </p:cNvSpPr>
          <p:nvPr>
            <p:ph type="title"/>
          </p:nvPr>
        </p:nvSpPr>
        <p:spPr/>
        <p:txBody>
          <a:bodyPr/>
          <a:lstStyle/>
          <a:p>
            <a:r>
              <a:rPr lang="en-US" dirty="0"/>
              <a:t>Manfaat Pembuatan Aplikasi</a:t>
            </a:r>
            <a:endParaRPr lang="en-ID" dirty="0"/>
          </a:p>
        </p:txBody>
      </p:sp>
      <p:sp>
        <p:nvSpPr>
          <p:cNvPr id="3" name="Content Placeholder 2">
            <a:extLst>
              <a:ext uri="{FF2B5EF4-FFF2-40B4-BE49-F238E27FC236}">
                <a16:creationId xmlns:a16="http://schemas.microsoft.com/office/drawing/2014/main" id="{8DB4205E-7A23-E6FF-D089-81844D0CBD6E}"/>
              </a:ext>
            </a:extLst>
          </p:cNvPr>
          <p:cNvSpPr>
            <a:spLocks noGrp="1"/>
          </p:cNvSpPr>
          <p:nvPr>
            <p:ph idx="1"/>
          </p:nvPr>
        </p:nvSpPr>
        <p:spPr/>
        <p:txBody>
          <a:bodyPr/>
          <a:lstStyle/>
          <a:p>
            <a:pPr marL="342900" marR="0" lvl="0" indent="-342900">
              <a:lnSpc>
                <a:spcPct val="150000"/>
              </a:lnSpc>
              <a:spcBef>
                <a:spcPts val="0"/>
              </a:spcBef>
              <a:spcAft>
                <a:spcPts val="0"/>
              </a:spcAft>
              <a:buFont typeface="+mj-lt"/>
              <a:buAutoNum type="arabicPeriod"/>
            </a:pPr>
            <a:r>
              <a:rPr lang="id-ID" sz="1800" dirty="0">
                <a:effectLst/>
                <a:latin typeface="Times New Roman" panose="02020603050405020304" pitchFamily="18" charset="0"/>
                <a:ea typeface="Times New Roman" panose="02020603050405020304" pitchFamily="18" charset="0"/>
              </a:rPr>
              <a:t>Meningkatkan daya minat pasien untuk berkunjung kembali dengan pemanfaatan aplikasi </a:t>
            </a:r>
            <a:r>
              <a:rPr lang="en-US" sz="1800" dirty="0">
                <a:effectLst/>
                <a:latin typeface="Times New Roman" panose="02020603050405020304" pitchFamily="18" charset="0"/>
                <a:ea typeface="Times New Roman" panose="02020603050405020304" pitchFamily="18" charset="0"/>
              </a:rPr>
              <a:t>informasi pelayanan kesehatan</a:t>
            </a:r>
            <a:r>
              <a:rPr lang="id-ID" sz="1800" dirty="0">
                <a:effectLst/>
                <a:latin typeface="Times New Roman" panose="02020603050405020304" pitchFamily="18" charset="0"/>
                <a:ea typeface="Times New Roman" panose="02020603050405020304" pitchFamily="18" charset="0"/>
              </a:rPr>
              <a:t> berbasis Mobile </a:t>
            </a:r>
            <a:endParaRPr lang="en-ID"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id-ID" sz="1800" dirty="0">
                <a:effectLst/>
                <a:latin typeface="Times New Roman" panose="02020603050405020304" pitchFamily="18" charset="0"/>
                <a:ea typeface="Times New Roman" panose="02020603050405020304" pitchFamily="18" charset="0"/>
              </a:rPr>
              <a:t>Dapat menurunkan waktu tunggu pasien dalam pendaftaran rawat jalan. </a:t>
            </a:r>
            <a:endParaRPr lang="en-ID"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id-ID" sz="1800" dirty="0">
                <a:effectLst/>
                <a:latin typeface="Times New Roman" panose="02020603050405020304" pitchFamily="18" charset="0"/>
                <a:ea typeface="Times New Roman" panose="02020603050405020304" pitchFamily="18" charset="0"/>
              </a:rPr>
              <a:t>Memberikan kemudahan bagi pasien untuk melakukan pendaftaran pada </a:t>
            </a:r>
            <a:r>
              <a:rPr lang="en-US" sz="1800" dirty="0">
                <a:effectLst/>
                <a:latin typeface="Times New Roman" panose="02020603050405020304" pitchFamily="18" charset="0"/>
                <a:ea typeface="Times New Roman" panose="02020603050405020304" pitchFamily="18" charset="0"/>
              </a:rPr>
              <a:t>Klinik</a:t>
            </a:r>
            <a:r>
              <a:rPr lang="id-ID" sz="1800" dirty="0">
                <a:effectLst/>
                <a:latin typeface="Times New Roman" panose="02020603050405020304" pitchFamily="18" charset="0"/>
                <a:ea typeface="Times New Roman" panose="02020603050405020304" pitchFamily="18" charset="0"/>
              </a:rPr>
              <a:t> tanpa harus datang lebih awal atau dini hari untuk mendapatkan informasi dan pelayanan kesehatan di </a:t>
            </a:r>
            <a:r>
              <a:rPr lang="en-US" sz="1800" dirty="0">
                <a:latin typeface="Times New Roman" panose="02020603050405020304" pitchFamily="18" charset="0"/>
                <a:ea typeface="Times New Roman" panose="02020603050405020304" pitchFamily="18" charset="0"/>
              </a:rPr>
              <a:t>Klinik XYZ</a:t>
            </a:r>
            <a:r>
              <a:rPr lang="id-ID" sz="1800" dirty="0">
                <a:effectLst/>
                <a:latin typeface="Times New Roman" panose="02020603050405020304" pitchFamily="18" charset="0"/>
                <a:ea typeface="Times New Roman" panose="02020603050405020304" pitchFamily="18" charset="0"/>
              </a:rPr>
              <a:t>.</a:t>
            </a:r>
            <a:endParaRPr lang="en-ID" sz="1800" dirty="0">
              <a:effectLst/>
              <a:latin typeface="Times New Roman" panose="02020603050405020304" pitchFamily="18" charset="0"/>
              <a:ea typeface="Times New Roman" panose="02020603050405020304" pitchFamily="18" charset="0"/>
            </a:endParaRPr>
          </a:p>
          <a:p>
            <a:endParaRPr lang="en-ID" dirty="0"/>
          </a:p>
        </p:txBody>
      </p:sp>
    </p:spTree>
    <p:extLst>
      <p:ext uri="{BB962C8B-B14F-4D97-AF65-F5344CB8AC3E}">
        <p14:creationId xmlns:p14="http://schemas.microsoft.com/office/powerpoint/2010/main" val="375589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024F-36BC-C249-78FF-FCBCCD4923E7}"/>
              </a:ext>
            </a:extLst>
          </p:cNvPr>
          <p:cNvSpPr>
            <a:spLocks noGrp="1"/>
          </p:cNvSpPr>
          <p:nvPr>
            <p:ph type="title"/>
          </p:nvPr>
        </p:nvSpPr>
        <p:spPr/>
        <p:txBody>
          <a:bodyPr/>
          <a:lstStyle/>
          <a:p>
            <a:r>
              <a:rPr lang="en-US" dirty="0" err="1"/>
              <a:t>Arsitektur</a:t>
            </a:r>
            <a:r>
              <a:rPr lang="en-US" dirty="0"/>
              <a:t> </a:t>
            </a:r>
            <a:r>
              <a:rPr lang="en-US" dirty="0" err="1"/>
              <a:t>Sistem</a:t>
            </a:r>
            <a:endParaRPr lang="en-ID" dirty="0"/>
          </a:p>
        </p:txBody>
      </p:sp>
      <p:sp>
        <p:nvSpPr>
          <p:cNvPr id="3" name="Content Placeholder 2">
            <a:extLst>
              <a:ext uri="{FF2B5EF4-FFF2-40B4-BE49-F238E27FC236}">
                <a16:creationId xmlns:a16="http://schemas.microsoft.com/office/drawing/2014/main" id="{8DB4205E-7A23-E6FF-D089-81844D0CBD6E}"/>
              </a:ext>
            </a:extLst>
          </p:cNvPr>
          <p:cNvSpPr>
            <a:spLocks noGrp="1"/>
          </p:cNvSpPr>
          <p:nvPr>
            <p:ph idx="1"/>
          </p:nvPr>
        </p:nvSpPr>
        <p:spPr/>
        <p:txBody>
          <a:bodyPr/>
          <a:lstStyle/>
          <a:p>
            <a:pPr algn="just"/>
            <a:r>
              <a:rPr lang="en-ID" sz="2400" dirty="0" err="1">
                <a:latin typeface="Times New Roman" panose="02020603050405020304" pitchFamily="18" charset="0"/>
                <a:cs typeface="Times New Roman" panose="02020603050405020304" pitchFamily="18" charset="0"/>
              </a:rPr>
              <a:t>Aplikasi</a:t>
            </a:r>
            <a:r>
              <a:rPr lang="en-ID" sz="2400" dirty="0">
                <a:latin typeface="Times New Roman" panose="02020603050405020304" pitchFamily="18" charset="0"/>
                <a:cs typeface="Times New Roman" panose="02020603050405020304" pitchFamily="18" charset="0"/>
              </a:rPr>
              <a:t>  client  (android)  yang  di  </a:t>
            </a:r>
            <a:r>
              <a:rPr lang="en-ID" sz="2400" dirty="0" err="1">
                <a:latin typeface="Times New Roman" panose="02020603050405020304" pitchFamily="18" charset="0"/>
                <a:cs typeface="Times New Roman" panose="02020603050405020304" pitchFamily="18" charset="0"/>
              </a:rPr>
              <a:t>bangun</a:t>
            </a:r>
            <a:r>
              <a:rPr lang="en-ID" sz="2400" dirty="0">
                <a:latin typeface="Times New Roman" panose="02020603050405020304" pitchFamily="18" charset="0"/>
                <a:cs typeface="Times New Roman" panose="02020603050405020304" pitchFamily="18" charset="0"/>
              </a:rPr>
              <a:t> pada </a:t>
            </a:r>
            <a:r>
              <a:rPr lang="en-ID" sz="2400" dirty="0" err="1">
                <a:latin typeface="Times New Roman" panose="02020603050405020304" pitchFamily="18" charset="0"/>
                <a:cs typeface="Times New Roman" panose="02020603050405020304" pitchFamily="18" charset="0"/>
              </a:rPr>
              <a:t>penelitian</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ini</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terintegrasi</a:t>
            </a:r>
            <a:r>
              <a:rPr lang="en-ID" sz="2400" dirty="0">
                <a:latin typeface="Times New Roman" panose="02020603050405020304" pitchFamily="18" charset="0"/>
                <a:cs typeface="Times New Roman" panose="02020603050405020304" pitchFamily="18" charset="0"/>
              </a:rPr>
              <a:t> oleh Application    Programming    Interface    yang </a:t>
            </a:r>
            <a:r>
              <a:rPr lang="en-ID" sz="2400" dirty="0" err="1">
                <a:latin typeface="Times New Roman" panose="02020603050405020304" pitchFamily="18" charset="0"/>
                <a:cs typeface="Times New Roman" panose="02020603050405020304" pitchFamily="18" charset="0"/>
              </a:rPr>
              <a:t>menggunakan</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metode</a:t>
            </a:r>
            <a:r>
              <a:rPr lang="en-ID" sz="2400" dirty="0">
                <a:latin typeface="Times New Roman" panose="02020603050405020304" pitchFamily="18" charset="0"/>
                <a:cs typeface="Times New Roman" panose="02020603050405020304" pitchFamily="18" charset="0"/>
              </a:rPr>
              <a:t>  REST.    </a:t>
            </a:r>
            <a:r>
              <a:rPr lang="en-ID" sz="2400" dirty="0" err="1">
                <a:latin typeface="Times New Roman" panose="02020603050405020304" pitchFamily="18" charset="0"/>
                <a:cs typeface="Times New Roman" panose="02020603050405020304" pitchFamily="18" charset="0"/>
              </a:rPr>
              <a:t>Dapat</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dilihat</a:t>
            </a:r>
            <a:r>
              <a:rPr lang="en-ID" sz="2400" dirty="0">
                <a:latin typeface="Times New Roman" panose="02020603050405020304" pitchFamily="18" charset="0"/>
                <a:cs typeface="Times New Roman" panose="02020603050405020304" pitchFamily="18" charset="0"/>
              </a:rPr>
              <a:t> pada </a:t>
            </a:r>
            <a:r>
              <a:rPr lang="en-ID" sz="2400" dirty="0" err="1">
                <a:latin typeface="Times New Roman" panose="02020603050405020304" pitchFamily="18" charset="0"/>
                <a:cs typeface="Times New Roman" panose="02020603050405020304" pitchFamily="18" charset="0"/>
              </a:rPr>
              <a:t>gambar</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merupakan</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skema</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pengambilan</a:t>
            </a:r>
            <a:r>
              <a:rPr lang="en-ID" sz="2400" dirty="0">
                <a:latin typeface="Times New Roman" panose="02020603050405020304" pitchFamily="18" charset="0"/>
                <a:cs typeface="Times New Roman" panose="02020603050405020304" pitchFamily="18" charset="0"/>
              </a:rPr>
              <a:t> data </a:t>
            </a:r>
            <a:r>
              <a:rPr lang="en-ID" sz="2400" dirty="0" err="1">
                <a:latin typeface="Times New Roman" panose="02020603050405020304" pitchFamily="18" charset="0"/>
                <a:cs typeface="Times New Roman" panose="02020603050405020304" pitchFamily="18" charset="0"/>
              </a:rPr>
              <a:t>menggunakan</a:t>
            </a:r>
            <a:r>
              <a:rPr lang="en-ID" sz="2400" dirty="0">
                <a:latin typeface="Times New Roman" panose="02020603050405020304" pitchFamily="18" charset="0"/>
                <a:cs typeface="Times New Roman" panose="02020603050405020304" pitchFamily="18" charset="0"/>
              </a:rPr>
              <a:t> REST API. Data </a:t>
            </a:r>
            <a:r>
              <a:rPr lang="en-ID" sz="2400" dirty="0" err="1">
                <a:latin typeface="Times New Roman" panose="02020603050405020304" pitchFamily="18" charset="0"/>
                <a:cs typeface="Times New Roman" panose="02020603050405020304" pitchFamily="18" charset="0"/>
              </a:rPr>
              <a:t>jasa</a:t>
            </a:r>
            <a:r>
              <a:rPr lang="en-ID" sz="2400" dirty="0">
                <a:latin typeface="Times New Roman" panose="02020603050405020304" pitchFamily="18" charset="0"/>
                <a:cs typeface="Times New Roman" panose="02020603050405020304" pitchFamily="18" charset="0"/>
              </a:rPr>
              <a:t> yang </a:t>
            </a:r>
            <a:r>
              <a:rPr lang="en-ID" sz="2400" dirty="0" err="1">
                <a:latin typeface="Times New Roman" panose="02020603050405020304" pitchFamily="18" charset="0"/>
                <a:cs typeface="Times New Roman" panose="02020603050405020304" pitchFamily="18" charset="0"/>
              </a:rPr>
              <a:t>sudah</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dipesan</a:t>
            </a:r>
            <a:r>
              <a:rPr lang="en-ID" sz="2400" dirty="0">
                <a:latin typeface="Times New Roman" panose="02020603050405020304" pitchFamily="18" charset="0"/>
                <a:cs typeface="Times New Roman" panose="02020603050405020304" pitchFamily="18" charset="0"/>
              </a:rPr>
              <a:t>  oleh  </a:t>
            </a:r>
            <a:r>
              <a:rPr lang="en-ID" sz="2400" dirty="0" err="1">
                <a:latin typeface="Times New Roman" panose="02020603050405020304" pitchFamily="18" charset="0"/>
                <a:cs typeface="Times New Roman" panose="02020603050405020304" pitchFamily="18" charset="0"/>
              </a:rPr>
              <a:t>pengguna</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nantinya</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akan</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digabungkan</a:t>
            </a:r>
            <a:r>
              <a:rPr lang="en-ID" sz="2400" dirty="0">
                <a:latin typeface="Times New Roman" panose="02020603050405020304" pitchFamily="18" charset="0"/>
                <a:cs typeface="Times New Roman" panose="02020603050405020304" pitchFamily="18" charset="0"/>
              </a:rPr>
              <a:t>  dan  </a:t>
            </a:r>
            <a:r>
              <a:rPr lang="en-ID" sz="2400" dirty="0" err="1">
                <a:latin typeface="Times New Roman" panose="02020603050405020304" pitchFamily="18" charset="0"/>
                <a:cs typeface="Times New Roman" panose="02020603050405020304" pitchFamily="18" charset="0"/>
              </a:rPr>
              <a:t>dikirim</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dalam</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bentuk</a:t>
            </a:r>
            <a:r>
              <a:rPr lang="en-ID" sz="2400" dirty="0">
                <a:latin typeface="Times New Roman" panose="02020603050405020304" pitchFamily="18" charset="0"/>
                <a:cs typeface="Times New Roman" panose="02020603050405020304" pitchFamily="18" charset="0"/>
              </a:rPr>
              <a:t>  json. </a:t>
            </a:r>
            <a:r>
              <a:rPr lang="en-ID" sz="2400" dirty="0" err="1">
                <a:latin typeface="Times New Roman" panose="02020603050405020304" pitchFamily="18" charset="0"/>
                <a:cs typeface="Times New Roman" panose="02020603050405020304" pitchFamily="18" charset="0"/>
              </a:rPr>
              <a:t>Kemudian</a:t>
            </a:r>
            <a:r>
              <a:rPr lang="en-ID" sz="2400" dirty="0">
                <a:latin typeface="Times New Roman" panose="02020603050405020304" pitchFamily="18" charset="0"/>
                <a:cs typeface="Times New Roman" panose="02020603050405020304" pitchFamily="18" charset="0"/>
              </a:rPr>
              <a:t> data </a:t>
            </a:r>
            <a:r>
              <a:rPr lang="en-ID" sz="2400" dirty="0" err="1">
                <a:latin typeface="Times New Roman" panose="02020603050405020304" pitchFamily="18" charset="0"/>
                <a:cs typeface="Times New Roman" panose="02020603050405020304" pitchFamily="18" charset="0"/>
              </a:rPr>
              <a:t>tersebut</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akan</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dikirim</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ke</a:t>
            </a:r>
            <a:r>
              <a:rPr lang="en-ID" sz="2400" dirty="0">
                <a:latin typeface="Times New Roman" panose="02020603050405020304" pitchFamily="18" charset="0"/>
                <a:cs typeface="Times New Roman" panose="02020603050405020304" pitchFamily="18" charset="0"/>
              </a:rPr>
              <a:t> server API.   Server   API   </a:t>
            </a:r>
            <a:r>
              <a:rPr lang="en-ID" sz="2400" dirty="0" err="1">
                <a:latin typeface="Times New Roman" panose="02020603050405020304" pitchFamily="18" charset="0"/>
                <a:cs typeface="Times New Roman" panose="02020603050405020304" pitchFamily="18" charset="0"/>
              </a:rPr>
              <a:t>akan</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melakukan</a:t>
            </a:r>
            <a:r>
              <a:rPr lang="en-ID" sz="2400" dirty="0">
                <a:latin typeface="Times New Roman" panose="02020603050405020304" pitchFamily="18" charset="0"/>
                <a:cs typeface="Times New Roman" panose="02020603050405020304" pitchFamily="18" charset="0"/>
              </a:rPr>
              <a:t>   proses </a:t>
            </a:r>
            <a:r>
              <a:rPr lang="en-ID" sz="2400" dirty="0" err="1">
                <a:latin typeface="Times New Roman" panose="02020603050405020304" pitchFamily="18" charset="0"/>
                <a:cs typeface="Times New Roman" panose="02020603050405020304" pitchFamily="18" charset="0"/>
              </a:rPr>
              <a:t>permintaan</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ke</a:t>
            </a:r>
            <a:r>
              <a:rPr lang="en-ID" sz="2400" dirty="0">
                <a:latin typeface="Times New Roman" panose="02020603050405020304" pitchFamily="18" charset="0"/>
                <a:cs typeface="Times New Roman" panose="02020603050405020304" pitchFamily="18" charset="0"/>
              </a:rPr>
              <a:t> database. </a:t>
            </a:r>
          </a:p>
          <a:p>
            <a:endParaRPr lang="en-ID" dirty="0"/>
          </a:p>
        </p:txBody>
      </p:sp>
      <p:pic>
        <p:nvPicPr>
          <p:cNvPr id="4" name="Picture 3" descr="Diagram&#10;&#10;Description automatically generated">
            <a:extLst>
              <a:ext uri="{FF2B5EF4-FFF2-40B4-BE49-F238E27FC236}">
                <a16:creationId xmlns:a16="http://schemas.microsoft.com/office/drawing/2014/main" id="{55284730-51C1-42D4-B1EB-58A2082D77F4}"/>
              </a:ext>
            </a:extLst>
          </p:cNvPr>
          <p:cNvPicPr>
            <a:picLocks noChangeAspect="1"/>
          </p:cNvPicPr>
          <p:nvPr/>
        </p:nvPicPr>
        <p:blipFill rotWithShape="1">
          <a:blip r:embed="rId2">
            <a:extLst>
              <a:ext uri="{28A0092B-C50C-407E-A947-70E740481C1C}">
                <a14:useLocalDpi xmlns:a14="http://schemas.microsoft.com/office/drawing/2010/main" val="0"/>
              </a:ext>
            </a:extLst>
          </a:blip>
          <a:srcRect b="2621"/>
          <a:stretch/>
        </p:blipFill>
        <p:spPr>
          <a:xfrm>
            <a:off x="3026127" y="4460248"/>
            <a:ext cx="5762577" cy="2397752"/>
          </a:xfrm>
          <a:prstGeom prst="rect">
            <a:avLst/>
          </a:prstGeom>
        </p:spPr>
      </p:pic>
    </p:spTree>
    <p:extLst>
      <p:ext uri="{BB962C8B-B14F-4D97-AF65-F5344CB8AC3E}">
        <p14:creationId xmlns:p14="http://schemas.microsoft.com/office/powerpoint/2010/main" val="3540511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63D2-D974-0598-12DD-255613E6CB38}"/>
              </a:ext>
            </a:extLst>
          </p:cNvPr>
          <p:cNvSpPr>
            <a:spLocks noGrp="1"/>
          </p:cNvSpPr>
          <p:nvPr>
            <p:ph type="title"/>
          </p:nvPr>
        </p:nvSpPr>
        <p:spPr>
          <a:xfrm>
            <a:off x="541341" y="166998"/>
            <a:ext cx="10058400" cy="1609344"/>
          </a:xfrm>
        </p:spPr>
        <p:txBody>
          <a:bodyPr/>
          <a:lstStyle/>
          <a:p>
            <a:r>
              <a:rPr lang="en-US" dirty="0"/>
              <a:t>Perancangan Sistem</a:t>
            </a:r>
            <a:endParaRPr lang="en-ID" dirty="0"/>
          </a:p>
        </p:txBody>
      </p:sp>
      <p:pic>
        <p:nvPicPr>
          <p:cNvPr id="5" name="Content Placeholder 4">
            <a:extLst>
              <a:ext uri="{FF2B5EF4-FFF2-40B4-BE49-F238E27FC236}">
                <a16:creationId xmlns:a16="http://schemas.microsoft.com/office/drawing/2014/main" id="{24837C95-4E5D-299B-19B2-D51A0588FE7A}"/>
              </a:ext>
            </a:extLst>
          </p:cNvPr>
          <p:cNvPicPr>
            <a:picLocks noGrp="1" noChangeAspect="1"/>
          </p:cNvPicPr>
          <p:nvPr>
            <p:ph idx="1"/>
          </p:nvPr>
        </p:nvPicPr>
        <p:blipFill>
          <a:blip r:embed="rId2"/>
          <a:stretch>
            <a:fillRect/>
          </a:stretch>
        </p:blipFill>
        <p:spPr>
          <a:xfrm>
            <a:off x="3786353" y="1412762"/>
            <a:ext cx="3847629" cy="5400367"/>
          </a:xfrm>
          <a:prstGeom prst="rect">
            <a:avLst/>
          </a:prstGeom>
        </p:spPr>
      </p:pic>
    </p:spTree>
    <p:extLst>
      <p:ext uri="{BB962C8B-B14F-4D97-AF65-F5344CB8AC3E}">
        <p14:creationId xmlns:p14="http://schemas.microsoft.com/office/powerpoint/2010/main" val="2652924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024F-36BC-C249-78FF-FCBCCD4923E7}"/>
              </a:ext>
            </a:extLst>
          </p:cNvPr>
          <p:cNvSpPr>
            <a:spLocks noGrp="1"/>
          </p:cNvSpPr>
          <p:nvPr>
            <p:ph type="title"/>
          </p:nvPr>
        </p:nvSpPr>
        <p:spPr>
          <a:xfrm>
            <a:off x="1069848" y="484632"/>
            <a:ext cx="6453899" cy="1609344"/>
          </a:xfrm>
        </p:spPr>
        <p:txBody>
          <a:bodyPr/>
          <a:lstStyle/>
          <a:p>
            <a:r>
              <a:rPr lang="en-US" dirty="0" err="1"/>
              <a:t>Perancangan</a:t>
            </a:r>
            <a:r>
              <a:rPr lang="en-US" dirty="0"/>
              <a:t> </a:t>
            </a:r>
            <a:r>
              <a:rPr lang="en-US" dirty="0" err="1"/>
              <a:t>Sistem</a:t>
            </a:r>
            <a:endParaRPr lang="en-ID" dirty="0"/>
          </a:p>
        </p:txBody>
      </p:sp>
      <p:sp>
        <p:nvSpPr>
          <p:cNvPr id="3" name="Content Placeholder 2">
            <a:extLst>
              <a:ext uri="{FF2B5EF4-FFF2-40B4-BE49-F238E27FC236}">
                <a16:creationId xmlns:a16="http://schemas.microsoft.com/office/drawing/2014/main" id="{8DB4205E-7A23-E6FF-D089-81844D0CBD6E}"/>
              </a:ext>
            </a:extLst>
          </p:cNvPr>
          <p:cNvSpPr>
            <a:spLocks noGrp="1"/>
          </p:cNvSpPr>
          <p:nvPr>
            <p:ph idx="1"/>
          </p:nvPr>
        </p:nvSpPr>
        <p:spPr/>
        <p:txBody>
          <a:bodyPr/>
          <a:lstStyle/>
          <a:p>
            <a:pPr marL="0" marR="0" lvl="0" indent="0">
              <a:lnSpc>
                <a:spcPct val="150000"/>
              </a:lnSpc>
              <a:spcBef>
                <a:spcPts val="0"/>
              </a:spcBef>
              <a:spcAft>
                <a:spcPts val="0"/>
              </a:spcAft>
              <a:buNone/>
            </a:pPr>
            <a:r>
              <a:rPr lang="en-US" dirty="0" err="1">
                <a:effectLst/>
                <a:latin typeface="Times New Roman" panose="02020603050405020304" pitchFamily="18" charset="0"/>
                <a:ea typeface="Times New Roman" panose="02020603050405020304" pitchFamily="18" charset="0"/>
              </a:rPr>
              <a:t>Dalam</a:t>
            </a:r>
            <a:r>
              <a:rPr lang="en-US" dirty="0">
                <a:effectLst/>
                <a:latin typeface="Times New Roman" panose="02020603050405020304" pitchFamily="18" charset="0"/>
                <a:ea typeface="Times New Roman" panose="02020603050405020304" pitchFamily="18" charset="0"/>
              </a:rPr>
              <a:t> Use Case Flowchart di </a:t>
            </a:r>
            <a:r>
              <a:rPr lang="en-US" dirty="0" err="1">
                <a:effectLst/>
                <a:latin typeface="Times New Roman" panose="02020603050405020304" pitchFamily="18" charset="0"/>
                <a:ea typeface="Times New Roman" panose="02020603050405020304" pitchFamily="18" charset="0"/>
              </a:rPr>
              <a:t>bawah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ini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memiliki</a:t>
            </a:r>
            <a:r>
              <a:rPr lang="en-US" dirty="0">
                <a:effectLst/>
                <a:latin typeface="Times New Roman" panose="02020603050405020304" pitchFamily="18" charset="0"/>
                <a:ea typeface="Times New Roman" panose="02020603050405020304" pitchFamily="18" charset="0"/>
              </a:rPr>
              <a:t> scenario:</a:t>
            </a:r>
          </a:p>
          <a:p>
            <a:pPr marL="342900" marR="0" lvl="0" indent="-342900">
              <a:lnSpc>
                <a:spcPct val="150000"/>
              </a:lnSpc>
              <a:spcBef>
                <a:spcPts val="0"/>
              </a:spcBef>
              <a:spcAft>
                <a:spcPts val="0"/>
              </a:spcAft>
              <a:buFont typeface="+mj-lt"/>
              <a:buAutoNum type="arabicPeriod"/>
            </a:pPr>
            <a:r>
              <a:rPr lang="en-US" dirty="0" err="1">
                <a:effectLst/>
                <a:latin typeface="Times New Roman" panose="02020603050405020304" pitchFamily="18" charset="0"/>
                <a:ea typeface="Times New Roman" panose="02020603050405020304" pitchFamily="18" charset="0"/>
              </a:rPr>
              <a:t>Aktor</a:t>
            </a:r>
            <a:r>
              <a:rPr lang="en-US" dirty="0">
                <a:effectLst/>
                <a:latin typeface="Times New Roman" panose="02020603050405020304" pitchFamily="18" charset="0"/>
                <a:ea typeface="Times New Roman" panose="02020603050405020304" pitchFamily="18" charset="0"/>
              </a:rPr>
              <a:t>/</a:t>
            </a:r>
            <a:r>
              <a:rPr lang="en-US" dirty="0" err="1">
                <a:effectLst/>
                <a:latin typeface="Times New Roman" panose="02020603050405020304" pitchFamily="18" charset="0"/>
                <a:ea typeface="Times New Roman" panose="02020603050405020304" pitchFamily="18" charset="0"/>
              </a:rPr>
              <a:t>Pasien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melakukan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asosiasi</a:t>
            </a:r>
            <a:r>
              <a:rPr lang="en-US" dirty="0">
                <a:effectLst/>
                <a:latin typeface="Times New Roman" panose="02020603050405020304" pitchFamily="18" charset="0"/>
                <a:ea typeface="Times New Roman" panose="02020603050405020304" pitchFamily="18" charset="0"/>
              </a:rPr>
              <a:t> login, Ketika login </a:t>
            </a:r>
            <a:r>
              <a:rPr lang="en-US" dirty="0" err="1">
                <a:effectLst/>
                <a:latin typeface="Times New Roman" panose="02020603050405020304" pitchFamily="18" charset="0"/>
                <a:ea typeface="Times New Roman" panose="02020603050405020304" pitchFamily="18" charset="0"/>
              </a:rPr>
              <a:t>berhasil</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pasien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dapat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langsung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ke</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halaman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utama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tetapi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jika</a:t>
            </a:r>
            <a:r>
              <a:rPr lang="en-US" dirty="0">
                <a:effectLst/>
                <a:latin typeface="Times New Roman" panose="02020603050405020304" pitchFamily="18" charset="0"/>
                <a:ea typeface="Times New Roman" panose="02020603050405020304" pitchFamily="18" charset="0"/>
              </a:rPr>
              <a:t> login </a:t>
            </a:r>
            <a:r>
              <a:rPr lang="en-US" dirty="0" err="1">
                <a:effectLst/>
                <a:latin typeface="Times New Roman" panose="02020603050405020304" pitchFamily="18" charset="0"/>
                <a:ea typeface="Times New Roman" panose="02020603050405020304" pitchFamily="18" charset="0"/>
              </a:rPr>
              <a:t>gagal</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pasien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kembali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ke</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halaman</a:t>
            </a:r>
            <a:r>
              <a:rPr lang="en-US" dirty="0">
                <a:effectLst/>
                <a:latin typeface="Times New Roman" panose="02020603050405020304" pitchFamily="18" charset="0"/>
                <a:ea typeface="Times New Roman" panose="02020603050405020304" pitchFamily="18" charset="0"/>
              </a:rPr>
              <a:t> login </a:t>
            </a:r>
            <a:r>
              <a:rPr lang="en-US" dirty="0" err="1">
                <a:effectLst/>
                <a:latin typeface="Times New Roman" panose="02020603050405020304" pitchFamily="18" charset="0"/>
                <a:ea typeface="Times New Roman" panose="02020603050405020304" pitchFamily="18" charset="0"/>
              </a:rPr>
              <a:t>untuk</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melakukan</a:t>
            </a:r>
            <a:r>
              <a:rPr lang="en-US" dirty="0">
                <a:effectLst/>
                <a:latin typeface="Times New Roman" panose="02020603050405020304" pitchFamily="18" charset="0"/>
                <a:ea typeface="Times New Roman" panose="02020603050405020304" pitchFamily="18" charset="0"/>
              </a:rPr>
              <a:t> login </a:t>
            </a:r>
            <a:r>
              <a:rPr lang="en-US" dirty="0" err="1">
                <a:effectLst/>
                <a:latin typeface="Times New Roman" panose="02020603050405020304" pitchFamily="18" charset="0"/>
                <a:ea typeface="Times New Roman" panose="02020603050405020304" pitchFamily="18" charset="0"/>
              </a:rPr>
              <a:t>ulang</a:t>
            </a:r>
            <a:r>
              <a:rPr lang="en-US" dirty="0">
                <a:effectLst/>
                <a:latin typeface="Times New Roman" panose="02020603050405020304" pitchFamily="18" charset="0"/>
                <a:ea typeface="Times New Roman" panose="02020603050405020304" pitchFamily="18" charset="0"/>
              </a:rPr>
              <a:t>.</a:t>
            </a:r>
          </a:p>
          <a:p>
            <a:pPr marL="342900" marR="0" lvl="0" indent="-342900">
              <a:lnSpc>
                <a:spcPct val="150000"/>
              </a:lnSpc>
              <a:spcBef>
                <a:spcPts val="0"/>
              </a:spcBef>
              <a:spcAft>
                <a:spcPts val="0"/>
              </a:spcAft>
              <a:buFont typeface="+mj-lt"/>
              <a:buAutoNum type="arabicPeriod"/>
            </a:pPr>
            <a:r>
              <a:rPr lang="en-US" dirty="0" err="1">
                <a:effectLst/>
                <a:latin typeface="Times New Roman" panose="02020603050405020304" pitchFamily="18" charset="0"/>
                <a:ea typeface="Times New Roman" panose="02020603050405020304" pitchFamily="18" charset="0"/>
              </a:rPr>
              <a:t>Aktor</a:t>
            </a:r>
            <a:r>
              <a:rPr lang="en-US" dirty="0">
                <a:effectLst/>
                <a:latin typeface="Times New Roman" panose="02020603050405020304" pitchFamily="18" charset="0"/>
                <a:ea typeface="Times New Roman" panose="02020603050405020304" pitchFamily="18" charset="0"/>
              </a:rPr>
              <a:t>/</a:t>
            </a:r>
            <a:r>
              <a:rPr lang="en-US" dirty="0" err="1">
                <a:effectLst/>
                <a:latin typeface="Times New Roman" panose="02020603050405020304" pitchFamily="18" charset="0"/>
                <a:ea typeface="Times New Roman" panose="02020603050405020304" pitchFamily="18" charset="0"/>
              </a:rPr>
              <a:t>Pasien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terhubung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halaman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utama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setelah</a:t>
            </a:r>
            <a:r>
              <a:rPr lang="en-US" dirty="0">
                <a:effectLst/>
                <a:latin typeface="Times New Roman" panose="02020603050405020304" pitchFamily="18" charset="0"/>
                <a:ea typeface="Times New Roman" panose="02020603050405020304" pitchFamily="18" charset="0"/>
              </a:rPr>
              <a:t> proses login </a:t>
            </a:r>
            <a:r>
              <a:rPr lang="en-US" dirty="0" err="1">
                <a:effectLst/>
                <a:latin typeface="Times New Roman" panose="02020603050405020304" pitchFamily="18" charset="0"/>
                <a:ea typeface="Times New Roman" panose="02020603050405020304" pitchFamily="18" charset="0"/>
              </a:rPr>
              <a:t>terpenuhi</a:t>
            </a:r>
            <a:r>
              <a:rPr lang="en-US" dirty="0">
                <a:effectLst/>
                <a:latin typeface="Times New Roman" panose="02020603050405020304" pitchFamily="18" charset="0"/>
                <a:ea typeface="Times New Roman" panose="02020603050405020304" pitchFamily="18" charset="0"/>
              </a:rPr>
              <a:t> </a:t>
            </a:r>
          </a:p>
          <a:p>
            <a:pPr marL="342900" marR="0" lvl="0" indent="-342900">
              <a:lnSpc>
                <a:spcPct val="150000"/>
              </a:lnSpc>
              <a:spcBef>
                <a:spcPts val="0"/>
              </a:spcBef>
              <a:spcAft>
                <a:spcPts val="0"/>
              </a:spcAft>
              <a:buFont typeface="+mj-lt"/>
              <a:buAutoNum type="arabicPeriod"/>
            </a:pPr>
            <a:r>
              <a:rPr lang="en-US" dirty="0">
                <a:effectLst/>
                <a:latin typeface="Times New Roman" panose="02020603050405020304" pitchFamily="18" charset="0"/>
                <a:ea typeface="Times New Roman" panose="02020603050405020304" pitchFamily="18" charset="0"/>
              </a:rPr>
              <a:t>Dari </a:t>
            </a:r>
            <a:r>
              <a:rPr lang="en-US" dirty="0" err="1">
                <a:effectLst/>
                <a:latin typeface="Times New Roman" panose="02020603050405020304" pitchFamily="18" charset="0"/>
                <a:ea typeface="Times New Roman" panose="02020603050405020304" pitchFamily="18" charset="0"/>
              </a:rPr>
              <a:t>halaman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utama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aktor</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dapat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mengakses</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jadwal</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dokter</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untuk</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informasi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jadwal</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dokter</a:t>
            </a:r>
            <a:r>
              <a:rPr lang="en-US" dirty="0">
                <a:effectLst/>
                <a:latin typeface="Times New Roman" panose="02020603050405020304" pitchFamily="18" charset="0"/>
                <a:ea typeface="Times New Roman" panose="02020603050405020304" pitchFamily="18" charset="0"/>
              </a:rPr>
              <a:t> dan </a:t>
            </a:r>
            <a:r>
              <a:rPr lang="en-US" dirty="0" err="1">
                <a:effectLst/>
                <a:latin typeface="Times New Roman" panose="02020603050405020304" pitchFamily="18" charset="0"/>
                <a:ea typeface="Times New Roman" panose="02020603050405020304" pitchFamily="18" charset="0"/>
              </a:rPr>
              <a:t>informasi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ketersediaan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stok</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obat-obatan</a:t>
            </a:r>
            <a:r>
              <a:rPr lang="en-US" dirty="0">
                <a:effectLst/>
                <a:latin typeface="Times New Roman" panose="02020603050405020304" pitchFamily="18" charset="0"/>
                <a:ea typeface="Times New Roman" panose="02020603050405020304" pitchFamily="18" charset="0"/>
              </a:rPr>
              <a:t> </a:t>
            </a:r>
          </a:p>
          <a:p>
            <a:pPr marL="342900" marR="0" lvl="0" indent="-342900">
              <a:lnSpc>
                <a:spcPct val="150000"/>
              </a:lnSpc>
              <a:spcBef>
                <a:spcPts val="0"/>
              </a:spcBef>
              <a:spcAft>
                <a:spcPts val="0"/>
              </a:spcAft>
              <a:buFont typeface="+mj-lt"/>
              <a:buAutoNum type="arabicPeriod"/>
            </a:pPr>
            <a:r>
              <a:rPr lang="en-US" dirty="0">
                <a:effectLst/>
                <a:latin typeface="Times New Roman" panose="02020603050405020304" pitchFamily="18" charset="0"/>
                <a:ea typeface="Times New Roman" panose="02020603050405020304" pitchFamily="18" charset="0"/>
              </a:rPr>
              <a:t>Dari </a:t>
            </a:r>
            <a:r>
              <a:rPr lang="en-US" dirty="0" err="1">
                <a:effectLst/>
                <a:latin typeface="Times New Roman" panose="02020603050405020304" pitchFamily="18" charset="0"/>
                <a:ea typeface="Times New Roman" panose="02020603050405020304" pitchFamily="18" charset="0"/>
              </a:rPr>
              <a:t>halaman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utama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pasien</a:t>
            </a:r>
            <a:r>
              <a:rPr lang="en-US" dirty="0">
                <a:effectLst/>
                <a:latin typeface="Times New Roman" panose="02020603050405020304" pitchFamily="18" charset="0"/>
                <a:ea typeface="Times New Roman" panose="02020603050405020304" pitchFamily="18" charset="0"/>
              </a:rPr>
              <a:t> juga </a:t>
            </a:r>
            <a:r>
              <a:rPr lang="en-US" dirty="0" err="1">
                <a:effectLst/>
                <a:latin typeface="Times New Roman" panose="02020603050405020304" pitchFamily="18" charset="0"/>
                <a:ea typeface="Times New Roman" panose="02020603050405020304" pitchFamily="18" charset="0"/>
              </a:rPr>
              <a:t>dapat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melakukan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reservasi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untuk</a:t>
            </a:r>
            <a:r>
              <a:rPr lang="en-US" dirty="0">
                <a:effectLst/>
                <a:latin typeface="Times New Roman" panose="02020603050405020304" pitchFamily="18" charset="0"/>
                <a:ea typeface="Times New Roman" panose="02020603050405020304" pitchFamily="18" charset="0"/>
              </a:rPr>
              <a:t> input data </a:t>
            </a:r>
            <a:r>
              <a:rPr lang="en-US" dirty="0" err="1">
                <a:effectLst/>
                <a:latin typeface="Times New Roman" panose="02020603050405020304" pitchFamily="18" charset="0"/>
                <a:ea typeface="Times New Roman" panose="02020603050405020304" pitchFamily="18" charset="0"/>
              </a:rPr>
              <a:t>diri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pasien</a:t>
            </a:r>
            <a:r>
              <a:rPr lang="en-US" dirty="0">
                <a:effectLst/>
                <a:latin typeface="Times New Roman" panose="02020603050405020304" pitchFamily="18" charset="0"/>
                <a:ea typeface="Times New Roman" panose="02020603050405020304" pitchFamily="18" charset="0"/>
              </a:rPr>
              <a:t>.</a:t>
            </a:r>
          </a:p>
          <a:p>
            <a:endParaRPr lang="en-ID" dirty="0"/>
          </a:p>
        </p:txBody>
      </p:sp>
    </p:spTree>
    <p:extLst>
      <p:ext uri="{BB962C8B-B14F-4D97-AF65-F5344CB8AC3E}">
        <p14:creationId xmlns:p14="http://schemas.microsoft.com/office/powerpoint/2010/main" val="53746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024F-36BC-C249-78FF-FCBCCD4923E7}"/>
              </a:ext>
            </a:extLst>
          </p:cNvPr>
          <p:cNvSpPr>
            <a:spLocks noGrp="1"/>
          </p:cNvSpPr>
          <p:nvPr>
            <p:ph type="title"/>
          </p:nvPr>
        </p:nvSpPr>
        <p:spPr>
          <a:xfrm>
            <a:off x="1069848" y="484632"/>
            <a:ext cx="6453899" cy="1609344"/>
          </a:xfrm>
        </p:spPr>
        <p:txBody>
          <a:bodyPr/>
          <a:lstStyle/>
          <a:p>
            <a:r>
              <a:rPr lang="en-US" dirty="0" err="1"/>
              <a:t>Relasi</a:t>
            </a:r>
            <a:r>
              <a:rPr lang="en-US" dirty="0"/>
              <a:t> </a:t>
            </a:r>
            <a:r>
              <a:rPr lang="en-US" dirty="0" err="1"/>
              <a:t>Tabel</a:t>
            </a:r>
            <a:endParaRPr lang="en-ID" dirty="0"/>
          </a:p>
        </p:txBody>
      </p:sp>
      <p:pic>
        <p:nvPicPr>
          <p:cNvPr id="4" name="Content Placeholder 3" descr="Graphical user interface&#10;&#10;Description automatically generated">
            <a:extLst>
              <a:ext uri="{FF2B5EF4-FFF2-40B4-BE49-F238E27FC236}">
                <a16:creationId xmlns:a16="http://schemas.microsoft.com/office/drawing/2014/main" id="{B1DF889B-1BBF-4D2F-8C01-70E522A42748}"/>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1123" t="33636" r="33660" b="11515"/>
          <a:stretch/>
        </p:blipFill>
        <p:spPr>
          <a:xfrm>
            <a:off x="2410326" y="1690176"/>
            <a:ext cx="7371347" cy="5027276"/>
          </a:xfrm>
          <a:prstGeom prst="rect">
            <a:avLst/>
          </a:prstGeom>
        </p:spPr>
      </p:pic>
    </p:spTree>
    <p:extLst>
      <p:ext uri="{BB962C8B-B14F-4D97-AF65-F5344CB8AC3E}">
        <p14:creationId xmlns:p14="http://schemas.microsoft.com/office/powerpoint/2010/main" val="139326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024F-36BC-C249-78FF-FCBCCD4923E7}"/>
              </a:ext>
            </a:extLst>
          </p:cNvPr>
          <p:cNvSpPr>
            <a:spLocks noGrp="1"/>
          </p:cNvSpPr>
          <p:nvPr>
            <p:ph type="title"/>
          </p:nvPr>
        </p:nvSpPr>
        <p:spPr>
          <a:xfrm>
            <a:off x="1069848" y="484632"/>
            <a:ext cx="6453899" cy="1609344"/>
          </a:xfrm>
        </p:spPr>
        <p:txBody>
          <a:bodyPr/>
          <a:lstStyle/>
          <a:p>
            <a:r>
              <a:rPr lang="en-US" dirty="0"/>
              <a:t>Desain Interface</a:t>
            </a:r>
            <a:endParaRPr lang="en-ID" dirty="0"/>
          </a:p>
        </p:txBody>
      </p:sp>
      <p:sp>
        <p:nvSpPr>
          <p:cNvPr id="12" name="Rectangle 11">
            <a:extLst>
              <a:ext uri="{FF2B5EF4-FFF2-40B4-BE49-F238E27FC236}">
                <a16:creationId xmlns:a16="http://schemas.microsoft.com/office/drawing/2014/main" id="{2AAE4C88-9F93-48C6-83EE-A6B9360E30F6}"/>
              </a:ext>
            </a:extLst>
          </p:cNvPr>
          <p:cNvSpPr/>
          <p:nvPr/>
        </p:nvSpPr>
        <p:spPr>
          <a:xfrm>
            <a:off x="0" y="2265028"/>
            <a:ext cx="12192000" cy="4244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3" name="Content Placeholder 16">
            <a:extLst>
              <a:ext uri="{FF2B5EF4-FFF2-40B4-BE49-F238E27FC236}">
                <a16:creationId xmlns:a16="http://schemas.microsoft.com/office/drawing/2014/main" id="{00972969-8B22-4E42-9AEC-5CA026E675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725" y="2748640"/>
            <a:ext cx="1713519" cy="3019129"/>
          </a:xfrm>
        </p:spPr>
      </p:pic>
      <p:pic>
        <p:nvPicPr>
          <p:cNvPr id="14" name="Picture 13">
            <a:extLst>
              <a:ext uri="{FF2B5EF4-FFF2-40B4-BE49-F238E27FC236}">
                <a16:creationId xmlns:a16="http://schemas.microsoft.com/office/drawing/2014/main" id="{030A49E6-47D1-49B6-B004-832C58ADB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1285" y="2748640"/>
            <a:ext cx="1713519" cy="3019129"/>
          </a:xfrm>
          <a:prstGeom prst="rect">
            <a:avLst/>
          </a:prstGeom>
        </p:spPr>
      </p:pic>
      <p:pic>
        <p:nvPicPr>
          <p:cNvPr id="15" name="Picture 14">
            <a:extLst>
              <a:ext uri="{FF2B5EF4-FFF2-40B4-BE49-F238E27FC236}">
                <a16:creationId xmlns:a16="http://schemas.microsoft.com/office/drawing/2014/main" id="{287AE806-07BC-4F7A-A4F1-C481DA6E24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2846" y="2748639"/>
            <a:ext cx="1713520" cy="3019129"/>
          </a:xfrm>
          <a:prstGeom prst="rect">
            <a:avLst/>
          </a:prstGeom>
        </p:spPr>
      </p:pic>
      <p:pic>
        <p:nvPicPr>
          <p:cNvPr id="16" name="Picture 15">
            <a:extLst>
              <a:ext uri="{FF2B5EF4-FFF2-40B4-BE49-F238E27FC236}">
                <a16:creationId xmlns:a16="http://schemas.microsoft.com/office/drawing/2014/main" id="{C883CDCB-F201-4315-84A0-43B5C7970A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9116" y="2775471"/>
            <a:ext cx="1713521" cy="3019129"/>
          </a:xfrm>
          <a:prstGeom prst="rect">
            <a:avLst/>
          </a:prstGeom>
        </p:spPr>
      </p:pic>
      <p:pic>
        <p:nvPicPr>
          <p:cNvPr id="17" name="Picture 16">
            <a:extLst>
              <a:ext uri="{FF2B5EF4-FFF2-40B4-BE49-F238E27FC236}">
                <a16:creationId xmlns:a16="http://schemas.microsoft.com/office/drawing/2014/main" id="{4255846F-F29C-4C70-8C7B-A294659395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05387" y="2748638"/>
            <a:ext cx="1713521" cy="3019129"/>
          </a:xfrm>
          <a:prstGeom prst="rect">
            <a:avLst/>
          </a:prstGeom>
        </p:spPr>
      </p:pic>
      <p:pic>
        <p:nvPicPr>
          <p:cNvPr id="18" name="Picture 17">
            <a:extLst>
              <a:ext uri="{FF2B5EF4-FFF2-40B4-BE49-F238E27FC236}">
                <a16:creationId xmlns:a16="http://schemas.microsoft.com/office/drawing/2014/main" id="{E6F318BD-D415-4917-ABB2-E265E3B79B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22238" y="2775471"/>
            <a:ext cx="1713521" cy="3019129"/>
          </a:xfrm>
          <a:prstGeom prst="rect">
            <a:avLst/>
          </a:prstGeom>
        </p:spPr>
      </p:pic>
    </p:spTree>
    <p:extLst>
      <p:ext uri="{BB962C8B-B14F-4D97-AF65-F5344CB8AC3E}">
        <p14:creationId xmlns:p14="http://schemas.microsoft.com/office/powerpoint/2010/main" val="1266728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TM03090434[[fn=Wood Type]]</Template>
  <TotalTime>187</TotalTime>
  <Words>374</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Century Gothic</vt:lpstr>
      <vt:lpstr>Times New Roman</vt:lpstr>
      <vt:lpstr>Wingdings</vt:lpstr>
      <vt:lpstr>Wood Type</vt:lpstr>
      <vt:lpstr>Rancangan Aplikasi Sistem Informasi Pelayanan Klinik Kesehatan XYZ berbasis Android</vt:lpstr>
      <vt:lpstr>Latar Belakang</vt:lpstr>
      <vt:lpstr>Tujuan Pembuatan Aplikasi</vt:lpstr>
      <vt:lpstr>Manfaat Pembuatan Aplikasi</vt:lpstr>
      <vt:lpstr>Arsitektur Sistem</vt:lpstr>
      <vt:lpstr>Perancangan Sistem</vt:lpstr>
      <vt:lpstr>Perancangan Sistem</vt:lpstr>
      <vt:lpstr>Relasi Tabel</vt:lpstr>
      <vt:lpstr>Desain Interface</vt:lpstr>
      <vt:lpstr>Demo Aplikasi</vt:lpstr>
      <vt:lpstr>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5</dc:title>
  <dc:creator>WISNU PRANATA</dc:creator>
  <cp:lastModifiedBy>Yuda Wahfiudin</cp:lastModifiedBy>
  <cp:revision>11</cp:revision>
  <dcterms:created xsi:type="dcterms:W3CDTF">2022-05-30T17:38:04Z</dcterms:created>
  <dcterms:modified xsi:type="dcterms:W3CDTF">2022-12-09T14:38:45Z</dcterms:modified>
</cp:coreProperties>
</file>