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36D46-C3BF-4D31-A2E3-8C7325A4B6DD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0003-5C2D-4B25-B6BE-1658DD331A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88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63E79598-2668-48FA-9B61-227A6C7A4F9B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2825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D53D6F1-FDF0-4C30-A2D0-B6A95DB13ADD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10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30860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2A7858BC-57E3-4840-A72E-7EBF45F0DFE7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11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406511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6D9121D6-F1F7-4237-AB21-E4A062BF6699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447562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F47A5F76-D368-41FB-8C01-9E669F741992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13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3973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0ACF4634-FCEC-4FBB-9566-19FADDF7A1DD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14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62852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D48BED00-1D62-4D73-A702-3DE97E99EB79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15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74146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20350189-8585-42B9-B0B4-EFE69C14D5F1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16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79612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8F22E35-26E8-4CFD-AD5A-371E30B356AF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17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41479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D4FEC4F8-9294-4F02-AC37-2DAE0B70E9D4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18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182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95FDB873-F771-4A0D-AF96-938DA0272BE4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19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14795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ADF0C6A-6C32-4688-8A6A-2D6F46E5E60C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4257176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C0547133-5451-4103-BC2A-19746B64BB23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20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918613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78995647-4B6B-4F97-8D28-766472626492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21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331782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48639E0B-A64D-4FB1-B567-0212CB7ADE43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22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292270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764019AA-C958-4B14-A5D7-3243561CA92F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23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364617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4B79114D-787D-4AEE-82B6-F4A708B67488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24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9265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EA6135DB-44D7-4BE3-BA75-004194715EF5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3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89070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0B3881E-D377-49F2-B482-09EEE78C8824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85904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E130E4E-9E11-4D72-AD23-0D7C27043E36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14452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76980211-F245-477F-B574-6FBD7C00F85D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6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50544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DB3B5C39-3554-4441-87E1-9FE20EF8CF75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7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26527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95CBAD7F-CB56-45DD-8956-ED472DFA025C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8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07091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0F62304-95EB-40D2-A6DB-A1F373C22949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9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51406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2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47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2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04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700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95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3254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47840" cy="11276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 altLang="es-P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 altLang="es-P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783B1-D291-4FC6-BB50-EEB18D37F43A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4135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93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231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53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015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6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71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5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67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0165-C4C0-430E-A7E5-C9BC067B1E10}" type="datetimeFigureOut">
              <a:rPr lang="es-PE" smtClean="0"/>
              <a:t>05/04/2017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6E5CC1-3056-4736-89C9-8231C9EE0E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733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1165841" y="542010"/>
            <a:ext cx="8227583" cy="2158787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UNIVERSIDAD NACIONAL MAYOR DE SAN MARCOS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65411" y="3005597"/>
            <a:ext cx="8228013" cy="2509838"/>
          </a:xfrm>
        </p:spPr>
        <p:txBody>
          <a:bodyPr vert="horz" lIns="91440" tIns="0" rIns="91440" bIns="45720" rtlCol="0" anchor="ctr">
            <a:normAutofit/>
          </a:bodyPr>
          <a:lstStyle/>
          <a:p>
            <a:pPr indent="-295237" algn="ctr">
              <a:spcAft>
                <a:spcPct val="0"/>
              </a:spcAft>
              <a:buNone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3629" dirty="0" smtClean="0"/>
              <a:t>Facultad </a:t>
            </a:r>
            <a:r>
              <a:rPr lang="es-PE" altLang="es-PE" sz="3629" dirty="0"/>
              <a:t>de </a:t>
            </a:r>
            <a:r>
              <a:rPr lang="es-PE" altLang="es-PE" sz="3629" dirty="0" smtClean="0"/>
              <a:t>Ingeniería </a:t>
            </a:r>
            <a:r>
              <a:rPr lang="es-PE" altLang="es-PE" sz="3629" dirty="0"/>
              <a:t>de Sistemas e </a:t>
            </a:r>
            <a:r>
              <a:rPr lang="es-PE" altLang="es-PE" sz="3629" dirty="0" smtClean="0"/>
              <a:t>Informática</a:t>
            </a:r>
            <a:endParaRPr lang="es-PE" altLang="es-PE" sz="3629" dirty="0"/>
          </a:p>
        </p:txBody>
      </p:sp>
    </p:spTree>
    <p:extLst>
      <p:ext uri="{BB962C8B-B14F-4D97-AF65-F5344CB8AC3E}">
        <p14:creationId xmlns:p14="http://schemas.microsoft.com/office/powerpoint/2010/main" val="182919843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Concepto de concurrencia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45459" y="1208088"/>
            <a:ext cx="8462682" cy="5103065"/>
          </a:xfrm>
        </p:spPr>
        <p:txBody>
          <a:bodyPr vert="horz" lIns="91440" tIns="0" rIns="91440" bIns="45720" rtlCol="0" anchor="ctr">
            <a:noAutofit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b="1" dirty="0" smtClean="0"/>
              <a:t>Principios de concurrencia: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La velocidad relativa y el orden de </a:t>
            </a:r>
            <a:r>
              <a:rPr lang="es-PE" altLang="es-PE" sz="2000" dirty="0" smtClean="0"/>
              <a:t>ejecución </a:t>
            </a:r>
            <a:r>
              <a:rPr lang="es-PE" altLang="es-PE" sz="2000" dirty="0" smtClean="0"/>
              <a:t>de los procesos, depende: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/>
              <a:t>La </a:t>
            </a:r>
            <a:r>
              <a:rPr lang="es-PE" altLang="es-PE" sz="2400" dirty="0" smtClean="0"/>
              <a:t>política </a:t>
            </a:r>
            <a:r>
              <a:rPr lang="es-PE" altLang="es-PE" sz="2400" dirty="0"/>
              <a:t>de scheduling del SO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/>
              <a:t>El manejo de interrupciones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/>
              <a:t>Las actividades de otros procesos o hebras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Surgen problemas como: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Compartición </a:t>
            </a:r>
            <a:r>
              <a:rPr lang="es-PE" altLang="es-PE" sz="2000" dirty="0"/>
              <a:t>de recursos globales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Administración </a:t>
            </a:r>
            <a:r>
              <a:rPr lang="es-PE" altLang="es-PE" sz="2000" dirty="0"/>
              <a:t>eficiente de recursos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Difícil </a:t>
            </a:r>
            <a:r>
              <a:rPr lang="es-PE" altLang="es-PE" sz="2000" dirty="0"/>
              <a:t>de encontrar errores de </a:t>
            </a:r>
            <a:r>
              <a:rPr lang="es-PE" altLang="es-PE" sz="2000" dirty="0" smtClean="0"/>
              <a:t>programación, </a:t>
            </a:r>
            <a:r>
              <a:rPr lang="es-PE" altLang="es-PE" sz="2000" dirty="0"/>
              <a:t>los errores de </a:t>
            </a:r>
            <a:r>
              <a:rPr lang="es-PE" altLang="es-PE" sz="2000" dirty="0" smtClean="0"/>
              <a:t>sincronización </a:t>
            </a:r>
            <a:r>
              <a:rPr lang="es-PE" altLang="es-PE" sz="2000" dirty="0"/>
              <a:t>y concurrencia son </a:t>
            </a:r>
            <a:r>
              <a:rPr lang="es-PE" altLang="es-PE" sz="2000" dirty="0" smtClean="0"/>
              <a:t>típicamente poco determinísticos</a:t>
            </a:r>
            <a:endParaRPr lang="es-PE" altLang="es-PE" sz="2000" dirty="0"/>
          </a:p>
        </p:txBody>
      </p:sp>
    </p:spTree>
    <p:extLst>
      <p:ext uri="{BB962C8B-B14F-4D97-AF65-F5344CB8AC3E}">
        <p14:creationId xmlns:p14="http://schemas.microsoft.com/office/powerpoint/2010/main" val="220241623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Concepto de concurrencia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878541"/>
            <a:ext cx="8228013" cy="5683250"/>
          </a:xfrm>
        </p:spPr>
        <p:txBody>
          <a:bodyPr vert="horz" lIns="91440" tIns="0" rIns="91440" bIns="45720" rtlCol="0" anchor="ctr">
            <a:normAutofit fontScale="92500" lnSpcReduction="10000"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200" b="1" dirty="0" smtClean="0"/>
              <a:t>Interacción </a:t>
            </a:r>
            <a:r>
              <a:rPr lang="es-PE" altLang="es-PE" sz="2200" b="1" dirty="0" smtClean="0"/>
              <a:t>de procesos: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200" dirty="0" smtClean="0"/>
              <a:t>Los procesos no tienen </a:t>
            </a:r>
            <a:r>
              <a:rPr lang="es-PE" altLang="es-PE" sz="2200" dirty="0" smtClean="0"/>
              <a:t>conocimiento </a:t>
            </a:r>
            <a:r>
              <a:rPr lang="es-PE" altLang="es-PE" sz="2200" dirty="0" smtClean="0"/>
              <a:t>de la existencia de otros procesos.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600" dirty="0"/>
              <a:t>Aunque los procesos no </a:t>
            </a:r>
            <a:r>
              <a:rPr lang="es-PE" altLang="es-PE" sz="2600" dirty="0" smtClean="0"/>
              <a:t>trabajen </a:t>
            </a:r>
            <a:r>
              <a:rPr lang="es-PE" altLang="es-PE" sz="2600" dirty="0"/>
              <a:t>colaborativamente, el SO deben </a:t>
            </a:r>
            <a:r>
              <a:rPr lang="es-PE" altLang="es-PE" sz="3500" dirty="0"/>
              <a:t> </a:t>
            </a:r>
            <a:r>
              <a:rPr lang="es-PE" altLang="es-PE" sz="2600" dirty="0"/>
              <a:t>administrar la competencia por los </a:t>
            </a:r>
            <a:r>
              <a:rPr lang="es-PE" altLang="es-PE" sz="2600" dirty="0" smtClean="0"/>
              <a:t>recursos </a:t>
            </a:r>
            <a:r>
              <a:rPr lang="es-PE" altLang="es-PE" sz="2600" dirty="0"/>
              <a:t>del sistema.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200" dirty="0" smtClean="0"/>
              <a:t>Los procesos conocen indirectamente la existencia de otros procesos, saben que los recursos que </a:t>
            </a:r>
            <a:r>
              <a:rPr lang="es-PE" altLang="es-PE" sz="2200" dirty="0" smtClean="0"/>
              <a:t>accedan </a:t>
            </a:r>
            <a:r>
              <a:rPr lang="es-PE" altLang="es-PE" sz="2200" dirty="0" smtClean="0"/>
              <a:t>son compartidos con otros procesos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200" dirty="0" smtClean="0"/>
              <a:t>Los procesos que directamente conocen la existencia de otros procesos 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600" dirty="0"/>
              <a:t>Conocen el pid de los otros procesos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600" dirty="0"/>
              <a:t>Se comunican </a:t>
            </a:r>
            <a:r>
              <a:rPr lang="es-PE" altLang="es-PE" sz="2600" dirty="0" smtClean="0"/>
              <a:t>explícitamente</a:t>
            </a:r>
            <a:endParaRPr lang="es-PE" altLang="es-PE" sz="2600" dirty="0"/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600" dirty="0"/>
              <a:t>Cooperan en alguna tarea</a:t>
            </a:r>
          </a:p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endParaRPr lang="es-PE" altLang="es-PE" sz="2177" dirty="0"/>
          </a:p>
        </p:txBody>
      </p:sp>
    </p:spTree>
    <p:extLst>
      <p:ext uri="{BB962C8B-B14F-4D97-AF65-F5344CB8AC3E}">
        <p14:creationId xmlns:p14="http://schemas.microsoft.com/office/powerpoint/2010/main" val="297189520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Concepto de concurrencia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14400"/>
            <a:ext cx="8228013" cy="5683250"/>
          </a:xfrm>
        </p:spPr>
        <p:txBody>
          <a:bodyPr vert="horz" lIns="91440" tIns="0" rIns="91440" bIns="45720" rtlCol="0" anchor="ctr">
            <a:noAutofit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b="1" dirty="0" smtClean="0"/>
              <a:t>Concurrencia en </a:t>
            </a:r>
            <a:r>
              <a:rPr lang="es-PE" altLang="es-PE" sz="2800" b="1" dirty="0" smtClean="0"/>
              <a:t>compartición</a:t>
            </a:r>
            <a:endParaRPr lang="es-PE" altLang="es-PE" sz="2800" b="1" dirty="0" smtClean="0"/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dirty="0" smtClean="0"/>
              <a:t>Múltiples </a:t>
            </a:r>
            <a:r>
              <a:rPr lang="es-PE" altLang="es-PE" sz="2800" dirty="0" smtClean="0"/>
              <a:t>procesos acceden variables compartidas.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dirty="0" smtClean="0"/>
              <a:t>Datos compartidos pueden ser </a:t>
            </a:r>
            <a:r>
              <a:rPr lang="es-PE" altLang="es-PE" sz="2800" dirty="0" smtClean="0"/>
              <a:t>leídos </a:t>
            </a:r>
            <a:r>
              <a:rPr lang="es-PE" altLang="es-PE" sz="2800" dirty="0" smtClean="0"/>
              <a:t>o escritos y las operaciones de escritura deben ser exclusivas.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dirty="0" smtClean="0"/>
              <a:t>Debe haber coherencia de datos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3200" dirty="0"/>
              <a:t>Por ejemplo suponga que necesitamos mantener a=b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3200" dirty="0"/>
              <a:t>P1: a = a + 1,   b = b + 1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3200" dirty="0"/>
              <a:t>P2: b = 2*b,      a = 2*a  </a:t>
            </a:r>
          </a:p>
        </p:txBody>
      </p:sp>
    </p:spTree>
    <p:extLst>
      <p:ext uri="{BB962C8B-B14F-4D97-AF65-F5344CB8AC3E}">
        <p14:creationId xmlns:p14="http://schemas.microsoft.com/office/powerpoint/2010/main" val="341744160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Concepto de concurrencia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14400"/>
            <a:ext cx="8228013" cy="5683250"/>
          </a:xfrm>
        </p:spPr>
        <p:txBody>
          <a:bodyPr vert="horz" lIns="91440" tIns="0" rIns="91440" bIns="45720" rtlCol="0" anchor="ctr">
            <a:noAutofit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b="1" dirty="0" smtClean="0"/>
              <a:t>Concurrencia en </a:t>
            </a:r>
            <a:r>
              <a:rPr lang="es-PE" altLang="es-PE" sz="2800" b="1" dirty="0" smtClean="0"/>
              <a:t>cooperación </a:t>
            </a:r>
            <a:r>
              <a:rPr lang="es-PE" altLang="es-PE" sz="2800" b="1" dirty="0" smtClean="0"/>
              <a:t>mediante </a:t>
            </a:r>
            <a:r>
              <a:rPr lang="es-PE" altLang="es-PE" sz="2800" b="1" dirty="0" smtClean="0"/>
              <a:t>comunicación</a:t>
            </a:r>
            <a:endParaRPr lang="es-PE" altLang="es-PE" sz="2800" b="1" dirty="0" smtClean="0"/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dirty="0" smtClean="0"/>
              <a:t>Varios procesos trabajan en conjunto para resolver alguna tarea.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dirty="0" smtClean="0"/>
              <a:t>Los procesos se comunican </a:t>
            </a:r>
            <a:r>
              <a:rPr lang="es-PE" altLang="es-PE" sz="2800" dirty="0" smtClean="0"/>
              <a:t>explícitamente, </a:t>
            </a:r>
            <a:r>
              <a:rPr lang="es-PE" altLang="es-PE" sz="2800" dirty="0" smtClean="0"/>
              <a:t>por ejemplo mediante </a:t>
            </a:r>
            <a:r>
              <a:rPr lang="es-PE" altLang="es-PE" sz="2800" dirty="0" smtClean="0"/>
              <a:t>envío </a:t>
            </a:r>
            <a:r>
              <a:rPr lang="es-PE" altLang="es-PE" sz="2800" dirty="0" smtClean="0"/>
              <a:t>de mensajes.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dirty="0" smtClean="0"/>
              <a:t>Si toda comunicación esta basada en paso de mensajes, no existe problema de </a:t>
            </a:r>
            <a:r>
              <a:rPr lang="es-PE" altLang="es-PE" sz="2800" dirty="0" smtClean="0"/>
              <a:t>exclusión </a:t>
            </a:r>
            <a:r>
              <a:rPr lang="es-PE" altLang="es-PE" sz="2800" dirty="0" smtClean="0"/>
              <a:t>mutua.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800" dirty="0" smtClean="0"/>
              <a:t>Sin embargo, puede haber deadlock e </a:t>
            </a:r>
            <a:r>
              <a:rPr lang="es-PE" altLang="es-PE" sz="2800" dirty="0" smtClean="0"/>
              <a:t>inanición.</a:t>
            </a:r>
            <a:endParaRPr lang="es-PE" altLang="es-PE" sz="2800" dirty="0" smtClean="0"/>
          </a:p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382791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Procesos e Hilos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2024" y="1477028"/>
            <a:ext cx="8228013" cy="4798265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298118" indent="-298118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3200" b="1" dirty="0" smtClean="0"/>
              <a:t>Proceso.</a:t>
            </a:r>
            <a:r>
              <a:rPr lang="es-PE" altLang="es-PE" sz="3200" dirty="0" smtClean="0"/>
              <a:t> Es un programa en </a:t>
            </a:r>
            <a:r>
              <a:rPr lang="es-PE" altLang="es-PE" sz="3200" dirty="0" smtClean="0"/>
              <a:t>ejecución, </a:t>
            </a:r>
            <a:r>
              <a:rPr lang="es-PE" altLang="es-PE" sz="3200" dirty="0" smtClean="0"/>
              <a:t>tiene su propio estado independiente del estado de </a:t>
            </a:r>
            <a:r>
              <a:rPr lang="es-PE" altLang="es-PE" sz="3200" dirty="0" smtClean="0"/>
              <a:t>cualquier </a:t>
            </a:r>
            <a:r>
              <a:rPr lang="es-PE" altLang="es-PE" sz="3200" dirty="0" smtClean="0"/>
              <a:t>otro programa incluidos los del sistema operativo. Va acompañado de recursos como archivos, memoria, etc.</a:t>
            </a:r>
          </a:p>
        </p:txBody>
      </p:sp>
    </p:spTree>
    <p:extLst>
      <p:ext uri="{BB962C8B-B14F-4D97-AF65-F5344CB8AC3E}">
        <p14:creationId xmlns:p14="http://schemas.microsoft.com/office/powerpoint/2010/main" val="26695916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Procesos e Hilos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208088"/>
            <a:ext cx="8228013" cy="4997450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298118" indent="-298118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000" dirty="0" smtClean="0"/>
              <a:t>Propietario de recursos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400" dirty="0"/>
              <a:t>Un proceso incluye un espacio virtual de direcciones donde se almacena la imagen del proceso.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400" dirty="0"/>
              <a:t>En un momento dado el SO puede asignar recursos al proceso.</a:t>
            </a:r>
          </a:p>
          <a:p>
            <a:pPr marL="298118" indent="-298118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000" dirty="0" smtClean="0"/>
              <a:t>Es planificado/ejecutado: sigue un camino de </a:t>
            </a:r>
            <a:r>
              <a:rPr lang="es-PE" altLang="es-PE" sz="2000" dirty="0" smtClean="0"/>
              <a:t>ejecución </a:t>
            </a:r>
            <a:r>
              <a:rPr lang="es-PE" altLang="es-PE" sz="2000" dirty="0" smtClean="0"/>
              <a:t>que puede intercalarse con la </a:t>
            </a:r>
            <a:r>
              <a:rPr lang="es-PE" altLang="es-PE" sz="2000" dirty="0" smtClean="0"/>
              <a:t>ejecución </a:t>
            </a:r>
            <a:r>
              <a:rPr lang="es-PE" altLang="es-PE" sz="2000" dirty="0" smtClean="0"/>
              <a:t>de otros procesos. </a:t>
            </a:r>
            <a:r>
              <a:rPr lang="es-PE" altLang="es-PE" sz="2000" dirty="0" smtClean="0"/>
              <a:t>Así  </a:t>
            </a:r>
            <a:r>
              <a:rPr lang="es-PE" altLang="es-PE" sz="2000" dirty="0" smtClean="0"/>
              <a:t>un proceso puede estar en running, ready, etc.</a:t>
            </a:r>
          </a:p>
          <a:p>
            <a:pPr marL="298118" indent="-298118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000" dirty="0" smtClean="0"/>
              <a:t>Estas dos </a:t>
            </a:r>
            <a:r>
              <a:rPr lang="es-PE" altLang="es-PE" sz="2000" dirty="0" smtClean="0"/>
              <a:t>características </a:t>
            </a:r>
            <a:r>
              <a:rPr lang="es-PE" altLang="es-PE" sz="2000" dirty="0" smtClean="0"/>
              <a:t>son tratadas independientemente por el SO: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400" dirty="0"/>
              <a:t>Entidad que se ejecuta/despacha es llamada HEBRA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400" dirty="0"/>
              <a:t>Entidad dueña de recurso es llamada PROCESO</a:t>
            </a:r>
          </a:p>
        </p:txBody>
      </p:sp>
    </p:spTree>
    <p:extLst>
      <p:ext uri="{BB962C8B-B14F-4D97-AF65-F5344CB8AC3E}">
        <p14:creationId xmlns:p14="http://schemas.microsoft.com/office/powerpoint/2010/main" val="186383949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Procesos e Hilos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208088"/>
            <a:ext cx="8228013" cy="4997450"/>
          </a:xfrm>
        </p:spPr>
        <p:txBody>
          <a:bodyPr vert="horz" lIns="91440" tIns="0" rIns="91440" bIns="45720" rtlCol="0" anchor="ctr">
            <a:noAutofit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HEBRA vs procesos: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Recordemos que el concepto de proceso implica dos </a:t>
            </a:r>
            <a:r>
              <a:rPr lang="es-PE" altLang="es-PE" sz="2000" dirty="0" smtClean="0"/>
              <a:t>características:</a:t>
            </a:r>
            <a:endParaRPr lang="es-PE" altLang="es-PE" sz="2000" dirty="0" smtClean="0"/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/>
              <a:t>Un programa en </a:t>
            </a:r>
            <a:r>
              <a:rPr lang="es-PE" altLang="es-PE" sz="2400" dirty="0" smtClean="0"/>
              <a:t>ejecución </a:t>
            </a:r>
            <a:r>
              <a:rPr lang="es-PE" altLang="es-PE" sz="2400" dirty="0"/>
              <a:t>o la entidad que puede planificarse en el </a:t>
            </a:r>
            <a:r>
              <a:rPr lang="es-PE" altLang="es-PE" sz="2400" dirty="0" smtClean="0"/>
              <a:t>procesador.</a:t>
            </a:r>
            <a:endParaRPr lang="es-PE" altLang="es-PE" sz="2400" dirty="0"/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/>
              <a:t>La entidad que </a:t>
            </a:r>
            <a:r>
              <a:rPr lang="es-PE" altLang="es-PE" sz="2400" dirty="0" smtClean="0"/>
              <a:t>posee </a:t>
            </a:r>
            <a:r>
              <a:rPr lang="es-PE" altLang="es-PE" sz="2400" dirty="0"/>
              <a:t>un programa ejecutable, </a:t>
            </a:r>
            <a:r>
              <a:rPr lang="es-PE" altLang="es-PE" sz="2400" dirty="0" smtClean="0"/>
              <a:t>área </a:t>
            </a:r>
            <a:r>
              <a:rPr lang="es-PE" altLang="es-PE" sz="2400" dirty="0"/>
              <a:t>de datos globales, stack del usuario.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La primera </a:t>
            </a:r>
            <a:r>
              <a:rPr lang="es-PE" altLang="es-PE" sz="2000" dirty="0" smtClean="0"/>
              <a:t>característica </a:t>
            </a:r>
            <a:r>
              <a:rPr lang="es-PE" altLang="es-PE" sz="2000" dirty="0" smtClean="0"/>
              <a:t>define la hebra de un proceso.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La segunda </a:t>
            </a:r>
            <a:r>
              <a:rPr lang="es-PE" altLang="es-PE" sz="2000" dirty="0" smtClean="0"/>
              <a:t>característica, </a:t>
            </a:r>
            <a:r>
              <a:rPr lang="es-PE" altLang="es-PE" sz="2000" dirty="0" smtClean="0"/>
              <a:t>los recursos del proceso.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000" dirty="0" smtClean="0"/>
              <a:t>Desde este punto de vista todo proceso tiene al menos UNA HEBRA.</a:t>
            </a:r>
          </a:p>
        </p:txBody>
      </p:sp>
    </p:spTree>
    <p:extLst>
      <p:ext uri="{BB962C8B-B14F-4D97-AF65-F5344CB8AC3E}">
        <p14:creationId xmlns:p14="http://schemas.microsoft.com/office/powerpoint/2010/main" val="129921116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Procesos e Hilos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992975" y="1212482"/>
            <a:ext cx="4371975" cy="4997450"/>
          </a:xfrm>
        </p:spPr>
        <p:txBody>
          <a:bodyPr vert="horz" lIns="91440" tIns="0" rIns="91440" bIns="45720" rtlCol="0" anchor="ctr">
            <a:normAutofit lnSpcReduction="10000"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dirty="0" smtClean="0"/>
              <a:t>Elementos de un proceso: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Un estado de </a:t>
            </a:r>
            <a:r>
              <a:rPr lang="es-PE" altLang="es-PE" sz="2359" dirty="0" smtClean="0"/>
              <a:t>ejecución </a:t>
            </a:r>
            <a:r>
              <a:rPr lang="es-PE" altLang="es-PE" sz="2359" dirty="0"/>
              <a:t>(running, ready, blocked, etc.)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Contexto de proceso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Programa ejecutable (texto)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 smtClean="0"/>
              <a:t>Área </a:t>
            </a:r>
            <a:r>
              <a:rPr lang="es-PE" altLang="es-PE" sz="2359" dirty="0"/>
              <a:t>de datos globales (datos)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Stack del usuario y del sistema (stack)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Identificadores: proceso, usuario, dueño, grupo, etc.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89" y="1549603"/>
            <a:ext cx="3830802" cy="466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58003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Procesos e Hilos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438122" y="1208088"/>
            <a:ext cx="4046537" cy="4997450"/>
          </a:xfrm>
        </p:spPr>
        <p:txBody>
          <a:bodyPr vert="horz" lIns="91440" tIns="0" rIns="91440" bIns="45720" rtlCol="0" anchor="ctr">
            <a:normAutofit lnSpcReduction="10000"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dirty="0" smtClean="0"/>
              <a:t>Elementos de una hebra: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Un estado de </a:t>
            </a:r>
            <a:r>
              <a:rPr lang="es-PE" altLang="es-PE" sz="2359" dirty="0" smtClean="0"/>
              <a:t>ejecución.</a:t>
            </a:r>
            <a:endParaRPr lang="es-PE" altLang="es-PE" sz="2359" dirty="0"/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Un contexto de hebra.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Almacenamiento </a:t>
            </a:r>
            <a:r>
              <a:rPr lang="es-PE" altLang="es-PE" sz="2359" dirty="0" smtClean="0"/>
              <a:t>estático </a:t>
            </a:r>
            <a:r>
              <a:rPr lang="es-PE" altLang="es-PE" sz="2359" dirty="0"/>
              <a:t>de memoria para variables locales.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Un stack de </a:t>
            </a:r>
            <a:r>
              <a:rPr lang="es-PE" altLang="es-PE" sz="2359" dirty="0" smtClean="0"/>
              <a:t>ejecución</a:t>
            </a:r>
            <a:endParaRPr lang="es-PE" altLang="es-PE" sz="2359" dirty="0"/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Identificador de hebra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  <a:defRPr/>
            </a:pPr>
            <a:r>
              <a:rPr lang="es-PE" altLang="es-PE" sz="2359" dirty="0"/>
              <a:t>Derecho a acceder a los datos globales y recursos de proceso al que pertenece.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8" y="1635938"/>
            <a:ext cx="4180759" cy="456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93322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Procesos e Hilos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35105" y="1190159"/>
            <a:ext cx="8228013" cy="4997450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306759" indent="-298118">
              <a:spcAft>
                <a:spcPct val="0"/>
              </a:spcAft>
              <a:buNone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 smtClean="0"/>
              <a:t>Concepto de HEBRA: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 smtClean="0"/>
              <a:t>Una hebra existe “dentro” de un proceso y usa los recursos del proceso.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 smtClean="0"/>
              <a:t>Tienen un flujo de control independiente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 smtClean="0"/>
              <a:t>Comparte con otras hebras del proceso recursos  del proceso.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 smtClean="0"/>
              <a:t>La hebra deja de existir cuando el proceso al que pertenece termina.</a:t>
            </a:r>
          </a:p>
          <a:p>
            <a:pPr marL="298118" indent="-289477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  <a:tab pos="8151419" algn="l"/>
              </a:tabLst>
              <a:defRPr/>
            </a:pPr>
            <a:r>
              <a:rPr lang="es-PE" altLang="es-PE" sz="2400" dirty="0" smtClean="0"/>
              <a:t>Es  ligthweight (peso liviano) ya que la mayor parte del </a:t>
            </a:r>
            <a:r>
              <a:rPr lang="es-PE" altLang="es-PE" sz="2400" dirty="0" smtClean="0"/>
              <a:t>overead </a:t>
            </a:r>
            <a:r>
              <a:rPr lang="es-PE" altLang="es-PE" sz="2400" dirty="0" smtClean="0"/>
              <a:t>en su </a:t>
            </a:r>
            <a:r>
              <a:rPr lang="es-PE" altLang="es-PE" sz="2400" dirty="0" smtClean="0"/>
              <a:t>creación </a:t>
            </a:r>
            <a:r>
              <a:rPr lang="es-PE" altLang="es-PE" sz="2400" dirty="0" smtClean="0"/>
              <a:t>es la </a:t>
            </a:r>
            <a:r>
              <a:rPr lang="es-PE" altLang="es-PE" sz="2400" dirty="0" smtClean="0"/>
              <a:t>creación </a:t>
            </a:r>
            <a:r>
              <a:rPr lang="es-PE" altLang="es-PE" sz="2400" dirty="0" smtClean="0"/>
              <a:t>del proceso mismo.</a:t>
            </a:r>
          </a:p>
        </p:txBody>
      </p:sp>
    </p:spTree>
    <p:extLst>
      <p:ext uri="{BB962C8B-B14F-4D97-AF65-F5344CB8AC3E}">
        <p14:creationId xmlns:p14="http://schemas.microsoft.com/office/powerpoint/2010/main" val="415245752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896471" y="649586"/>
            <a:ext cx="8227583" cy="2158787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Escuela de </a:t>
            </a:r>
            <a:r>
              <a:rPr lang="es-PE" altLang="es-PE" dirty="0" err="1" smtClean="0"/>
              <a:t>Ingenieria</a:t>
            </a:r>
            <a:r>
              <a:rPr lang="es-PE" altLang="es-PE" dirty="0" smtClean="0"/>
              <a:t> de Sistemas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96471" y="2945265"/>
            <a:ext cx="8228013" cy="2509838"/>
          </a:xfrm>
        </p:spPr>
        <p:txBody>
          <a:bodyPr vert="horz" lIns="91440" tIns="0" rIns="91440" bIns="45720" rtlCol="0" anchor="ctr">
            <a:normAutofit/>
          </a:bodyPr>
          <a:lstStyle/>
          <a:p>
            <a:pPr indent="-295237" algn="ctr">
              <a:spcAft>
                <a:spcPct val="0"/>
              </a:spcAft>
              <a:buNone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3629" dirty="0"/>
              <a:t>Curso:</a:t>
            </a:r>
          </a:p>
          <a:p>
            <a:pPr indent="-295237" algn="ctr">
              <a:spcAft>
                <a:spcPct val="0"/>
              </a:spcAft>
              <a:buNone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3629" dirty="0" smtClean="0"/>
              <a:t>Programación </a:t>
            </a:r>
            <a:r>
              <a:rPr lang="es-PE" altLang="es-PE" sz="3629" dirty="0"/>
              <a:t>Paralela</a:t>
            </a:r>
          </a:p>
        </p:txBody>
      </p:sp>
    </p:spTree>
    <p:extLst>
      <p:ext uri="{BB962C8B-B14F-4D97-AF65-F5344CB8AC3E}">
        <p14:creationId xmlns:p14="http://schemas.microsoft.com/office/powerpoint/2010/main" val="262188098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30"/>
            <a:ext cx="8221823" cy="1137719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Procesos e Hilos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11860" y="1411349"/>
            <a:ext cx="8227583" cy="4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38138" indent="-32861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  <a:defRPr/>
            </a:pPr>
            <a:r>
              <a:rPr lang="es-PE" altLang="es-PE" sz="2903" dirty="0"/>
              <a:t>Beneficios de las HEBRAS: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903" dirty="0"/>
              <a:t>Demora menos en crear y eliminar una hebra que un proceso.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903" dirty="0"/>
              <a:t>Demora menos hacer cambio de contexto entre las hebras de un mismo proceso que entre los procesos.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903" dirty="0"/>
              <a:t>Ya que las hebras comparten memoria y archivos, ellas se pueden comunicar sin necesidad de invocar rutinas del kernel.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903" dirty="0" smtClean="0"/>
              <a:t>Permitiría </a:t>
            </a:r>
            <a:r>
              <a:rPr lang="es-PE" altLang="es-PE" sz="2903" dirty="0"/>
              <a:t>la </a:t>
            </a:r>
            <a:r>
              <a:rPr lang="es-PE" altLang="es-PE" sz="2903" dirty="0" smtClean="0"/>
              <a:t>ejecución </a:t>
            </a:r>
            <a:r>
              <a:rPr lang="es-PE" altLang="es-PE" sz="2903" dirty="0"/>
              <a:t>paralela de hebras cuando hay varios procesadores.</a:t>
            </a:r>
          </a:p>
        </p:txBody>
      </p:sp>
    </p:spTree>
    <p:extLst>
      <p:ext uri="{BB962C8B-B14F-4D97-AF65-F5344CB8AC3E}">
        <p14:creationId xmlns:p14="http://schemas.microsoft.com/office/powerpoint/2010/main" val="348790742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1823" cy="673991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3. </a:t>
            </a:r>
            <a:r>
              <a:rPr lang="es-PE" altLang="es-PE" sz="3266" dirty="0"/>
              <a:t>Prog. secuencial, paralela y concurrente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96708" y="843883"/>
            <a:ext cx="8227583" cy="156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38138" indent="-32861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  <a:defRPr/>
            </a:pPr>
            <a:r>
              <a:rPr lang="es-PE" altLang="es-PE" sz="2903" dirty="0"/>
              <a:t>Procesos  secuenciales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177" dirty="0"/>
              <a:t>Un proceso tradicional, corresponde a un programa secuencial, es un proceso que tiene un </a:t>
            </a:r>
            <a:r>
              <a:rPr lang="es-PE" altLang="es-PE" sz="2177" dirty="0" smtClean="0"/>
              <a:t>único </a:t>
            </a:r>
            <a:r>
              <a:rPr lang="es-PE" altLang="es-PE" sz="2177" dirty="0"/>
              <a:t>hilo de control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177" dirty="0"/>
              <a:t>Programa Secuencial. Es aquel que especifica la </a:t>
            </a:r>
            <a:r>
              <a:rPr lang="es-PE" altLang="es-PE" sz="2177" dirty="0" smtClean="0"/>
              <a:t>ejecución </a:t>
            </a:r>
            <a:r>
              <a:rPr lang="es-PE" altLang="es-PE" sz="2177" dirty="0"/>
              <a:t>de una secuencia de instrucciones que comprenden un programa.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814636" y="3037280"/>
            <a:ext cx="849689" cy="391721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6846320" y="3722792"/>
            <a:ext cx="849689" cy="456527"/>
          </a:xfrm>
          <a:prstGeom prst="diamond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7173234" y="2612435"/>
            <a:ext cx="131053" cy="131054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6846320" y="4474551"/>
            <a:ext cx="849689" cy="391721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4040" name="Oval 7"/>
          <p:cNvSpPr>
            <a:spLocks noChangeArrowheads="1"/>
          </p:cNvSpPr>
          <p:nvPr/>
        </p:nvSpPr>
        <p:spPr bwMode="auto">
          <a:xfrm>
            <a:off x="7206358" y="5164383"/>
            <a:ext cx="131054" cy="131054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7204917" y="2705998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7262524" y="3395877"/>
            <a:ext cx="1440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7275484" y="4147636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7271165" y="4866272"/>
            <a:ext cx="1440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8550019" y="2710366"/>
            <a:ext cx="1440" cy="257931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7696008" y="3941695"/>
            <a:ext cx="358598" cy="1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 flipV="1">
            <a:off x="8054607" y="3195697"/>
            <a:ext cx="1440" cy="75031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 flipH="1">
            <a:off x="7658565" y="3200016"/>
            <a:ext cx="400362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4049" name="AutoShape 16"/>
          <p:cNvSpPr>
            <a:spLocks noChangeArrowheads="1"/>
          </p:cNvSpPr>
          <p:nvPr/>
        </p:nvSpPr>
        <p:spPr bwMode="auto">
          <a:xfrm>
            <a:off x="3281947" y="4074950"/>
            <a:ext cx="2351766" cy="1241410"/>
          </a:xfrm>
          <a:prstGeom prst="wedgeRoundRectCallout">
            <a:avLst>
              <a:gd name="adj1" fmla="val 98907"/>
              <a:gd name="adj2" fmla="val -62704"/>
              <a:gd name="adj3" fmla="val 16667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s-PE" altLang="es-PE" sz="1633" dirty="0">
                <a:solidFill>
                  <a:srgbClr val="000000"/>
                </a:solidFill>
              </a:rPr>
              <a:t>El contador del programa,</a:t>
            </a:r>
          </a:p>
          <a:p>
            <a:pPr algn="ctr" eaLnBrk="1">
              <a:buClrTx/>
              <a:buFontTx/>
              <a:buNone/>
            </a:pPr>
            <a:r>
              <a:rPr lang="es-PE" altLang="es-PE" sz="1633" dirty="0">
                <a:solidFill>
                  <a:srgbClr val="000000"/>
                </a:solidFill>
              </a:rPr>
              <a:t>estado de la pila y de los</a:t>
            </a:r>
          </a:p>
          <a:p>
            <a:pPr algn="ctr" eaLnBrk="1">
              <a:buClrTx/>
              <a:buFontTx/>
              <a:buNone/>
            </a:pPr>
            <a:r>
              <a:rPr lang="es-PE" altLang="es-PE" sz="1633" dirty="0">
                <a:solidFill>
                  <a:srgbClr val="000000"/>
                </a:solidFill>
              </a:rPr>
              <a:t>objetos  definen el </a:t>
            </a:r>
          </a:p>
          <a:p>
            <a:pPr algn="ctr" eaLnBrk="1">
              <a:buClrTx/>
              <a:buFontTx/>
              <a:buNone/>
            </a:pPr>
            <a:r>
              <a:rPr lang="es-PE" altLang="es-PE" sz="1633" dirty="0">
                <a:solidFill>
                  <a:srgbClr val="000000"/>
                </a:solidFill>
              </a:rPr>
              <a:t>estado </a:t>
            </a:r>
            <a:r>
              <a:rPr lang="es-PE" altLang="es-PE" sz="1633" dirty="0" err="1">
                <a:solidFill>
                  <a:srgbClr val="000000"/>
                </a:solidFill>
              </a:rPr>
              <a:t>desistema</a:t>
            </a:r>
            <a:endParaRPr lang="es-PE" altLang="es-PE" sz="1633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s-PE" altLang="es-PE" sz="1633" dirty="0">
              <a:solidFill>
                <a:srgbClr val="000000"/>
              </a:solidFill>
            </a:endParaRPr>
          </a:p>
        </p:txBody>
      </p:sp>
      <p:sp>
        <p:nvSpPr>
          <p:cNvPr id="44050" name="AutoShape 17"/>
          <p:cNvSpPr>
            <a:spLocks noChangeArrowheads="1"/>
          </p:cNvSpPr>
          <p:nvPr/>
        </p:nvSpPr>
        <p:spPr bwMode="auto">
          <a:xfrm>
            <a:off x="6090960" y="5518086"/>
            <a:ext cx="2024853" cy="914496"/>
          </a:xfrm>
          <a:prstGeom prst="wedgeRectCallout">
            <a:avLst>
              <a:gd name="adj1" fmla="val 71258"/>
              <a:gd name="adj2" fmla="val -55972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s-PE" altLang="es-PE" sz="1633">
                <a:solidFill>
                  <a:srgbClr val="000000"/>
                </a:solidFill>
              </a:rPr>
              <a:t>Un solo flujo o</a:t>
            </a:r>
          </a:p>
          <a:p>
            <a:pPr algn="ctr" eaLnBrk="1">
              <a:buClrTx/>
              <a:buFontTx/>
              <a:buNone/>
            </a:pPr>
            <a:r>
              <a:rPr lang="es-PE" altLang="es-PE" sz="1633">
                <a:solidFill>
                  <a:srgbClr val="000000"/>
                </a:solidFill>
              </a:rPr>
              <a:t>camnino  de</a:t>
            </a:r>
          </a:p>
          <a:p>
            <a:pPr algn="ctr" eaLnBrk="1">
              <a:buClrTx/>
              <a:buFontTx/>
              <a:buNone/>
            </a:pPr>
            <a:r>
              <a:rPr lang="es-PE" altLang="es-PE" sz="1633">
                <a:solidFill>
                  <a:srgbClr val="000000"/>
                </a:solidFill>
              </a:rPr>
              <a:t>control </a:t>
            </a:r>
          </a:p>
        </p:txBody>
      </p:sp>
    </p:spTree>
    <p:extLst>
      <p:ext uri="{BB962C8B-B14F-4D97-AF65-F5344CB8AC3E}">
        <p14:creationId xmlns:p14="http://schemas.microsoft.com/office/powerpoint/2010/main" val="222601317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10893"/>
            <a:ext cx="8221823" cy="738797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3. </a:t>
            </a:r>
            <a:r>
              <a:rPr lang="es-PE" altLang="es-PE" sz="3266" dirty="0"/>
              <a:t>Prog. secuencial, paralela y concurrente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80049" y="882814"/>
            <a:ext cx="8227583" cy="192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38138" indent="-32861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  <a:defRPr/>
            </a:pPr>
            <a:r>
              <a:rPr lang="es-PE" altLang="es-PE" sz="2903" dirty="0"/>
              <a:t>Procesos  concurrentes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177" dirty="0"/>
              <a:t>Un </a:t>
            </a:r>
            <a:r>
              <a:rPr lang="es-PE" altLang="es-PE" sz="2177" dirty="0" smtClean="0"/>
              <a:t>programa </a:t>
            </a:r>
            <a:r>
              <a:rPr lang="es-PE" altLang="es-PE" sz="2177" dirty="0"/>
              <a:t>concurrente da lugar, durante su </a:t>
            </a:r>
            <a:r>
              <a:rPr lang="es-PE" altLang="es-PE" sz="2177" dirty="0" smtClean="0"/>
              <a:t>ejecución, </a:t>
            </a:r>
            <a:r>
              <a:rPr lang="es-PE" altLang="es-PE" sz="2177" dirty="0"/>
              <a:t>a un proceso con varios hilos de </a:t>
            </a:r>
            <a:r>
              <a:rPr lang="es-PE" altLang="es-PE" sz="2177" dirty="0" smtClean="0"/>
              <a:t>ejecución.</a:t>
            </a:r>
            <a:endParaRPr lang="es-PE" altLang="es-PE" sz="2177" dirty="0"/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177" dirty="0"/>
              <a:t>Prog concurrente. Es un prog. </a:t>
            </a:r>
            <a:r>
              <a:rPr lang="es-PE" altLang="es-PE" sz="2177" dirty="0" smtClean="0"/>
              <a:t>Diseñado para </a:t>
            </a:r>
            <a:r>
              <a:rPr lang="es-PE" altLang="es-PE" sz="2177" dirty="0"/>
              <a:t>tener 2 o mas contextos de </a:t>
            </a:r>
            <a:r>
              <a:rPr lang="es-PE" altLang="es-PE" sz="2177" dirty="0" smtClean="0"/>
              <a:t>ejecución, </a:t>
            </a:r>
            <a:r>
              <a:rPr lang="es-PE" altLang="es-PE" sz="2177" dirty="0"/>
              <a:t>decimos que es un tipo de programa multihebrado, porque tiene mas de un contexto de </a:t>
            </a:r>
            <a:r>
              <a:rPr lang="es-PE" altLang="es-PE" sz="2177" dirty="0" smtClean="0"/>
              <a:t>ejecución</a:t>
            </a:r>
            <a:endParaRPr lang="es-PE" altLang="es-PE" sz="2177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7369095" y="4506234"/>
            <a:ext cx="849689" cy="391721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7402218" y="5193186"/>
            <a:ext cx="849689" cy="456528"/>
          </a:xfrm>
          <a:prstGeom prst="diamond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6520846" y="2971033"/>
            <a:ext cx="131054" cy="131053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6193932" y="3395877"/>
            <a:ext cx="849689" cy="391721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683583" y="6274740"/>
            <a:ext cx="131053" cy="131053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6589972" y="3068963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7816981" y="4866272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7831382" y="5616590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6748389" y="5976628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8250468" y="5412088"/>
            <a:ext cx="358597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 flipV="1">
            <a:off x="8610505" y="4666090"/>
            <a:ext cx="1440" cy="75031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H="1">
            <a:off x="8214463" y="4670412"/>
            <a:ext cx="400362" cy="1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5279435" y="4506234"/>
            <a:ext cx="849689" cy="391721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>
            <a:off x="4919397" y="4147636"/>
            <a:ext cx="3722791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>
            <a:off x="6623097" y="3787598"/>
            <a:ext cx="1440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7798260" y="4147636"/>
            <a:ext cx="1440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5708600" y="4143316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>
            <a:off x="4919397" y="5976628"/>
            <a:ext cx="3722791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5279435" y="5193186"/>
            <a:ext cx="849689" cy="391721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 sz="1633"/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5708600" y="4866272"/>
            <a:ext cx="1441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5741724" y="5584907"/>
            <a:ext cx="1440" cy="391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46105" name="AutoShape 24"/>
          <p:cNvSpPr>
            <a:spLocks noChangeArrowheads="1"/>
          </p:cNvSpPr>
          <p:nvPr/>
        </p:nvSpPr>
        <p:spPr bwMode="auto">
          <a:xfrm>
            <a:off x="2111102" y="3885529"/>
            <a:ext cx="2024853" cy="914496"/>
          </a:xfrm>
          <a:prstGeom prst="wedgeRectCallout">
            <a:avLst>
              <a:gd name="adj1" fmla="val 63431"/>
              <a:gd name="adj2" fmla="val -35829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s-PE" altLang="es-PE" sz="1633">
                <a:solidFill>
                  <a:srgbClr val="000000"/>
                </a:solidFill>
              </a:rPr>
              <a:t>Varios flujos o</a:t>
            </a:r>
          </a:p>
          <a:p>
            <a:pPr algn="ctr" eaLnBrk="1">
              <a:buClrTx/>
              <a:buFontTx/>
              <a:buNone/>
            </a:pPr>
            <a:r>
              <a:rPr lang="es-PE" altLang="es-PE" sz="1633">
                <a:solidFill>
                  <a:srgbClr val="000000"/>
                </a:solidFill>
              </a:rPr>
              <a:t>camninos  de</a:t>
            </a:r>
          </a:p>
          <a:p>
            <a:pPr algn="ctr" eaLnBrk="1">
              <a:buClrTx/>
              <a:buFontTx/>
              <a:buNone/>
            </a:pPr>
            <a:r>
              <a:rPr lang="es-PE" altLang="es-PE" sz="1633">
                <a:solidFill>
                  <a:srgbClr val="000000"/>
                </a:solidFill>
              </a:rPr>
              <a:t>control </a:t>
            </a:r>
          </a:p>
        </p:txBody>
      </p:sp>
    </p:spTree>
    <p:extLst>
      <p:ext uri="{BB962C8B-B14F-4D97-AF65-F5344CB8AC3E}">
        <p14:creationId xmlns:p14="http://schemas.microsoft.com/office/powerpoint/2010/main" val="111878866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10893"/>
            <a:ext cx="8221823" cy="738797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3. </a:t>
            </a:r>
            <a:r>
              <a:rPr lang="es-PE" altLang="es-PE" sz="3266" dirty="0"/>
              <a:t>Prog. secuencial, paralela y concurrente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24990" y="1151755"/>
            <a:ext cx="8227583" cy="486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38138" indent="-32861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39775" indent="-282575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  <a:defRPr/>
            </a:pPr>
            <a:r>
              <a:rPr lang="es-PE" altLang="es-PE" sz="2903" dirty="0"/>
              <a:t>Procesos  concurrentes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177" b="1" dirty="0"/>
              <a:t>Programa concurrente</a:t>
            </a:r>
            <a:r>
              <a:rPr lang="es-PE" altLang="es-PE" sz="2177" dirty="0"/>
              <a:t>. Es un programa  </a:t>
            </a:r>
            <a:r>
              <a:rPr lang="es-PE" altLang="es-PE" sz="2177" dirty="0" smtClean="0"/>
              <a:t>Diseñado para </a:t>
            </a:r>
            <a:r>
              <a:rPr lang="es-PE" altLang="es-PE" sz="2177" dirty="0"/>
              <a:t>tener dos  o mas contextos de </a:t>
            </a:r>
            <a:r>
              <a:rPr lang="es-PE" altLang="es-PE" sz="2177" dirty="0" smtClean="0"/>
              <a:t>ejecución, </a:t>
            </a:r>
            <a:r>
              <a:rPr lang="es-PE" altLang="es-PE" sz="2177" dirty="0"/>
              <a:t>decimos que es un tipo de programa multihebrado, porque tiene mas de un contexto de </a:t>
            </a:r>
            <a:r>
              <a:rPr lang="es-PE" altLang="es-PE" sz="2177" dirty="0" smtClean="0"/>
              <a:t>ejecución.</a:t>
            </a:r>
            <a:endParaRPr lang="es-PE" altLang="es-PE" sz="2177" dirty="0"/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s-PE" altLang="es-PE" sz="2177" dirty="0"/>
              <a:t>Puede darse en sistemas monoprocesador o multiprocesador.</a:t>
            </a:r>
          </a:p>
          <a:p>
            <a:pPr marL="299557">
              <a:lnSpc>
                <a:spcPct val="93000"/>
              </a:lnSpc>
              <a:buSzPct val="100000"/>
              <a:defRPr/>
            </a:pPr>
            <a:endParaRPr lang="es-PE" altLang="es-PE" sz="2177" dirty="0"/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177" b="1" dirty="0"/>
              <a:t>Programa distribuido.</a:t>
            </a:r>
            <a:r>
              <a:rPr lang="es-PE" altLang="es-PE" sz="2177" dirty="0"/>
              <a:t> Es un sistema diseñado para ejecutarse </a:t>
            </a:r>
            <a:r>
              <a:rPr lang="es-PE" altLang="es-PE" sz="2177" dirty="0" smtClean="0"/>
              <a:t>simultáneamente  </a:t>
            </a:r>
            <a:r>
              <a:rPr lang="es-PE" altLang="es-PE" sz="2177" dirty="0"/>
              <a:t>en una red  de procesadores  </a:t>
            </a:r>
            <a:r>
              <a:rPr lang="es-PE" altLang="es-PE" sz="2177" dirty="0" smtClean="0"/>
              <a:t>autónomos, </a:t>
            </a:r>
            <a:r>
              <a:rPr lang="es-PE" altLang="es-PE" sz="2177" dirty="0"/>
              <a:t>que no comparten la memoria principal.</a:t>
            </a:r>
          </a:p>
        </p:txBody>
      </p:sp>
    </p:spTree>
    <p:extLst>
      <p:ext uri="{BB962C8B-B14F-4D97-AF65-F5344CB8AC3E}">
        <p14:creationId xmlns:p14="http://schemas.microsoft.com/office/powerpoint/2010/main" val="266961717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10893"/>
            <a:ext cx="8221823" cy="738797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3. </a:t>
            </a:r>
            <a:r>
              <a:rPr lang="es-PE" altLang="es-PE" sz="3266" dirty="0"/>
              <a:t>Prog. secuencial, paralela y concurrente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53272" y="1092427"/>
            <a:ext cx="8227583" cy="463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38138" indent="-32861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39775" indent="-282575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45000"/>
              <a:defRPr/>
            </a:pPr>
            <a:r>
              <a:rPr lang="es-PE" altLang="es-PE" sz="2903" b="1" dirty="0"/>
              <a:t>Procesos  paralelos</a:t>
            </a:r>
          </a:p>
          <a:p>
            <a:pPr marL="305318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s-PE" altLang="es-PE" sz="2177" dirty="0"/>
              <a:t> La </a:t>
            </a:r>
            <a:r>
              <a:rPr lang="es-PE" altLang="es-PE" sz="2177" dirty="0" smtClean="0"/>
              <a:t>programación </a:t>
            </a:r>
            <a:r>
              <a:rPr lang="es-PE" altLang="es-PE" sz="2177" dirty="0"/>
              <a:t>paralela es una </a:t>
            </a:r>
            <a:r>
              <a:rPr lang="es-PE" altLang="es-PE" sz="2177" dirty="0" smtClean="0"/>
              <a:t>técnica </a:t>
            </a:r>
            <a:r>
              <a:rPr lang="es-PE" altLang="es-PE" sz="2177" dirty="0"/>
              <a:t>de </a:t>
            </a:r>
            <a:r>
              <a:rPr lang="es-PE" altLang="es-PE" sz="2177" dirty="0" smtClean="0"/>
              <a:t>programación </a:t>
            </a:r>
            <a:r>
              <a:rPr lang="es-PE" altLang="es-PE" sz="2177" dirty="0"/>
              <a:t>basada en la </a:t>
            </a:r>
            <a:r>
              <a:rPr lang="es-PE" altLang="es-PE" sz="2177" dirty="0" smtClean="0"/>
              <a:t>ejecución </a:t>
            </a:r>
            <a:r>
              <a:rPr lang="es-PE" altLang="es-PE" sz="2177" dirty="0"/>
              <a:t>simultanea, bien sea en un mismo computador, con uno o varios procesadores, o en un </a:t>
            </a:r>
            <a:r>
              <a:rPr lang="es-PE" altLang="es-PE" sz="2177" dirty="0" smtClean="0"/>
              <a:t>clúster </a:t>
            </a:r>
            <a:r>
              <a:rPr lang="es-PE" altLang="es-PE" sz="2177" dirty="0"/>
              <a:t>de computadoras en cuyo se denomina  </a:t>
            </a:r>
            <a:r>
              <a:rPr lang="es-PE" altLang="es-PE" sz="2177" dirty="0" smtClean="0"/>
              <a:t>computación distribuida.</a:t>
            </a:r>
            <a:endParaRPr lang="es-PE" altLang="es-PE" sz="2177" dirty="0"/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s-PE" altLang="es-PE" sz="1814" dirty="0"/>
              <a:t>Esta </a:t>
            </a:r>
            <a:r>
              <a:rPr lang="es-PE" altLang="es-PE" sz="1814" dirty="0" smtClean="0"/>
              <a:t>técnica </a:t>
            </a:r>
            <a:r>
              <a:rPr lang="es-PE" altLang="es-PE" sz="1814" dirty="0"/>
              <a:t>enfatiza verdadera simultaneidad en el tiempo de </a:t>
            </a:r>
            <a:r>
              <a:rPr lang="es-PE" altLang="es-PE" sz="1814" dirty="0" smtClean="0"/>
              <a:t>ejecución </a:t>
            </a:r>
            <a:r>
              <a:rPr lang="es-PE" altLang="es-PE" sz="1814" dirty="0"/>
              <a:t>de las tareas.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SzPct val="100000"/>
              <a:buFont typeface="Symbol" panose="05050102010706020507" pitchFamily="18" charset="2"/>
              <a:buChar char=""/>
              <a:defRPr/>
            </a:pPr>
            <a:r>
              <a:rPr lang="es-PE" altLang="es-PE" sz="2177" b="1" dirty="0"/>
              <a:t>Programa paralelo</a:t>
            </a:r>
            <a:r>
              <a:rPr lang="es-PE" altLang="es-PE" sz="2177" dirty="0"/>
              <a:t>. Es un programa concurrente en el que hay mas de un contexto de </a:t>
            </a:r>
            <a:r>
              <a:rPr lang="es-PE" altLang="es-PE" sz="2177" dirty="0" smtClean="0"/>
              <a:t>ejecución </a:t>
            </a:r>
            <a:r>
              <a:rPr lang="es-PE" altLang="es-PE" sz="2177" dirty="0"/>
              <a:t>o hebra activo </a:t>
            </a:r>
            <a:r>
              <a:rPr lang="es-PE" altLang="es-PE" sz="2177" dirty="0" smtClean="0"/>
              <a:t>simultáneamente. </a:t>
            </a:r>
            <a:r>
              <a:rPr lang="es-PE" altLang="es-PE" sz="2177" dirty="0"/>
              <a:t>Desde el punto de vista  </a:t>
            </a:r>
            <a:r>
              <a:rPr lang="es-PE" altLang="es-PE" sz="2177" dirty="0" smtClean="0"/>
              <a:t>semántico </a:t>
            </a:r>
            <a:r>
              <a:rPr lang="es-PE" altLang="es-PE" sz="2177" dirty="0"/>
              <a:t>no hay diferencia entre un programa paralelo o un programa concurrente. </a:t>
            </a:r>
          </a:p>
          <a:p>
            <a:pPr marL="979322" lvl="1" indent="-555909">
              <a:lnSpc>
                <a:spcPct val="93000"/>
              </a:lnSpc>
              <a:buSzPct val="45000"/>
              <a:defRPr/>
            </a:pPr>
            <a:r>
              <a:rPr lang="es-PE" altLang="es-PE" sz="2177" dirty="0"/>
              <a:t>- </a:t>
            </a:r>
            <a:r>
              <a:rPr lang="es-PE" altLang="es-PE" sz="1814" dirty="0"/>
              <a:t>Solo se  puede dar en sistemas  multiprocesador. ??</a:t>
            </a:r>
          </a:p>
          <a:p>
            <a:pPr marL="979322" lvl="1" indent="-555909">
              <a:lnSpc>
                <a:spcPct val="93000"/>
              </a:lnSpc>
              <a:buSzPct val="45000"/>
              <a:defRPr/>
            </a:pPr>
            <a:endParaRPr lang="es-PE" altLang="es-PE" sz="1814" dirty="0"/>
          </a:p>
        </p:txBody>
      </p:sp>
    </p:spTree>
    <p:extLst>
      <p:ext uri="{BB962C8B-B14F-4D97-AF65-F5344CB8AC3E}">
        <p14:creationId xmlns:p14="http://schemas.microsoft.com/office/powerpoint/2010/main" val="201090334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30"/>
            <a:ext cx="8227583" cy="1143480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Semana 01/03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604963"/>
            <a:ext cx="8228013" cy="3975100"/>
          </a:xfrm>
        </p:spPr>
        <p:txBody>
          <a:bodyPr vert="horz" lIns="91440" tIns="0" rIns="91440" bIns="45720" rtlCol="0" anchor="ctr">
            <a:normAutofit/>
          </a:bodyPr>
          <a:lstStyle/>
          <a:p>
            <a:pPr indent="-295237" algn="ctr">
              <a:spcAft>
                <a:spcPct val="0"/>
              </a:spcAft>
              <a:buNone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3629" dirty="0" smtClean="0"/>
              <a:t>Introducción </a:t>
            </a:r>
            <a:r>
              <a:rPr lang="es-PE" altLang="es-PE" sz="3629" dirty="0"/>
              <a:t>a la  Concurrencia</a:t>
            </a:r>
          </a:p>
        </p:txBody>
      </p:sp>
    </p:spTree>
    <p:extLst>
      <p:ext uri="{BB962C8B-B14F-4D97-AF65-F5344CB8AC3E}">
        <p14:creationId xmlns:p14="http://schemas.microsoft.com/office/powerpoint/2010/main" val="130085385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70711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Agenda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4753" y="849690"/>
            <a:ext cx="8228013" cy="5748337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298118" indent="-298118">
              <a:spcAft>
                <a:spcPct val="0"/>
              </a:spcAft>
              <a:buFont typeface="Times New Roman" panose="02020603050405020304" pitchFamily="18" charset="0"/>
              <a:buAutoNum type="arabicPeriod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4000" dirty="0" smtClean="0"/>
              <a:t>Introducción</a:t>
            </a:r>
            <a:endParaRPr lang="es-PE" altLang="es-PE" sz="4000" dirty="0" smtClean="0"/>
          </a:p>
          <a:p>
            <a:pPr marL="298118" indent="-298118">
              <a:spcAft>
                <a:spcPct val="0"/>
              </a:spcAft>
              <a:buFont typeface="Times New Roman" panose="02020603050405020304" pitchFamily="18" charset="0"/>
              <a:buAutoNum type="arabicPeriod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4000" dirty="0" smtClean="0"/>
              <a:t>Conceptos de concurrencia</a:t>
            </a:r>
          </a:p>
          <a:p>
            <a:pPr marL="668244" lvl="1" indent="-253472">
              <a:spcAft>
                <a:spcPct val="0"/>
              </a:spcAft>
              <a:buFont typeface="Times New Roman" panose="02020603050405020304" pitchFamily="18" charset="0"/>
              <a:buChar char="–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4400" dirty="0"/>
              <a:t>Procesos</a:t>
            </a:r>
          </a:p>
          <a:p>
            <a:pPr marL="668244" lvl="1" indent="-253472">
              <a:spcAft>
                <a:spcPct val="0"/>
              </a:spcAft>
              <a:buFont typeface="Times New Roman" panose="02020603050405020304" pitchFamily="18" charset="0"/>
              <a:buChar char="–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4400" dirty="0"/>
              <a:t>Hilos</a:t>
            </a:r>
          </a:p>
          <a:p>
            <a:pPr marL="298118" indent="-298118">
              <a:spcAft>
                <a:spcPct val="0"/>
              </a:spcAft>
              <a:buFont typeface="Arial" panose="020B0604020202020204" pitchFamily="34" charset="0"/>
              <a:buAutoNum type="arabicPeriod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4000" dirty="0" smtClean="0"/>
              <a:t>Programación </a:t>
            </a:r>
            <a:r>
              <a:rPr lang="es-PE" altLang="es-PE" sz="4000" dirty="0" smtClean="0"/>
              <a:t>secuencial, paralela y </a:t>
            </a:r>
            <a:r>
              <a:rPr lang="es-PE" altLang="es-PE" sz="4000" dirty="0" smtClean="0"/>
              <a:t>concurrente</a:t>
            </a:r>
            <a:endParaRPr lang="es-PE" altLang="es-PE" sz="4000" dirty="0" smtClean="0"/>
          </a:p>
        </p:txBody>
      </p:sp>
    </p:spTree>
    <p:extLst>
      <p:ext uri="{BB962C8B-B14F-4D97-AF65-F5344CB8AC3E}">
        <p14:creationId xmlns:p14="http://schemas.microsoft.com/office/powerpoint/2010/main" val="402274960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70711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1. Introduccion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08412" y="1337329"/>
            <a:ext cx="8228012" cy="4700587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308199" indent="-298118">
              <a:spcAft>
                <a:spcPct val="0"/>
              </a:spcAft>
              <a:buNone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3600" b="1" dirty="0" smtClean="0"/>
              <a:t>Programas secuenciales: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3600" dirty="0" smtClean="0"/>
              <a:t>Una </a:t>
            </a:r>
            <a:r>
              <a:rPr lang="es-PE" altLang="es-PE" sz="3600" dirty="0" smtClean="0"/>
              <a:t>solución </a:t>
            </a:r>
            <a:r>
              <a:rPr lang="es-PE" altLang="es-PE" sz="3600" dirty="0" smtClean="0"/>
              <a:t>secuencial solo se preocupa de encontrar un algoritmo que resuelva el problema.  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3600" dirty="0" smtClean="0"/>
              <a:t>Son realizados en supercomputadoras tradicionales.</a:t>
            </a:r>
          </a:p>
        </p:txBody>
      </p:sp>
    </p:spTree>
    <p:extLst>
      <p:ext uri="{BB962C8B-B14F-4D97-AF65-F5344CB8AC3E}">
        <p14:creationId xmlns:p14="http://schemas.microsoft.com/office/powerpoint/2010/main" val="252131687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70711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1. Introduccion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047" y="1319400"/>
            <a:ext cx="8228012" cy="4700587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308199" indent="-298118">
              <a:spcAft>
                <a:spcPct val="0"/>
              </a:spcAft>
              <a:buNone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b="1" dirty="0" smtClean="0"/>
              <a:t>Supercomputadoras tradicionales: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dirty="0" smtClean="0"/>
              <a:t>Beneficios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Programación </a:t>
            </a:r>
            <a:r>
              <a:rPr lang="es-PE" altLang="es-PE" sz="1800" dirty="0" smtClean="0"/>
              <a:t>secuencial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Mas de 30 años de desarrollo de herramientas software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I/O relativamente simple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dirty="0" smtClean="0"/>
              <a:t>Limitaciones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Se requiere de sistemas sofisticados de enfriamiento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Rendimiento de procesador llegando a su limite.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Procesadores dedicados extremadamente caros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dirty="0" smtClean="0"/>
              <a:t>Tecnología</a:t>
            </a:r>
            <a:endParaRPr lang="es-PE" altLang="es-PE" sz="2400" dirty="0" smtClean="0"/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Máximo </a:t>
            </a:r>
            <a:r>
              <a:rPr lang="es-PE" altLang="es-PE" sz="1800" dirty="0" smtClean="0"/>
              <a:t>rendimiento posible con buen ancho de banda de memoria</a:t>
            </a:r>
          </a:p>
        </p:txBody>
      </p:sp>
    </p:spTree>
    <p:extLst>
      <p:ext uri="{BB962C8B-B14F-4D97-AF65-F5344CB8AC3E}">
        <p14:creationId xmlns:p14="http://schemas.microsoft.com/office/powerpoint/2010/main" val="45889229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70711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1. Introduccion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62200" y="1355258"/>
            <a:ext cx="8228012" cy="4700587"/>
          </a:xfrm>
        </p:spPr>
        <p:txBody>
          <a:bodyPr vert="horz" lIns="91440" tIns="0" rIns="91440" bIns="45720" rtlCol="0" anchor="ctr">
            <a:noAutofit/>
          </a:bodyPr>
          <a:lstStyle/>
          <a:p>
            <a:pPr marL="308199" indent="-298118">
              <a:spcAft>
                <a:spcPct val="0"/>
              </a:spcAft>
              <a:buNone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b="1" dirty="0" smtClean="0"/>
              <a:t>Que es paralelismo:</a:t>
            </a:r>
          </a:p>
          <a:p>
            <a:pPr marL="308199" indent="-298118">
              <a:spcAft>
                <a:spcPct val="0"/>
              </a:spcAft>
              <a:buNone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dirty="0" smtClean="0"/>
              <a:t>Es una estrategia compuesta de hardware y software para resolver problemas  computacionales complejos en forma mas </a:t>
            </a:r>
            <a:r>
              <a:rPr lang="es-PE" altLang="es-PE" sz="2400" dirty="0" smtClean="0"/>
              <a:t>rápida. </a:t>
            </a:r>
            <a:endParaRPr lang="es-PE" altLang="es-PE" sz="2400" dirty="0" smtClean="0"/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dirty="0" smtClean="0"/>
              <a:t>Paralelismo implica  </a:t>
            </a:r>
            <a:r>
              <a:rPr lang="es-PE" altLang="es-PE" sz="2400" dirty="0" smtClean="0"/>
              <a:t>además </a:t>
            </a:r>
            <a:r>
              <a:rPr lang="es-PE" altLang="es-PE" sz="2400" dirty="0" smtClean="0"/>
              <a:t>considerar infraestructura paralela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Supercomputadoras paralelas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400" dirty="0" smtClean="0"/>
              <a:t>Paralelismo en </a:t>
            </a:r>
            <a:r>
              <a:rPr lang="es-PE" altLang="es-PE" sz="2400" dirty="0" smtClean="0"/>
              <a:t>términos </a:t>
            </a:r>
            <a:r>
              <a:rPr lang="es-PE" altLang="es-PE" sz="2400" dirty="0" smtClean="0"/>
              <a:t>simples: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Dividir el problema en tareas mas pequeñas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Asignar las tareas a un conjunto de procesadores que trabajen </a:t>
            </a:r>
            <a:r>
              <a:rPr lang="es-PE" altLang="es-PE" sz="1800" dirty="0" smtClean="0"/>
              <a:t>simultáneamente.</a:t>
            </a:r>
            <a:endParaRPr lang="es-PE" altLang="es-PE" sz="1800" dirty="0" smtClean="0"/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800" dirty="0" smtClean="0"/>
              <a:t>Coordinar a los procesadores.</a:t>
            </a:r>
          </a:p>
        </p:txBody>
      </p:sp>
    </p:spTree>
    <p:extLst>
      <p:ext uri="{BB962C8B-B14F-4D97-AF65-F5344CB8AC3E}">
        <p14:creationId xmlns:p14="http://schemas.microsoft.com/office/powerpoint/2010/main" val="97139964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70711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1. Introduccion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90482" y="1426977"/>
            <a:ext cx="8228012" cy="4700587"/>
          </a:xfrm>
        </p:spPr>
        <p:txBody>
          <a:bodyPr vert="horz" lIns="91440" tIns="0" rIns="91440" bIns="45720" rtlCol="0" anchor="ctr">
            <a:noAutofit/>
          </a:bodyPr>
          <a:lstStyle/>
          <a:p>
            <a:pPr marL="308199" indent="-298118">
              <a:spcAft>
                <a:spcPct val="0"/>
              </a:spcAft>
              <a:buNone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000" b="1" dirty="0" smtClean="0"/>
              <a:t>Supercomputadoras paralelas: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000" dirty="0" smtClean="0"/>
              <a:t>Beneficios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Son de menor costo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Variedad de procesadores de </a:t>
            </a:r>
            <a:r>
              <a:rPr lang="es-PE" altLang="es-PE" sz="1600" dirty="0" smtClean="0"/>
              <a:t>propósito </a:t>
            </a:r>
            <a:r>
              <a:rPr lang="es-PE" altLang="es-PE" sz="1600" dirty="0" smtClean="0"/>
              <a:t>general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Buena capacidad de escalamiento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000" dirty="0" smtClean="0"/>
              <a:t>Limitaciones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Códigos </a:t>
            </a:r>
            <a:r>
              <a:rPr lang="es-PE" altLang="es-PE" sz="1600" dirty="0" smtClean="0"/>
              <a:t>secuenciales no aplica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I/O mas complicada.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Nueva </a:t>
            </a:r>
            <a:r>
              <a:rPr lang="es-PE" altLang="es-PE" sz="1600" dirty="0" smtClean="0"/>
              <a:t>tecnología: programación </a:t>
            </a:r>
            <a:r>
              <a:rPr lang="es-PE" altLang="es-PE" sz="1600" dirty="0" smtClean="0"/>
              <a:t>paralela</a:t>
            </a:r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Nueva </a:t>
            </a:r>
            <a:r>
              <a:rPr lang="es-PE" altLang="es-PE" sz="1600" dirty="0" smtClean="0"/>
              <a:t>tecnología </a:t>
            </a:r>
            <a:r>
              <a:rPr lang="es-PE" altLang="es-PE" sz="1600" dirty="0" smtClean="0"/>
              <a:t>de software: compiladores, depuradores</a:t>
            </a:r>
          </a:p>
          <a:p>
            <a:pPr marL="298118" indent="-288036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2000" dirty="0" smtClean="0"/>
              <a:t>Tecnología</a:t>
            </a:r>
            <a:endParaRPr lang="es-PE" altLang="es-PE" sz="2000" dirty="0" smtClean="0"/>
          </a:p>
          <a:p>
            <a:pPr lvl="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308199" algn="l"/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4385" algn="l"/>
                <a:tab pos="7331957" algn="l"/>
                <a:tab pos="7739527" algn="l"/>
                <a:tab pos="8147099" algn="l"/>
                <a:tab pos="8151419" algn="l"/>
              </a:tabLst>
              <a:defRPr/>
            </a:pPr>
            <a:r>
              <a:rPr lang="es-PE" altLang="es-PE" sz="1600" dirty="0" smtClean="0"/>
              <a:t>Uso de muchos procesadores pequeños que trabajen en una parte del problema a resolver </a:t>
            </a:r>
          </a:p>
        </p:txBody>
      </p:sp>
    </p:spTree>
    <p:extLst>
      <p:ext uri="{BB962C8B-B14F-4D97-AF65-F5344CB8AC3E}">
        <p14:creationId xmlns:p14="http://schemas.microsoft.com/office/powerpoint/2010/main" val="3271665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142576"/>
            <a:ext cx="8227583" cy="902974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mtClean="0"/>
              <a:t>2. Concepto de concurrencia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27530" y="1279806"/>
            <a:ext cx="8659906" cy="5120994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298118" indent="-298118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400" dirty="0" smtClean="0"/>
              <a:t>Concurrencia abarca conceptos como: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800" dirty="0" smtClean="0"/>
              <a:t>Compartición </a:t>
            </a:r>
            <a:r>
              <a:rPr lang="es-PE" altLang="es-PE" sz="2800" dirty="0"/>
              <a:t>y </a:t>
            </a:r>
            <a:r>
              <a:rPr lang="es-PE" altLang="es-PE" sz="2800" dirty="0" smtClean="0"/>
              <a:t>competición </a:t>
            </a:r>
            <a:r>
              <a:rPr lang="es-PE" altLang="es-PE" sz="2800" dirty="0"/>
              <a:t>de recursos compartidos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800" dirty="0" smtClean="0"/>
              <a:t>Comunicación </a:t>
            </a:r>
            <a:r>
              <a:rPr lang="es-PE" altLang="es-PE" sz="2800" dirty="0"/>
              <a:t>entre procesos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800" dirty="0" smtClean="0"/>
              <a:t>Sincronización </a:t>
            </a:r>
            <a:r>
              <a:rPr lang="es-PE" altLang="es-PE" sz="2800" dirty="0"/>
              <a:t>de actividades de </a:t>
            </a:r>
            <a:r>
              <a:rPr lang="es-PE" altLang="es-PE" sz="2800" dirty="0" err="1"/>
              <a:t>multiples</a:t>
            </a:r>
            <a:r>
              <a:rPr lang="es-PE" altLang="es-PE" sz="2800" dirty="0"/>
              <a:t> procesos colaborativos</a:t>
            </a:r>
          </a:p>
          <a:p>
            <a:pPr marL="663923" lvl="1" indent="-249152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800" dirty="0" smtClean="0"/>
              <a:t>Asignación </a:t>
            </a:r>
            <a:r>
              <a:rPr lang="es-PE" altLang="es-PE" sz="2800" dirty="0"/>
              <a:t>de </a:t>
            </a:r>
            <a:r>
              <a:rPr lang="es-PE" altLang="es-PE" sz="2800" dirty="0" smtClean="0"/>
              <a:t>CPU </a:t>
            </a:r>
            <a:r>
              <a:rPr lang="es-PE" altLang="es-PE" sz="2800" dirty="0"/>
              <a:t>a los procesos  </a:t>
            </a:r>
          </a:p>
          <a:p>
            <a:pPr marL="298118" indent="-298118"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298118" algn="l"/>
                <a:tab pos="393170" algn="l"/>
                <a:tab pos="800740" algn="l"/>
                <a:tab pos="1208311" algn="l"/>
                <a:tab pos="1615882" algn="l"/>
                <a:tab pos="2023453" algn="l"/>
                <a:tab pos="2431024" algn="l"/>
                <a:tab pos="2838595" algn="l"/>
                <a:tab pos="3246166" algn="l"/>
                <a:tab pos="3653737" algn="l"/>
                <a:tab pos="4061308" algn="l"/>
                <a:tab pos="4468879" algn="l"/>
                <a:tab pos="4876449" algn="l"/>
                <a:tab pos="5284021" algn="l"/>
                <a:tab pos="5691591" algn="l"/>
                <a:tab pos="6099163" algn="l"/>
                <a:tab pos="6506733" algn="l"/>
                <a:tab pos="6914305" algn="l"/>
                <a:tab pos="7321875" algn="l"/>
                <a:tab pos="7729447" algn="l"/>
                <a:tab pos="8137017" algn="l"/>
                <a:tab pos="8151419" algn="l"/>
              </a:tabLst>
            </a:pPr>
            <a:r>
              <a:rPr lang="es-PE" altLang="es-PE" sz="2400" dirty="0" smtClean="0"/>
              <a:t>Concurrencia se da en sistemas multiprocesadores o sistemas distribuidos y </a:t>
            </a:r>
            <a:r>
              <a:rPr lang="es-PE" altLang="es-PE" sz="2400" i="1" dirty="0" smtClean="0"/>
              <a:t>también </a:t>
            </a:r>
            <a:r>
              <a:rPr lang="es-PE" altLang="es-PE" sz="2400" i="1" dirty="0" smtClean="0"/>
              <a:t>en sistemas monoprocesadores</a:t>
            </a:r>
            <a:r>
              <a:rPr lang="es-PE" altLang="es-PE" sz="2400" dirty="0" smtClean="0"/>
              <a:t> con </a:t>
            </a:r>
            <a:r>
              <a:rPr lang="es-PE" altLang="es-PE" sz="2400" dirty="0" smtClean="0"/>
              <a:t>multiprogramación.</a:t>
            </a:r>
            <a:endParaRPr lang="es-PE" alt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7484130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1399</Words>
  <Application>Microsoft Office PowerPoint</Application>
  <PresentationFormat>Panorámica</PresentationFormat>
  <Paragraphs>193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 Unicode MS</vt:lpstr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Faceta</vt:lpstr>
      <vt:lpstr>UNIVERSIDAD NACIONAL MAYOR DE SAN MARCOS</vt:lpstr>
      <vt:lpstr>Escuela de Ingenieria de Sistemas</vt:lpstr>
      <vt:lpstr>Semana 01/03</vt:lpstr>
      <vt:lpstr>Agenda</vt:lpstr>
      <vt:lpstr>1. Introduccion</vt:lpstr>
      <vt:lpstr>1. Introduccion</vt:lpstr>
      <vt:lpstr>1. Introduccion</vt:lpstr>
      <vt:lpstr>1. Introduccion</vt:lpstr>
      <vt:lpstr>2. Concepto de concurrencia</vt:lpstr>
      <vt:lpstr>2. Concepto de concurrencia</vt:lpstr>
      <vt:lpstr>2. Concepto de concurrencia</vt:lpstr>
      <vt:lpstr>2. Concepto de concurrencia</vt:lpstr>
      <vt:lpstr>2. Concepto de concurrencia</vt:lpstr>
      <vt:lpstr>2. Procesos e Hilos</vt:lpstr>
      <vt:lpstr>2. Procesos e Hilos</vt:lpstr>
      <vt:lpstr>2. Procesos e Hilos</vt:lpstr>
      <vt:lpstr>2. Procesos e Hilos</vt:lpstr>
      <vt:lpstr>2. Procesos e Hilos</vt:lpstr>
      <vt:lpstr>2. Procesos e Hilos</vt:lpstr>
      <vt:lpstr>2. Procesos e Hilos</vt:lpstr>
      <vt:lpstr>3. Prog. secuencial, paralela y concurrente</vt:lpstr>
      <vt:lpstr>3. Prog. secuencial, paralela y concurrente</vt:lpstr>
      <vt:lpstr>3. Prog. secuencial, paralela y concurrente</vt:lpstr>
      <vt:lpstr>3. Prog. secuencial, paralela y concurrente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MAYOR DE SAN MARCOS</dc:title>
  <dc:creator>Victor Hugo Bustamante Olivera</dc:creator>
  <cp:lastModifiedBy>Victor Hugo Bustamante Olivera</cp:lastModifiedBy>
  <cp:revision>10</cp:revision>
  <dcterms:created xsi:type="dcterms:W3CDTF">2017-04-05T21:59:44Z</dcterms:created>
  <dcterms:modified xsi:type="dcterms:W3CDTF">2017-04-05T22:10:34Z</dcterms:modified>
</cp:coreProperties>
</file>