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19EF6-2071-4D33-8083-5EA4EBC4C6B6}" type="datetimeFigureOut">
              <a:rPr lang="es-PE" smtClean="0"/>
              <a:t>12/04/2017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58B0-508A-4822-9905-52E6CC905C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72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EE1FB0F-3E34-4319-8BD1-4559B63759C0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15366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123F023-A7F3-449C-95BB-D655788B706B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8087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7123F023-A7F3-449C-95BB-D655788B706B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8087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A4B050C-0420-44ED-8E74-60AA573AE428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01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A4B050C-0420-44ED-8E74-60AA573AE428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01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A62FF123-353B-4C46-9D5D-C06F90C350BE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4609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3223438-DD35-4559-999F-FDA21124B907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936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4918C608-4338-4006-8683-81081ED509B1}" type="slidenum">
              <a:rPr lang="es-PE" altLang="es-PE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es-PE" altLang="es-PE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217488" y="812800"/>
            <a:ext cx="7121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194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2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0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8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Programación Concurrente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Curso programación paralela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27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dirty="0" smtClean="0"/>
              <a:t>4. </a:t>
            </a:r>
            <a:r>
              <a:rPr lang="es-PE" altLang="es-PE" dirty="0" smtClean="0"/>
              <a:t>Programación  </a:t>
            </a:r>
            <a:r>
              <a:rPr lang="es-PE" altLang="es-PE" dirty="0" smtClean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s-PE" altLang="es-PE" sz="4000" dirty="0"/>
              <a:t>Programación inherentemente concurrente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s-PE" altLang="es-PE" sz="3200" b="1" dirty="0"/>
              <a:t>Programa concurrente</a:t>
            </a:r>
            <a:r>
              <a:rPr lang="es-PE" altLang="es-PE" sz="3200" dirty="0"/>
              <a:t>. Es un programa  Diseñado para tener dos  o mas contextos de ejecución, decimos que es un tipo de programa multihebrado, porque tiene mas de un contexto de ejecución.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3200" dirty="0"/>
              <a:t>Puede darse en sistemas monoprocesador o multiprocesador</a:t>
            </a:r>
            <a:r>
              <a:rPr lang="es-PE" altLang="es-PE" sz="3200" dirty="0" smtClean="0"/>
              <a:t>.</a:t>
            </a:r>
            <a:endParaRPr lang="es-PE" altLang="es-PE" sz="3200" dirty="0"/>
          </a:p>
        </p:txBody>
      </p:sp>
    </p:spTree>
    <p:extLst>
      <p:ext uri="{BB962C8B-B14F-4D97-AF65-F5344CB8AC3E}">
        <p14:creationId xmlns:p14="http://schemas.microsoft.com/office/powerpoint/2010/main" val="9114267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97280" y="2022233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PE" sz="3600" dirty="0" smtClean="0"/>
              <a:t>Propiedad </a:t>
            </a:r>
            <a:r>
              <a:rPr lang="es-PE" sz="3600" dirty="0"/>
              <a:t>de seguridad (safety). En cada instante de la </a:t>
            </a:r>
            <a:r>
              <a:rPr lang="es-PE" sz="3600" dirty="0" smtClean="0"/>
              <a:t>ejecución </a:t>
            </a:r>
            <a:r>
              <a:rPr lang="es-PE" sz="3600" dirty="0"/>
              <a:t>no debe haberse </a:t>
            </a:r>
            <a:r>
              <a:rPr lang="es-PE" sz="3600" dirty="0" smtClean="0"/>
              <a:t>producido algo </a:t>
            </a:r>
            <a:r>
              <a:rPr lang="es-PE" sz="3600" dirty="0"/>
              <a:t>que haga entrar al programa a un estado </a:t>
            </a:r>
            <a:r>
              <a:rPr lang="es-PE" sz="3600" dirty="0" smtClean="0"/>
              <a:t>erróneo.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PE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E" sz="3600" dirty="0"/>
              <a:t>Dos procesos no deben entrar </a:t>
            </a:r>
            <a:r>
              <a:rPr lang="es-PE" sz="3600" dirty="0" smtClean="0"/>
              <a:t>simultáneamente </a:t>
            </a:r>
            <a:r>
              <a:rPr lang="es-PE" sz="3600" dirty="0"/>
              <a:t>a una </a:t>
            </a:r>
            <a:r>
              <a:rPr lang="es-PE" sz="3600" dirty="0" smtClean="0"/>
              <a:t>sección </a:t>
            </a:r>
            <a:r>
              <a:rPr lang="es-PE" sz="3600" dirty="0"/>
              <a:t>critica</a:t>
            </a:r>
            <a:r>
              <a:rPr lang="es-PE" sz="3200" dirty="0" smtClean="0"/>
              <a:t>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5471684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97280" y="2022233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PE" sz="3600" dirty="0" smtClean="0"/>
              <a:t>El </a:t>
            </a:r>
            <a:r>
              <a:rPr lang="es-PE" sz="3600" dirty="0"/>
              <a:t>consumidor no debe consumir el dato antes de que el productor los haya producido</a:t>
            </a:r>
            <a:r>
              <a:rPr lang="es-PE" sz="3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PE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E" sz="3600" dirty="0"/>
              <a:t>Un proceso no respeta un punto de sincronismo</a:t>
            </a:r>
            <a:r>
              <a:rPr lang="es-PE" sz="3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PE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E" sz="3600" dirty="0"/>
              <a:t>Un proceso permanece a la espera de un evento que nunca se </a:t>
            </a:r>
            <a:r>
              <a:rPr lang="es-PE" sz="3600" dirty="0" smtClean="0"/>
              <a:t>producirá.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5471684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8118" indent="-289477">
              <a:lnSpc>
                <a:spcPct val="93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s-PE" altLang="es-PE" sz="2903" b="1" dirty="0" smtClean="0"/>
              <a:t>Seguridad</a:t>
            </a:r>
            <a:r>
              <a:rPr lang="es-PE" altLang="es-PE" sz="2903" dirty="0" smtClean="0"/>
              <a:t> </a:t>
            </a:r>
            <a:r>
              <a:rPr lang="es-PE" altLang="es-PE" sz="2903" b="1" dirty="0"/>
              <a:t>en sistemas concurrentes</a:t>
            </a:r>
            <a:r>
              <a:rPr lang="es-PE" altLang="es-PE" sz="2903" b="1" dirty="0" smtClean="0"/>
              <a:t>:</a:t>
            </a:r>
          </a:p>
          <a:p>
            <a:pPr marL="298118" indent="-289477">
              <a:lnSpc>
                <a:spcPct val="93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endParaRPr lang="es-PE" altLang="es-PE" sz="2903" b="1" dirty="0"/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2800" dirty="0"/>
              <a:t>Las practicas seguras  de </a:t>
            </a:r>
            <a:r>
              <a:rPr lang="es-PE" altLang="es-PE" sz="2800" dirty="0" smtClean="0"/>
              <a:t>programación </a:t>
            </a:r>
            <a:r>
              <a:rPr lang="es-PE" altLang="es-PE" sz="2800" dirty="0"/>
              <a:t>concurrente son generalizaciones de las practicas de </a:t>
            </a:r>
            <a:r>
              <a:rPr lang="es-PE" altLang="es-PE" sz="2800" dirty="0" smtClean="0"/>
              <a:t>programación </a:t>
            </a:r>
            <a:r>
              <a:rPr lang="es-PE" altLang="es-PE" sz="2800" dirty="0"/>
              <a:t>secuencial segura</a:t>
            </a:r>
            <a:r>
              <a:rPr lang="es-PE" altLang="es-PE" sz="2800" dirty="0" smtClean="0"/>
              <a:t>.</a:t>
            </a:r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endParaRPr lang="es-PE" altLang="es-PE" sz="2800" dirty="0" smtClean="0"/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2800" dirty="0"/>
              <a:t>La seguridad tiene  un componente temporal, en los programas concurrentes hay que garantizar que solo se accede a los objetos cuando tiene un estado coherente o consistente</a:t>
            </a:r>
            <a:r>
              <a:rPr lang="es-PE" altLang="es-PE" sz="2400" dirty="0"/>
              <a:t>.</a:t>
            </a:r>
          </a:p>
          <a:p>
            <a:pPr marL="384048" lvl="2" indent="0">
              <a:lnSpc>
                <a:spcPct val="93000"/>
              </a:lnSpc>
              <a:buClr>
                <a:srgbClr val="000000"/>
              </a:buClr>
              <a:buSzPct val="100000"/>
              <a:buNone/>
              <a:defRPr/>
            </a:pPr>
            <a:endParaRPr lang="es-PE" altLang="es-PE" sz="2400" dirty="0"/>
          </a:p>
        </p:txBody>
      </p:sp>
    </p:spTree>
    <p:extLst>
      <p:ext uri="{BB962C8B-B14F-4D97-AF65-F5344CB8AC3E}">
        <p14:creationId xmlns:p14="http://schemas.microsoft.com/office/powerpoint/2010/main" val="33733719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118" lvl="0" indent="-289477">
              <a:lnSpc>
                <a:spcPct val="93000"/>
              </a:lnSpc>
              <a:buClr>
                <a:srgbClr val="000000"/>
              </a:buClr>
              <a:buFont typeface="Symbol" panose="05050102010706020507" pitchFamily="18" charset="2"/>
              <a:buChar char=""/>
              <a:defRPr/>
            </a:pPr>
            <a:r>
              <a:rPr lang="es-PE" altLang="es-PE" sz="2903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Seguridad</a:t>
            </a:r>
            <a:r>
              <a:rPr lang="es-PE" altLang="es-PE" sz="2903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altLang="es-PE" sz="2903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 sistemas </a:t>
            </a:r>
            <a:r>
              <a:rPr lang="es-PE" altLang="es-PE" sz="2903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concurrentes (continuación):</a:t>
            </a:r>
            <a:endParaRPr lang="es-PE" altLang="es-PE" sz="2903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endParaRPr lang="es-PE" altLang="es-PE" sz="2400" dirty="0" smtClean="0"/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2800" dirty="0" smtClean="0"/>
              <a:t>Un </a:t>
            </a:r>
            <a:r>
              <a:rPr lang="es-PE" altLang="es-PE" sz="2800" dirty="0"/>
              <a:t>objeto es coherente  si satisface todos los invariantes entre sus atributos que son inherentes a su naturaleza</a:t>
            </a:r>
            <a:r>
              <a:rPr lang="es-PE" altLang="es-PE" sz="2800" dirty="0" smtClean="0"/>
              <a:t>.</a:t>
            </a:r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endParaRPr lang="es-PE" altLang="es-PE" sz="2800" dirty="0"/>
          </a:p>
          <a:p>
            <a:pPr lvl="2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s-PE" altLang="es-PE" sz="2800" dirty="0" smtClean="0"/>
              <a:t>Un </a:t>
            </a:r>
            <a:r>
              <a:rPr lang="es-PE" altLang="es-PE" sz="2800" dirty="0"/>
              <a:t>objeto no debe ser utilizado mientras se encuentra en un estado transitorio incoherente</a:t>
            </a:r>
            <a:r>
              <a:rPr lang="es-PE" altLang="es-PE" sz="2800" dirty="0" smtClean="0"/>
              <a:t>.</a:t>
            </a:r>
            <a:endParaRPr lang="es-PE" altLang="es-PE" sz="2800" dirty="0"/>
          </a:p>
        </p:txBody>
      </p:sp>
    </p:spTree>
    <p:extLst>
      <p:ext uri="{BB962C8B-B14F-4D97-AF65-F5344CB8AC3E}">
        <p14:creationId xmlns:p14="http://schemas.microsoft.com/office/powerpoint/2010/main" val="33733719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None/>
            </a:pPr>
            <a:r>
              <a:rPr lang="es-PE" altLang="es-PE" sz="2903" b="1" dirty="0" smtClean="0">
                <a:solidFill>
                  <a:srgbClr val="000000"/>
                </a:solidFill>
              </a:rPr>
              <a:t>Propiedad </a:t>
            </a:r>
            <a:r>
              <a:rPr lang="es-PE" altLang="es-PE" sz="2903" b="1" dirty="0">
                <a:solidFill>
                  <a:srgbClr val="000000"/>
                </a:solidFill>
              </a:rPr>
              <a:t>de vivacidad </a:t>
            </a:r>
            <a:r>
              <a:rPr lang="es-PE" altLang="es-PE" sz="2903" dirty="0">
                <a:solidFill>
                  <a:srgbClr val="000000"/>
                </a:solidFill>
              </a:rPr>
              <a:t>(liveness). Las sentencias que se ejecuten deben contribuir a un avance constructivo para alcanzar el objetivo funcional del programa: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s-PE" altLang="es-PE" sz="3200" b="1" dirty="0">
                <a:solidFill>
                  <a:srgbClr val="000000"/>
                </a:solidFill>
              </a:rPr>
              <a:t>Bloqueos activos</a:t>
            </a:r>
            <a:r>
              <a:rPr lang="es-PE" altLang="es-PE" sz="3200" dirty="0">
                <a:solidFill>
                  <a:srgbClr val="000000"/>
                </a:solidFill>
              </a:rPr>
              <a:t> (livelock). Dos procesos ejecutan sentencias que no hacen avanzar el programa.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s-PE" altLang="es-PE" sz="3200" b="1" dirty="0">
                <a:solidFill>
                  <a:srgbClr val="000000"/>
                </a:solidFill>
              </a:rPr>
              <a:t>Aplazamiento indefinido </a:t>
            </a:r>
            <a:r>
              <a:rPr lang="es-PE" altLang="es-PE" sz="3200" dirty="0">
                <a:solidFill>
                  <a:srgbClr val="000000"/>
                </a:solidFill>
              </a:rPr>
              <a:t>(starvation). Un programa se queda sin tiempo de procesador para avanzar</a:t>
            </a:r>
            <a:r>
              <a:rPr lang="es-PE" altLang="es-PE" sz="1414" dirty="0">
                <a:solidFill>
                  <a:srgbClr val="000000"/>
                </a:solidFill>
              </a:rPr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67996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None/>
            </a:pPr>
            <a:r>
              <a:rPr lang="es-PE" altLang="es-PE" sz="2903" dirty="0">
                <a:solidFill>
                  <a:srgbClr val="000000"/>
                </a:solidFill>
              </a:rPr>
              <a:t>Todo programa concurrente debe satisfacer</a:t>
            </a:r>
          </a:p>
          <a:p>
            <a:pPr>
              <a:buClrTx/>
              <a:buNone/>
            </a:pPr>
            <a:r>
              <a:rPr lang="es-PE" altLang="es-PE" sz="2903" b="1" dirty="0">
                <a:solidFill>
                  <a:srgbClr val="000000"/>
                </a:solidFill>
              </a:rPr>
              <a:t>Las </a:t>
            </a:r>
            <a:r>
              <a:rPr lang="es-PE" altLang="es-PE" sz="2903" b="1" dirty="0" smtClean="0">
                <a:solidFill>
                  <a:srgbClr val="000000"/>
                </a:solidFill>
              </a:rPr>
              <a:t>propiedades </a:t>
            </a:r>
            <a:r>
              <a:rPr lang="es-PE" altLang="es-PE" sz="2903" b="1" dirty="0">
                <a:solidFill>
                  <a:srgbClr val="000000"/>
                </a:solidFill>
              </a:rPr>
              <a:t>de seguridad y vivacidad </a:t>
            </a:r>
            <a:r>
              <a:rPr lang="es-PE" altLang="es-PE" sz="2903" dirty="0">
                <a:solidFill>
                  <a:srgbClr val="000000"/>
                </a:solidFill>
              </a:rPr>
              <a:t>. Suelen tener efectos </a:t>
            </a:r>
            <a:r>
              <a:rPr lang="es-PE" altLang="es-PE" sz="2903" dirty="0" smtClean="0">
                <a:solidFill>
                  <a:srgbClr val="000000"/>
                </a:solidFill>
              </a:rPr>
              <a:t>contrapuestos:</a:t>
            </a:r>
            <a:endParaRPr lang="es-PE" altLang="es-PE" sz="2903" dirty="0">
              <a:solidFill>
                <a:srgbClr val="000000"/>
              </a:solidFill>
            </a:endParaRP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s-PE" altLang="es-PE" sz="2800" b="1" dirty="0">
                <a:solidFill>
                  <a:srgbClr val="000000"/>
                </a:solidFill>
              </a:rPr>
              <a:t>La practica de </a:t>
            </a:r>
            <a:r>
              <a:rPr lang="es-PE" altLang="es-PE" sz="2800" b="1" dirty="0" smtClean="0">
                <a:solidFill>
                  <a:srgbClr val="000000"/>
                </a:solidFill>
              </a:rPr>
              <a:t>Ingeniería </a:t>
            </a:r>
            <a:r>
              <a:rPr lang="es-PE" altLang="es-PE" sz="2800" b="1" dirty="0">
                <a:solidFill>
                  <a:srgbClr val="000000"/>
                </a:solidFill>
              </a:rPr>
              <a:t>de software</a:t>
            </a:r>
            <a:r>
              <a:rPr lang="es-PE" altLang="es-PE" sz="2800" dirty="0">
                <a:solidFill>
                  <a:srgbClr val="000000"/>
                </a:solidFill>
              </a:rPr>
              <a:t>. Pone </a:t>
            </a:r>
            <a:r>
              <a:rPr lang="es-PE" altLang="es-PE" sz="2800" dirty="0" smtClean="0">
                <a:solidFill>
                  <a:srgbClr val="000000"/>
                </a:solidFill>
              </a:rPr>
              <a:t>énfasis </a:t>
            </a:r>
            <a:r>
              <a:rPr lang="es-PE" altLang="es-PE" sz="2800" dirty="0">
                <a:solidFill>
                  <a:srgbClr val="000000"/>
                </a:solidFill>
              </a:rPr>
              <a:t>en el </a:t>
            </a:r>
            <a:r>
              <a:rPr lang="es-PE" altLang="es-PE" sz="2800" dirty="0" smtClean="0">
                <a:solidFill>
                  <a:srgbClr val="000000"/>
                </a:solidFill>
              </a:rPr>
              <a:t>diseño </a:t>
            </a:r>
            <a:r>
              <a:rPr lang="es-PE" altLang="es-PE" sz="2800" dirty="0">
                <a:solidFill>
                  <a:srgbClr val="000000"/>
                </a:solidFill>
              </a:rPr>
              <a:t>de la seguridad, pero se asegura de que el </a:t>
            </a:r>
            <a:r>
              <a:rPr lang="es-PE" altLang="es-PE" sz="2800" dirty="0" smtClean="0">
                <a:solidFill>
                  <a:srgbClr val="000000"/>
                </a:solidFill>
              </a:rPr>
              <a:t>código </a:t>
            </a:r>
            <a:r>
              <a:rPr lang="es-PE" altLang="es-PE" sz="2800" dirty="0">
                <a:solidFill>
                  <a:srgbClr val="000000"/>
                </a:solidFill>
              </a:rPr>
              <a:t>no hace nada imprevisto o peligroso.</a:t>
            </a:r>
          </a:p>
          <a:p>
            <a:pPr lvl="2">
              <a:buFont typeface="Times New Roman" panose="02020603050405020304" pitchFamily="18" charset="0"/>
              <a:buChar char="–"/>
            </a:pPr>
            <a:r>
              <a:rPr lang="es-PE" altLang="es-PE" sz="2800" dirty="0">
                <a:solidFill>
                  <a:srgbClr val="000000"/>
                </a:solidFill>
              </a:rPr>
              <a:t>El mayor tiempo de </a:t>
            </a:r>
            <a:r>
              <a:rPr lang="es-PE" altLang="es-PE" sz="2800" dirty="0" smtClean="0">
                <a:solidFill>
                  <a:srgbClr val="000000"/>
                </a:solidFill>
              </a:rPr>
              <a:t>diseño </a:t>
            </a:r>
            <a:r>
              <a:rPr lang="es-PE" altLang="es-PE" sz="2800" dirty="0">
                <a:solidFill>
                  <a:srgbClr val="000000"/>
                </a:solidFill>
              </a:rPr>
              <a:t>de una aplicación concurrente se emplea en aspectos relacionados con la vivacidad, evitar bloqueos, incrementar el rendimiento, etc</a:t>
            </a:r>
            <a:r>
              <a:rPr lang="es-PE" altLang="es-PE" sz="2800" dirty="0" smtClean="0">
                <a:solidFill>
                  <a:srgbClr val="000000"/>
                </a:solidFill>
              </a:rPr>
              <a:t>.</a:t>
            </a:r>
            <a:endParaRPr lang="es-PE" altLang="es-PE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204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</a:pPr>
            <a:r>
              <a:rPr lang="es-PE" altLang="es-PE" sz="4400" dirty="0"/>
              <a:t>5. Propiedades </a:t>
            </a:r>
            <a:r>
              <a:rPr lang="es-PE" altLang="es-PE" sz="4400" dirty="0" smtClean="0"/>
              <a:t>programación  </a:t>
            </a:r>
            <a:r>
              <a:rPr lang="es-PE" altLang="es-PE" sz="4400" dirty="0"/>
              <a:t>concurrente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es-PE" altLang="es-PE" sz="2903" b="1" dirty="0" smtClean="0">
                <a:solidFill>
                  <a:srgbClr val="000000"/>
                </a:solidFill>
              </a:rPr>
              <a:t>Fallos </a:t>
            </a:r>
            <a:r>
              <a:rPr lang="es-PE" altLang="es-PE" sz="2903" b="1" dirty="0">
                <a:solidFill>
                  <a:srgbClr val="000000"/>
                </a:solidFill>
              </a:rPr>
              <a:t>de vivacidad </a:t>
            </a:r>
            <a:r>
              <a:rPr lang="es-PE" altLang="es-PE" sz="2903" dirty="0">
                <a:solidFill>
                  <a:srgbClr val="000000"/>
                </a:solidFill>
              </a:rPr>
              <a:t>. Generalmente una falta temporal de </a:t>
            </a:r>
            <a:r>
              <a:rPr lang="es-PE" altLang="es-PE" sz="2903" dirty="0" smtClean="0">
                <a:solidFill>
                  <a:srgbClr val="000000"/>
                </a:solidFill>
              </a:rPr>
              <a:t>ejecución </a:t>
            </a:r>
            <a:r>
              <a:rPr lang="es-PE" altLang="es-PE" sz="2903" dirty="0">
                <a:solidFill>
                  <a:srgbClr val="000000"/>
                </a:solidFill>
              </a:rPr>
              <a:t>es normal y aceptable, sin embargo una falta permanente o ilimitada de </a:t>
            </a:r>
            <a:r>
              <a:rPr lang="es-PE" altLang="es-PE" sz="2903" dirty="0" smtClean="0">
                <a:solidFill>
                  <a:srgbClr val="000000"/>
                </a:solidFill>
              </a:rPr>
              <a:t>ejecución </a:t>
            </a:r>
            <a:r>
              <a:rPr lang="es-PE" altLang="es-PE" sz="2903" dirty="0">
                <a:solidFill>
                  <a:srgbClr val="000000"/>
                </a:solidFill>
              </a:rPr>
              <a:t>es un  problema que impide  el correcto funcionamiento del programa: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PE" altLang="es-PE" sz="2800" b="1" dirty="0">
                <a:solidFill>
                  <a:srgbClr val="000000"/>
                </a:solidFill>
              </a:rPr>
              <a:t>Interbloqueo</a:t>
            </a:r>
            <a:r>
              <a:rPr lang="es-PE" altLang="es-PE" sz="2800" dirty="0">
                <a:solidFill>
                  <a:srgbClr val="000000"/>
                </a:solidFill>
              </a:rPr>
              <a:t>. Dependencia circular entre threads, en el que cada uno requiere para ejecutarse un recurso que posee otro.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s-PE" altLang="es-PE" sz="2800" b="1" dirty="0" smtClean="0">
                <a:solidFill>
                  <a:srgbClr val="000000"/>
                </a:solidFill>
              </a:rPr>
              <a:t>Inanición</a:t>
            </a:r>
            <a:r>
              <a:rPr lang="es-PE" altLang="es-PE" sz="2800" dirty="0" smtClean="0">
                <a:solidFill>
                  <a:srgbClr val="000000"/>
                </a:solidFill>
              </a:rPr>
              <a:t>. </a:t>
            </a:r>
            <a:r>
              <a:rPr lang="es-PE" altLang="es-PE" sz="2800" dirty="0">
                <a:solidFill>
                  <a:srgbClr val="000000"/>
                </a:solidFill>
              </a:rPr>
              <a:t>La CPU que tiene que ejecutar el thread esta permanente  ocupada por la </a:t>
            </a:r>
            <a:r>
              <a:rPr lang="es-PE" altLang="es-PE" sz="2800" dirty="0" smtClean="0">
                <a:solidFill>
                  <a:srgbClr val="000000"/>
                </a:solidFill>
              </a:rPr>
              <a:t>ejecución </a:t>
            </a:r>
            <a:r>
              <a:rPr lang="es-PE" altLang="es-PE" sz="2800" dirty="0">
                <a:solidFill>
                  <a:srgbClr val="000000"/>
                </a:solidFill>
              </a:rPr>
              <a:t>de otros threads que tienen mayor prioridad de </a:t>
            </a:r>
            <a:r>
              <a:rPr lang="es-PE" altLang="es-PE" sz="2800" dirty="0" smtClean="0">
                <a:solidFill>
                  <a:srgbClr val="000000"/>
                </a:solidFill>
              </a:rPr>
              <a:t>ejecución</a:t>
            </a:r>
            <a:endParaRPr lang="es-PE" altLang="es-PE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8490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477</Words>
  <Application>Microsoft Office PowerPoint</Application>
  <PresentationFormat>Panorámica</PresentationFormat>
  <Paragraphs>49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Symbol</vt:lpstr>
      <vt:lpstr>Times New Roman</vt:lpstr>
      <vt:lpstr>Retrospección</vt:lpstr>
      <vt:lpstr>Programación Concurrente</vt:lpstr>
      <vt:lpstr>4. Programación  concurrente</vt:lpstr>
      <vt:lpstr>5. Propiedades programación  concurrente</vt:lpstr>
      <vt:lpstr>5. Propiedades programación  concurrente</vt:lpstr>
      <vt:lpstr>5. Propiedades programación  concurrente</vt:lpstr>
      <vt:lpstr>5. Propiedades programación  concurrente</vt:lpstr>
      <vt:lpstr>5. Propiedades programación  concurrente</vt:lpstr>
      <vt:lpstr>5. Propiedades programación  concurrente</vt:lpstr>
      <vt:lpstr>5. Propiedades programación  concurrente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Concurrente</dc:title>
  <dc:creator>Victor Hugo Bustamante Olivera</dc:creator>
  <cp:lastModifiedBy>Victor Hugo Bustamante Olivera</cp:lastModifiedBy>
  <cp:revision>2</cp:revision>
  <dcterms:created xsi:type="dcterms:W3CDTF">2017-04-12T20:29:05Z</dcterms:created>
  <dcterms:modified xsi:type="dcterms:W3CDTF">2017-04-12T20:45:44Z</dcterms:modified>
</cp:coreProperties>
</file>