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70" r:id="rId4"/>
    <p:sldId id="271" r:id="rId5"/>
    <p:sldId id="272" r:id="rId6"/>
    <p:sldId id="273" r:id="rId7"/>
    <p:sldId id="257" r:id="rId8"/>
    <p:sldId id="266" r:id="rId9"/>
    <p:sldId id="258" r:id="rId10"/>
    <p:sldId id="274" r:id="rId11"/>
    <p:sldId id="259" r:id="rId12"/>
    <p:sldId id="260" r:id="rId13"/>
    <p:sldId id="261" r:id="rId14"/>
    <p:sldId id="267" r:id="rId15"/>
    <p:sldId id="268" r:id="rId16"/>
    <p:sldId id="262" r:id="rId17"/>
    <p:sldId id="263" r:id="rId18"/>
    <p:sldId id="264" r:id="rId1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42" d="100"/>
          <a:sy n="42" d="100"/>
        </p:scale>
        <p:origin x="72"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EF937-90D3-48BD-9947-B6EF41976FF5}" type="datetimeFigureOut">
              <a:rPr lang="es-PE" smtClean="0"/>
              <a:t>19/04/2017</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ACDE6-E515-4D4F-9100-138B9B99F413}" type="slidenum">
              <a:rPr lang="es-PE" smtClean="0"/>
              <a:t>‹Nº›</a:t>
            </a:fld>
            <a:endParaRPr lang="es-PE"/>
          </a:p>
        </p:txBody>
      </p:sp>
    </p:spTree>
    <p:extLst>
      <p:ext uri="{BB962C8B-B14F-4D97-AF65-F5344CB8AC3E}">
        <p14:creationId xmlns:p14="http://schemas.microsoft.com/office/powerpoint/2010/main" val="316886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214C95F1-5ED0-4DC4-8A40-C5BC0C24EF62}" type="slidenum">
              <a:rPr lang="es-PE" altLang="es-PE">
                <a:solidFill>
                  <a:srgbClr val="000000"/>
                </a:solidFill>
                <a:latin typeface="Times New Roman" panose="02020603050405020304" pitchFamily="18" charset="0"/>
              </a:rPr>
              <a:pPr>
                <a:lnSpc>
                  <a:spcPct val="95000"/>
                </a:lnSpc>
                <a:buClrTx/>
                <a:buFontTx/>
                <a:buNone/>
              </a:pPr>
              <a:t>7</a:t>
            </a:fld>
            <a:endParaRPr lang="es-PE" altLang="es-PE">
              <a:solidFill>
                <a:srgbClr val="000000"/>
              </a:solidFill>
              <a:latin typeface="Times New Roman" panose="02020603050405020304" pitchFamily="18" charset="0"/>
            </a:endParaRPr>
          </a:p>
        </p:txBody>
      </p:sp>
      <p:sp>
        <p:nvSpPr>
          <p:cNvPr id="65539"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770699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EBD8D96F-AD39-4CC3-B5A9-D63D6845DC63}" type="slidenum">
              <a:rPr lang="es-PE" altLang="es-PE">
                <a:solidFill>
                  <a:srgbClr val="000000"/>
                </a:solidFill>
                <a:latin typeface="Times New Roman" panose="02020603050405020304" pitchFamily="18" charset="0"/>
              </a:rPr>
              <a:pPr>
                <a:lnSpc>
                  <a:spcPct val="95000"/>
                </a:lnSpc>
                <a:buClrTx/>
                <a:buFontTx/>
                <a:buNone/>
              </a:pPr>
              <a:t>18</a:t>
            </a:fld>
            <a:endParaRPr lang="es-PE" altLang="es-PE">
              <a:solidFill>
                <a:srgbClr val="000000"/>
              </a:solidFill>
              <a:latin typeface="Times New Roman" panose="02020603050405020304" pitchFamily="18" charset="0"/>
            </a:endParaRPr>
          </a:p>
        </p:txBody>
      </p:sp>
      <p:sp>
        <p:nvSpPr>
          <p:cNvPr id="79875"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9876"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247967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214C95F1-5ED0-4DC4-8A40-C5BC0C24EF62}" type="slidenum">
              <a:rPr lang="es-PE" altLang="es-PE">
                <a:solidFill>
                  <a:srgbClr val="000000"/>
                </a:solidFill>
                <a:latin typeface="Times New Roman" panose="02020603050405020304" pitchFamily="18" charset="0"/>
              </a:rPr>
              <a:pPr>
                <a:lnSpc>
                  <a:spcPct val="95000"/>
                </a:lnSpc>
                <a:buClrTx/>
                <a:buFontTx/>
                <a:buNone/>
              </a:pPr>
              <a:t>8</a:t>
            </a:fld>
            <a:endParaRPr lang="es-PE" altLang="es-PE">
              <a:solidFill>
                <a:srgbClr val="000000"/>
              </a:solidFill>
              <a:latin typeface="Times New Roman" panose="02020603050405020304" pitchFamily="18" charset="0"/>
            </a:endParaRPr>
          </a:p>
        </p:txBody>
      </p:sp>
      <p:sp>
        <p:nvSpPr>
          <p:cNvPr id="65539"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40"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7706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872635CF-9B2B-4192-AD5C-F233957D661E}" type="slidenum">
              <a:rPr lang="es-PE" altLang="es-PE">
                <a:solidFill>
                  <a:srgbClr val="000000"/>
                </a:solidFill>
                <a:latin typeface="Times New Roman" panose="02020603050405020304" pitchFamily="18" charset="0"/>
              </a:rPr>
              <a:pPr>
                <a:lnSpc>
                  <a:spcPct val="95000"/>
                </a:lnSpc>
                <a:buClrTx/>
                <a:buFontTx/>
                <a:buNone/>
              </a:pPr>
              <a:t>9</a:t>
            </a:fld>
            <a:endParaRPr lang="es-PE" altLang="es-PE">
              <a:solidFill>
                <a:srgbClr val="000000"/>
              </a:solidFill>
              <a:latin typeface="Times New Roman" panose="02020603050405020304" pitchFamily="18" charset="0"/>
            </a:endParaRPr>
          </a:p>
        </p:txBody>
      </p:sp>
      <p:sp>
        <p:nvSpPr>
          <p:cNvPr id="67587"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8"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1616315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45C287AE-34E0-439C-8903-0F51531BE931}" type="slidenum">
              <a:rPr lang="es-PE" altLang="es-PE">
                <a:solidFill>
                  <a:srgbClr val="000000"/>
                </a:solidFill>
                <a:latin typeface="Times New Roman" panose="02020603050405020304" pitchFamily="18" charset="0"/>
              </a:rPr>
              <a:pPr>
                <a:lnSpc>
                  <a:spcPct val="95000"/>
                </a:lnSpc>
                <a:buClrTx/>
                <a:buFontTx/>
                <a:buNone/>
              </a:pPr>
              <a:t>11</a:t>
            </a:fld>
            <a:endParaRPr lang="es-PE" altLang="es-PE">
              <a:solidFill>
                <a:srgbClr val="000000"/>
              </a:solidFill>
              <a:latin typeface="Times New Roman" panose="02020603050405020304" pitchFamily="18" charset="0"/>
            </a:endParaRPr>
          </a:p>
        </p:txBody>
      </p:sp>
      <p:sp>
        <p:nvSpPr>
          <p:cNvPr id="69635"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6"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20410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4E9D59A2-2321-4A7D-B807-D5FEA458C7EA}" type="slidenum">
              <a:rPr lang="es-PE" altLang="es-PE">
                <a:solidFill>
                  <a:srgbClr val="000000"/>
                </a:solidFill>
                <a:latin typeface="Times New Roman" panose="02020603050405020304" pitchFamily="18" charset="0"/>
              </a:rPr>
              <a:pPr>
                <a:lnSpc>
                  <a:spcPct val="95000"/>
                </a:lnSpc>
                <a:buClrTx/>
                <a:buFontTx/>
                <a:buNone/>
              </a:pPr>
              <a:t>12</a:t>
            </a:fld>
            <a:endParaRPr lang="es-PE" altLang="es-PE">
              <a:solidFill>
                <a:srgbClr val="000000"/>
              </a:solidFill>
              <a:latin typeface="Times New Roman" panose="02020603050405020304" pitchFamily="18" charset="0"/>
            </a:endParaRPr>
          </a:p>
        </p:txBody>
      </p:sp>
      <p:sp>
        <p:nvSpPr>
          <p:cNvPr id="71683"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684"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149931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2B7DA643-9C00-4F10-A5CC-EACBC8DC5A14}" type="slidenum">
              <a:rPr lang="es-PE" altLang="es-PE">
                <a:solidFill>
                  <a:srgbClr val="000000"/>
                </a:solidFill>
                <a:latin typeface="Times New Roman" panose="02020603050405020304" pitchFamily="18" charset="0"/>
              </a:rPr>
              <a:pPr>
                <a:lnSpc>
                  <a:spcPct val="95000"/>
                </a:lnSpc>
                <a:buClrTx/>
                <a:buFontTx/>
                <a:buNone/>
              </a:pPr>
              <a:t>13</a:t>
            </a:fld>
            <a:endParaRPr lang="es-PE" altLang="es-PE">
              <a:solidFill>
                <a:srgbClr val="000000"/>
              </a:solidFill>
              <a:latin typeface="Times New Roman" panose="02020603050405020304" pitchFamily="18" charset="0"/>
            </a:endParaRPr>
          </a:p>
        </p:txBody>
      </p:sp>
      <p:sp>
        <p:nvSpPr>
          <p:cNvPr id="73731"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3864818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2B7DA643-9C00-4F10-A5CC-EACBC8DC5A14}" type="slidenum">
              <a:rPr lang="es-PE" altLang="es-PE">
                <a:solidFill>
                  <a:srgbClr val="000000"/>
                </a:solidFill>
                <a:latin typeface="Times New Roman" panose="02020603050405020304" pitchFamily="18" charset="0"/>
              </a:rPr>
              <a:pPr>
                <a:lnSpc>
                  <a:spcPct val="95000"/>
                </a:lnSpc>
                <a:buClrTx/>
                <a:buFontTx/>
                <a:buNone/>
              </a:pPr>
              <a:t>14</a:t>
            </a:fld>
            <a:endParaRPr lang="es-PE" altLang="es-PE">
              <a:solidFill>
                <a:srgbClr val="000000"/>
              </a:solidFill>
              <a:latin typeface="Times New Roman" panose="02020603050405020304" pitchFamily="18" charset="0"/>
            </a:endParaRPr>
          </a:p>
        </p:txBody>
      </p:sp>
      <p:sp>
        <p:nvSpPr>
          <p:cNvPr id="73731"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2"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3864818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D08ACE20-4F2A-46FE-A4AD-D67761E0972E}" type="slidenum">
              <a:rPr lang="es-PE" altLang="es-PE">
                <a:solidFill>
                  <a:srgbClr val="000000"/>
                </a:solidFill>
                <a:latin typeface="Times New Roman" panose="02020603050405020304" pitchFamily="18" charset="0"/>
              </a:rPr>
              <a:pPr>
                <a:lnSpc>
                  <a:spcPct val="95000"/>
                </a:lnSpc>
                <a:buClrTx/>
                <a:buFontTx/>
                <a:buNone/>
              </a:pPr>
              <a:t>16</a:t>
            </a:fld>
            <a:endParaRPr lang="es-PE" altLang="es-PE">
              <a:solidFill>
                <a:srgbClr val="000000"/>
              </a:solidFill>
              <a:latin typeface="Times New Roman" panose="02020603050405020304" pitchFamily="18" charset="0"/>
            </a:endParaRPr>
          </a:p>
        </p:txBody>
      </p:sp>
      <p:sp>
        <p:nvSpPr>
          <p:cNvPr id="75779"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80"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826283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bg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a:lnSpc>
                <a:spcPct val="95000"/>
              </a:lnSpc>
              <a:buClrTx/>
              <a:buFontTx/>
              <a:buNone/>
            </a:pPr>
            <a:fld id="{4EEA0752-3BE0-482E-BC10-904D31A1AC32}" type="slidenum">
              <a:rPr lang="es-PE" altLang="es-PE">
                <a:solidFill>
                  <a:srgbClr val="000000"/>
                </a:solidFill>
                <a:latin typeface="Times New Roman" panose="02020603050405020304" pitchFamily="18" charset="0"/>
              </a:rPr>
              <a:pPr>
                <a:lnSpc>
                  <a:spcPct val="95000"/>
                </a:lnSpc>
                <a:buClrTx/>
                <a:buFontTx/>
                <a:buNone/>
              </a:pPr>
              <a:t>17</a:t>
            </a:fld>
            <a:endParaRPr lang="es-PE" altLang="es-PE">
              <a:solidFill>
                <a:srgbClr val="000000"/>
              </a:solidFill>
              <a:latin typeface="Times New Roman" panose="02020603050405020304" pitchFamily="18" charset="0"/>
            </a:endParaRPr>
          </a:p>
        </p:txBody>
      </p:sp>
      <p:sp>
        <p:nvSpPr>
          <p:cNvPr id="77827" name="Rectangle 1"/>
          <p:cNvSpPr txBox="1">
            <a:spLocks noChangeArrowheads="1" noTextEdit="1"/>
          </p:cNvSpPr>
          <p:nvPr>
            <p:ph type="sldImg"/>
          </p:nvPr>
        </p:nvSpPr>
        <p:spPr>
          <a:xfrm>
            <a:off x="217488" y="812800"/>
            <a:ext cx="7121525" cy="400685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8" name="Text Box 2"/>
          <p:cNvSpPr txBox="1">
            <a:spLocks noChangeArrowheads="1"/>
          </p:cNvSpPr>
          <p:nvPr/>
        </p:nvSpPr>
        <p:spPr bwMode="auto">
          <a:xfrm>
            <a:off x="755650" y="5078413"/>
            <a:ext cx="6046788" cy="481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a:lnSpc>
                <a:spcPct val="93000"/>
              </a:lnSpc>
              <a:buClr>
                <a:srgbClr val="000000"/>
              </a:buClr>
              <a:buSzPct val="100000"/>
              <a:buFont typeface="Times New Roman" panose="02020603050405020304" pitchFamily="18" charset="0"/>
              <a:buNone/>
            </a:pPr>
            <a:endParaRPr lang="es-PE" altLang="es-PE"/>
          </a:p>
        </p:txBody>
      </p:sp>
    </p:spTree>
    <p:extLst>
      <p:ext uri="{BB962C8B-B14F-4D97-AF65-F5344CB8AC3E}">
        <p14:creationId xmlns:p14="http://schemas.microsoft.com/office/powerpoint/2010/main" val="14261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D6E58CF2-A291-4010-A433-0372AE77018D}" type="datetimeFigureOut">
              <a:rPr lang="es-PE" smtClean="0"/>
              <a:t>19/04/2017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263211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6E58CF2-A291-4010-A433-0372AE77018D}" type="datetimeFigureOut">
              <a:rPr lang="es-PE" smtClean="0"/>
              <a:t>19/04/2017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1911906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6E58CF2-A291-4010-A433-0372AE77018D}" type="datetimeFigureOut">
              <a:rPr lang="es-PE" smtClean="0"/>
              <a:t>19/04/2017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1387733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608641" y="273629"/>
            <a:ext cx="10947840" cy="1127639"/>
          </a:xfrm>
        </p:spPr>
        <p:txBody>
          <a:bodyPr/>
          <a:lstStyle/>
          <a:p>
            <a:r>
              <a:rPr lang="es-ES" smtClean="0"/>
              <a:t>Haga clic para modificar el estilo de título del patrón</a:t>
            </a:r>
            <a:endParaRPr lang="es-PE"/>
          </a:p>
        </p:txBody>
      </p:sp>
      <p:sp>
        <p:nvSpPr>
          <p:cNvPr id="3" name="Rectangle 3"/>
          <p:cNvSpPr>
            <a:spLocks noGrp="1" noChangeArrowheads="1"/>
          </p:cNvSpPr>
          <p:nvPr>
            <p:ph type="dt" idx="10"/>
          </p:nvPr>
        </p:nvSpPr>
        <p:spPr>
          <a:ln/>
        </p:spPr>
        <p:txBody>
          <a:bodyPr/>
          <a:lstStyle>
            <a:lvl1pPr>
              <a:defRPr/>
            </a:lvl1pPr>
          </a:lstStyle>
          <a:p>
            <a:pPr>
              <a:defRPr/>
            </a:pPr>
            <a:endParaRPr lang="es-PE" altLang="es-PE"/>
          </a:p>
        </p:txBody>
      </p:sp>
      <p:sp>
        <p:nvSpPr>
          <p:cNvPr id="4" name="Rectangle 4"/>
          <p:cNvSpPr>
            <a:spLocks noGrp="1" noChangeArrowheads="1"/>
          </p:cNvSpPr>
          <p:nvPr>
            <p:ph type="ftr" idx="11"/>
          </p:nvPr>
        </p:nvSpPr>
        <p:spPr>
          <a:ln/>
        </p:spPr>
        <p:txBody>
          <a:bodyPr/>
          <a:lstStyle>
            <a:lvl1pPr>
              <a:defRPr/>
            </a:lvl1pPr>
          </a:lstStyle>
          <a:p>
            <a:pPr>
              <a:defRPr/>
            </a:pPr>
            <a:endParaRPr lang="es-PE" altLang="es-PE"/>
          </a:p>
        </p:txBody>
      </p:sp>
      <p:sp>
        <p:nvSpPr>
          <p:cNvPr id="5" name="Rectangle 5"/>
          <p:cNvSpPr>
            <a:spLocks noGrp="1" noChangeArrowheads="1"/>
          </p:cNvSpPr>
          <p:nvPr>
            <p:ph type="sldNum" idx="12"/>
          </p:nvPr>
        </p:nvSpPr>
        <p:spPr>
          <a:ln/>
        </p:spPr>
        <p:txBody>
          <a:bodyPr/>
          <a:lstStyle>
            <a:lvl1pPr>
              <a:defRPr/>
            </a:lvl1pPr>
          </a:lstStyle>
          <a:p>
            <a:pPr>
              <a:defRPr/>
            </a:pPr>
            <a:fld id="{48C39008-7BAF-4621-9C90-1F8DED9F9E01}" type="slidenum">
              <a:rPr lang="es-PE" altLang="es-PE"/>
              <a:pPr>
                <a:defRPr/>
              </a:pPr>
              <a:t>‹Nº›</a:t>
            </a:fld>
            <a:endParaRPr lang="es-PE" altLang="es-PE"/>
          </a:p>
        </p:txBody>
      </p:sp>
    </p:spTree>
    <p:extLst>
      <p:ext uri="{BB962C8B-B14F-4D97-AF65-F5344CB8AC3E}">
        <p14:creationId xmlns:p14="http://schemas.microsoft.com/office/powerpoint/2010/main" val="796545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D6E58CF2-A291-4010-A433-0372AE77018D}" type="datetimeFigureOut">
              <a:rPr lang="es-PE" smtClean="0"/>
              <a:t>19/04/2017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156159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D6E58CF2-A291-4010-A433-0372AE77018D}" type="datetimeFigureOut">
              <a:rPr lang="es-PE" smtClean="0"/>
              <a:t>19/04/2017</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37925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D6E58CF2-A291-4010-A433-0372AE77018D}" type="datetimeFigureOut">
              <a:rPr lang="es-PE" smtClean="0"/>
              <a:t>19/04/2017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1709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D6E58CF2-A291-4010-A433-0372AE77018D}" type="datetimeFigureOut">
              <a:rPr lang="es-PE" smtClean="0"/>
              <a:t>19/04/2017</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62655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D6E58CF2-A291-4010-A433-0372AE77018D}" type="datetimeFigureOut">
              <a:rPr lang="es-PE" smtClean="0"/>
              <a:t>19/04/2017</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131647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6E58CF2-A291-4010-A433-0372AE77018D}" type="datetimeFigureOut">
              <a:rPr lang="es-PE" smtClean="0"/>
              <a:t>19/04/2017</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2649709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6E58CF2-A291-4010-A433-0372AE77018D}" type="datetimeFigureOut">
              <a:rPr lang="es-PE" smtClean="0"/>
              <a:t>19/04/2017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4118353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D6E58CF2-A291-4010-A433-0372AE77018D}" type="datetimeFigureOut">
              <a:rPr lang="es-PE" smtClean="0"/>
              <a:t>19/04/2017</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BF4EDE0C-94FD-4C9A-9DC2-6AC678B98EC1}" type="slidenum">
              <a:rPr lang="es-PE" smtClean="0"/>
              <a:t>‹Nº›</a:t>
            </a:fld>
            <a:endParaRPr lang="es-PE"/>
          </a:p>
        </p:txBody>
      </p:sp>
    </p:spTree>
    <p:extLst>
      <p:ext uri="{BB962C8B-B14F-4D97-AF65-F5344CB8AC3E}">
        <p14:creationId xmlns:p14="http://schemas.microsoft.com/office/powerpoint/2010/main" val="188640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58CF2-A291-4010-A433-0372AE77018D}" type="datetimeFigureOut">
              <a:rPr lang="es-PE" smtClean="0"/>
              <a:t>19/04/2017</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EDE0C-94FD-4C9A-9DC2-6AC678B98EC1}" type="slidenum">
              <a:rPr lang="es-PE" smtClean="0"/>
              <a:t>‹Nº›</a:t>
            </a:fld>
            <a:endParaRPr lang="es-PE"/>
          </a:p>
        </p:txBody>
      </p:sp>
    </p:spTree>
    <p:extLst>
      <p:ext uri="{BB962C8B-B14F-4D97-AF65-F5344CB8AC3E}">
        <p14:creationId xmlns:p14="http://schemas.microsoft.com/office/powerpoint/2010/main" val="3761929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EXCLUSIÓN MUTUA</a:t>
            </a:r>
            <a:endParaRPr lang="es-PE" dirty="0"/>
          </a:p>
        </p:txBody>
      </p:sp>
      <p:sp>
        <p:nvSpPr>
          <p:cNvPr id="3" name="Subtítulo 2"/>
          <p:cNvSpPr>
            <a:spLocks noGrp="1"/>
          </p:cNvSpPr>
          <p:nvPr>
            <p:ph type="subTitle" idx="1"/>
          </p:nvPr>
        </p:nvSpPr>
        <p:spPr/>
        <p:txBody>
          <a:bodyPr/>
          <a:lstStyle/>
          <a:p>
            <a:r>
              <a:rPr lang="es-PE" dirty="0" smtClean="0"/>
              <a:t>PROGRAMACIÓN PARALELA</a:t>
            </a:r>
            <a:endParaRPr lang="es-PE" dirty="0"/>
          </a:p>
        </p:txBody>
      </p:sp>
    </p:spTree>
    <p:extLst>
      <p:ext uri="{BB962C8B-B14F-4D97-AF65-F5344CB8AC3E}">
        <p14:creationId xmlns:p14="http://schemas.microsoft.com/office/powerpoint/2010/main" val="2267056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PE" dirty="0" smtClean="0"/>
              <a:t>Algoritmos – Convenciones de </a:t>
            </a:r>
            <a:r>
              <a:rPr lang="es-PE" dirty="0" err="1" smtClean="0"/>
              <a:t>prog</a:t>
            </a:r>
            <a:r>
              <a:rPr lang="es-PE" dirty="0" smtClean="0"/>
              <a:t>.</a:t>
            </a:r>
            <a:endParaRPr lang="es-PE" dirty="0"/>
          </a:p>
        </p:txBody>
      </p:sp>
      <p:sp>
        <p:nvSpPr>
          <p:cNvPr id="8" name="Marcador de contenido 7"/>
          <p:cNvSpPr>
            <a:spLocks noGrp="1"/>
          </p:cNvSpPr>
          <p:nvPr>
            <p:ph idx="1"/>
          </p:nvPr>
        </p:nvSpPr>
        <p:spPr/>
        <p:txBody>
          <a:bodyPr/>
          <a:lstStyle/>
          <a:p>
            <a:r>
              <a:rPr lang="es-PE" dirty="0" smtClean="0"/>
              <a:t>Los programas tienen secciones críticas y resto del código. No podemos modificar las secciones críticas ni interesa lo que se hace en el resto; de este último tampoco tenemos información del tiempo que tarda o cómo se ejecuta. </a:t>
            </a:r>
          </a:p>
          <a:p>
            <a:r>
              <a:rPr lang="es-PE" dirty="0" smtClean="0"/>
              <a:t>Finalmente, suponemos que el tiempo de ejecución de las secciones críticas es finito. </a:t>
            </a:r>
          </a:p>
          <a:p>
            <a:r>
              <a:rPr lang="es-PE" dirty="0" smtClean="0"/>
              <a:t>Nuestra responsabilidad será desarrollar los algoritmos para el pre y pos protocolo.</a:t>
            </a:r>
            <a:endParaRPr lang="es-PE" dirty="0"/>
          </a:p>
        </p:txBody>
      </p:sp>
    </p:spTree>
    <p:extLst>
      <p:ext uri="{BB962C8B-B14F-4D97-AF65-F5344CB8AC3E}">
        <p14:creationId xmlns:p14="http://schemas.microsoft.com/office/powerpoint/2010/main" val="238550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
          <p:cNvSpPr>
            <a:spLocks noGrp="1" noChangeArrowheads="1"/>
          </p:cNvSpPr>
          <p:nvPr>
            <p:ph type="title"/>
          </p:nvPr>
        </p:nvSpPr>
        <p:spPr/>
        <p:txBody>
          <a:bodyP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 pos="8151419" algn="l"/>
              </a:tabLst>
            </a:pPr>
            <a:r>
              <a:rPr lang="es-PE" altLang="es-PE" dirty="0" smtClean="0"/>
              <a:t>Requerimientos para exclusión mutua </a:t>
            </a:r>
            <a:endParaRPr lang="es-PE" altLang="es-PE" dirty="0" smtClean="0"/>
          </a:p>
        </p:txBody>
      </p:sp>
      <p:sp>
        <p:nvSpPr>
          <p:cNvPr id="68611" name="Rectangle 2"/>
          <p:cNvSpPr>
            <a:spLocks noGrp="1" noChangeArrowheads="1"/>
          </p:cNvSpPr>
          <p:nvPr>
            <p:ph idx="1"/>
          </p:nvPr>
        </p:nvSpPr>
        <p:spPr/>
        <p:txBody>
          <a:bodyPr vert="horz" lIns="91440" tIns="0" rIns="91440" bIns="45720" rtlCol="0" anchor="ctr">
            <a:normAutofit/>
          </a:bodyPr>
          <a:lstStyle/>
          <a:p>
            <a:pPr marL="298118" indent="-298118">
              <a:spcAft>
                <a:spcPct val="0"/>
              </a:spcAft>
              <a:buFont typeface="Symbol" panose="05050102010706020507" pitchFamily="18" charset="2"/>
              <a:buChar char=""/>
              <a:tabLst>
                <a:tab pos="298118" algn="l"/>
                <a:tab pos="393170" algn="l"/>
                <a:tab pos="800740" algn="l"/>
                <a:tab pos="1208311" algn="l"/>
                <a:tab pos="1615882" algn="l"/>
                <a:tab pos="2023453" algn="l"/>
                <a:tab pos="2431024" algn="l"/>
                <a:tab pos="2838595" algn="l"/>
                <a:tab pos="3246166" algn="l"/>
                <a:tab pos="3653737" algn="l"/>
                <a:tab pos="4061308" algn="l"/>
                <a:tab pos="4468879" algn="l"/>
                <a:tab pos="4876449" algn="l"/>
                <a:tab pos="5284021" algn="l"/>
                <a:tab pos="5691591" algn="l"/>
                <a:tab pos="6099163" algn="l"/>
                <a:tab pos="6506733" algn="l"/>
                <a:tab pos="6914305" algn="l"/>
                <a:tab pos="7321875" algn="l"/>
                <a:tab pos="7729447" algn="l"/>
                <a:tab pos="8137017" algn="l"/>
                <a:tab pos="8151419" algn="l"/>
              </a:tabLst>
            </a:pPr>
            <a:r>
              <a:rPr lang="es-PE" altLang="es-PE" sz="2177" dirty="0" smtClean="0"/>
              <a:t>Solo </a:t>
            </a:r>
            <a:r>
              <a:rPr lang="es-PE" altLang="es-PE" sz="2177" dirty="0"/>
              <a:t>un proceso puede estar ejecutando su </a:t>
            </a:r>
            <a:r>
              <a:rPr lang="es-PE" altLang="es-PE" sz="2177" dirty="0" smtClean="0"/>
              <a:t>Sección Crítica (SC)</a:t>
            </a:r>
            <a:endParaRPr lang="es-PE" altLang="es-PE" sz="2177" dirty="0"/>
          </a:p>
          <a:p>
            <a:pPr marL="298118" indent="-298118">
              <a:spcAft>
                <a:spcPct val="0"/>
              </a:spcAft>
              <a:buFont typeface="Symbol" panose="05050102010706020507" pitchFamily="18" charset="2"/>
              <a:buChar char=""/>
              <a:tabLst>
                <a:tab pos="298118" algn="l"/>
                <a:tab pos="393170" algn="l"/>
                <a:tab pos="800740" algn="l"/>
                <a:tab pos="1208311" algn="l"/>
                <a:tab pos="1615882" algn="l"/>
                <a:tab pos="2023453" algn="l"/>
                <a:tab pos="2431024" algn="l"/>
                <a:tab pos="2838595" algn="l"/>
                <a:tab pos="3246166" algn="l"/>
                <a:tab pos="3653737" algn="l"/>
                <a:tab pos="4061308" algn="l"/>
                <a:tab pos="4468879" algn="l"/>
                <a:tab pos="4876449" algn="l"/>
                <a:tab pos="5284021" algn="l"/>
                <a:tab pos="5691591" algn="l"/>
                <a:tab pos="6099163" algn="l"/>
                <a:tab pos="6506733" algn="l"/>
                <a:tab pos="6914305" algn="l"/>
                <a:tab pos="7321875" algn="l"/>
                <a:tab pos="7729447" algn="l"/>
                <a:tab pos="8137017" algn="l"/>
                <a:tab pos="8151419" algn="l"/>
              </a:tabLst>
            </a:pPr>
            <a:r>
              <a:rPr lang="es-PE" altLang="es-PE" sz="2177" dirty="0"/>
              <a:t>Solo un proceso que no se encuentra en su SC no debe interferir con otros procesos que deseen ingresar SC </a:t>
            </a:r>
          </a:p>
          <a:p>
            <a:pPr marL="298118" indent="-298118">
              <a:spcAft>
                <a:spcPct val="0"/>
              </a:spcAft>
              <a:buFont typeface="Symbol" panose="05050102010706020507" pitchFamily="18" charset="2"/>
              <a:buChar char=""/>
              <a:tabLst>
                <a:tab pos="298118" algn="l"/>
                <a:tab pos="393170" algn="l"/>
                <a:tab pos="800740" algn="l"/>
                <a:tab pos="1208311" algn="l"/>
                <a:tab pos="1615882" algn="l"/>
                <a:tab pos="2023453" algn="l"/>
                <a:tab pos="2431024" algn="l"/>
                <a:tab pos="2838595" algn="l"/>
                <a:tab pos="3246166" algn="l"/>
                <a:tab pos="3653737" algn="l"/>
                <a:tab pos="4061308" algn="l"/>
                <a:tab pos="4468879" algn="l"/>
                <a:tab pos="4876449" algn="l"/>
                <a:tab pos="5284021" algn="l"/>
                <a:tab pos="5691591" algn="l"/>
                <a:tab pos="6099163" algn="l"/>
                <a:tab pos="6506733" algn="l"/>
                <a:tab pos="6914305" algn="l"/>
                <a:tab pos="7321875" algn="l"/>
                <a:tab pos="7729447" algn="l"/>
                <a:tab pos="8137017" algn="l"/>
                <a:tab pos="8151419" algn="l"/>
              </a:tabLst>
            </a:pPr>
            <a:r>
              <a:rPr lang="es-PE" altLang="es-PE" sz="2177" dirty="0"/>
              <a:t>No se permite que un proceso que desea entrar en su SC espere indefinidamente: No </a:t>
            </a:r>
            <a:r>
              <a:rPr lang="en-US" altLang="es-PE" sz="2177" dirty="0" smtClean="0"/>
              <a:t>deadlock</a:t>
            </a:r>
            <a:r>
              <a:rPr lang="es-PE" altLang="es-PE" sz="2177" dirty="0" smtClean="0"/>
              <a:t> </a:t>
            </a:r>
            <a:r>
              <a:rPr lang="es-PE" altLang="es-PE" sz="2177" dirty="0"/>
              <a:t>o </a:t>
            </a:r>
            <a:r>
              <a:rPr lang="es-PE" altLang="es-PE" sz="2177" dirty="0" smtClean="0"/>
              <a:t>inanición.</a:t>
            </a:r>
            <a:endParaRPr lang="es-PE" altLang="es-PE" sz="2177" dirty="0"/>
          </a:p>
          <a:p>
            <a:pPr marL="298118" indent="-298118">
              <a:spcAft>
                <a:spcPct val="0"/>
              </a:spcAft>
              <a:buFont typeface="Symbol" panose="05050102010706020507" pitchFamily="18" charset="2"/>
              <a:buChar char=""/>
              <a:tabLst>
                <a:tab pos="298118" algn="l"/>
                <a:tab pos="393170" algn="l"/>
                <a:tab pos="800740" algn="l"/>
                <a:tab pos="1208311" algn="l"/>
                <a:tab pos="1615882" algn="l"/>
                <a:tab pos="2023453" algn="l"/>
                <a:tab pos="2431024" algn="l"/>
                <a:tab pos="2838595" algn="l"/>
                <a:tab pos="3246166" algn="l"/>
                <a:tab pos="3653737" algn="l"/>
                <a:tab pos="4061308" algn="l"/>
                <a:tab pos="4468879" algn="l"/>
                <a:tab pos="4876449" algn="l"/>
                <a:tab pos="5284021" algn="l"/>
                <a:tab pos="5691591" algn="l"/>
                <a:tab pos="6099163" algn="l"/>
                <a:tab pos="6506733" algn="l"/>
                <a:tab pos="6914305" algn="l"/>
                <a:tab pos="7321875" algn="l"/>
                <a:tab pos="7729447" algn="l"/>
                <a:tab pos="8137017" algn="l"/>
                <a:tab pos="8151419" algn="l"/>
              </a:tabLst>
            </a:pPr>
            <a:r>
              <a:rPr lang="es-PE" altLang="es-PE" sz="2177" dirty="0"/>
              <a:t>Cuando </a:t>
            </a:r>
            <a:r>
              <a:rPr lang="es-PE" altLang="es-PE" sz="2177" dirty="0" smtClean="0"/>
              <a:t>ningún </a:t>
            </a:r>
            <a:r>
              <a:rPr lang="es-PE" altLang="es-PE" sz="2177" dirty="0"/>
              <a:t>proceso esta en su SC, la solicitud de cualquier proceso para ingresar a su SC no debe ser denegada.</a:t>
            </a:r>
          </a:p>
          <a:p>
            <a:pPr marL="298118" indent="-298118">
              <a:spcAft>
                <a:spcPct val="0"/>
              </a:spcAft>
              <a:buFont typeface="Symbol" panose="05050102010706020507" pitchFamily="18" charset="2"/>
              <a:buChar char=""/>
              <a:tabLst>
                <a:tab pos="298118" algn="l"/>
                <a:tab pos="393170" algn="l"/>
                <a:tab pos="800740" algn="l"/>
                <a:tab pos="1208311" algn="l"/>
                <a:tab pos="1615882" algn="l"/>
                <a:tab pos="2023453" algn="l"/>
                <a:tab pos="2431024" algn="l"/>
                <a:tab pos="2838595" algn="l"/>
                <a:tab pos="3246166" algn="l"/>
                <a:tab pos="3653737" algn="l"/>
                <a:tab pos="4061308" algn="l"/>
                <a:tab pos="4468879" algn="l"/>
                <a:tab pos="4876449" algn="l"/>
                <a:tab pos="5284021" algn="l"/>
                <a:tab pos="5691591" algn="l"/>
                <a:tab pos="6099163" algn="l"/>
                <a:tab pos="6506733" algn="l"/>
                <a:tab pos="6914305" algn="l"/>
                <a:tab pos="7321875" algn="l"/>
                <a:tab pos="7729447" algn="l"/>
                <a:tab pos="8137017" algn="l"/>
                <a:tab pos="8151419" algn="l"/>
              </a:tabLst>
            </a:pPr>
            <a:r>
              <a:rPr lang="es-PE" altLang="es-PE" sz="2177" dirty="0"/>
              <a:t>No se puede asumir nada respecto de la velocidad relativa y orden de la </a:t>
            </a:r>
            <a:r>
              <a:rPr lang="es-PE" altLang="es-PE" sz="2177" dirty="0" smtClean="0"/>
              <a:t>ejecución </a:t>
            </a:r>
            <a:r>
              <a:rPr lang="es-PE" altLang="es-PE" sz="2177" dirty="0"/>
              <a:t>de procesos</a:t>
            </a:r>
          </a:p>
          <a:p>
            <a:pPr marL="298118" indent="-298118">
              <a:spcAft>
                <a:spcPct val="0"/>
              </a:spcAft>
              <a:buFont typeface="Symbol" panose="05050102010706020507" pitchFamily="18" charset="2"/>
              <a:buChar char=""/>
              <a:tabLst>
                <a:tab pos="298118" algn="l"/>
                <a:tab pos="393170" algn="l"/>
                <a:tab pos="800740" algn="l"/>
                <a:tab pos="1208311" algn="l"/>
                <a:tab pos="1615882" algn="l"/>
                <a:tab pos="2023453" algn="l"/>
                <a:tab pos="2431024" algn="l"/>
                <a:tab pos="2838595" algn="l"/>
                <a:tab pos="3246166" algn="l"/>
                <a:tab pos="3653737" algn="l"/>
                <a:tab pos="4061308" algn="l"/>
                <a:tab pos="4468879" algn="l"/>
                <a:tab pos="4876449" algn="l"/>
                <a:tab pos="5284021" algn="l"/>
                <a:tab pos="5691591" algn="l"/>
                <a:tab pos="6099163" algn="l"/>
                <a:tab pos="6506733" algn="l"/>
                <a:tab pos="6914305" algn="l"/>
                <a:tab pos="7321875" algn="l"/>
                <a:tab pos="7729447" algn="l"/>
                <a:tab pos="8137017" algn="l"/>
                <a:tab pos="8151419" algn="l"/>
              </a:tabLst>
            </a:pPr>
            <a:r>
              <a:rPr lang="es-PE" altLang="es-PE" sz="2177" dirty="0"/>
              <a:t>Un proceso permanece en SC por un tiempo finito.   </a:t>
            </a:r>
          </a:p>
        </p:txBody>
      </p:sp>
    </p:spTree>
    <p:extLst>
      <p:ext uri="{BB962C8B-B14F-4D97-AF65-F5344CB8AC3E}">
        <p14:creationId xmlns:p14="http://schemas.microsoft.com/office/powerpoint/2010/main" val="3115281256"/>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
          <p:cNvSpPr>
            <a:spLocks noGrp="1" noChangeArrowheads="1"/>
          </p:cNvSpPr>
          <p:nvPr>
            <p:ph type="title"/>
          </p:nvPr>
        </p:nvSpPr>
        <p:spPr/>
        <p:txBody>
          <a:bodyPr/>
          <a:lstStyle/>
          <a:p>
            <a:r>
              <a:rPr lang="es-PE" altLang="es-PE" smtClean="0"/>
              <a:t>Algoritmo de Dekker</a:t>
            </a:r>
            <a:endParaRPr lang="es-PE" altLang="es-PE" dirty="0" smtClean="0"/>
          </a:p>
        </p:txBody>
      </p:sp>
      <p:sp>
        <p:nvSpPr>
          <p:cNvPr id="2" name="Marcador de contenido 1"/>
          <p:cNvSpPr>
            <a:spLocks noGrp="1"/>
          </p:cNvSpPr>
          <p:nvPr>
            <p:ph idx="1"/>
          </p:nvPr>
        </p:nvSpPr>
        <p:spPr/>
        <p:txBody>
          <a:bodyPr/>
          <a:lstStyle/>
          <a:p>
            <a:r>
              <a:rPr lang="es-PE" altLang="es-PE" dirty="0" smtClean="0"/>
              <a:t>El algoritmo de Dekker es un algoritmo de programación concurrente para exclusión mutua, que permite a dos procesos o hilos de ejecución compartir un recurso sin conflictos. Fue creado por el matemático holandés Theodorus Jozef Dekker e implementado por Edsger Dijkstra.</a:t>
            </a:r>
          </a:p>
          <a:p>
            <a:r>
              <a:rPr lang="es-PE" altLang="es-PE" dirty="0" smtClean="0"/>
              <a:t>Si ambos procesos intentan acceder a la sección critica simultáneamente, el algoritmo elige un proceso según una variable denominada turno. Si el otro proceso esta ejecutando en su sección critica, el proceso deberá esperar que el otro finalice su ejecución de la sección crítica.  </a:t>
            </a:r>
            <a:endParaRPr lang="es-PE" altLang="es-PE" dirty="0"/>
          </a:p>
        </p:txBody>
      </p:sp>
    </p:spTree>
    <p:extLst>
      <p:ext uri="{BB962C8B-B14F-4D97-AF65-F5344CB8AC3E}">
        <p14:creationId xmlns:p14="http://schemas.microsoft.com/office/powerpoint/2010/main" val="383215192"/>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p:txBody>
          <a:bodyPr/>
          <a:lstStyle/>
          <a:p>
            <a:r>
              <a:rPr lang="es-PE" altLang="es-PE" dirty="0" smtClean="0"/>
              <a:t>Algoritmo de Dekker - Versiones</a:t>
            </a:r>
            <a:endParaRPr lang="es-PE" altLang="es-PE" dirty="0" smtClean="0"/>
          </a:p>
        </p:txBody>
      </p:sp>
      <p:sp>
        <p:nvSpPr>
          <p:cNvPr id="2" name="Marcador de contenido 1"/>
          <p:cNvSpPr>
            <a:spLocks noGrp="1"/>
          </p:cNvSpPr>
          <p:nvPr>
            <p:ph idx="1"/>
          </p:nvPr>
        </p:nvSpPr>
        <p:spPr/>
        <p:txBody>
          <a:bodyPr>
            <a:normAutofit/>
          </a:bodyPr>
          <a:lstStyle/>
          <a:p>
            <a:r>
              <a:rPr lang="es-PE" altLang="es-PE" dirty="0" smtClean="0"/>
              <a:t>Versión 1. Alternancia, su desventaja es que acopla los procesos fuertemente, significa que los procesos lentos atrasan a los procesos rápidos.</a:t>
            </a:r>
          </a:p>
          <a:p>
            <a:r>
              <a:rPr lang="es-PE" altLang="es-PE" dirty="0" smtClean="0"/>
              <a:t>Versión 2. Problema de interbloqueo, no existe alternancia, aunque ambos procesos caen en un mismo estado y nunca salen de ahí.</a:t>
            </a:r>
          </a:p>
        </p:txBody>
      </p:sp>
    </p:spTree>
    <p:extLst>
      <p:ext uri="{BB962C8B-B14F-4D97-AF65-F5344CB8AC3E}">
        <p14:creationId xmlns:p14="http://schemas.microsoft.com/office/powerpoint/2010/main" val="331303190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
          <p:cNvSpPr>
            <a:spLocks noGrp="1" noChangeArrowheads="1"/>
          </p:cNvSpPr>
          <p:nvPr>
            <p:ph type="title"/>
          </p:nvPr>
        </p:nvSpPr>
        <p:spPr/>
        <p:txBody>
          <a:bodyPr/>
          <a:lstStyle/>
          <a:p>
            <a:r>
              <a:rPr lang="es-PE" altLang="es-PE" dirty="0" smtClean="0"/>
              <a:t>Algoritmo de Dekker - Versiones</a:t>
            </a:r>
            <a:endParaRPr lang="es-PE" altLang="es-PE" dirty="0" smtClean="0"/>
          </a:p>
        </p:txBody>
      </p:sp>
      <p:sp>
        <p:nvSpPr>
          <p:cNvPr id="2" name="Marcador de contenido 1"/>
          <p:cNvSpPr>
            <a:spLocks noGrp="1"/>
          </p:cNvSpPr>
          <p:nvPr>
            <p:ph idx="1"/>
          </p:nvPr>
        </p:nvSpPr>
        <p:spPr/>
        <p:txBody>
          <a:bodyPr>
            <a:normAutofit/>
          </a:bodyPr>
          <a:lstStyle/>
          <a:p>
            <a:r>
              <a:rPr lang="es-PE" altLang="es-PE" smtClean="0"/>
              <a:t>Versión </a:t>
            </a:r>
            <a:r>
              <a:rPr lang="es-PE" altLang="es-PE" dirty="0" smtClean="0"/>
              <a:t>3. Colisión de región critica, no garantiza la exclusión mutua, este algoritmo no evita que dos procesos puedan ingresar al mismo tiempo a la SC.</a:t>
            </a:r>
          </a:p>
          <a:p>
            <a:r>
              <a:rPr lang="es-PE" altLang="es-PE" dirty="0" smtClean="0"/>
              <a:t>Versión 4. Postergación indefinida, aunque los procesos no están en interbloqueo, un proceso o varios se quedan esperando a que suceda un evento que tal vez nunca suceda.</a:t>
            </a:r>
          </a:p>
          <a:p>
            <a:r>
              <a:rPr lang="es-PE" altLang="es-PE" dirty="0" smtClean="0"/>
              <a:t>Versión 5. Es la versión optimizada y no presenta los problemas anteriores, el algoritmo esta basada de acuerdo al orden de prioridad de desempeño y funcionamiento de las cuatro anteriores.</a:t>
            </a:r>
            <a:endParaRPr lang="es-PE" dirty="0"/>
          </a:p>
        </p:txBody>
      </p:sp>
    </p:spTree>
    <p:extLst>
      <p:ext uri="{BB962C8B-B14F-4D97-AF65-F5344CB8AC3E}">
        <p14:creationId xmlns:p14="http://schemas.microsoft.com/office/powerpoint/2010/main" val="3313031909"/>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endParaRPr lang="es-PE"/>
          </a:p>
        </p:txBody>
      </p:sp>
      <p:sp>
        <p:nvSpPr>
          <p:cNvPr id="3" name="Marcador de contenido 2"/>
          <p:cNvSpPr>
            <a:spLocks noGrp="1"/>
          </p:cNvSpPr>
          <p:nvPr>
            <p:ph idx="1"/>
          </p:nvPr>
        </p:nvSpPr>
        <p:spPr/>
        <p:txBody>
          <a:bodyPr/>
          <a:lstStyle/>
          <a:p>
            <a:r>
              <a:rPr lang="es-PE" altLang="es-PE" smtClean="0"/>
              <a:t>PROGRAMA  v5Dekker;</a:t>
            </a:r>
          </a:p>
          <a:p>
            <a:r>
              <a:rPr lang="es-PE" altLang="es-PE" smtClean="0"/>
              <a:t>Variables</a:t>
            </a:r>
          </a:p>
          <a:p>
            <a:r>
              <a:rPr lang="es-PE" altLang="es-PE" smtClean="0"/>
              <a:t>          P1QE, P2QE: Bool;</a:t>
            </a:r>
          </a:p>
          <a:p>
            <a:r>
              <a:rPr lang="es-PE" altLang="es-PE" smtClean="0"/>
              <a:t>          turno: Entero;</a:t>
            </a:r>
          </a:p>
          <a:p>
            <a:r>
              <a:rPr lang="es-PE" altLang="es-PE" smtClean="0"/>
              <a:t>Inicialización</a:t>
            </a:r>
          </a:p>
          <a:p>
            <a:r>
              <a:rPr lang="es-PE" altLang="es-PE" smtClean="0"/>
              <a:t>          P1QE = false;</a:t>
            </a:r>
          </a:p>
          <a:p>
            <a:r>
              <a:rPr lang="es-PE" altLang="es-PE" smtClean="0"/>
              <a:t>          P2QE = false;</a:t>
            </a:r>
          </a:p>
          <a:p>
            <a:r>
              <a:rPr lang="es-PE" altLang="es-PE" smtClean="0"/>
              <a:t>          turno = 1;</a:t>
            </a:r>
            <a:endParaRPr lang="es-PE" altLang="es-PE" dirty="0" smtClean="0"/>
          </a:p>
        </p:txBody>
      </p:sp>
    </p:spTree>
    <p:extLst>
      <p:ext uri="{BB962C8B-B14F-4D97-AF65-F5344CB8AC3E}">
        <p14:creationId xmlns:p14="http://schemas.microsoft.com/office/powerpoint/2010/main" val="355828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p:txBody>
          <a:bodyPr/>
          <a:lstStyle/>
          <a:p>
            <a:r>
              <a:rPr lang="es-PE" altLang="es-PE" smtClean="0"/>
              <a:t>Algoritmo de Dekker – Versión 5</a:t>
            </a:r>
            <a:endParaRPr lang="es-PE" altLang="es-PE" dirty="0" smtClean="0"/>
          </a:p>
        </p:txBody>
      </p:sp>
      <p:sp>
        <p:nvSpPr>
          <p:cNvPr id="2" name="Marcador de contenido 1"/>
          <p:cNvSpPr>
            <a:spLocks noGrp="1"/>
          </p:cNvSpPr>
          <p:nvPr>
            <p:ph sz="half" idx="1"/>
          </p:nvPr>
        </p:nvSpPr>
        <p:spPr/>
        <p:txBody>
          <a:bodyPr>
            <a:normAutofit fontScale="40000" lnSpcReduction="20000"/>
          </a:bodyPr>
          <a:lstStyle/>
          <a:p>
            <a:r>
              <a:rPr lang="es-PE" altLang="es-PE" dirty="0" err="1" smtClean="0"/>
              <a:t>Repeat</a:t>
            </a:r>
            <a:endParaRPr lang="es-PE" altLang="es-PE" dirty="0" smtClean="0"/>
          </a:p>
          <a:p>
            <a:r>
              <a:rPr lang="es-PE" altLang="es-PE" dirty="0" smtClean="0"/>
              <a:t>     </a:t>
            </a:r>
            <a:r>
              <a:rPr lang="es-PE" altLang="es-PE" dirty="0" err="1" smtClean="0"/>
              <a:t>Hace_Cosas</a:t>
            </a:r>
            <a:r>
              <a:rPr lang="es-PE" altLang="es-PE" dirty="0" smtClean="0"/>
              <a:t>();                                  </a:t>
            </a:r>
          </a:p>
          <a:p>
            <a:r>
              <a:rPr lang="es-PE" altLang="es-PE" dirty="0" smtClean="0"/>
              <a:t>     P1QE = true;                                         </a:t>
            </a:r>
          </a:p>
          <a:p>
            <a:r>
              <a:rPr lang="es-PE" altLang="es-PE" dirty="0" smtClean="0"/>
              <a:t>     While P2QE Do</a:t>
            </a:r>
          </a:p>
          <a:p>
            <a:r>
              <a:rPr lang="es-PE" altLang="es-PE" dirty="0" smtClean="0"/>
              <a:t>      Begin</a:t>
            </a:r>
          </a:p>
          <a:p>
            <a:r>
              <a:rPr lang="es-PE" altLang="es-PE" dirty="0" smtClean="0"/>
              <a:t>            </a:t>
            </a:r>
            <a:r>
              <a:rPr lang="es-PE" altLang="es-PE" dirty="0" err="1" smtClean="0"/>
              <a:t>if</a:t>
            </a:r>
            <a:r>
              <a:rPr lang="es-PE" altLang="es-PE" dirty="0" smtClean="0"/>
              <a:t> (turno = 2)</a:t>
            </a:r>
          </a:p>
          <a:p>
            <a:r>
              <a:rPr lang="es-PE" altLang="es-PE" dirty="0" smtClean="0"/>
              <a:t>            Begin </a:t>
            </a:r>
          </a:p>
          <a:p>
            <a:r>
              <a:rPr lang="es-PE" altLang="es-PE" dirty="0" smtClean="0"/>
              <a:t>               P1QE = false;</a:t>
            </a:r>
          </a:p>
          <a:p>
            <a:r>
              <a:rPr lang="es-PE" altLang="es-PE" dirty="0" smtClean="0"/>
              <a:t>               </a:t>
            </a:r>
            <a:r>
              <a:rPr lang="es-PE" altLang="es-PE" dirty="0" err="1" smtClean="0"/>
              <a:t>Delay</a:t>
            </a:r>
            <a:r>
              <a:rPr lang="es-PE" altLang="es-PE" dirty="0" smtClean="0"/>
              <a:t> (</a:t>
            </a:r>
            <a:r>
              <a:rPr lang="es-PE" altLang="es-PE" dirty="0" err="1" smtClean="0"/>
              <a:t>random</a:t>
            </a:r>
            <a:r>
              <a:rPr lang="es-PE" altLang="es-PE" dirty="0" smtClean="0"/>
              <a:t>());</a:t>
            </a:r>
          </a:p>
          <a:p>
            <a:r>
              <a:rPr lang="es-PE" altLang="es-PE" dirty="0" smtClean="0"/>
              <a:t>               P1QE = true;</a:t>
            </a:r>
          </a:p>
          <a:p>
            <a:r>
              <a:rPr lang="es-PE" altLang="es-PE" dirty="0" smtClean="0"/>
              <a:t>            </a:t>
            </a:r>
            <a:r>
              <a:rPr lang="es-PE" altLang="es-PE" dirty="0" err="1" smtClean="0"/>
              <a:t>end</a:t>
            </a:r>
            <a:r>
              <a:rPr lang="es-PE" altLang="es-PE" dirty="0" smtClean="0"/>
              <a:t>;</a:t>
            </a:r>
          </a:p>
          <a:p>
            <a:r>
              <a:rPr lang="es-PE" altLang="es-PE" dirty="0" smtClean="0"/>
              <a:t>      </a:t>
            </a:r>
            <a:r>
              <a:rPr lang="es-PE" altLang="es-PE" dirty="0" err="1" smtClean="0"/>
              <a:t>end</a:t>
            </a:r>
            <a:r>
              <a:rPr lang="es-PE" altLang="es-PE" dirty="0" smtClean="0"/>
              <a:t>;</a:t>
            </a:r>
          </a:p>
          <a:p>
            <a:r>
              <a:rPr lang="es-PE" altLang="es-PE" dirty="0" smtClean="0"/>
              <a:t>          REGION_CRITICA();</a:t>
            </a:r>
          </a:p>
          <a:p>
            <a:r>
              <a:rPr lang="es-PE" altLang="es-PE" dirty="0" smtClean="0"/>
              <a:t>     turno = 2;</a:t>
            </a:r>
          </a:p>
          <a:p>
            <a:r>
              <a:rPr lang="es-PE" altLang="es-PE" dirty="0" smtClean="0"/>
              <a:t>     P1QE = False;</a:t>
            </a:r>
          </a:p>
          <a:p>
            <a:r>
              <a:rPr lang="es-PE" altLang="es-PE" dirty="0" smtClean="0"/>
              <a:t>     </a:t>
            </a:r>
            <a:r>
              <a:rPr lang="es-PE" altLang="es-PE" dirty="0" err="1" smtClean="0"/>
              <a:t>Hace_mas_cosas</a:t>
            </a:r>
            <a:r>
              <a:rPr lang="es-PE" altLang="es-PE" dirty="0" smtClean="0"/>
              <a:t>();</a:t>
            </a:r>
          </a:p>
          <a:p>
            <a:r>
              <a:rPr lang="es-PE" altLang="es-PE" dirty="0" err="1" smtClean="0"/>
              <a:t>Until</a:t>
            </a:r>
            <a:r>
              <a:rPr lang="es-PE" altLang="es-PE" dirty="0" smtClean="0"/>
              <a:t> Fin </a:t>
            </a:r>
          </a:p>
        </p:txBody>
      </p:sp>
      <p:sp>
        <p:nvSpPr>
          <p:cNvPr id="3" name="Marcador de contenido 2"/>
          <p:cNvSpPr>
            <a:spLocks noGrp="1"/>
          </p:cNvSpPr>
          <p:nvPr>
            <p:ph sz="half" idx="2"/>
          </p:nvPr>
        </p:nvSpPr>
        <p:spPr/>
        <p:txBody>
          <a:bodyPr>
            <a:normAutofit fontScale="40000" lnSpcReduction="20000"/>
          </a:bodyPr>
          <a:lstStyle/>
          <a:p>
            <a:r>
              <a:rPr lang="es-PE" altLang="es-PE" dirty="0" err="1" smtClean="0"/>
              <a:t>Repeat</a:t>
            </a:r>
            <a:endParaRPr lang="es-PE" altLang="es-PE" dirty="0" smtClean="0"/>
          </a:p>
          <a:p>
            <a:r>
              <a:rPr lang="es-PE" altLang="es-PE" dirty="0" smtClean="0"/>
              <a:t>     </a:t>
            </a:r>
            <a:r>
              <a:rPr lang="es-PE" altLang="es-PE" dirty="0" err="1" smtClean="0"/>
              <a:t>Hace_Cosas</a:t>
            </a:r>
            <a:r>
              <a:rPr lang="es-PE" altLang="es-PE" dirty="0" smtClean="0"/>
              <a:t>();</a:t>
            </a:r>
          </a:p>
          <a:p>
            <a:r>
              <a:rPr lang="es-PE" altLang="es-PE" dirty="0" smtClean="0"/>
              <a:t>     P2QE = true;</a:t>
            </a:r>
          </a:p>
          <a:p>
            <a:r>
              <a:rPr lang="es-PE" altLang="es-PE" dirty="0" smtClean="0"/>
              <a:t>     While P1QE Do                                             </a:t>
            </a:r>
          </a:p>
          <a:p>
            <a:r>
              <a:rPr lang="es-PE" altLang="es-PE" dirty="0" smtClean="0"/>
              <a:t>      Begin</a:t>
            </a:r>
          </a:p>
          <a:p>
            <a:r>
              <a:rPr lang="es-PE" altLang="es-PE" dirty="0" smtClean="0"/>
              <a:t>            </a:t>
            </a:r>
            <a:r>
              <a:rPr lang="es-PE" altLang="es-PE" dirty="0" err="1" smtClean="0"/>
              <a:t>if</a:t>
            </a:r>
            <a:r>
              <a:rPr lang="es-PE" altLang="es-PE" dirty="0" smtClean="0"/>
              <a:t> (turno = 1)</a:t>
            </a:r>
          </a:p>
          <a:p>
            <a:r>
              <a:rPr lang="es-PE" altLang="es-PE" dirty="0" smtClean="0"/>
              <a:t>            Begin </a:t>
            </a:r>
          </a:p>
          <a:p>
            <a:r>
              <a:rPr lang="es-PE" altLang="es-PE" dirty="0" smtClean="0"/>
              <a:t>               P2QE = false;</a:t>
            </a:r>
          </a:p>
          <a:p>
            <a:r>
              <a:rPr lang="es-PE" altLang="es-PE" dirty="0" smtClean="0"/>
              <a:t>               </a:t>
            </a:r>
            <a:r>
              <a:rPr lang="es-PE" altLang="es-PE" dirty="0" err="1" smtClean="0"/>
              <a:t>Delay</a:t>
            </a:r>
            <a:r>
              <a:rPr lang="es-PE" altLang="es-PE" dirty="0" smtClean="0"/>
              <a:t> (</a:t>
            </a:r>
            <a:r>
              <a:rPr lang="es-PE" altLang="es-PE" dirty="0" err="1" smtClean="0"/>
              <a:t>random</a:t>
            </a:r>
            <a:r>
              <a:rPr lang="es-PE" altLang="es-PE" dirty="0" smtClean="0"/>
              <a:t>());</a:t>
            </a:r>
          </a:p>
          <a:p>
            <a:r>
              <a:rPr lang="es-PE" altLang="es-PE" dirty="0" smtClean="0"/>
              <a:t>               P2QE = true;</a:t>
            </a:r>
          </a:p>
          <a:p>
            <a:r>
              <a:rPr lang="es-PE" altLang="es-PE" dirty="0" smtClean="0"/>
              <a:t>            </a:t>
            </a:r>
            <a:r>
              <a:rPr lang="es-PE" altLang="es-PE" dirty="0" err="1" smtClean="0"/>
              <a:t>end</a:t>
            </a:r>
            <a:r>
              <a:rPr lang="es-PE" altLang="es-PE" dirty="0" smtClean="0"/>
              <a:t>;</a:t>
            </a:r>
          </a:p>
          <a:p>
            <a:r>
              <a:rPr lang="es-PE" altLang="es-PE" dirty="0" smtClean="0"/>
              <a:t>      </a:t>
            </a:r>
            <a:r>
              <a:rPr lang="es-PE" altLang="es-PE" dirty="0" err="1" smtClean="0"/>
              <a:t>end</a:t>
            </a:r>
            <a:r>
              <a:rPr lang="es-PE" altLang="es-PE" dirty="0" smtClean="0"/>
              <a:t>;</a:t>
            </a:r>
          </a:p>
          <a:p>
            <a:r>
              <a:rPr lang="es-PE" altLang="es-PE" dirty="0" smtClean="0"/>
              <a:t>          REGION_CRITICA();</a:t>
            </a:r>
          </a:p>
          <a:p>
            <a:r>
              <a:rPr lang="es-PE" altLang="es-PE" dirty="0" smtClean="0"/>
              <a:t>     turno = 1;</a:t>
            </a:r>
          </a:p>
          <a:p>
            <a:r>
              <a:rPr lang="es-PE" altLang="es-PE" dirty="0" smtClean="0"/>
              <a:t>     P2QE = False;</a:t>
            </a:r>
          </a:p>
          <a:p>
            <a:r>
              <a:rPr lang="es-PE" altLang="es-PE" dirty="0" smtClean="0"/>
              <a:t>     </a:t>
            </a:r>
            <a:r>
              <a:rPr lang="es-PE" altLang="es-PE" dirty="0" err="1" smtClean="0"/>
              <a:t>Hace_mas_cosas</a:t>
            </a:r>
            <a:r>
              <a:rPr lang="es-PE" altLang="es-PE" dirty="0" smtClean="0"/>
              <a:t>();</a:t>
            </a:r>
          </a:p>
          <a:p>
            <a:r>
              <a:rPr lang="es-PE" altLang="es-PE" dirty="0" err="1" smtClean="0"/>
              <a:t>Until</a:t>
            </a:r>
            <a:r>
              <a:rPr lang="es-PE" altLang="es-PE" dirty="0" smtClean="0"/>
              <a:t> Fin </a:t>
            </a:r>
          </a:p>
          <a:p>
            <a:endParaRPr lang="es-PE" dirty="0"/>
          </a:p>
        </p:txBody>
      </p:sp>
    </p:spTree>
    <p:extLst>
      <p:ext uri="{BB962C8B-B14F-4D97-AF65-F5344CB8AC3E}">
        <p14:creationId xmlns:p14="http://schemas.microsoft.com/office/powerpoint/2010/main" val="329165511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
          <p:cNvSpPr>
            <a:spLocks noGrp="1" noChangeArrowheads="1"/>
          </p:cNvSpPr>
          <p:nvPr>
            <p:ph type="title"/>
          </p:nvPr>
        </p:nvSpPr>
        <p:spPr/>
        <p:txBody>
          <a:bodyPr/>
          <a:lstStyle/>
          <a:p>
            <a:r>
              <a:rPr lang="es-PE" altLang="es-PE" dirty="0" smtClean="0"/>
              <a:t>Algoritmo de Peterson</a:t>
            </a:r>
            <a:endParaRPr lang="es-PE" altLang="es-PE" dirty="0" smtClean="0"/>
          </a:p>
        </p:txBody>
      </p:sp>
      <p:sp>
        <p:nvSpPr>
          <p:cNvPr id="4" name="Marcador de contenido 3"/>
          <p:cNvSpPr>
            <a:spLocks noGrp="1"/>
          </p:cNvSpPr>
          <p:nvPr>
            <p:ph idx="1"/>
          </p:nvPr>
        </p:nvSpPr>
        <p:spPr/>
        <p:txBody>
          <a:bodyPr/>
          <a:lstStyle/>
          <a:p>
            <a:r>
              <a:rPr lang="es-PE" altLang="es-PE" dirty="0" smtClean="0"/>
              <a:t>Desarrollo el primer algoritmo para dos procesos (1981) que fue una simplificación del algoritmo de Dekker para dos procesos. Posteriormente este algoritmo fue generalizado para n procesos.</a:t>
            </a:r>
          </a:p>
          <a:p>
            <a:r>
              <a:rPr lang="es-PE" altLang="es-PE" dirty="0" smtClean="0"/>
              <a:t>Dicho algoritmo también es conocido como solución de Peterson, es un algoritmo de programación concurrente para exclusión mutua, que permite dos o mas procesos o hilos de ejecución compartir un recurso sin conflictos, utilizando solo memoria compartida para la comunicación.</a:t>
            </a:r>
            <a:endParaRPr lang="es-PE" altLang="es-PE" dirty="0"/>
          </a:p>
        </p:txBody>
      </p:sp>
    </p:spTree>
    <p:extLst>
      <p:ext uri="{BB962C8B-B14F-4D97-AF65-F5344CB8AC3E}">
        <p14:creationId xmlns:p14="http://schemas.microsoft.com/office/powerpoint/2010/main" val="3328163624"/>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
          <p:cNvSpPr>
            <a:spLocks noGrp="1" noChangeArrowheads="1"/>
          </p:cNvSpPr>
          <p:nvPr>
            <p:ph type="title"/>
          </p:nvPr>
        </p:nvSpPr>
        <p:spPr/>
        <p:txBody>
          <a:bodyP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 pos="8151419" algn="l"/>
              </a:tabLst>
            </a:pPr>
            <a:r>
              <a:rPr lang="es-PE" altLang="es-PE" dirty="0" smtClean="0"/>
              <a:t>Algoritmo </a:t>
            </a:r>
            <a:r>
              <a:rPr lang="es-PE" altLang="es-PE" dirty="0" smtClean="0"/>
              <a:t>de </a:t>
            </a:r>
            <a:r>
              <a:rPr lang="es-PE" altLang="es-PE" dirty="0" smtClean="0"/>
              <a:t>Peterson</a:t>
            </a:r>
            <a:endParaRPr lang="es-PE" altLang="es-PE" dirty="0" smtClean="0"/>
          </a:p>
        </p:txBody>
      </p:sp>
      <p:sp>
        <p:nvSpPr>
          <p:cNvPr id="3" name="Marcador de contenido 2"/>
          <p:cNvSpPr>
            <a:spLocks noGrp="1"/>
          </p:cNvSpPr>
          <p:nvPr>
            <p:ph sz="half" idx="1"/>
          </p:nvPr>
        </p:nvSpPr>
        <p:spPr>
          <a:xfrm>
            <a:off x="838200" y="3073400"/>
            <a:ext cx="5181600" cy="3103562"/>
          </a:xfrm>
        </p:spPr>
        <p:txBody>
          <a:bodyPr>
            <a:normAutofit/>
          </a:bodyPr>
          <a:lstStyle/>
          <a:p>
            <a:r>
              <a:rPr lang="es-PE" altLang="es-PE" dirty="0" smtClean="0">
                <a:solidFill>
                  <a:srgbClr val="000000"/>
                </a:solidFill>
              </a:rPr>
              <a:t>bandera[0] = 1</a:t>
            </a:r>
          </a:p>
          <a:p>
            <a:r>
              <a:rPr lang="es-PE" altLang="es-PE" dirty="0" smtClean="0">
                <a:solidFill>
                  <a:srgbClr val="000000"/>
                </a:solidFill>
              </a:rPr>
              <a:t>turno = 1</a:t>
            </a:r>
          </a:p>
          <a:p>
            <a:r>
              <a:rPr lang="es-PE" altLang="es-PE" dirty="0" smtClean="0">
                <a:solidFill>
                  <a:srgbClr val="000000"/>
                </a:solidFill>
              </a:rPr>
              <a:t>while( bandera[1] &amp;&amp; turno == 1 );</a:t>
            </a:r>
          </a:p>
          <a:p>
            <a:r>
              <a:rPr lang="es-PE" dirty="0" smtClean="0">
                <a:solidFill>
                  <a:srgbClr val="000000"/>
                </a:solidFill>
              </a:rPr>
              <a:t>     SC()</a:t>
            </a:r>
          </a:p>
          <a:p>
            <a:r>
              <a:rPr lang="es-PE" altLang="es-PE" dirty="0" smtClean="0">
                <a:solidFill>
                  <a:srgbClr val="000000"/>
                </a:solidFill>
              </a:rPr>
              <a:t>bandera[0] = 0 </a:t>
            </a:r>
            <a:endParaRPr lang="es-PE" dirty="0"/>
          </a:p>
        </p:txBody>
      </p:sp>
      <p:sp>
        <p:nvSpPr>
          <p:cNvPr id="4" name="Marcador de contenido 3"/>
          <p:cNvSpPr>
            <a:spLocks noGrp="1"/>
          </p:cNvSpPr>
          <p:nvPr>
            <p:ph sz="half" idx="2"/>
          </p:nvPr>
        </p:nvSpPr>
        <p:spPr>
          <a:xfrm>
            <a:off x="6172200" y="3073399"/>
            <a:ext cx="5181600" cy="3103563"/>
          </a:xfrm>
        </p:spPr>
        <p:txBody>
          <a:bodyPr>
            <a:normAutofit/>
          </a:bodyPr>
          <a:lstStyle/>
          <a:p>
            <a:r>
              <a:rPr lang="es-PE" dirty="0" smtClean="0"/>
              <a:t>Bandera[1]=1</a:t>
            </a:r>
          </a:p>
          <a:p>
            <a:r>
              <a:rPr lang="es-PE" dirty="0" smtClean="0"/>
              <a:t>turno = 0</a:t>
            </a:r>
          </a:p>
          <a:p>
            <a:r>
              <a:rPr lang="es-PE" dirty="0" smtClean="0"/>
              <a:t>while( bandera[0] &amp;&amp; turno == 0 );</a:t>
            </a:r>
          </a:p>
          <a:p>
            <a:r>
              <a:rPr lang="es-PE" dirty="0" smtClean="0"/>
              <a:t>     SC()</a:t>
            </a:r>
          </a:p>
          <a:p>
            <a:r>
              <a:rPr lang="es-PE" dirty="0" smtClean="0"/>
              <a:t>bandera[1] = 0</a:t>
            </a:r>
          </a:p>
          <a:p>
            <a:endParaRPr lang="es-PE" dirty="0"/>
          </a:p>
        </p:txBody>
      </p:sp>
      <p:sp>
        <p:nvSpPr>
          <p:cNvPr id="6" name="Rectángulo 5"/>
          <p:cNvSpPr/>
          <p:nvPr/>
        </p:nvSpPr>
        <p:spPr>
          <a:xfrm>
            <a:off x="3873500" y="1448578"/>
            <a:ext cx="3987800" cy="1478610"/>
          </a:xfrm>
          <a:prstGeom prst="rect">
            <a:avLst/>
          </a:prstGeom>
        </p:spPr>
        <p:txBody>
          <a:bodyPr wrap="square">
            <a:spAutoFit/>
          </a:bodyPr>
          <a:lstStyle/>
          <a:p>
            <a:pPr>
              <a:buNone/>
            </a:pPr>
            <a:r>
              <a:rPr lang="es-PE" altLang="es-PE" sz="2252" smtClean="0">
                <a:solidFill>
                  <a:srgbClr val="000000"/>
                </a:solidFill>
              </a:rPr>
              <a:t>Inicialización</a:t>
            </a:r>
          </a:p>
          <a:p>
            <a:pPr>
              <a:buNone/>
            </a:pPr>
            <a:r>
              <a:rPr lang="es-PE" altLang="es-PE" sz="2252" smtClean="0">
                <a:solidFill>
                  <a:srgbClr val="000000"/>
                </a:solidFill>
              </a:rPr>
              <a:t>bandera[0] = 0</a:t>
            </a:r>
          </a:p>
          <a:p>
            <a:pPr>
              <a:buNone/>
            </a:pPr>
            <a:r>
              <a:rPr lang="es-PE" altLang="es-PE" sz="2252" smtClean="0">
                <a:solidFill>
                  <a:srgbClr val="000000"/>
                </a:solidFill>
              </a:rPr>
              <a:t>bandera[1] = 0</a:t>
            </a:r>
          </a:p>
          <a:p>
            <a:pPr>
              <a:buNone/>
            </a:pPr>
            <a:r>
              <a:rPr lang="es-PE" altLang="es-PE" sz="2252" smtClean="0">
                <a:solidFill>
                  <a:srgbClr val="000000"/>
                </a:solidFill>
              </a:rPr>
              <a:t>turno = 0 </a:t>
            </a:r>
            <a:endParaRPr lang="es-PE" altLang="es-PE" sz="2252" dirty="0" smtClean="0">
              <a:solidFill>
                <a:srgbClr val="000000"/>
              </a:solidFill>
            </a:endParaRPr>
          </a:p>
        </p:txBody>
      </p:sp>
    </p:spTree>
    <p:extLst>
      <p:ext uri="{BB962C8B-B14F-4D97-AF65-F5344CB8AC3E}">
        <p14:creationId xmlns:p14="http://schemas.microsoft.com/office/powerpoint/2010/main" val="3983949907"/>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Introducción</a:t>
            </a:r>
            <a:endParaRPr lang="es-PE" dirty="0"/>
          </a:p>
        </p:txBody>
      </p:sp>
      <p:sp>
        <p:nvSpPr>
          <p:cNvPr id="3" name="Marcador de contenido 2"/>
          <p:cNvSpPr>
            <a:spLocks noGrp="1"/>
          </p:cNvSpPr>
          <p:nvPr>
            <p:ph idx="1"/>
          </p:nvPr>
        </p:nvSpPr>
        <p:spPr/>
        <p:txBody>
          <a:bodyPr/>
          <a:lstStyle/>
          <a:p>
            <a:r>
              <a:rPr lang="es-PE" dirty="0" smtClean="0"/>
              <a:t>La exclusión mutua –o sección crítica– es un problema básico y fundamental de sincronización entre procesos con memoria compartida; se trata de asegurar el acceso ordenado a recursos compartidos para impedir errores e inconsistencias.</a:t>
            </a:r>
          </a:p>
          <a:p>
            <a:r>
              <a:rPr lang="es-PE" dirty="0" smtClean="0"/>
              <a:t>El problema de los trabajos de impresión.</a:t>
            </a:r>
          </a:p>
          <a:p>
            <a:endParaRPr lang="es-PE" dirty="0"/>
          </a:p>
        </p:txBody>
      </p:sp>
    </p:spTree>
    <p:extLst>
      <p:ext uri="{BB962C8B-B14F-4D97-AF65-F5344CB8AC3E}">
        <p14:creationId xmlns:p14="http://schemas.microsoft.com/office/powerpoint/2010/main" val="92393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Definición</a:t>
            </a:r>
            <a:endParaRPr lang="es-PE" dirty="0"/>
          </a:p>
        </p:txBody>
      </p:sp>
      <p:sp>
        <p:nvSpPr>
          <p:cNvPr id="3" name="Marcador de contenido 2"/>
          <p:cNvSpPr>
            <a:spLocks noGrp="1"/>
          </p:cNvSpPr>
          <p:nvPr>
            <p:ph idx="1"/>
          </p:nvPr>
        </p:nvSpPr>
        <p:spPr/>
        <p:txBody>
          <a:bodyPr>
            <a:normAutofit/>
          </a:bodyPr>
          <a:lstStyle/>
          <a:p>
            <a:r>
              <a:rPr lang="es-PE" dirty="0" smtClean="0"/>
              <a:t>Un conjunto de procesos independientes que pueden ser considerados cíclicos ejecutan en cada ciclo una parte de código que accede y modifica recursos o zonas de memoria compartidas, la sección crítica. La intercalación de instrucciones en esas secciones críticas provocan condiciones de carrera que pueden generar resultados erróneos dependiendo de la secuencia de ejecución.</a:t>
            </a:r>
          </a:p>
          <a:p>
            <a:r>
              <a:rPr lang="es-PE" dirty="0" smtClean="0"/>
              <a:t>Debemos asegurar la exclusión mutua de la ejecución de esas secciones críticas; mientras se ejecuta una de ellas no se debe permitir la ejecución de las secciones críticas de otros procesos.</a:t>
            </a:r>
            <a:endParaRPr lang="es-PE" dirty="0"/>
          </a:p>
        </p:txBody>
      </p:sp>
    </p:spTree>
    <p:extLst>
      <p:ext uri="{BB962C8B-B14F-4D97-AF65-F5344CB8AC3E}">
        <p14:creationId xmlns:p14="http://schemas.microsoft.com/office/powerpoint/2010/main" val="4192740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endParaRPr lang="es-PE"/>
          </a:p>
        </p:txBody>
      </p:sp>
      <p:sp>
        <p:nvSpPr>
          <p:cNvPr id="5" name="Marcador de contenido 4"/>
          <p:cNvSpPr>
            <a:spLocks noGrp="1"/>
          </p:cNvSpPr>
          <p:nvPr>
            <p:ph sz="half" idx="1"/>
          </p:nvPr>
        </p:nvSpPr>
        <p:spPr/>
        <p:txBody>
          <a:bodyPr/>
          <a:lstStyle/>
          <a:p>
            <a:r>
              <a:rPr lang="es-PE" dirty="0" smtClean="0"/>
              <a:t>El modelo separa al código en secciones críticas y resto del código. La solución se basa en </a:t>
            </a:r>
            <a:r>
              <a:rPr lang="es-PE" dirty="0"/>
              <a:t> </a:t>
            </a:r>
            <a:r>
              <a:rPr lang="es-PE" dirty="0" smtClean="0"/>
              <a:t>desarrollar los algoritmos que se insertan justo antes y después de las secciones críticas:</a:t>
            </a:r>
          </a:p>
          <a:p>
            <a:pPr lvl="1"/>
            <a:r>
              <a:rPr lang="es-PE" dirty="0" smtClean="0"/>
              <a:t>Pre-protocolo o entrada a la sección crítica.</a:t>
            </a:r>
          </a:p>
          <a:p>
            <a:pPr lvl="1"/>
            <a:r>
              <a:rPr lang="es-PE" dirty="0" smtClean="0"/>
              <a:t>Pos-protocolo o salida de la sección crítica.</a:t>
            </a:r>
            <a:endParaRPr lang="es-PE" dirty="0"/>
          </a:p>
        </p:txBody>
      </p:sp>
      <p:sp>
        <p:nvSpPr>
          <p:cNvPr id="6" name="Marcador de contenido 5"/>
          <p:cNvSpPr>
            <a:spLocks noGrp="1"/>
          </p:cNvSpPr>
          <p:nvPr>
            <p:ph sz="half" idx="2"/>
          </p:nvPr>
        </p:nvSpPr>
        <p:spPr/>
        <p:txBody>
          <a:bodyPr>
            <a:normAutofit/>
          </a:bodyPr>
          <a:lstStyle/>
          <a:p>
            <a:r>
              <a:rPr lang="es-PE" sz="4400" dirty="0" smtClean="0"/>
              <a:t>while </a:t>
            </a:r>
            <a:r>
              <a:rPr lang="es-PE" sz="4400" dirty="0" err="1" smtClean="0"/>
              <a:t>forever</a:t>
            </a:r>
            <a:r>
              <a:rPr lang="es-PE" sz="4400" dirty="0" smtClean="0"/>
              <a:t>:</a:t>
            </a:r>
          </a:p>
          <a:p>
            <a:pPr lvl="1"/>
            <a:r>
              <a:rPr lang="es-PE" sz="4000" dirty="0" smtClean="0"/>
              <a:t># ...</a:t>
            </a:r>
          </a:p>
          <a:p>
            <a:pPr lvl="1"/>
            <a:r>
              <a:rPr lang="es-PE" sz="4000" dirty="0" err="1" smtClean="0"/>
              <a:t>cs_entry</a:t>
            </a:r>
            <a:r>
              <a:rPr lang="es-PE" sz="4000" dirty="0" smtClean="0"/>
              <a:t>()</a:t>
            </a:r>
          </a:p>
          <a:p>
            <a:pPr lvl="1"/>
            <a:r>
              <a:rPr lang="es-PE" sz="4000" dirty="0" err="1" smtClean="0"/>
              <a:t>critical_section</a:t>
            </a:r>
            <a:r>
              <a:rPr lang="es-PE" sz="4000" dirty="0" smtClean="0"/>
              <a:t>()</a:t>
            </a:r>
          </a:p>
          <a:p>
            <a:pPr lvl="1"/>
            <a:r>
              <a:rPr lang="es-PE" sz="4000" dirty="0" err="1" smtClean="0"/>
              <a:t>cs_exit</a:t>
            </a:r>
            <a:r>
              <a:rPr lang="es-PE" sz="4000" dirty="0" smtClean="0"/>
              <a:t>()</a:t>
            </a:r>
          </a:p>
          <a:p>
            <a:pPr lvl="1"/>
            <a:r>
              <a:rPr lang="es-PE" sz="4000" dirty="0" smtClean="0"/>
              <a:t># ...</a:t>
            </a:r>
          </a:p>
        </p:txBody>
      </p:sp>
    </p:spTree>
    <p:extLst>
      <p:ext uri="{BB962C8B-B14F-4D97-AF65-F5344CB8AC3E}">
        <p14:creationId xmlns:p14="http://schemas.microsoft.com/office/powerpoint/2010/main" val="1153671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s-PE" dirty="0" smtClean="0"/>
              <a:t>Requisitos</a:t>
            </a:r>
            <a:endParaRPr lang="es-PE" dirty="0"/>
          </a:p>
        </p:txBody>
      </p:sp>
      <p:sp>
        <p:nvSpPr>
          <p:cNvPr id="6" name="Marcador de contenido 5"/>
          <p:cNvSpPr>
            <a:spLocks noGrp="1"/>
          </p:cNvSpPr>
          <p:nvPr>
            <p:ph idx="1"/>
          </p:nvPr>
        </p:nvSpPr>
        <p:spPr/>
        <p:txBody>
          <a:bodyPr>
            <a:normAutofit/>
          </a:bodyPr>
          <a:lstStyle/>
          <a:p>
            <a:r>
              <a:rPr lang="es-PE" dirty="0" smtClean="0"/>
              <a:t>Exclusión mutua</a:t>
            </a:r>
          </a:p>
          <a:p>
            <a:pPr lvl="1"/>
            <a:r>
              <a:rPr lang="es-PE" dirty="0" smtClean="0"/>
              <a:t>Se debe asegurar que solo uno de los procesos ejecuta instrucciones de la sección crítica.</a:t>
            </a:r>
          </a:p>
          <a:p>
            <a:r>
              <a:rPr lang="es-PE" dirty="0" smtClean="0"/>
              <a:t>Progreso o libre de interbloqueos (</a:t>
            </a:r>
            <a:r>
              <a:rPr lang="es-PE" dirty="0" err="1" smtClean="0"/>
              <a:t>deadlock</a:t>
            </a:r>
            <a:r>
              <a:rPr lang="es-PE" dirty="0" smtClean="0"/>
              <a:t> free o </a:t>
            </a:r>
            <a:r>
              <a:rPr lang="es-PE" dirty="0" err="1" smtClean="0"/>
              <a:t>lock</a:t>
            </a:r>
            <a:r>
              <a:rPr lang="es-PE" dirty="0" smtClean="0"/>
              <a:t>-free)</a:t>
            </a:r>
          </a:p>
          <a:p>
            <a:pPr lvl="1"/>
            <a:r>
              <a:rPr lang="es-PE" dirty="0" smtClean="0"/>
              <a:t>Si varios procesos desean entrar a la sección crítica al menos uno de ellos debe poder hacerlo.</a:t>
            </a:r>
          </a:p>
          <a:p>
            <a:r>
              <a:rPr lang="es-PE" dirty="0" smtClean="0"/>
              <a:t>Espera limitada o libre de inanición (</a:t>
            </a:r>
            <a:r>
              <a:rPr lang="es-PE" dirty="0" err="1" smtClean="0"/>
              <a:t>starvation</a:t>
            </a:r>
            <a:r>
              <a:rPr lang="es-PE" dirty="0" smtClean="0"/>
              <a:t> free o </a:t>
            </a:r>
            <a:r>
              <a:rPr lang="es-PE" dirty="0" err="1" smtClean="0"/>
              <a:t>wait</a:t>
            </a:r>
            <a:r>
              <a:rPr lang="es-PE" dirty="0" smtClean="0"/>
              <a:t>-free)</a:t>
            </a:r>
          </a:p>
          <a:p>
            <a:pPr lvl="1"/>
            <a:r>
              <a:rPr lang="es-PE" dirty="0" smtClean="0"/>
              <a:t>Cualquier proceso debe poder entrar a la sección crítica en un tiempo finito. Esta condición es deseable pero no siempre se puede asegurar.</a:t>
            </a:r>
            <a:endParaRPr lang="es-PE" dirty="0"/>
          </a:p>
        </p:txBody>
      </p:sp>
    </p:spTree>
    <p:extLst>
      <p:ext uri="{BB962C8B-B14F-4D97-AF65-F5344CB8AC3E}">
        <p14:creationId xmlns:p14="http://schemas.microsoft.com/office/powerpoint/2010/main" val="100478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Requisitos de Dijkstra</a:t>
            </a:r>
            <a:endParaRPr lang="es-PE" dirty="0"/>
          </a:p>
        </p:txBody>
      </p:sp>
      <p:sp>
        <p:nvSpPr>
          <p:cNvPr id="3" name="Marcador de contenido 2"/>
          <p:cNvSpPr>
            <a:spLocks noGrp="1"/>
          </p:cNvSpPr>
          <p:nvPr>
            <p:ph idx="1"/>
          </p:nvPr>
        </p:nvSpPr>
        <p:spPr/>
        <p:txBody>
          <a:bodyPr>
            <a:normAutofit/>
          </a:bodyPr>
          <a:lstStyle/>
          <a:p>
            <a:r>
              <a:rPr lang="es-PE" dirty="0" smtClean="0"/>
              <a:t>La solución debe ser simétrica: no se permiten soluciones que cambien el comportamiento o la prioridad estática de algún proceso.</a:t>
            </a:r>
          </a:p>
          <a:p>
            <a:r>
              <a:rPr lang="es-PE" dirty="0" smtClean="0"/>
              <a:t>No se deben hacer suposiciones de la velocidad relativa de los procesos, ni se puede suponer que las velocidades sean constantes.</a:t>
            </a:r>
          </a:p>
          <a:p>
            <a:r>
              <a:rPr lang="es-PE" dirty="0" smtClean="0"/>
              <a:t>Entrada inmediata o no interferencia: un proceso que se interrumpe en el resto del código no debe interferir ni bloquear a los demás procesos.</a:t>
            </a:r>
          </a:p>
          <a:p>
            <a:r>
              <a:rPr lang="es-PE" dirty="0" smtClean="0"/>
              <a:t>Si varios procesos desean entrar simultáneamente, la decisión en la entrada de la sección crítica debe tomar un número finito de pasos.</a:t>
            </a:r>
            <a:endParaRPr lang="es-PE" dirty="0"/>
          </a:p>
        </p:txBody>
      </p:sp>
    </p:spTree>
    <p:extLst>
      <p:ext uri="{BB962C8B-B14F-4D97-AF65-F5344CB8AC3E}">
        <p14:creationId xmlns:p14="http://schemas.microsoft.com/office/powerpoint/2010/main" val="1736617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p:txBody>
          <a:bodyP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 pos="8151419" algn="l"/>
              </a:tabLst>
            </a:pPr>
            <a:r>
              <a:rPr lang="es-PE" altLang="es-PE" dirty="0" smtClean="0"/>
              <a:t>Concurrencia en competencia de recursos</a:t>
            </a:r>
            <a:endParaRPr lang="es-PE" altLang="es-PE" dirty="0" smtClean="0"/>
          </a:p>
        </p:txBody>
      </p:sp>
      <p:sp>
        <p:nvSpPr>
          <p:cNvPr id="33794" name="Rectangle 2"/>
          <p:cNvSpPr>
            <a:spLocks noGrp="1" noChangeArrowheads="1"/>
          </p:cNvSpPr>
          <p:nvPr>
            <p:ph idx="1"/>
          </p:nvPr>
        </p:nvSpPr>
        <p:spPr/>
        <p:txBody>
          <a:bodyPr vert="horz" lIns="91440" tIns="0" rIns="91440" bIns="45720" rtlCol="0" anchor="ctr">
            <a:normAutofit/>
          </a:bodyPr>
          <a:lstStyle/>
          <a:p>
            <a:pPr marL="298118" indent="-289477">
              <a:spcAft>
                <a:spcPct val="0"/>
              </a:spcAft>
              <a:buFont typeface="Symbol" panose="05050102010706020507" pitchFamily="18" charset="2"/>
              <a:buChar char=""/>
              <a:tabLst>
                <a:tab pos="306759" algn="l"/>
                <a:tab pos="401811" algn="l"/>
                <a:tab pos="809381" algn="l"/>
                <a:tab pos="1216953" algn="l"/>
                <a:tab pos="1624523" algn="l"/>
                <a:tab pos="2032094" algn="l"/>
                <a:tab pos="2439665" algn="l"/>
                <a:tab pos="2847236" algn="l"/>
                <a:tab pos="3254807" algn="l"/>
                <a:tab pos="3662378" algn="l"/>
                <a:tab pos="4069949" algn="l"/>
                <a:tab pos="4477520" algn="l"/>
                <a:tab pos="4885091" algn="l"/>
                <a:tab pos="5292662" algn="l"/>
                <a:tab pos="5700232" algn="l"/>
                <a:tab pos="6107804" algn="l"/>
                <a:tab pos="6515374" algn="l"/>
                <a:tab pos="6922946" algn="l"/>
                <a:tab pos="7330516" algn="l"/>
                <a:tab pos="7738088" algn="l"/>
                <a:tab pos="8145658" algn="l"/>
                <a:tab pos="8151419" algn="l"/>
              </a:tabLst>
              <a:defRPr/>
            </a:pPr>
            <a:r>
              <a:rPr lang="es-PE" altLang="es-PE" dirty="0" smtClean="0"/>
              <a:t>Dos </a:t>
            </a:r>
            <a:r>
              <a:rPr lang="es-PE" altLang="es-PE" dirty="0" smtClean="0"/>
              <a:t>o mas procesos necesitan </a:t>
            </a:r>
            <a:r>
              <a:rPr lang="es-PE" altLang="es-PE" dirty="0" smtClean="0"/>
              <a:t>acceder </a:t>
            </a:r>
            <a:r>
              <a:rPr lang="es-PE" altLang="es-PE" dirty="0" smtClean="0"/>
              <a:t>a uno o mas recursos durante sus ejecuciones.</a:t>
            </a:r>
          </a:p>
          <a:p>
            <a:pPr marL="298118" indent="-289477">
              <a:spcAft>
                <a:spcPct val="0"/>
              </a:spcAft>
              <a:buFont typeface="Symbol" panose="05050102010706020507" pitchFamily="18" charset="2"/>
              <a:buChar char=""/>
              <a:tabLst>
                <a:tab pos="306759" algn="l"/>
                <a:tab pos="401811" algn="l"/>
                <a:tab pos="809381" algn="l"/>
                <a:tab pos="1216953" algn="l"/>
                <a:tab pos="1624523" algn="l"/>
                <a:tab pos="2032094" algn="l"/>
                <a:tab pos="2439665" algn="l"/>
                <a:tab pos="2847236" algn="l"/>
                <a:tab pos="3254807" algn="l"/>
                <a:tab pos="3662378" algn="l"/>
                <a:tab pos="4069949" algn="l"/>
                <a:tab pos="4477520" algn="l"/>
                <a:tab pos="4885091" algn="l"/>
                <a:tab pos="5292662" algn="l"/>
                <a:tab pos="5700232" algn="l"/>
                <a:tab pos="6107804" algn="l"/>
                <a:tab pos="6515374" algn="l"/>
                <a:tab pos="6922946" algn="l"/>
                <a:tab pos="7330516" algn="l"/>
                <a:tab pos="7738088" algn="l"/>
                <a:tab pos="8145658" algn="l"/>
                <a:tab pos="8151419" algn="l"/>
              </a:tabLst>
              <a:defRPr/>
            </a:pPr>
            <a:r>
              <a:rPr lang="es-PE" altLang="es-PE" dirty="0" smtClean="0"/>
              <a:t>Los procesos no saben de la existencia de otros procesos y sus operaciones no deben ser afectadas por la </a:t>
            </a:r>
            <a:r>
              <a:rPr lang="es-PE" altLang="es-PE" dirty="0" smtClean="0"/>
              <a:t>ejecución </a:t>
            </a:r>
            <a:r>
              <a:rPr lang="es-PE" altLang="es-PE" dirty="0" smtClean="0"/>
              <a:t>de otros procesos.</a:t>
            </a:r>
          </a:p>
          <a:p>
            <a:pPr marL="298118" indent="-289477">
              <a:spcAft>
                <a:spcPct val="0"/>
              </a:spcAft>
              <a:buFont typeface="Symbol" panose="05050102010706020507" pitchFamily="18" charset="2"/>
              <a:buChar char=""/>
              <a:tabLst>
                <a:tab pos="306759" algn="l"/>
                <a:tab pos="401811" algn="l"/>
                <a:tab pos="809381" algn="l"/>
                <a:tab pos="1216953" algn="l"/>
                <a:tab pos="1624523" algn="l"/>
                <a:tab pos="2032094" algn="l"/>
                <a:tab pos="2439665" algn="l"/>
                <a:tab pos="2847236" algn="l"/>
                <a:tab pos="3254807" algn="l"/>
                <a:tab pos="3662378" algn="l"/>
                <a:tab pos="4069949" algn="l"/>
                <a:tab pos="4477520" algn="l"/>
                <a:tab pos="4885091" algn="l"/>
                <a:tab pos="5292662" algn="l"/>
                <a:tab pos="5700232" algn="l"/>
                <a:tab pos="6107804" algn="l"/>
                <a:tab pos="6515374" algn="l"/>
                <a:tab pos="6922946" algn="l"/>
                <a:tab pos="7330516" algn="l"/>
                <a:tab pos="7738088" algn="l"/>
                <a:tab pos="8145658" algn="l"/>
                <a:tab pos="8151419" algn="l"/>
              </a:tabLst>
              <a:defRPr/>
            </a:pPr>
            <a:r>
              <a:rPr lang="es-PE" altLang="es-PE" dirty="0" smtClean="0"/>
              <a:t>Entonces los procesos no deben afectar el estado de los recursos</a:t>
            </a:r>
            <a:r>
              <a:rPr lang="es-PE" altLang="es-PE" dirty="0" smtClean="0"/>
              <a:t>.</a:t>
            </a:r>
            <a:endParaRPr lang="es-PE" altLang="es-PE" dirty="0" smtClean="0"/>
          </a:p>
        </p:txBody>
      </p:sp>
    </p:spTree>
    <p:extLst>
      <p:ext uri="{BB962C8B-B14F-4D97-AF65-F5344CB8AC3E}">
        <p14:creationId xmlns:p14="http://schemas.microsoft.com/office/powerpoint/2010/main" val="54531597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
          <p:cNvSpPr>
            <a:spLocks noGrp="1" noChangeArrowheads="1"/>
          </p:cNvSpPr>
          <p:nvPr>
            <p:ph type="title"/>
          </p:nvPr>
        </p:nvSpPr>
        <p:spPr/>
        <p:txBody>
          <a:bodyPr>
            <a:normAutofit/>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 pos="8151419" algn="l"/>
              </a:tabLst>
            </a:pPr>
            <a:r>
              <a:rPr lang="es-PE" altLang="es-PE" dirty="0" smtClean="0"/>
              <a:t>Concurrencia en competencia de recursos</a:t>
            </a:r>
            <a:endParaRPr lang="es-PE" altLang="es-PE" dirty="0" smtClean="0"/>
          </a:p>
        </p:txBody>
      </p:sp>
      <p:sp>
        <p:nvSpPr>
          <p:cNvPr id="33794" name="Rectangle 2"/>
          <p:cNvSpPr>
            <a:spLocks noGrp="1" noChangeArrowheads="1"/>
          </p:cNvSpPr>
          <p:nvPr>
            <p:ph idx="1"/>
          </p:nvPr>
        </p:nvSpPr>
        <p:spPr/>
        <p:txBody>
          <a:bodyPr vert="horz" lIns="91440" tIns="0" rIns="91440" bIns="45720" rtlCol="0" anchor="ctr">
            <a:normAutofit/>
          </a:bodyPr>
          <a:lstStyle/>
          <a:p>
            <a:pPr marL="298118" indent="-289477">
              <a:spcAft>
                <a:spcPct val="0"/>
              </a:spcAft>
              <a:buFont typeface="Symbol" panose="05050102010706020507" pitchFamily="18" charset="2"/>
              <a:buChar char=""/>
              <a:tabLst>
                <a:tab pos="306759" algn="l"/>
                <a:tab pos="401811" algn="l"/>
                <a:tab pos="809381" algn="l"/>
                <a:tab pos="1216953" algn="l"/>
                <a:tab pos="1624523" algn="l"/>
                <a:tab pos="2032094" algn="l"/>
                <a:tab pos="2439665" algn="l"/>
                <a:tab pos="2847236" algn="l"/>
                <a:tab pos="3254807" algn="l"/>
                <a:tab pos="3662378" algn="l"/>
                <a:tab pos="4069949" algn="l"/>
                <a:tab pos="4477520" algn="l"/>
                <a:tab pos="4885091" algn="l"/>
                <a:tab pos="5292662" algn="l"/>
                <a:tab pos="5700232" algn="l"/>
                <a:tab pos="6107804" algn="l"/>
                <a:tab pos="6515374" algn="l"/>
                <a:tab pos="6922946" algn="l"/>
                <a:tab pos="7330516" algn="l"/>
                <a:tab pos="7738088" algn="l"/>
                <a:tab pos="8145658" algn="l"/>
                <a:tab pos="8151419" algn="l"/>
              </a:tabLst>
              <a:defRPr/>
            </a:pPr>
            <a:r>
              <a:rPr lang="es-PE" altLang="es-PE" dirty="0" smtClean="0"/>
              <a:t>Problemas </a:t>
            </a:r>
            <a:r>
              <a:rPr lang="es-PE" altLang="es-PE" dirty="0" smtClean="0"/>
              <a:t>potenciales de control:</a:t>
            </a:r>
          </a:p>
          <a:p>
            <a:pPr marL="663923" lvl="1" indent="-249152">
              <a:spcAft>
                <a:spcPct val="0"/>
              </a:spcAft>
              <a:buFont typeface="Symbol" panose="05050102010706020507" pitchFamily="18" charset="2"/>
              <a:buChar char=""/>
              <a:tabLst>
                <a:tab pos="306759" algn="l"/>
                <a:tab pos="401811" algn="l"/>
                <a:tab pos="809381" algn="l"/>
                <a:tab pos="1216953" algn="l"/>
                <a:tab pos="1624523" algn="l"/>
                <a:tab pos="2032094" algn="l"/>
                <a:tab pos="2439665" algn="l"/>
                <a:tab pos="2847236" algn="l"/>
                <a:tab pos="3254807" algn="l"/>
                <a:tab pos="3662378" algn="l"/>
                <a:tab pos="4069949" algn="l"/>
                <a:tab pos="4477520" algn="l"/>
                <a:tab pos="4885091" algn="l"/>
                <a:tab pos="5292662" algn="l"/>
                <a:tab pos="5700232" algn="l"/>
                <a:tab pos="6107804" algn="l"/>
                <a:tab pos="6515374" algn="l"/>
                <a:tab pos="6922946" algn="l"/>
                <a:tab pos="7330516" algn="l"/>
                <a:tab pos="7738088" algn="l"/>
                <a:tab pos="8145658" algn="l"/>
                <a:tab pos="8151419" algn="l"/>
              </a:tabLst>
              <a:defRPr/>
            </a:pPr>
            <a:r>
              <a:rPr lang="es-PE" altLang="es-PE" sz="2177" b="1" dirty="0" smtClean="0"/>
              <a:t>Exclusión </a:t>
            </a:r>
            <a:r>
              <a:rPr lang="es-PE" altLang="es-PE" sz="2177" b="1" dirty="0"/>
              <a:t>mutua</a:t>
            </a:r>
            <a:r>
              <a:rPr lang="es-PE" altLang="es-PE" sz="2177" dirty="0"/>
              <a:t> (secciones criticas): Solo un programa a la vez puede ejecutar su </a:t>
            </a:r>
            <a:r>
              <a:rPr lang="es-PE" altLang="es-PE" sz="2177" dirty="0" smtClean="0"/>
              <a:t>sección </a:t>
            </a:r>
            <a:r>
              <a:rPr lang="es-PE" altLang="es-PE" sz="2177" dirty="0"/>
              <a:t>critica</a:t>
            </a:r>
          </a:p>
          <a:p>
            <a:pPr marL="663923" lvl="1" indent="-249152">
              <a:spcAft>
                <a:spcPct val="0"/>
              </a:spcAft>
              <a:buFont typeface="Symbol" panose="05050102010706020507" pitchFamily="18" charset="2"/>
              <a:buChar char=""/>
              <a:tabLst>
                <a:tab pos="306759" algn="l"/>
                <a:tab pos="401811" algn="l"/>
                <a:tab pos="809381" algn="l"/>
                <a:tab pos="1216953" algn="l"/>
                <a:tab pos="1624523" algn="l"/>
                <a:tab pos="2032094" algn="l"/>
                <a:tab pos="2439665" algn="l"/>
                <a:tab pos="2847236" algn="l"/>
                <a:tab pos="3254807" algn="l"/>
                <a:tab pos="3662378" algn="l"/>
                <a:tab pos="4069949" algn="l"/>
                <a:tab pos="4477520" algn="l"/>
                <a:tab pos="4885091" algn="l"/>
                <a:tab pos="5292662" algn="l"/>
                <a:tab pos="5700232" algn="l"/>
                <a:tab pos="6107804" algn="l"/>
                <a:tab pos="6515374" algn="l"/>
                <a:tab pos="6922946" algn="l"/>
                <a:tab pos="7330516" algn="l"/>
                <a:tab pos="7738088" algn="l"/>
                <a:tab pos="8145658" algn="l"/>
                <a:tab pos="8151419" algn="l"/>
              </a:tabLst>
              <a:defRPr/>
            </a:pPr>
            <a:r>
              <a:rPr lang="en-US" altLang="es-PE" sz="2177" b="1" dirty="0" smtClean="0"/>
              <a:t>Deadlock</a:t>
            </a:r>
            <a:r>
              <a:rPr lang="es-PE" altLang="es-PE" sz="2177" dirty="0" smtClean="0"/>
              <a:t> </a:t>
            </a:r>
            <a:r>
              <a:rPr lang="es-PE" altLang="es-PE" sz="2177" dirty="0"/>
              <a:t>(abrazo mortal): </a:t>
            </a:r>
          </a:p>
          <a:p>
            <a:pPr marL="663923" lvl="1" indent="-249152">
              <a:spcAft>
                <a:spcPct val="0"/>
              </a:spcAft>
              <a:buFont typeface="Symbol" panose="05050102010706020507" pitchFamily="18" charset="2"/>
              <a:buChar char=""/>
              <a:tabLst>
                <a:tab pos="306759" algn="l"/>
                <a:tab pos="401811" algn="l"/>
                <a:tab pos="809381" algn="l"/>
                <a:tab pos="1216953" algn="l"/>
                <a:tab pos="1624523" algn="l"/>
                <a:tab pos="2032094" algn="l"/>
                <a:tab pos="2439665" algn="l"/>
                <a:tab pos="2847236" algn="l"/>
                <a:tab pos="3254807" algn="l"/>
                <a:tab pos="3662378" algn="l"/>
                <a:tab pos="4069949" algn="l"/>
                <a:tab pos="4477520" algn="l"/>
                <a:tab pos="4885091" algn="l"/>
                <a:tab pos="5292662" algn="l"/>
                <a:tab pos="5700232" algn="l"/>
                <a:tab pos="6107804" algn="l"/>
                <a:tab pos="6515374" algn="l"/>
                <a:tab pos="6922946" algn="l"/>
                <a:tab pos="7330516" algn="l"/>
                <a:tab pos="7738088" algn="l"/>
                <a:tab pos="8145658" algn="l"/>
                <a:tab pos="8151419" algn="l"/>
              </a:tabLst>
              <a:defRPr/>
            </a:pPr>
            <a:r>
              <a:rPr lang="en-US" altLang="es-PE" sz="2177" b="1" dirty="0" smtClean="0"/>
              <a:t>Starvation</a:t>
            </a:r>
            <a:r>
              <a:rPr lang="es-PE" altLang="es-PE" sz="2177" b="1" dirty="0" smtClean="0"/>
              <a:t> </a:t>
            </a:r>
            <a:r>
              <a:rPr lang="es-PE" altLang="es-PE" sz="2177" dirty="0" smtClean="0"/>
              <a:t>(inanición): </a:t>
            </a:r>
            <a:r>
              <a:rPr lang="es-PE" altLang="es-PE" sz="2177" dirty="0"/>
              <a:t>Es posible que un proceso esperando por un recurso bloqueado nunca lo </a:t>
            </a:r>
            <a:r>
              <a:rPr lang="es-PE" altLang="es-PE" sz="2177" dirty="0" smtClean="0"/>
              <a:t>obtenga</a:t>
            </a:r>
            <a:endParaRPr lang="es-PE" altLang="es-PE" sz="2177" dirty="0"/>
          </a:p>
        </p:txBody>
      </p:sp>
    </p:spTree>
    <p:extLst>
      <p:ext uri="{BB962C8B-B14F-4D97-AF65-F5344CB8AC3E}">
        <p14:creationId xmlns:p14="http://schemas.microsoft.com/office/powerpoint/2010/main" val="545315978"/>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
          <p:cNvSpPr>
            <a:spLocks noGrp="1" noChangeArrowheads="1"/>
          </p:cNvSpPr>
          <p:nvPr>
            <p:ph type="title"/>
          </p:nvPr>
        </p:nvSpPr>
        <p:spPr/>
        <p:txBody>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 pos="8151419" algn="l"/>
              </a:tabLst>
            </a:pPr>
            <a:r>
              <a:rPr lang="es-PE" altLang="es-PE" dirty="0" smtClean="0"/>
              <a:t>Exclusión mutua – Visión Abstracta</a:t>
            </a:r>
            <a:endParaRPr lang="es-PE" altLang="es-PE" dirty="0" smtClean="0"/>
          </a:p>
        </p:txBody>
      </p:sp>
      <p:sp>
        <p:nvSpPr>
          <p:cNvPr id="2" name="Marcador de texto 1"/>
          <p:cNvSpPr>
            <a:spLocks noGrp="1"/>
          </p:cNvSpPr>
          <p:nvPr>
            <p:ph type="body" idx="1"/>
          </p:nvPr>
        </p:nvSpPr>
        <p:spPr/>
        <p:txBody>
          <a:bodyPr/>
          <a:lstStyle/>
          <a:p>
            <a:r>
              <a:rPr lang="es-PE" dirty="0" smtClean="0"/>
              <a:t>Proceso 1</a:t>
            </a:r>
            <a:endParaRPr lang="es-PE" dirty="0"/>
          </a:p>
        </p:txBody>
      </p:sp>
      <p:sp>
        <p:nvSpPr>
          <p:cNvPr id="3" name="Marcador de contenido 2"/>
          <p:cNvSpPr>
            <a:spLocks noGrp="1"/>
          </p:cNvSpPr>
          <p:nvPr>
            <p:ph sz="half" idx="2"/>
          </p:nvPr>
        </p:nvSpPr>
        <p:spPr/>
        <p:txBody>
          <a:bodyPr/>
          <a:lstStyle/>
          <a:p>
            <a:pPr>
              <a:lnSpc>
                <a:spcPct val="93000"/>
              </a:lnSpc>
              <a:buSzPct val="100000"/>
              <a:defRPr/>
            </a:pPr>
            <a:r>
              <a:rPr lang="es-PE" altLang="es-PE" sz="1814" b="1" dirty="0"/>
              <a:t>void P1( )</a:t>
            </a:r>
          </a:p>
          <a:p>
            <a:pPr marL="298118" indent="-289477">
              <a:lnSpc>
                <a:spcPct val="93000"/>
              </a:lnSpc>
              <a:buClr>
                <a:srgbClr val="000000"/>
              </a:buClr>
              <a:buSzPct val="100000"/>
              <a:buFont typeface="Symbol" panose="05050102010706020507" pitchFamily="18" charset="2"/>
              <a:buChar char=""/>
              <a:defRPr/>
            </a:pPr>
            <a:r>
              <a:rPr lang="es-PE" altLang="es-PE" sz="1814" b="1" dirty="0"/>
              <a:t>{</a:t>
            </a:r>
          </a:p>
          <a:p>
            <a:pPr lvl="1">
              <a:lnSpc>
                <a:spcPct val="93000"/>
              </a:lnSpc>
              <a:buSzPct val="100000"/>
              <a:defRPr/>
            </a:pPr>
            <a:r>
              <a:rPr lang="es-PE" altLang="es-PE" sz="1814" b="1" dirty="0" err="1"/>
              <a:t>while</a:t>
            </a:r>
            <a:r>
              <a:rPr lang="es-PE" altLang="es-PE" sz="1814" b="1" dirty="0"/>
              <a:t>(true){</a:t>
            </a:r>
          </a:p>
          <a:p>
            <a:pPr lvl="2">
              <a:lnSpc>
                <a:spcPct val="93000"/>
              </a:lnSpc>
              <a:buSzPct val="100000"/>
              <a:defRPr/>
            </a:pPr>
            <a:r>
              <a:rPr lang="es-PE" altLang="es-PE" sz="1814" b="1" dirty="0" err="1"/>
              <a:t>codigo</a:t>
            </a:r>
            <a:r>
              <a:rPr lang="es-PE" altLang="es-PE" sz="1814" b="1" dirty="0"/>
              <a:t> antes de la SC</a:t>
            </a:r>
          </a:p>
          <a:p>
            <a:pPr lvl="2">
              <a:lnSpc>
                <a:spcPct val="93000"/>
              </a:lnSpc>
              <a:buSzPct val="100000"/>
              <a:defRPr/>
            </a:pPr>
            <a:r>
              <a:rPr lang="es-PE" altLang="es-PE" sz="1814" b="1" dirty="0" err="1"/>
              <a:t>enterCritical</a:t>
            </a:r>
            <a:r>
              <a:rPr lang="es-PE" altLang="es-PE" sz="1814" b="1" dirty="0"/>
              <a:t> (Ra);</a:t>
            </a:r>
          </a:p>
          <a:p>
            <a:pPr lvl="2">
              <a:lnSpc>
                <a:spcPct val="93000"/>
              </a:lnSpc>
              <a:buSzPct val="100000"/>
              <a:defRPr/>
            </a:pPr>
            <a:r>
              <a:rPr lang="es-PE" altLang="es-PE" sz="1814" b="1" dirty="0"/>
              <a:t>SC;</a:t>
            </a:r>
          </a:p>
          <a:p>
            <a:pPr lvl="2">
              <a:lnSpc>
                <a:spcPct val="93000"/>
              </a:lnSpc>
              <a:buSzPct val="100000"/>
              <a:defRPr/>
            </a:pPr>
            <a:r>
              <a:rPr lang="es-PE" altLang="es-PE" sz="1814" b="1" dirty="0" err="1"/>
              <a:t>exitCritical</a:t>
            </a:r>
            <a:r>
              <a:rPr lang="es-PE" altLang="es-PE" sz="1814" b="1" dirty="0"/>
              <a:t>(RA);</a:t>
            </a:r>
          </a:p>
          <a:p>
            <a:pPr lvl="2">
              <a:lnSpc>
                <a:spcPct val="93000"/>
              </a:lnSpc>
              <a:buSzPct val="100000"/>
              <a:defRPr/>
            </a:pPr>
            <a:r>
              <a:rPr lang="es-PE" altLang="es-PE" sz="1814" b="1" dirty="0" err="1"/>
              <a:t>codigo</a:t>
            </a:r>
            <a:r>
              <a:rPr lang="es-PE" altLang="es-PE" sz="1814" b="1" dirty="0"/>
              <a:t> </a:t>
            </a:r>
            <a:r>
              <a:rPr lang="es-PE" altLang="es-PE" sz="1814" b="1" dirty="0" err="1"/>
              <a:t>despues</a:t>
            </a:r>
            <a:r>
              <a:rPr lang="es-PE" altLang="es-PE" sz="1814" b="1" dirty="0"/>
              <a:t> de la SC</a:t>
            </a:r>
          </a:p>
          <a:p>
            <a:pPr lvl="1">
              <a:lnSpc>
                <a:spcPct val="93000"/>
              </a:lnSpc>
              <a:buSzPct val="100000"/>
              <a:defRPr/>
            </a:pPr>
            <a:r>
              <a:rPr lang="es-PE" altLang="es-PE" sz="1814" b="1" dirty="0"/>
              <a:t>}</a:t>
            </a:r>
          </a:p>
          <a:p>
            <a:pPr marL="298118" indent="-289477">
              <a:lnSpc>
                <a:spcPct val="93000"/>
              </a:lnSpc>
              <a:buClr>
                <a:srgbClr val="000000"/>
              </a:buClr>
              <a:buSzPct val="100000"/>
              <a:buFont typeface="Symbol" panose="05050102010706020507" pitchFamily="18" charset="2"/>
              <a:buChar char=""/>
              <a:defRPr/>
            </a:pPr>
            <a:r>
              <a:rPr lang="es-PE" altLang="es-PE" sz="1814" b="1" dirty="0"/>
              <a:t>}</a:t>
            </a:r>
            <a:endParaRPr lang="es-PE" dirty="0"/>
          </a:p>
        </p:txBody>
      </p:sp>
      <p:sp>
        <p:nvSpPr>
          <p:cNvPr id="4" name="Marcador de texto 3"/>
          <p:cNvSpPr>
            <a:spLocks noGrp="1"/>
          </p:cNvSpPr>
          <p:nvPr>
            <p:ph type="body" sz="quarter" idx="3"/>
          </p:nvPr>
        </p:nvSpPr>
        <p:spPr/>
        <p:txBody>
          <a:bodyPr/>
          <a:lstStyle/>
          <a:p>
            <a:r>
              <a:rPr lang="es-PE" dirty="0" smtClean="0"/>
              <a:t>Proceso 2</a:t>
            </a:r>
            <a:endParaRPr lang="es-PE" dirty="0"/>
          </a:p>
        </p:txBody>
      </p:sp>
      <p:sp>
        <p:nvSpPr>
          <p:cNvPr id="5" name="Marcador de contenido 4"/>
          <p:cNvSpPr>
            <a:spLocks noGrp="1"/>
          </p:cNvSpPr>
          <p:nvPr>
            <p:ph sz="quarter" idx="4"/>
          </p:nvPr>
        </p:nvSpPr>
        <p:spPr/>
        <p:txBody>
          <a:bodyPr/>
          <a:lstStyle/>
          <a:p>
            <a:pPr>
              <a:lnSpc>
                <a:spcPct val="93000"/>
              </a:lnSpc>
              <a:buSzPct val="100000"/>
              <a:defRPr/>
            </a:pPr>
            <a:r>
              <a:rPr lang="es-PE" altLang="es-PE" sz="1814" b="1" dirty="0"/>
              <a:t>void P2( )</a:t>
            </a:r>
          </a:p>
          <a:p>
            <a:pPr marL="298118" indent="-289477">
              <a:lnSpc>
                <a:spcPct val="93000"/>
              </a:lnSpc>
              <a:buClr>
                <a:srgbClr val="000000"/>
              </a:buClr>
              <a:buSzPct val="100000"/>
              <a:buFont typeface="Symbol" panose="05050102010706020507" pitchFamily="18" charset="2"/>
              <a:buChar char=""/>
              <a:defRPr/>
            </a:pPr>
            <a:r>
              <a:rPr lang="es-PE" altLang="es-PE" sz="1814" b="1" dirty="0"/>
              <a:t>{</a:t>
            </a:r>
          </a:p>
          <a:p>
            <a:pPr lvl="1">
              <a:lnSpc>
                <a:spcPct val="93000"/>
              </a:lnSpc>
              <a:buSzPct val="100000"/>
              <a:defRPr/>
            </a:pPr>
            <a:r>
              <a:rPr lang="es-PE" altLang="es-PE" sz="1814" b="1" dirty="0" err="1"/>
              <a:t>while</a:t>
            </a:r>
            <a:r>
              <a:rPr lang="es-PE" altLang="es-PE" sz="1814" b="1" dirty="0"/>
              <a:t>(true){</a:t>
            </a:r>
          </a:p>
          <a:p>
            <a:pPr lvl="2">
              <a:lnSpc>
                <a:spcPct val="93000"/>
              </a:lnSpc>
              <a:buSzPct val="100000"/>
              <a:defRPr/>
            </a:pPr>
            <a:r>
              <a:rPr lang="es-PE" altLang="es-PE" sz="1814" b="1" dirty="0" err="1"/>
              <a:t>codigo</a:t>
            </a:r>
            <a:r>
              <a:rPr lang="es-PE" altLang="es-PE" sz="1814" b="1" dirty="0"/>
              <a:t> antes de la SC</a:t>
            </a:r>
          </a:p>
          <a:p>
            <a:pPr lvl="2">
              <a:lnSpc>
                <a:spcPct val="93000"/>
              </a:lnSpc>
              <a:buSzPct val="100000"/>
              <a:defRPr/>
            </a:pPr>
            <a:r>
              <a:rPr lang="es-PE" altLang="es-PE" sz="1814" b="1" dirty="0" err="1"/>
              <a:t>enterCritical</a:t>
            </a:r>
            <a:r>
              <a:rPr lang="es-PE" altLang="es-PE" sz="1814" b="1" dirty="0"/>
              <a:t> (Ra);</a:t>
            </a:r>
          </a:p>
          <a:p>
            <a:pPr lvl="2">
              <a:lnSpc>
                <a:spcPct val="93000"/>
              </a:lnSpc>
              <a:buSzPct val="100000"/>
              <a:defRPr/>
            </a:pPr>
            <a:r>
              <a:rPr lang="es-PE" altLang="es-PE" sz="1814" b="1" dirty="0"/>
              <a:t>SC;</a:t>
            </a:r>
          </a:p>
          <a:p>
            <a:pPr lvl="2">
              <a:lnSpc>
                <a:spcPct val="93000"/>
              </a:lnSpc>
              <a:buSzPct val="100000"/>
              <a:defRPr/>
            </a:pPr>
            <a:r>
              <a:rPr lang="es-PE" altLang="es-PE" sz="1814" b="1" dirty="0" err="1"/>
              <a:t>exitCritical</a:t>
            </a:r>
            <a:r>
              <a:rPr lang="es-PE" altLang="es-PE" sz="1814" b="1" dirty="0"/>
              <a:t>(RA);</a:t>
            </a:r>
          </a:p>
          <a:p>
            <a:pPr lvl="2">
              <a:lnSpc>
                <a:spcPct val="93000"/>
              </a:lnSpc>
              <a:buSzPct val="100000"/>
              <a:defRPr/>
            </a:pPr>
            <a:r>
              <a:rPr lang="es-PE" altLang="es-PE" sz="1814" b="1" dirty="0" err="1"/>
              <a:t>codigo</a:t>
            </a:r>
            <a:r>
              <a:rPr lang="es-PE" altLang="es-PE" sz="1814" b="1" dirty="0"/>
              <a:t> </a:t>
            </a:r>
            <a:r>
              <a:rPr lang="es-PE" altLang="es-PE" sz="1814" b="1" dirty="0" err="1"/>
              <a:t>despues</a:t>
            </a:r>
            <a:r>
              <a:rPr lang="es-PE" altLang="es-PE" sz="1814" b="1" dirty="0"/>
              <a:t> de la SC</a:t>
            </a:r>
          </a:p>
          <a:p>
            <a:pPr lvl="1">
              <a:lnSpc>
                <a:spcPct val="93000"/>
              </a:lnSpc>
              <a:buSzPct val="100000"/>
              <a:defRPr/>
            </a:pPr>
            <a:r>
              <a:rPr lang="es-PE" altLang="es-PE" sz="1814" b="1" dirty="0"/>
              <a:t>}</a:t>
            </a:r>
          </a:p>
          <a:p>
            <a:pPr marL="298118" indent="-289477">
              <a:lnSpc>
                <a:spcPct val="93000"/>
              </a:lnSpc>
              <a:buClr>
                <a:srgbClr val="000000"/>
              </a:buClr>
              <a:buSzPct val="100000"/>
              <a:buFont typeface="Symbol" panose="05050102010706020507" pitchFamily="18" charset="2"/>
              <a:buChar char=""/>
              <a:defRPr/>
            </a:pPr>
            <a:r>
              <a:rPr lang="es-PE" altLang="es-PE" sz="1814" b="1" dirty="0"/>
              <a:t>}</a:t>
            </a:r>
            <a:endParaRPr lang="es-PE" dirty="0"/>
          </a:p>
        </p:txBody>
      </p:sp>
    </p:spTree>
    <p:extLst>
      <p:ext uri="{BB962C8B-B14F-4D97-AF65-F5344CB8AC3E}">
        <p14:creationId xmlns:p14="http://schemas.microsoft.com/office/powerpoint/2010/main" val="2786302554"/>
      </p:ext>
    </p:extLst>
  </p:cSld>
  <p:clrMapOvr>
    <a:masterClrMapping/>
  </p:clrMapOvr>
  <p:transition spd="med"/>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1298</Words>
  <Application>Microsoft Office PowerPoint</Application>
  <PresentationFormat>Panorámica</PresentationFormat>
  <Paragraphs>153</Paragraphs>
  <Slides>18</Slides>
  <Notes>10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 Unicode MS</vt:lpstr>
      <vt:lpstr>Arial</vt:lpstr>
      <vt:lpstr>Calibri</vt:lpstr>
      <vt:lpstr>Calibri Light</vt:lpstr>
      <vt:lpstr>Symbol</vt:lpstr>
      <vt:lpstr>Times New Roman</vt:lpstr>
      <vt:lpstr>Tema de Office</vt:lpstr>
      <vt:lpstr>EXCLUSIÓN MUTUA</vt:lpstr>
      <vt:lpstr>Introducción</vt:lpstr>
      <vt:lpstr>Definición</vt:lpstr>
      <vt:lpstr>Presentación de PowerPoint</vt:lpstr>
      <vt:lpstr>Requisitos</vt:lpstr>
      <vt:lpstr>Requisitos de Dijkstra</vt:lpstr>
      <vt:lpstr>Concurrencia en competencia de recursos</vt:lpstr>
      <vt:lpstr>Concurrencia en competencia de recursos</vt:lpstr>
      <vt:lpstr>Exclusión mutua – Visión Abstracta</vt:lpstr>
      <vt:lpstr>Algoritmos – Convenciones de prog.</vt:lpstr>
      <vt:lpstr>Requerimientos para exclusión mutua </vt:lpstr>
      <vt:lpstr>Algoritmo de Dekker</vt:lpstr>
      <vt:lpstr>Algoritmo de Dekker - Versiones</vt:lpstr>
      <vt:lpstr>Algoritmo de Dekker - Versiones</vt:lpstr>
      <vt:lpstr>Presentación de PowerPoint</vt:lpstr>
      <vt:lpstr>Algoritmo de Dekker – Versión 5</vt:lpstr>
      <vt:lpstr>Algoritmo de Peterson</vt:lpstr>
      <vt:lpstr>Algoritmo de Peterson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EXCLUSIÓN MUTUA</dc:title>
  <dc:creator>Victor Hugo Bustamante Olivera</dc:creator>
  <cp:lastModifiedBy>Victor Hugo Bustamante Olivera</cp:lastModifiedBy>
  <cp:revision>8</cp:revision>
  <dcterms:created xsi:type="dcterms:W3CDTF">2017-04-19T11:25:20Z</dcterms:created>
  <dcterms:modified xsi:type="dcterms:W3CDTF">2017-04-19T12:45:04Z</dcterms:modified>
</cp:coreProperties>
</file>