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6" r:id="rId3"/>
    <p:sldId id="326" r:id="rId4"/>
    <p:sldId id="327" r:id="rId5"/>
    <p:sldId id="329" r:id="rId6"/>
    <p:sldId id="332" r:id="rId7"/>
    <p:sldId id="333" r:id="rId8"/>
    <p:sldId id="334" r:id="rId9"/>
    <p:sldId id="335" r:id="rId10"/>
    <p:sldId id="323" r:id="rId11"/>
    <p:sldId id="337" r:id="rId12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55" d="100"/>
          <a:sy n="55" d="100"/>
        </p:scale>
        <p:origin x="904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1C7D-735B-4619-AEB4-AC3DC2016C57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10CA-7138-46A2-9C21-EE644DB7FF1D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B1F4-BBEC-4A43-BC43-4DA69ED14FF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A65-7348-44DE-9E4A-6487E06A89F0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6954-6783-49A5-AFB7-547F28A4331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D5F-A208-417E-B800-760BC0B93FD8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A16-BFDF-4FD6-875D-795C821458AA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907B-1725-496B-BE9C-B106517EA931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AEF0-4E92-4EE1-A26D-2CD9F9BB48F8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C2BD9A-D1B2-425C-8753-37E8A09DAA4D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55B5-70D8-4B73-8E90-7D0B6033A23E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F5CB7D-F9C4-4F29-8D1A-1EA5181284B0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839843"/>
            <a:ext cx="8825036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PEMROGRAMAN</a:t>
            </a:r>
            <a:br>
              <a:rPr lang="en-US" sz="5300" dirty="0"/>
            </a:br>
            <a:r>
              <a:rPr lang="en-US" sz="5300" dirty="0"/>
              <a:t>(ALGO101): </a:t>
            </a:r>
            <a:br>
              <a:rPr lang="en-US" sz="5300" dirty="0"/>
            </a:br>
            <a:r>
              <a:rPr lang="en-US" sz="6600" dirty="0" err="1"/>
              <a:t>Pengambilan</a:t>
            </a:r>
            <a:r>
              <a:rPr lang="en-US" sz="6600" dirty="0"/>
              <a:t> </a:t>
            </a:r>
            <a:r>
              <a:rPr lang="en-US" sz="6600" dirty="0" err="1"/>
              <a:t>Keputusan</a:t>
            </a:r>
            <a:r>
              <a:rPr lang="en-US" sz="6600" dirty="0"/>
              <a:t> (</a:t>
            </a:r>
            <a:r>
              <a:rPr lang="en-US" sz="6600" dirty="0" err="1"/>
              <a:t>Percabangan</a:t>
            </a:r>
            <a:r>
              <a:rPr lang="en-US" sz="6600" dirty="0"/>
              <a:t>) switch-case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PROGRAM STUDI TEKNIK INFORMATIKA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FAKULTAS SAINS DAN TEKNOLOGI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UNIVERSITAS 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A41E-E98D-42A8-BAC4-2AD4E29D1E47}" type="datetime1">
              <a:rPr lang="en-US" sz="1400" smtClean="0"/>
              <a:t>10/1/2022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/>
              <a:t>Topik 5: Percabangan Switch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03759" y="5811714"/>
            <a:ext cx="302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EEF2-FD4C-4907-9FC6-38F4D2172E7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1845-6779-6542-C127-FC549717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</a:t>
            </a:r>
            <a:r>
              <a:rPr lang="en-US" dirty="0" err="1"/>
              <a:t>Soal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426F-8C29-31C1-9A7D-AAA7757F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sz="2400" dirty="0" err="1"/>
              <a:t>buatlah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program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menampilkan</a:t>
            </a:r>
            <a:r>
              <a:rPr lang="en-ID" sz="2400" dirty="0"/>
              <a:t>  </a:t>
            </a:r>
            <a:r>
              <a:rPr lang="en-ID" sz="2400" dirty="0" err="1"/>
              <a:t>Jadwal</a:t>
            </a:r>
            <a:r>
              <a:rPr lang="en-ID" sz="2400" dirty="0"/>
              <a:t> </a:t>
            </a:r>
            <a:r>
              <a:rPr lang="en-ID" sz="2400" dirty="0" err="1"/>
              <a:t>kelas</a:t>
            </a:r>
            <a:r>
              <a:rPr lang="en-ID" sz="2400" dirty="0"/>
              <a:t> K415.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percabangan</a:t>
            </a:r>
            <a:r>
              <a:rPr lang="en-ID" sz="2400" dirty="0"/>
              <a:t>  </a:t>
            </a:r>
            <a:r>
              <a:rPr lang="en-ID" sz="2400" dirty="0" err="1"/>
              <a:t>Switc</a:t>
            </a:r>
            <a:r>
              <a:rPr lang="en-ID" sz="2400" dirty="0"/>
              <a:t> </a:t>
            </a:r>
            <a:r>
              <a:rPr lang="en-ID" sz="2400" dirty="0" err="1"/>
              <a:t>Statment</a:t>
            </a:r>
            <a:endParaRPr lang="en-ID" sz="2400" dirty="0"/>
          </a:p>
          <a:p>
            <a:r>
              <a:rPr lang="en-ID" sz="2400" dirty="0"/>
              <a:t>- </a:t>
            </a:r>
            <a:r>
              <a:rPr lang="en-ID" sz="2400" dirty="0" err="1"/>
              <a:t>Senin</a:t>
            </a:r>
            <a:r>
              <a:rPr lang="en-ID" sz="2400" dirty="0"/>
              <a:t> :ALPRO,LOGIKA MATEMATIKA</a:t>
            </a:r>
          </a:p>
          <a:p>
            <a:r>
              <a:rPr lang="en-ID" sz="2400" dirty="0"/>
              <a:t>-  </a:t>
            </a:r>
            <a:r>
              <a:rPr lang="en-ID" sz="2400" dirty="0" err="1"/>
              <a:t>Selasa</a:t>
            </a:r>
            <a:r>
              <a:rPr lang="en-ID" sz="2400" dirty="0"/>
              <a:t> : MATEMATIKA DISTRIK, BAHASA INGGRIS</a:t>
            </a:r>
          </a:p>
          <a:p>
            <a:r>
              <a:rPr lang="en-ID" sz="2400" dirty="0"/>
              <a:t>- Rabu : PANCASILA,PBO</a:t>
            </a:r>
          </a:p>
          <a:p>
            <a:r>
              <a:rPr lang="en-ID" sz="2400" dirty="0"/>
              <a:t>- </a:t>
            </a:r>
            <a:r>
              <a:rPr lang="en-ID" sz="2400" dirty="0" err="1"/>
              <a:t>kamis</a:t>
            </a:r>
            <a:r>
              <a:rPr lang="en-ID" sz="2400" dirty="0"/>
              <a:t> : SDNL, PBO2.</a:t>
            </a:r>
          </a:p>
          <a:p>
            <a:r>
              <a:rPr lang="en-ID" sz="2400" dirty="0"/>
              <a:t>- </a:t>
            </a:r>
            <a:r>
              <a:rPr lang="en-ID" sz="2400" dirty="0" err="1"/>
              <a:t>Jumat</a:t>
            </a:r>
            <a:r>
              <a:rPr lang="en-ID" sz="2400" dirty="0"/>
              <a:t> : SDL, BASIS DATA</a:t>
            </a:r>
          </a:p>
          <a:p>
            <a:r>
              <a:rPr lang="en-ID" sz="2400" dirty="0"/>
              <a:t>- </a:t>
            </a:r>
            <a:r>
              <a:rPr lang="en-ID" sz="2400" dirty="0" err="1"/>
              <a:t>Sabtu</a:t>
            </a:r>
            <a:r>
              <a:rPr lang="en-ID" sz="2400" dirty="0"/>
              <a:t> : WEBINAR, IF BELAJAR</a:t>
            </a:r>
          </a:p>
          <a:p>
            <a:r>
              <a:rPr lang="en-ID" sz="2400" dirty="0"/>
              <a:t> program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tipe</a:t>
            </a:r>
            <a:r>
              <a:rPr lang="en-ID" sz="2400" dirty="0"/>
              <a:t> data </a:t>
            </a:r>
            <a:r>
              <a:rPr lang="en-ID" sz="2400" dirty="0" err="1"/>
              <a:t>enum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B49-A555-655D-2105-89CF8D65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A65-7348-44DE-9E4A-6487E06A89F0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C033-353F-56C9-5679-53645F7B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F8D6-8B5D-BCB9-3B73-EBD78018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3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3225" indent="-403225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memutuskan</a:t>
            </a:r>
            <a:r>
              <a:rPr lang="en-US" sz="2800" dirty="0"/>
              <a:t> </a:t>
            </a:r>
            <a:r>
              <a:rPr lang="en-US" sz="2800" dirty="0" err="1"/>
              <a:t>kapan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switch-case </a:t>
            </a:r>
            <a:r>
              <a:rPr lang="en-US" sz="2800" dirty="0" err="1"/>
              <a:t>daripada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if-else untuk proses </a:t>
            </a:r>
            <a:r>
              <a:rPr lang="en-US" sz="2800" dirty="0" err="1"/>
              <a:t>pengambilan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program</a:t>
            </a:r>
          </a:p>
          <a:p>
            <a:pPr marL="403225" indent="-403225">
              <a:buFont typeface="Wingdings" panose="05000000000000000000" pitchFamily="2" charset="2"/>
              <a:buChar char="Ø"/>
            </a:pPr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switch-case untuk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persoalan</a:t>
            </a:r>
            <a:r>
              <a:rPr lang="en-US" sz="2800" dirty="0"/>
              <a:t> </a:t>
            </a:r>
            <a:r>
              <a:rPr lang="en-US" sz="2800" dirty="0" err="1"/>
              <a:t>konkrit</a:t>
            </a:r>
            <a:r>
              <a:rPr lang="en-US" sz="2800" dirty="0"/>
              <a:t> </a:t>
            </a:r>
            <a:r>
              <a:rPr lang="en-US" sz="2800" dirty="0" err="1"/>
              <a:t>sederhana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A65-7348-44DE-9E4A-6487E06A89F0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7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switch-case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47873" cy="4474384"/>
          </a:xfrm>
        </p:spPr>
        <p:txBody>
          <a:bodyPr>
            <a:normAutofit fontScale="85000" lnSpcReduction="20000"/>
          </a:bodyPr>
          <a:lstStyle/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/>
              <a:t>Proses pengambilan keputusan di program bisa sangat kompleks dan panjang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/>
              <a:t>Hal tersebut menjadikan perintah if-else menjadi sangat bertingkat dan panjang sehingga sulit menjamin kebenaran semantiknya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/>
              <a:t>Ada </a:t>
            </a:r>
            <a:r>
              <a:rPr lang="sv-SE" sz="2800"/>
              <a:t>cara lain </a:t>
            </a:r>
            <a:r>
              <a:rPr lang="sv-SE" sz="2800" dirty="0"/>
              <a:t>mengatasi persoalan ini yakni memakai switch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/>
              <a:t>Struktur perintah switch-case mempunayi readability yang lebih tinggi dibanding if-else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/>
              <a:t>Meskipun demikian, ada beberapa sifat if-else yang memaksa pemrogram harus hati-hati menggunakannya.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/>
              <a:t>Perintah switch-case tepat digunakan bila ada banyak pilihan dalam sebuah keputusan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sv-SE" sz="2800" dirty="0"/>
              <a:t>Perintah switch-case dapat digabung dengan if-else dan akan meningkatkan fleksibilitas penulisan program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endParaRPr lang="sv-SE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3BCA-58D8-456C-BF23-8274E195546F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4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540" y="537882"/>
            <a:ext cx="5755341" cy="99508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600" dirty="0" err="1"/>
              <a:t>Bentuk</a:t>
            </a:r>
            <a:r>
              <a:rPr lang="en-US" sz="3600" dirty="0"/>
              <a:t>  </a:t>
            </a:r>
            <a:r>
              <a:rPr lang="en-US" sz="3600" dirty="0" err="1"/>
              <a:t>umum</a:t>
            </a:r>
            <a:r>
              <a:rPr lang="en-US" sz="3600" dirty="0"/>
              <a:t> </a:t>
            </a:r>
            <a:r>
              <a:rPr lang="en-US" sz="3600" dirty="0" err="1"/>
              <a:t>perin</a:t>
            </a:r>
            <a:r>
              <a:rPr lang="id-ID" sz="3600" dirty="0"/>
              <a:t>t</a:t>
            </a:r>
            <a:r>
              <a:rPr lang="en-US" sz="3600" dirty="0"/>
              <a:t>ah switch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295"/>
            <a:ext cx="4846320" cy="6069106"/>
          </a:xfrm>
          <a:solidFill>
            <a:srgbClr val="00B050"/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dirty="0"/>
              <a:t>switch (&lt;</a:t>
            </a:r>
            <a:r>
              <a:rPr lang="en-US" sz="2200" dirty="0" err="1"/>
              <a:t>ekspresi</a:t>
            </a:r>
            <a:r>
              <a:rPr lang="en-US" sz="2200" dirty="0"/>
              <a:t>&gt;) {</a:t>
            </a:r>
          </a:p>
          <a:p>
            <a:pPr>
              <a:buNone/>
            </a:pPr>
            <a:r>
              <a:rPr lang="en-US" sz="2200" dirty="0"/>
              <a:t>case konstanta-1 :</a:t>
            </a:r>
          </a:p>
          <a:p>
            <a:pPr>
              <a:buNone/>
            </a:pPr>
            <a:r>
              <a:rPr lang="en-US" sz="2200" dirty="0"/>
              <a:t>     pernyataan_1</a:t>
            </a:r>
          </a:p>
          <a:p>
            <a:pPr>
              <a:buNone/>
            </a:pPr>
            <a:r>
              <a:rPr lang="en-US" sz="2200" dirty="0"/>
              <a:t>     break;</a:t>
            </a:r>
          </a:p>
          <a:p>
            <a:pPr>
              <a:buNone/>
            </a:pPr>
            <a:r>
              <a:rPr lang="en-US" sz="2200" dirty="0"/>
              <a:t>case konstanta-2 :</a:t>
            </a:r>
          </a:p>
          <a:p>
            <a:pPr>
              <a:buNone/>
            </a:pPr>
            <a:r>
              <a:rPr lang="en-US" sz="2200" dirty="0"/>
              <a:t>    pernyataan_2</a:t>
            </a:r>
          </a:p>
          <a:p>
            <a:pPr>
              <a:buNone/>
            </a:pPr>
            <a:r>
              <a:rPr lang="en-US" sz="2200" dirty="0"/>
              <a:t>    break;</a:t>
            </a:r>
          </a:p>
          <a:p>
            <a:pPr>
              <a:buNone/>
            </a:pPr>
            <a:r>
              <a:rPr lang="en-US" sz="2200" dirty="0"/>
              <a:t>. // (case-case yang lain)</a:t>
            </a:r>
          </a:p>
          <a:p>
            <a:pPr>
              <a:buNone/>
            </a:pPr>
            <a:r>
              <a:rPr lang="en-US" sz="2200" dirty="0"/>
              <a:t>.</a:t>
            </a:r>
          </a:p>
          <a:p>
            <a:pPr>
              <a:buNone/>
            </a:pPr>
            <a:r>
              <a:rPr lang="en-US" sz="2200" dirty="0"/>
              <a:t>case </a:t>
            </a:r>
            <a:r>
              <a:rPr lang="en-US" sz="2200" dirty="0" err="1"/>
              <a:t>konstanta</a:t>
            </a:r>
            <a:r>
              <a:rPr lang="en-US" sz="2200" dirty="0"/>
              <a:t>-N:</a:t>
            </a:r>
          </a:p>
          <a:p>
            <a:pPr>
              <a:buNone/>
            </a:pPr>
            <a:r>
              <a:rPr lang="en-US" sz="2200" dirty="0"/>
              <a:t>     </a:t>
            </a:r>
            <a:r>
              <a:rPr lang="en-US" sz="2200" dirty="0" err="1"/>
              <a:t>pernyataan_N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     break;</a:t>
            </a:r>
          </a:p>
          <a:p>
            <a:pPr>
              <a:buNone/>
            </a:pPr>
            <a:r>
              <a:rPr lang="en-US" sz="2200" dirty="0"/>
              <a:t>default: // </a:t>
            </a:r>
            <a:r>
              <a:rPr lang="en-US" sz="2200" dirty="0" err="1"/>
              <a:t>pilihan</a:t>
            </a:r>
            <a:r>
              <a:rPr lang="en-US" sz="2200" dirty="0"/>
              <a:t> default (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)</a:t>
            </a:r>
          </a:p>
          <a:p>
            <a:pPr>
              <a:buNone/>
            </a:pPr>
            <a:r>
              <a:rPr lang="en-US" sz="2200" dirty="0"/>
              <a:t>     pernyataan_N+1</a:t>
            </a:r>
          </a:p>
          <a:p>
            <a:pPr>
              <a:buNone/>
            </a:pPr>
            <a:r>
              <a:rPr lang="en-US" sz="2200" dirty="0"/>
              <a:t>} // </a:t>
            </a:r>
            <a:r>
              <a:rPr lang="en-US" sz="2200" dirty="0" err="1"/>
              <a:t>akhir</a:t>
            </a:r>
            <a:r>
              <a:rPr lang="en-US" sz="2200" dirty="0"/>
              <a:t> </a:t>
            </a:r>
            <a:r>
              <a:rPr lang="en-US" sz="2200" dirty="0" err="1"/>
              <a:t>perintah</a:t>
            </a:r>
            <a:r>
              <a:rPr lang="en-US" sz="2200" dirty="0"/>
              <a:t> switch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EDB5-C045-4FC4-95B2-1DDD71AA40C0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64" y="1534168"/>
            <a:ext cx="4553148" cy="45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6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0893" y="313498"/>
            <a:ext cx="5522259" cy="6367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Percabangan</a:t>
            </a:r>
            <a:r>
              <a:rPr lang="en-US" dirty="0"/>
              <a:t> switch-case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507" y="1135017"/>
            <a:ext cx="7494494" cy="5247853"/>
          </a:xfrm>
          <a:solidFill>
            <a:srgbClr val="00B0F0"/>
          </a:solidFill>
        </p:spPr>
        <p:txBody>
          <a:bodyPr>
            <a:normAutofit fontScale="85000" lnSpcReduction="20000"/>
          </a:bodyPr>
          <a:lstStyle/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/>
              <a:t>Nilai</a:t>
            </a:r>
            <a:r>
              <a:rPr lang="en-US" sz="2400" dirty="0"/>
              <a:t> &lt;</a:t>
            </a:r>
            <a:r>
              <a:rPr lang="en-US" sz="2400" dirty="0" err="1"/>
              <a:t>ekpresi</a:t>
            </a:r>
            <a:r>
              <a:rPr lang="en-US" sz="2400" dirty="0"/>
              <a:t>&gt;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b="1" i="1" dirty="0"/>
              <a:t>case. 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yang  </a:t>
            </a:r>
            <a:r>
              <a:rPr lang="en-US" sz="2400" dirty="0" err="1"/>
              <a:t>cocok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di </a:t>
            </a:r>
            <a:r>
              <a:rPr lang="en-US" sz="2400" dirty="0" err="1"/>
              <a:t>belakang</a:t>
            </a:r>
            <a:r>
              <a:rPr lang="en-US" sz="2400" dirty="0"/>
              <a:t> </a:t>
            </a:r>
            <a:r>
              <a:rPr lang="en-US" sz="2400" dirty="0" err="1"/>
              <a:t>penyataan</a:t>
            </a:r>
            <a:r>
              <a:rPr lang="en-US" sz="2400" dirty="0"/>
              <a:t> case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. 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yang </a:t>
            </a:r>
            <a:r>
              <a:rPr lang="en-US" sz="2400" dirty="0" err="1"/>
              <a:t>cocok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default yang </a:t>
            </a:r>
            <a:r>
              <a:rPr lang="en-US" sz="2400" dirty="0" err="1"/>
              <a:t>dijalankan</a:t>
            </a:r>
            <a:r>
              <a:rPr lang="en-US" sz="2400" dirty="0"/>
              <a:t>. 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b="1" i="1" dirty="0"/>
              <a:t>defaul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yang </a:t>
            </a:r>
            <a:r>
              <a:rPr lang="en-US" sz="2400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default,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yang </a:t>
            </a:r>
            <a:r>
              <a:rPr lang="en-US" sz="2400" dirty="0" err="1"/>
              <a:t>dikerjakan</a:t>
            </a:r>
            <a:r>
              <a:rPr lang="en-US" sz="2400" dirty="0"/>
              <a:t>.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/>
              <a:t>Kata  </a:t>
            </a:r>
            <a:r>
              <a:rPr lang="en-US" sz="2400" b="1" dirty="0"/>
              <a:t>break</a:t>
            </a:r>
            <a:r>
              <a:rPr lang="en-US" sz="2400" dirty="0"/>
              <a:t> 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switch </a:t>
            </a:r>
            <a:r>
              <a:rPr lang="en-US" sz="2400" dirty="0" err="1"/>
              <a:t>tanpa</a:t>
            </a:r>
            <a:r>
              <a:rPr lang="en-US" sz="2400" dirty="0"/>
              <a:t> label. 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/>
              <a:t>Perintah</a:t>
            </a:r>
            <a:r>
              <a:rPr lang="en-US" sz="2400" dirty="0"/>
              <a:t> break </a:t>
            </a:r>
            <a:r>
              <a:rPr lang="en-US" sz="2400" dirty="0" err="1"/>
              <a:t>tanpa</a:t>
            </a:r>
            <a:r>
              <a:rPr lang="en-US" sz="2400" dirty="0"/>
              <a:t> label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menyebabkan</a:t>
            </a:r>
            <a:r>
              <a:rPr lang="en-US" sz="2400" dirty="0"/>
              <a:t> 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r>
              <a:rPr lang="en-US" sz="2400" dirty="0" err="1"/>
              <a:t>percabangan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switch. 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menuliskan</a:t>
            </a:r>
            <a:r>
              <a:rPr lang="en-US" sz="2400" dirty="0"/>
              <a:t> break, </a:t>
            </a:r>
            <a:r>
              <a:rPr lang="en-US" sz="2400" dirty="0" err="1"/>
              <a:t>maka</a:t>
            </a:r>
            <a:r>
              <a:rPr lang="en-US" sz="2400" dirty="0"/>
              <a:t> case </a:t>
            </a:r>
            <a:r>
              <a:rPr lang="en-US" sz="2400" dirty="0" err="1"/>
              <a:t>berikutnya</a:t>
            </a:r>
            <a:r>
              <a:rPr lang="en-US" sz="2400" dirty="0"/>
              <a:t> 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b="1" dirty="0" err="1"/>
              <a:t>dievaluasi</a:t>
            </a:r>
            <a:r>
              <a:rPr lang="en-US" sz="2400" b="1" dirty="0"/>
              <a:t> </a:t>
            </a:r>
            <a:r>
              <a:rPr lang="en-US" sz="2400" b="1" dirty="0" err="1"/>
              <a:t>kesesuaiannya</a:t>
            </a:r>
            <a:r>
              <a:rPr lang="en-US" sz="2400" b="1" dirty="0"/>
              <a:t>/</a:t>
            </a:r>
            <a:r>
              <a:rPr lang="en-US" sz="2400" b="1" dirty="0" err="1"/>
              <a:t>kebenarannya</a:t>
            </a:r>
            <a:r>
              <a:rPr lang="en-US" sz="2400" b="1" dirty="0"/>
              <a:t> </a:t>
            </a:r>
            <a:r>
              <a:rPr lang="en-US" sz="2400" b="1" dirty="0" err="1"/>
              <a:t>juga</a:t>
            </a:r>
            <a:r>
              <a:rPr lang="en-US" sz="2400" b="1" dirty="0"/>
              <a:t>.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400" dirty="0" err="1">
                <a:cs typeface="Courier New" pitchFamily="49" charset="0"/>
              </a:rPr>
              <a:t>Oleh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karena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itu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 err="1">
                <a:cs typeface="Courier New" pitchFamily="49" charset="0"/>
              </a:rPr>
              <a:t>kita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harus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hati-hati</a:t>
            </a:r>
            <a:r>
              <a:rPr lang="en-US" sz="2400" dirty="0">
                <a:cs typeface="Courier New" pitchFamily="49" charset="0"/>
              </a:rPr>
              <a:t> untuk </a:t>
            </a:r>
            <a:r>
              <a:rPr lang="en-US" sz="2400" dirty="0" err="1">
                <a:cs typeface="Courier New" pitchFamily="49" charset="0"/>
              </a:rPr>
              <a:t>tidak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melupakan</a:t>
            </a:r>
            <a:r>
              <a:rPr lang="en-US" sz="2400" dirty="0">
                <a:cs typeface="Courier New" pitchFamily="49" charset="0"/>
              </a:rPr>
              <a:t> break </a:t>
            </a:r>
            <a:r>
              <a:rPr lang="en-US" sz="2400" dirty="0" err="1">
                <a:cs typeface="Courier New" pitchFamily="49" charset="0"/>
              </a:rPr>
              <a:t>bila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memang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pilihan</a:t>
            </a:r>
            <a:r>
              <a:rPr lang="en-US" sz="2400" dirty="0">
                <a:cs typeface="Courier New" pitchFamily="49" charset="0"/>
              </a:rPr>
              <a:t> yang </a:t>
            </a:r>
            <a:r>
              <a:rPr lang="en-US" sz="2400" dirty="0" err="1">
                <a:cs typeface="Courier New" pitchFamily="49" charset="0"/>
              </a:rPr>
              <a:t>kita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buat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hanya</a:t>
            </a:r>
            <a:r>
              <a:rPr lang="en-US" sz="2400" dirty="0">
                <a:cs typeface="Courier New" pitchFamily="49" charset="0"/>
              </a:rPr>
              <a:t> untuk </a:t>
            </a:r>
            <a:r>
              <a:rPr lang="en-US" sz="2400" dirty="0" err="1">
                <a:cs typeface="Courier New" pitchFamily="49" charset="0"/>
              </a:rPr>
              <a:t>satu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kasus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saja</a:t>
            </a:r>
            <a:r>
              <a:rPr lang="en-US" sz="2400" dirty="0">
                <a:cs typeface="Courier New" pitchFamily="49" charset="0"/>
              </a:rPr>
              <a:t>.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b="1" dirty="0" err="1"/>
              <a:t>Catatan</a:t>
            </a:r>
            <a:r>
              <a:rPr lang="en-US" dirty="0"/>
              <a:t> 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, short,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sejenisnya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switch untuk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yang </a:t>
            </a:r>
            <a:r>
              <a:rPr lang="en-US" dirty="0" err="1"/>
              <a:t>berbentuk</a:t>
            </a:r>
            <a:r>
              <a:rPr lang="en-US" dirty="0"/>
              <a:t> String.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87338" indent="-287338">
              <a:buFont typeface="Wingdings" panose="05000000000000000000" pitchFamily="2" charset="2"/>
              <a:buChar char="Ø"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55AD-08C1-4994-931E-81E3F49B9433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207" y="152132"/>
            <a:ext cx="4568415" cy="6069106"/>
          </a:xfrm>
          <a:prstGeom prst="rect">
            <a:avLst/>
          </a:prstGeom>
          <a:solidFill>
            <a:srgbClr val="00B050"/>
          </a:solidFill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200"/>
              <a:t>switch (&lt;ekspresi&gt;) {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case konstanta-1 :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     pernyataan_1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     break;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case konstanta-2 :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    pernyataan_2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    break;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. // (case-case yang lain)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.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case konstanta-N: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     pernyataan_N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     break;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default: // pilihan default (tidak harus ada)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     pernyataan_N+1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2200"/>
              <a:t>} // akhir perintah switch</a:t>
            </a:r>
          </a:p>
          <a:p>
            <a:pPr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1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589" y="3238501"/>
            <a:ext cx="3263153" cy="71596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4" y="98613"/>
            <a:ext cx="7404847" cy="5988422"/>
          </a:xfrm>
          <a:solidFill>
            <a:schemeClr val="bg2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dirty="0"/>
              <a:t>switch ( N ) { // (</a:t>
            </a:r>
            <a:r>
              <a:rPr lang="en-US" sz="1800" b="1" dirty="0" err="1"/>
              <a:t>Andaikan</a:t>
            </a:r>
            <a:r>
              <a:rPr lang="en-US" sz="1800" b="1" dirty="0"/>
              <a:t> N </a:t>
            </a:r>
            <a:r>
              <a:rPr lang="en-US" sz="1800" b="1" dirty="0" err="1"/>
              <a:t>adalah</a:t>
            </a:r>
            <a:r>
              <a:rPr lang="en-US" sz="1800" b="1" dirty="0"/>
              <a:t> 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bulat</a:t>
            </a:r>
            <a:r>
              <a:rPr lang="en-US" sz="1800" b="1" dirty="0"/>
              <a:t> </a:t>
            </a:r>
            <a:r>
              <a:rPr lang="en-US" sz="1800" b="1" dirty="0" err="1"/>
              <a:t>positif</a:t>
            </a:r>
            <a:r>
              <a:rPr lang="en-US" sz="1800" b="1" dirty="0"/>
              <a:t> (</a:t>
            </a:r>
            <a:r>
              <a:rPr lang="en-US" sz="1800" b="1" dirty="0" err="1"/>
              <a:t>int</a:t>
            </a:r>
            <a:r>
              <a:rPr lang="en-US" sz="1800" b="1" dirty="0"/>
              <a:t>).)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1: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tersebut</a:t>
            </a:r>
            <a:r>
              <a:rPr lang="en-US" sz="1800" b="1" dirty="0"/>
              <a:t> </a:t>
            </a:r>
            <a:r>
              <a:rPr lang="en-US" sz="1800" b="1" dirty="0" err="1"/>
              <a:t>adalah</a:t>
            </a:r>
            <a:r>
              <a:rPr lang="en-US" sz="1800" b="1" dirty="0"/>
              <a:t> 1.");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2: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4: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8: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tersebut</a:t>
            </a:r>
            <a:r>
              <a:rPr lang="en-US" sz="1800" b="1" dirty="0"/>
              <a:t>  </a:t>
            </a:r>
            <a:r>
              <a:rPr lang="en-US" sz="1800" b="1" dirty="0" err="1"/>
              <a:t>adalah</a:t>
            </a:r>
            <a:r>
              <a:rPr lang="en-US" sz="1800" b="1" dirty="0"/>
              <a:t> 2, 4, </a:t>
            </a:r>
            <a:r>
              <a:rPr lang="en-US" sz="1800" b="1" dirty="0" err="1"/>
              <a:t>atau</a:t>
            </a:r>
            <a:r>
              <a:rPr lang="en-US" sz="1800" b="1" dirty="0"/>
              <a:t> 8.");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yakni</a:t>
            </a:r>
            <a:r>
              <a:rPr lang="en-US" sz="1800" b="1" dirty="0"/>
              <a:t> 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kelipatan</a:t>
            </a:r>
            <a:r>
              <a:rPr lang="en-US" sz="1800" b="1" dirty="0"/>
              <a:t> 2");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3: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6: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9: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tersebut</a:t>
            </a:r>
            <a:r>
              <a:rPr lang="en-US" sz="1800" b="1" dirty="0"/>
              <a:t> </a:t>
            </a:r>
            <a:r>
              <a:rPr lang="en-US" sz="1800" b="1" dirty="0" err="1"/>
              <a:t>adalah</a:t>
            </a:r>
            <a:r>
              <a:rPr lang="en-US" sz="1800" b="1" dirty="0"/>
              <a:t>  3, 6, or 9.");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("(</a:t>
            </a:r>
            <a:r>
              <a:rPr lang="en-US" sz="1800" b="1" dirty="0" err="1"/>
              <a:t>yakni</a:t>
            </a:r>
            <a:r>
              <a:rPr lang="en-US" sz="1800" b="1" dirty="0"/>
              <a:t> 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kelipatan</a:t>
            </a:r>
            <a:r>
              <a:rPr lang="en-US" sz="1800" b="1" dirty="0"/>
              <a:t> 3");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5: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tersebut</a:t>
            </a:r>
            <a:r>
              <a:rPr lang="en-US" sz="1800" b="1" dirty="0"/>
              <a:t> </a:t>
            </a:r>
            <a:r>
              <a:rPr lang="en-US" sz="1800" b="1" dirty="0" err="1"/>
              <a:t>adalah</a:t>
            </a:r>
            <a:r>
              <a:rPr lang="en-US" sz="1800" b="1" dirty="0"/>
              <a:t> 5.");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default: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Bilangan</a:t>
            </a:r>
            <a:r>
              <a:rPr lang="en-US" sz="1800" b="1" dirty="0"/>
              <a:t> </a:t>
            </a:r>
            <a:r>
              <a:rPr lang="en-US" sz="1800" b="1" dirty="0" err="1"/>
              <a:t>tersebut</a:t>
            </a:r>
            <a:r>
              <a:rPr lang="en-US" sz="1800" b="1" dirty="0"/>
              <a:t> </a:t>
            </a:r>
            <a:r>
              <a:rPr lang="en-US" sz="1800" b="1" dirty="0" err="1"/>
              <a:t>adalah</a:t>
            </a:r>
            <a:r>
              <a:rPr lang="en-US" sz="1800" b="1" dirty="0"/>
              <a:t> 7 </a:t>
            </a:r>
            <a:r>
              <a:rPr lang="en-US" sz="1800" b="1" dirty="0" err="1"/>
              <a:t>atau</a:t>
            </a:r>
            <a:r>
              <a:rPr lang="en-US" sz="1800" b="1" dirty="0"/>
              <a:t> </a:t>
            </a:r>
            <a:r>
              <a:rPr lang="en-US" sz="1800" b="1" dirty="0" err="1"/>
              <a:t>lebih</a:t>
            </a:r>
            <a:r>
              <a:rPr lang="en-US" sz="1800" b="1" dirty="0"/>
              <a:t> </a:t>
            </a:r>
            <a:r>
              <a:rPr lang="en-US" sz="1800" b="1" dirty="0" err="1"/>
              <a:t>dari</a:t>
            </a:r>
            <a:r>
              <a:rPr lang="en-US" sz="1800" b="1" dirty="0"/>
              <a:t> 9.");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}</a:t>
            </a:r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623A-0972-45A2-932A-7BA6A00C3B8C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329" y="3352801"/>
            <a:ext cx="3693459" cy="639762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47" y="197224"/>
            <a:ext cx="6965577" cy="601531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dirty="0"/>
              <a:t>switch ( </a:t>
            </a:r>
            <a:r>
              <a:rPr lang="en-US" sz="1800" b="1" dirty="0" err="1"/>
              <a:t>NilaiHuruf</a:t>
            </a:r>
            <a:r>
              <a:rPr lang="en-US" sz="1800" b="1" dirty="0"/>
              <a:t> ) { // (</a:t>
            </a:r>
            <a:r>
              <a:rPr lang="en-US" sz="1800" b="1" dirty="0" err="1"/>
              <a:t>Andaikan</a:t>
            </a:r>
            <a:r>
              <a:rPr lang="en-US" sz="1800" b="1" dirty="0"/>
              <a:t> </a:t>
            </a:r>
            <a:r>
              <a:rPr lang="en-US" sz="1800" b="1" dirty="0" err="1"/>
              <a:t>NilaiHuruf</a:t>
            </a:r>
            <a:r>
              <a:rPr lang="en-US" sz="1800" b="1" dirty="0"/>
              <a:t> </a:t>
            </a:r>
            <a:r>
              <a:rPr lang="en-US" sz="1800" b="1" dirty="0" err="1"/>
              <a:t>bertipe</a:t>
            </a:r>
            <a:r>
              <a:rPr lang="en-US" sz="1800" b="1" dirty="0"/>
              <a:t> char)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‘ A’: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("Excellent !.");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‘B’: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Bagus</a:t>
            </a:r>
            <a:r>
              <a:rPr lang="en-US" sz="1800" b="1" dirty="0"/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‘C’: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Lumayan</a:t>
            </a:r>
            <a:r>
              <a:rPr lang="en-US" sz="1800" b="1" dirty="0"/>
              <a:t>.");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‘D’: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Kurang</a:t>
            </a:r>
            <a:r>
              <a:rPr lang="en-US" sz="1800" b="1" dirty="0"/>
              <a:t> </a:t>
            </a:r>
            <a:r>
              <a:rPr lang="en-US" sz="1800" b="1" dirty="0" err="1"/>
              <a:t>bagus</a:t>
            </a:r>
            <a:r>
              <a:rPr lang="en-US" sz="1800" b="1" dirty="0"/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‘E’: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Gagal</a:t>
            </a:r>
            <a:r>
              <a:rPr lang="en-US" sz="1800" b="1" dirty="0"/>
              <a:t> alias </a:t>
            </a:r>
            <a:r>
              <a:rPr lang="en-US" sz="1800" b="1" dirty="0" err="1"/>
              <a:t>tidak</a:t>
            </a:r>
            <a:r>
              <a:rPr lang="en-US" sz="1800" b="1" dirty="0"/>
              <a:t> lulus");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case ‘F’: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</a:t>
            </a:r>
            <a:r>
              <a:rPr lang="en-US" sz="1800" b="1" dirty="0" err="1"/>
              <a:t>Tidak</a:t>
            </a:r>
            <a:r>
              <a:rPr lang="en-US" sz="1800" b="1" dirty="0"/>
              <a:t> </a:t>
            </a:r>
            <a:r>
              <a:rPr lang="en-US" sz="1800" b="1" dirty="0" err="1"/>
              <a:t>lengkap</a:t>
            </a:r>
            <a:r>
              <a:rPr lang="en-US" sz="1800" b="1" dirty="0"/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		break;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98D5-604D-47C0-A79C-EF9DD00DE73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8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Tipe</a:t>
            </a:r>
            <a:r>
              <a:rPr lang="en-US" b="1" dirty="0"/>
              <a:t> Data </a:t>
            </a:r>
            <a:r>
              <a:rPr lang="en-US" b="1" dirty="0" err="1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enum</a:t>
            </a:r>
            <a:r>
              <a:rPr lang="en-US" sz="2400" dirty="0"/>
              <a:t> </a:t>
            </a:r>
            <a:r>
              <a:rPr lang="en-US" sz="2400" dirty="0" err="1"/>
              <a:t>dideklarasikan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format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enum</a:t>
            </a:r>
            <a:r>
              <a:rPr lang="en-US" sz="2400" dirty="0"/>
              <a:t> &lt;</a:t>
            </a:r>
            <a:r>
              <a:rPr lang="en-US" sz="2400" dirty="0" err="1"/>
              <a:t>nama-tipe-enum</a:t>
            </a:r>
            <a:r>
              <a:rPr lang="en-US" sz="2400" dirty="0"/>
              <a:t>&gt; {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enum</a:t>
            </a:r>
            <a:r>
              <a:rPr lang="en-US" sz="2400" dirty="0"/>
              <a:t> </a:t>
            </a:r>
            <a:r>
              <a:rPr lang="en-US" sz="2400" dirty="0" err="1"/>
              <a:t>Musim</a:t>
            </a:r>
            <a:r>
              <a:rPr lang="en-US" sz="2400" dirty="0"/>
              <a:t> {SEMI, PANAS, GUGUR, DINGIN}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enum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 {SENIN, SELASA, RABU, KAMIS, JUMAT,SABTU,MINGGU}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7C2E-B9E8-47C2-AEEE-610EFAB8B51C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0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82589"/>
            <a:ext cx="4828391" cy="840889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/>
              <a:t>SWITCH MEMAKAI ENUM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4149" y="383688"/>
            <a:ext cx="6908203" cy="5900569"/>
          </a:xfrm>
          <a:solidFill>
            <a:srgbClr val="FFC000"/>
          </a:solidFill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6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Musim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{SEMI, PANAS, GUGUR, DINGIN};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Musim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musimEropa</a:t>
            </a:r>
            <a:endParaRPr lang="en-US" sz="62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switch (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musimEropa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)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case DINGIN: // (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ditulis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musimEropa.DINGIN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 ! 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("December, January, February");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case SEMI: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("March, April, May");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case PANAS: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("June, July, August");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case GUGUR: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62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("September, October, November");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		break;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47C9-E9B0-4429-AEF8-61882FE948CE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5: Percabangan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45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8704</TotalTime>
  <Words>1051</Words>
  <Application>Microsoft Office PowerPoint</Application>
  <PresentationFormat>Widescreen</PresentationFormat>
  <Paragraphs>169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Courier New</vt:lpstr>
      <vt:lpstr>Ink Free</vt:lpstr>
      <vt:lpstr>Times New Roman</vt:lpstr>
      <vt:lpstr>Wingdings</vt:lpstr>
      <vt:lpstr>Retrospect</vt:lpstr>
      <vt:lpstr>ALGORITMA DAN PEMROGRAMAN (ALGO101):  Pengambilan Keputusan (Percabangan) switch-case</vt:lpstr>
      <vt:lpstr>Capaian Pembelajaran</vt:lpstr>
      <vt:lpstr> Percabangan switch-case</vt:lpstr>
      <vt:lpstr>Bentuk  umum perintah switch </vt:lpstr>
      <vt:lpstr>Percabangan switch-case</vt:lpstr>
      <vt:lpstr>Contoh</vt:lpstr>
      <vt:lpstr>Contoh Lain</vt:lpstr>
      <vt:lpstr>Tipe Data enum</vt:lpstr>
      <vt:lpstr>SWITCH MEMAKAI ENUM</vt:lpstr>
      <vt:lpstr>PowerPoint Presentation</vt:lpstr>
      <vt:lpstr>Latihan Soal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BLASIUS CHELVYN KERA KLEDEN</cp:lastModifiedBy>
  <cp:revision>338</cp:revision>
  <cp:lastPrinted>2018-08-14T07:26:30Z</cp:lastPrinted>
  <dcterms:created xsi:type="dcterms:W3CDTF">2015-12-16T04:56:04Z</dcterms:created>
  <dcterms:modified xsi:type="dcterms:W3CDTF">2022-10-01T03:17:08Z</dcterms:modified>
</cp:coreProperties>
</file>