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23" r:id="rId18"/>
  </p:sldIdLst>
  <p:sldSz cx="12192000" cy="6858000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>
        <p:scale>
          <a:sx n="50" d="100"/>
          <a:sy n="50" d="100"/>
        </p:scale>
        <p:origin x="18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3F6F375D-CB1E-4E46-924A-EDD52BCE34C2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0DC1BEBF-F366-4522-9EB1-18653CE17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61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7805F6AA-2570-4607-9BD4-7E9FAB49A4D6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F6318333-A03C-4670-A3A0-C927B943CD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58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18333-A03C-4670-A3A0-C927B943CD1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19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18333-A03C-4670-A3A0-C927B943CD1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1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2A5F-C929-4406-A67E-4E586008196E}" type="datetime1">
              <a:rPr lang="en-US" smtClean="0"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7D3B-DDC1-4CEA-8563-D1DC7948418D}" type="datetime1">
              <a:rPr lang="en-US" smtClean="0"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2124-A542-4E7F-AA0B-039D3B210973}" type="datetime1">
              <a:rPr lang="en-US" smtClean="0"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929C-F006-4FEE-BE42-215AC7BDCBDB}" type="datetime1">
              <a:rPr lang="en-US" smtClean="0"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92AB-BEC6-4C30-A179-A275E1B14EB6}" type="datetime1">
              <a:rPr lang="en-US" smtClean="0"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3EB4-F962-4424-8809-943E76CDBABE}" type="datetime1">
              <a:rPr lang="en-US" smtClean="0"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D185-65A5-4CF8-990B-637C010CB41F}" type="datetime1">
              <a:rPr lang="en-US" smtClean="0"/>
              <a:t>9/24/2022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B84E-DCC7-4BF6-ABCE-0FBDD174BA58}" type="datetime1">
              <a:rPr lang="en-US" smtClean="0"/>
              <a:t>9/24/2022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5F09-1DBC-432E-B4AE-132ACC918422}" type="datetime1">
              <a:rPr lang="en-US" smtClean="0"/>
              <a:t>9/24/2022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9E3C90-D788-4B64-B148-8CCEA7DEAA3F}" type="datetime1">
              <a:rPr lang="en-US" smtClean="0"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166-A443-4A5E-90C8-243D469D3CEF}" type="datetime1">
              <a:rPr lang="en-US" smtClean="0"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226E90-A1FB-4CDC-9262-FACA96BE05BC}" type="datetime1">
              <a:rPr lang="en-US" smtClean="0"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PersamaanKuadrat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3415" y="1839843"/>
            <a:ext cx="8825036" cy="24749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dirty="0"/>
              <a:t>ALGORITMA DAN PEMROGRAMAN</a:t>
            </a:r>
            <a:br>
              <a:rPr lang="en-US" sz="5300" dirty="0"/>
            </a:br>
            <a:r>
              <a:rPr lang="en-US" sz="5300" dirty="0"/>
              <a:t>(ALGO101): </a:t>
            </a:r>
            <a:br>
              <a:rPr lang="en-US" sz="5300" dirty="0"/>
            </a:br>
            <a:r>
              <a:rPr lang="en-US" sz="6600" dirty="0" err="1"/>
              <a:t>Pengambilan</a:t>
            </a:r>
            <a:r>
              <a:rPr lang="en-US" sz="6600" dirty="0"/>
              <a:t> </a:t>
            </a:r>
            <a:r>
              <a:rPr lang="en-US" sz="6600" dirty="0" err="1"/>
              <a:t>Keputusan</a:t>
            </a:r>
            <a:r>
              <a:rPr lang="en-US" sz="6600" dirty="0"/>
              <a:t> (</a:t>
            </a:r>
            <a:r>
              <a:rPr lang="en-US" sz="6600" dirty="0" err="1"/>
              <a:t>Percabangan</a:t>
            </a:r>
            <a:r>
              <a:rPr lang="en-US" sz="6600" dirty="0"/>
              <a:t>) </a:t>
            </a:r>
            <a:r>
              <a:rPr lang="en-US" sz="6600"/>
              <a:t>Bertingkat</a:t>
            </a:r>
            <a:endParaRPr lang="en-US" sz="7200" dirty="0">
              <a:latin typeface="Ink Free" panose="03080402000500000000" pitchFamily="66" charset="0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356095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ea typeface="Constantia" panose="02030602050306030303" pitchFamily="18" charset="0"/>
                <a:cs typeface="Constantia" panose="02030602050306030303" pitchFamily="18" charset="0"/>
              </a:rPr>
              <a:t>PROGRAM STUDI TEKNIK INFORMATIKA</a:t>
            </a:r>
          </a:p>
          <a:p>
            <a:pPr algn="ctr"/>
            <a:r>
              <a:rPr lang="en-US" sz="2000" b="1" dirty="0">
                <a:ea typeface="Constantia" panose="02030602050306030303" pitchFamily="18" charset="0"/>
                <a:cs typeface="Constantia" panose="02030602050306030303" pitchFamily="18" charset="0"/>
              </a:rPr>
              <a:t>FAKULTAS SAINS DAN TEKNOLOGI</a:t>
            </a:r>
          </a:p>
          <a:p>
            <a:pPr algn="ctr"/>
            <a:r>
              <a:rPr lang="en-US" sz="2000" b="1" dirty="0">
                <a:ea typeface="Constantia" panose="02030602050306030303" pitchFamily="18" charset="0"/>
                <a:cs typeface="Constantia" panose="02030602050306030303" pitchFamily="18" charset="0"/>
              </a:rPr>
              <a:t>UNIVERSITAS SANATA DHARMA</a:t>
            </a:r>
            <a:endParaRPr lang="en-US" sz="2000" b="1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https://www.usd.ac.id/fakultas/pascasarjana/s2inggris/f1l3/Logo%20US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05" y="181125"/>
            <a:ext cx="1753473" cy="174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424F-3C09-47BA-9996-BC22384F7B0C}" type="datetime1">
              <a:rPr lang="en-US" sz="1400" smtClean="0"/>
              <a:t>9/24/2022</a:t>
            </a:fld>
            <a:endParaRPr lang="en-US" sz="1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05808" y="6459785"/>
            <a:ext cx="8124091" cy="365125"/>
          </a:xfrm>
        </p:spPr>
        <p:txBody>
          <a:bodyPr/>
          <a:lstStyle/>
          <a:p>
            <a:r>
              <a:rPr lang="it-IT" sz="2000"/>
              <a:t>Topik 2: Program Pertama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582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if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di </a:t>
            </a:r>
            <a:r>
              <a:rPr lang="en-US" dirty="0" err="1"/>
              <a:t>atas</a:t>
            </a:r>
            <a:endParaRPr lang="en-US" dirty="0"/>
          </a:p>
        </p:txBody>
      </p:sp>
      <p:sp>
        <p:nvSpPr>
          <p:cNvPr id="3" name="Diamond 2"/>
          <p:cNvSpPr/>
          <p:nvPr/>
        </p:nvSpPr>
        <p:spPr>
          <a:xfrm>
            <a:off x="3131738" y="2090057"/>
            <a:ext cx="2371411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4317443" y="3706198"/>
            <a:ext cx="2371411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587992" y="2224092"/>
            <a:ext cx="1306286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Diterima</a:t>
            </a:r>
            <a:r>
              <a:rPr lang="en-US" dirty="0"/>
              <a:t> di </a:t>
            </a:r>
            <a:r>
              <a:rPr lang="en-US" dirty="0" err="1"/>
              <a:t>pilihan</a:t>
            </a:r>
            <a:r>
              <a:rPr lang="en-US" dirty="0"/>
              <a:t> I</a:t>
            </a:r>
          </a:p>
        </p:txBody>
      </p:sp>
      <p:cxnSp>
        <p:nvCxnSpPr>
          <p:cNvPr id="8" name="Straight Arrow Connector 7"/>
          <p:cNvCxnSpPr>
            <a:stCxn id="3" idx="3"/>
          </p:cNvCxnSpPr>
          <p:nvPr/>
        </p:nvCxnSpPr>
        <p:spPr>
          <a:xfrm flipV="1">
            <a:off x="5503149" y="2547257"/>
            <a:ext cx="2974311" cy="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4" idx="1"/>
          </p:cNvCxnSpPr>
          <p:nvPr/>
        </p:nvCxnSpPr>
        <p:spPr>
          <a:xfrm flipH="1">
            <a:off x="4317443" y="3004458"/>
            <a:ext cx="1" cy="115894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688854" y="4163398"/>
            <a:ext cx="1065125" cy="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74558" y="3840233"/>
            <a:ext cx="1306286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Diterima</a:t>
            </a:r>
            <a:r>
              <a:rPr lang="en-US" dirty="0"/>
              <a:t> di </a:t>
            </a:r>
            <a:r>
              <a:rPr lang="en-US" dirty="0" err="1"/>
              <a:t>pilihan</a:t>
            </a:r>
            <a:r>
              <a:rPr lang="en-US" dirty="0"/>
              <a:t> II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88853" y="4958100"/>
            <a:ext cx="1306286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Diterima</a:t>
            </a:r>
            <a:r>
              <a:rPr lang="en-US" dirty="0"/>
              <a:t> di </a:t>
            </a:r>
            <a:r>
              <a:rPr lang="en-US" dirty="0" err="1"/>
              <a:t>pilihan</a:t>
            </a:r>
            <a:r>
              <a:rPr lang="en-US" dirty="0"/>
              <a:t> III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498124" y="4620599"/>
            <a:ext cx="5025" cy="1698139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582784" y="2870423"/>
            <a:ext cx="25120" cy="307151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553391" y="5281262"/>
            <a:ext cx="1065125" cy="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587992" y="4486564"/>
            <a:ext cx="2" cy="149427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532920" y="5571840"/>
            <a:ext cx="3" cy="370093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310743" y="931117"/>
            <a:ext cx="1" cy="115894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483057" y="5980838"/>
            <a:ext cx="4099727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13092" y="2377203"/>
            <a:ext cx="180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Lulus </a:t>
            </a:r>
            <a:r>
              <a:rPr lang="en-US" dirty="0" err="1"/>
              <a:t>Pilihan</a:t>
            </a:r>
            <a:r>
              <a:rPr lang="en-US" dirty="0"/>
              <a:t> I 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48555" y="3989981"/>
            <a:ext cx="189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Lulus </a:t>
            </a:r>
            <a:r>
              <a:rPr lang="en-US" dirty="0" err="1"/>
              <a:t>Pilihan</a:t>
            </a:r>
            <a:r>
              <a:rPr lang="en-US" dirty="0"/>
              <a:t> II 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18220" y="2177924"/>
            <a:ext cx="113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78804" y="3731285"/>
            <a:ext cx="113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00694" y="3140007"/>
            <a:ext cx="113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3148" y="4671222"/>
            <a:ext cx="113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774714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endParaRPr lang="en-US" dirty="0"/>
          </a:p>
        </p:txBody>
      </p:sp>
      <p:sp>
        <p:nvSpPr>
          <p:cNvPr id="57345" name="Rectangle 1"/>
          <p:cNvSpPr>
            <a:spLocks noChangeArrowheads="1"/>
          </p:cNvSpPr>
          <p:nvPr/>
        </p:nvSpPr>
        <p:spPr bwMode="auto">
          <a:xfrm>
            <a:off x="1524000" y="1868191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tabLst>
                <a:tab pos="1295400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if ( lulusPilihan1) {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95400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</a:t>
            </a:r>
            <a:r>
              <a:rPr lang="en-US" sz="28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diterima</a:t>
            </a: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pilihan1;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95400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}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95400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else if (lulusPilihan2) {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95400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	</a:t>
            </a:r>
            <a:r>
              <a:rPr lang="en-US" sz="28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diterima</a:t>
            </a: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pilihan2;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95400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 	}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95400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	else if (lulusPilihan3{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95400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	        </a:t>
            </a:r>
            <a:r>
              <a:rPr lang="en-US" sz="28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diterima</a:t>
            </a: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pilihan3;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95400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	}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95400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		else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diterima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=‘ ‘;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163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9776908" cy="807091"/>
          </a:xfrm>
        </p:spPr>
        <p:txBody>
          <a:bodyPr/>
          <a:lstStyle/>
          <a:p>
            <a:r>
              <a:rPr lang="id-ID" dirty="0"/>
              <a:t>Syntax </a:t>
            </a:r>
            <a:r>
              <a:rPr lang="en-US" dirty="0"/>
              <a:t>if</a:t>
            </a:r>
            <a:r>
              <a:rPr lang="id-ID" dirty="0"/>
              <a:t>-</a:t>
            </a:r>
            <a:r>
              <a:rPr lang="en-US" dirty="0"/>
              <a:t>e</a:t>
            </a:r>
            <a:r>
              <a:rPr lang="id-ID" dirty="0"/>
              <a:t>lse </a:t>
            </a:r>
            <a:r>
              <a:rPr lang="en-US" dirty="0" err="1"/>
              <a:t>Bertingkat</a:t>
            </a:r>
            <a:endParaRPr lang="id-ID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2001" y="1197162"/>
            <a:ext cx="8878982" cy="50165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if(ekspresi 1) {   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/* baris ini akan di-eksekusi jika 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ekspresi pada if bernilai benar */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else if(ekspresi 2){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/* baris ini akan di-eksekusi jika 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ekspresi 1 bernilai salah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ekspresi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2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benar</a:t>
            </a:r>
            <a:r>
              <a:rPr lang="id-ID" sz="2000" b="1" dirty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else if(ekspresi 3){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/* baris ini akan di-eksekusi jika 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ekspresi 2 bernilai salah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ekspresi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3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benar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else{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/* baris ini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hanya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>
                <a:latin typeface="Courier New" pitchFamily="49" charset="0"/>
                <a:cs typeface="Courier New" pitchFamily="49" charset="0"/>
              </a:rPr>
              <a:t>akan di-eksekusi jika 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ekspresi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1, 2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3</a:t>
            </a:r>
            <a:r>
              <a:rPr lang="id-ID" sz="2000" b="1" dirty="0">
                <a:latin typeface="Courier New" pitchFamily="49" charset="0"/>
                <a:cs typeface="Courier New" pitchFamily="49" charset="0"/>
              </a:rPr>
              <a:t> bernilai salah*/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1241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125" y="300651"/>
            <a:ext cx="8477250" cy="1143000"/>
          </a:xfrm>
        </p:spPr>
        <p:txBody>
          <a:bodyPr>
            <a:normAutofit/>
          </a:bodyPr>
          <a:lstStyle/>
          <a:p>
            <a:r>
              <a:rPr lang="en-US" dirty="0" err="1"/>
              <a:t>Kasus</a:t>
            </a:r>
            <a:r>
              <a:rPr lang="en-US" dirty="0"/>
              <a:t> : </a:t>
            </a:r>
            <a:r>
              <a:rPr lang="en-US" dirty="0" err="1">
                <a:hlinkClick r:id="rId2" action="ppaction://hlinkfile"/>
              </a:rPr>
              <a:t>Akar</a:t>
            </a:r>
            <a:r>
              <a:rPr lang="en-US" dirty="0">
                <a:hlinkClick r:id="rId2" action="ppaction://hlinkfile"/>
              </a:rPr>
              <a:t> </a:t>
            </a:r>
            <a:r>
              <a:rPr lang="en-US" dirty="0" err="1">
                <a:hlinkClick r:id="rId2" action="ppaction://hlinkfile"/>
              </a:rPr>
              <a:t>Persamaan</a:t>
            </a:r>
            <a:r>
              <a:rPr lang="en-US" dirty="0">
                <a:hlinkClick r:id="rId2" action="ppaction://hlinkfile"/>
              </a:rPr>
              <a:t> </a:t>
            </a:r>
            <a:r>
              <a:rPr lang="en-US" dirty="0" err="1">
                <a:hlinkClick r:id="rId2" action="ppaction://hlinkfile"/>
              </a:rPr>
              <a:t>Kuadrat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15552" y="1594272"/>
            <a:ext cx="6066799" cy="433965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400" dirty="0" err="1">
                <a:latin typeface="Arial" panose="020B0604020202020204" pitchFamily="34" charset="0"/>
              </a:rPr>
              <a:t>P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ersamaan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kuadrat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ax</a:t>
            </a:r>
            <a:r>
              <a:rPr kumimoji="0" 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bx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c = 0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kumimoji="0" lang="en-US" sz="24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≠ 0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kemungkinan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nilai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x yang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memenuhi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persamaan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</a:t>
            </a:r>
            <a:r>
              <a:rPr lang="en-US" sz="2400" dirty="0">
                <a:latin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</a:rPr>
              <a:t>yakni</a:t>
            </a:r>
            <a:r>
              <a:rPr lang="en-US" sz="2400" dirty="0">
                <a:latin typeface="Arial" panose="020B0604020202020204" pitchFamily="34" charset="0"/>
              </a:rPr>
              <a:t> x</a:t>
            </a:r>
            <a:r>
              <a:rPr lang="en-US" sz="2000" dirty="0">
                <a:latin typeface="Arial" panose="020B0604020202020204" pitchFamily="34" charset="0"/>
              </a:rPr>
              <a:t>1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</a:rPr>
              <a:t> x</a:t>
            </a:r>
            <a:r>
              <a:rPr lang="en-US" sz="2000" dirty="0">
                <a:latin typeface="Arial" panose="020B0604020202020204" pitchFamily="34" charset="0"/>
              </a:rPr>
              <a:t>2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400" dirty="0" err="1">
                <a:latin typeface="Arial" panose="020B0604020202020204" pitchFamily="34" charset="0"/>
              </a:rPr>
              <a:t>Dua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nilai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itu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dapat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dihitung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memakai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rumus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abc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ini</a:t>
            </a:r>
            <a:r>
              <a:rPr lang="en-US" sz="2400" dirty="0">
                <a:latin typeface="Arial" panose="020B0604020202020204" pitchFamily="34" charset="0"/>
              </a:rPr>
              <a:t>: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akar-akar persamaan kuadr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81" y="4269659"/>
            <a:ext cx="3747476" cy="90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624917" y="1963604"/>
            <a:ext cx="49754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Selesaikan</a:t>
            </a:r>
            <a:r>
              <a:rPr lang="en-US" sz="2400" dirty="0"/>
              <a:t> </a:t>
            </a:r>
            <a:r>
              <a:rPr lang="en-US" sz="2400" dirty="0" err="1"/>
              <a:t>persamaan</a:t>
            </a:r>
            <a:r>
              <a:rPr lang="en-US" sz="2400" dirty="0"/>
              <a:t> x</a:t>
            </a:r>
            <a:r>
              <a:rPr lang="en-US" sz="2400" baseline="30000" dirty="0"/>
              <a:t>2 </a:t>
            </a:r>
            <a:r>
              <a:rPr lang="en-US" sz="2400" dirty="0"/>
              <a:t>+ 4x – 12 = 0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rumus</a:t>
            </a:r>
            <a:r>
              <a:rPr lang="en-US" sz="2400" dirty="0"/>
              <a:t> </a:t>
            </a:r>
            <a:r>
              <a:rPr lang="en-US" sz="2400" dirty="0" err="1"/>
              <a:t>abc</a:t>
            </a:r>
            <a:endParaRPr lang="en-US" sz="2400" dirty="0"/>
          </a:p>
          <a:p>
            <a:r>
              <a:rPr lang="en-US" sz="2400" b="1" dirty="0" err="1"/>
              <a:t>Penyelesaian</a:t>
            </a:r>
            <a:r>
              <a:rPr lang="en-US" sz="2400" b="1" dirty="0"/>
              <a:t>:</a:t>
            </a:r>
            <a:br>
              <a:rPr lang="en-US" sz="2400" dirty="0"/>
            </a:br>
            <a:r>
              <a:rPr lang="en-US" sz="2400" dirty="0"/>
              <a:t>x</a:t>
            </a:r>
            <a:r>
              <a:rPr lang="en-US" sz="2400" baseline="30000" dirty="0"/>
              <a:t>2 </a:t>
            </a:r>
            <a:r>
              <a:rPr lang="en-US" sz="2400" dirty="0"/>
              <a:t>+ 4x – 12 = 0 </a:t>
            </a:r>
            <a:br>
              <a:rPr lang="en-US" sz="2400" dirty="0"/>
            </a:br>
            <a:r>
              <a:rPr lang="en-US" sz="2400" dirty="0" err="1"/>
              <a:t>dengan</a:t>
            </a:r>
            <a:r>
              <a:rPr lang="en-US" sz="2400" dirty="0"/>
              <a:t> a=1, b=4, c=-12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282" y="2850777"/>
            <a:ext cx="2223247" cy="3478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24917" y="4108295"/>
            <a:ext cx="3209365" cy="1754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D = b</a:t>
            </a:r>
            <a:r>
              <a:rPr lang="en-US" baseline="30000" dirty="0"/>
              <a:t>2</a:t>
            </a:r>
            <a:r>
              <a:rPr lang="en-US" dirty="0"/>
              <a:t> – 4</a:t>
            </a:r>
            <a:r>
              <a:rPr lang="en-US" i="1" dirty="0"/>
              <a:t>ac</a:t>
            </a:r>
          </a:p>
          <a:p>
            <a:r>
              <a:rPr lang="en-US" i="1" dirty="0" err="1"/>
              <a:t>Disebut</a:t>
            </a:r>
            <a:r>
              <a:rPr lang="en-US" i="1" dirty="0"/>
              <a:t> </a:t>
            </a:r>
            <a:r>
              <a:rPr lang="en-US" i="1" dirty="0" err="1"/>
              <a:t>dengan</a:t>
            </a:r>
            <a:r>
              <a:rPr lang="en-US" i="1" dirty="0"/>
              <a:t> </a:t>
            </a:r>
            <a:r>
              <a:rPr lang="en-US" i="1" dirty="0" err="1"/>
              <a:t>diskriminan</a:t>
            </a:r>
            <a:r>
              <a:rPr lang="en-US" i="1" dirty="0"/>
              <a:t> (</a:t>
            </a:r>
            <a:r>
              <a:rPr lang="en-US" i="1" dirty="0" err="1"/>
              <a:t>pembeda</a:t>
            </a:r>
            <a:r>
              <a:rPr lang="en-US" i="1" dirty="0"/>
              <a:t>) </a:t>
            </a:r>
            <a:r>
              <a:rPr lang="en-US" i="1" dirty="0" err="1"/>
              <a:t>karena</a:t>
            </a:r>
            <a:r>
              <a:rPr lang="en-US" i="1" dirty="0"/>
              <a:t> </a:t>
            </a:r>
            <a:r>
              <a:rPr lang="en-US" i="1" dirty="0" err="1"/>
              <a:t>nilainya</a:t>
            </a:r>
            <a:r>
              <a:rPr lang="en-US" i="1" dirty="0"/>
              <a:t> yang </a:t>
            </a:r>
            <a:r>
              <a:rPr lang="en-US" i="1" dirty="0" err="1"/>
              <a:t>bisa</a:t>
            </a:r>
            <a:r>
              <a:rPr lang="en-US" i="1" dirty="0"/>
              <a:t> negative, </a:t>
            </a:r>
            <a:r>
              <a:rPr lang="en-US" i="1" dirty="0" err="1"/>
              <a:t>nol</a:t>
            </a:r>
            <a:r>
              <a:rPr lang="en-US" i="1" dirty="0"/>
              <a:t>, </a:t>
            </a:r>
            <a:r>
              <a:rPr lang="en-US" i="1" dirty="0" err="1"/>
              <a:t>atau</a:t>
            </a:r>
            <a:r>
              <a:rPr lang="en-US" i="1" dirty="0"/>
              <a:t> </a:t>
            </a:r>
            <a:r>
              <a:rPr lang="en-US" i="1" dirty="0" err="1"/>
              <a:t>positif</a:t>
            </a:r>
            <a:r>
              <a:rPr lang="en-US" i="1" dirty="0"/>
              <a:t> </a:t>
            </a:r>
            <a:r>
              <a:rPr lang="en-US" i="1" dirty="0" err="1"/>
              <a:t>akan</a:t>
            </a:r>
            <a:r>
              <a:rPr lang="en-US" i="1" dirty="0"/>
              <a:t> </a:t>
            </a:r>
            <a:r>
              <a:rPr lang="en-US" i="1" dirty="0" err="1"/>
              <a:t>membedakan</a:t>
            </a:r>
            <a:r>
              <a:rPr lang="en-US" i="1" dirty="0"/>
              <a:t> </a:t>
            </a:r>
            <a:r>
              <a:rPr lang="en-US" i="1" dirty="0" err="1"/>
              <a:t>jenis</a:t>
            </a:r>
            <a:r>
              <a:rPr lang="en-US" i="1" dirty="0"/>
              <a:t> </a:t>
            </a:r>
            <a:r>
              <a:rPr lang="en-US" i="1" dirty="0" err="1"/>
              <a:t>akarnya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43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69507"/>
            <a:ext cx="10058400" cy="1450757"/>
          </a:xfrm>
        </p:spPr>
        <p:txBody>
          <a:bodyPr/>
          <a:lstStyle/>
          <a:p>
            <a:r>
              <a:rPr lang="en-US" dirty="0" err="1"/>
              <a:t>Akar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Kuadrat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006" y="1845734"/>
            <a:ext cx="10779162" cy="4023360"/>
          </a:xfrm>
        </p:spPr>
        <p:txBody>
          <a:bodyPr>
            <a:normAutofit fontScale="92500"/>
          </a:bodyPr>
          <a:lstStyle/>
          <a:p>
            <a:pPr marL="341313" indent="-341313">
              <a:buFont typeface="Wingdings" panose="05000000000000000000" pitchFamily="2" charset="2"/>
              <a:buChar char="Ø"/>
            </a:pPr>
            <a:r>
              <a:rPr lang="en-US" sz="2400" dirty="0"/>
              <a:t>Untuk </a:t>
            </a:r>
            <a:r>
              <a:rPr lang="en-US" sz="2400" i="1" dirty="0"/>
              <a:t>ax</a:t>
            </a:r>
            <a:r>
              <a:rPr lang="en-US" sz="2400" baseline="30000" dirty="0"/>
              <a:t>2</a:t>
            </a:r>
            <a:r>
              <a:rPr lang="en-US" sz="2400" dirty="0"/>
              <a:t> + </a:t>
            </a:r>
            <a:r>
              <a:rPr lang="en-US" sz="2400" i="1" dirty="0" err="1"/>
              <a:t>bx</a:t>
            </a:r>
            <a:r>
              <a:rPr lang="en-US" sz="2400" dirty="0"/>
              <a:t> + </a:t>
            </a:r>
            <a:r>
              <a:rPr lang="en-US" sz="2400" i="1" dirty="0"/>
              <a:t>c</a:t>
            </a:r>
            <a:r>
              <a:rPr lang="en-US" sz="2400" dirty="0"/>
              <a:t> = 0,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i="1" dirty="0"/>
              <a:t>a</a:t>
            </a:r>
            <a:r>
              <a:rPr lang="en-US" sz="2400" dirty="0"/>
              <a:t> ≠ 0,</a:t>
            </a:r>
          </a:p>
          <a:p>
            <a:pPr marL="341313" indent="-341313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1313" indent="-341313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1313" indent="-341313">
              <a:buFont typeface="Wingdings" panose="05000000000000000000" pitchFamily="2" charset="2"/>
              <a:buChar char="Ø"/>
            </a:pPr>
            <a:r>
              <a:rPr lang="en-US" sz="2400" dirty="0" err="1"/>
              <a:t>Jika</a:t>
            </a:r>
            <a:r>
              <a:rPr lang="en-US" sz="2400" dirty="0"/>
              <a:t> D = </a:t>
            </a:r>
            <a:r>
              <a:rPr lang="en-US" sz="2400" i="1" dirty="0"/>
              <a:t>b</a:t>
            </a:r>
            <a:r>
              <a:rPr lang="en-US" sz="2400" baseline="30000" dirty="0"/>
              <a:t>2</a:t>
            </a:r>
            <a:r>
              <a:rPr lang="en-US" sz="2400" dirty="0"/>
              <a:t> – 4</a:t>
            </a:r>
            <a:r>
              <a:rPr lang="en-US" sz="2400" i="1" dirty="0"/>
              <a:t>ac</a:t>
            </a:r>
            <a:r>
              <a:rPr lang="en-US" sz="2400" dirty="0"/>
              <a:t> = 0,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persamaan</a:t>
            </a:r>
            <a:r>
              <a:rPr lang="en-US" sz="2400" dirty="0"/>
              <a:t> </a:t>
            </a:r>
            <a:r>
              <a:rPr lang="en-US" sz="2400" dirty="0" err="1"/>
              <a:t>kuadrat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akar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real </a:t>
            </a:r>
            <a:r>
              <a:rPr lang="en-US" sz="2400" dirty="0" err="1"/>
              <a:t>yakni</a:t>
            </a:r>
            <a:r>
              <a:rPr lang="en-US" sz="2400" dirty="0"/>
              <a:t> x1 = x2 = -b / (2 a).</a:t>
            </a:r>
          </a:p>
          <a:p>
            <a:pPr marL="341313" indent="-341313">
              <a:buFont typeface="Wingdings" panose="05000000000000000000" pitchFamily="2" charset="2"/>
              <a:buChar char="Ø"/>
            </a:pPr>
            <a:r>
              <a:rPr lang="en-US" sz="2400" dirty="0" err="1"/>
              <a:t>Jika</a:t>
            </a:r>
            <a:r>
              <a:rPr lang="en-US" sz="2400" dirty="0"/>
              <a:t> D= </a:t>
            </a:r>
            <a:r>
              <a:rPr lang="en-US" sz="2400" i="1" dirty="0"/>
              <a:t>b</a:t>
            </a:r>
            <a:r>
              <a:rPr lang="en-US" sz="2400" baseline="30000" dirty="0"/>
              <a:t>2</a:t>
            </a:r>
            <a:r>
              <a:rPr lang="en-US" sz="2400" dirty="0"/>
              <a:t> – 4</a:t>
            </a:r>
            <a:r>
              <a:rPr lang="en-US" sz="2400" i="1" dirty="0"/>
              <a:t>ac</a:t>
            </a:r>
            <a:r>
              <a:rPr lang="en-US" sz="2400" dirty="0"/>
              <a:t> &gt; 0,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persamaan</a:t>
            </a:r>
            <a:r>
              <a:rPr lang="en-US" sz="2400" dirty="0"/>
              <a:t> </a:t>
            </a:r>
            <a:r>
              <a:rPr lang="en-US" sz="2400" dirty="0" err="1"/>
              <a:t>kuadrat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akar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real </a:t>
            </a:r>
            <a:r>
              <a:rPr lang="en-US" sz="2400" dirty="0" err="1"/>
              <a:t>yakni</a:t>
            </a:r>
            <a:r>
              <a:rPr lang="en-US" sz="2400" dirty="0"/>
              <a:t> </a:t>
            </a:r>
          </a:p>
          <a:p>
            <a:pPr marL="523875" lvl="2" indent="-182563">
              <a:buFont typeface="Wingdings" panose="05000000000000000000" pitchFamily="2" charset="2"/>
              <a:buChar char="§"/>
            </a:pPr>
            <a:r>
              <a:rPr lang="en-US" sz="2400" dirty="0"/>
              <a:t>x1 = (-b + √ D) / (2a) </a:t>
            </a:r>
          </a:p>
          <a:p>
            <a:pPr marL="523875" lvl="2" indent="-182563">
              <a:buFont typeface="Wingdings" panose="05000000000000000000" pitchFamily="2" charset="2"/>
              <a:buChar char="§"/>
            </a:pPr>
            <a:r>
              <a:rPr lang="en-US" sz="2400" dirty="0"/>
              <a:t>x2 = (-b - √ D) / (2a)</a:t>
            </a:r>
          </a:p>
          <a:p>
            <a:pPr marL="341313" indent="-341313">
              <a:buFont typeface="Wingdings" panose="05000000000000000000" pitchFamily="2" charset="2"/>
              <a:buChar char="Ø"/>
            </a:pPr>
            <a:r>
              <a:rPr lang="en-US" sz="2400" dirty="0" err="1"/>
              <a:t>Jika</a:t>
            </a:r>
            <a:r>
              <a:rPr lang="en-US" sz="2400" dirty="0"/>
              <a:t> D = </a:t>
            </a:r>
            <a:r>
              <a:rPr lang="en-US" sz="2400" i="1" dirty="0"/>
              <a:t>b</a:t>
            </a:r>
            <a:r>
              <a:rPr lang="en-US" sz="2400" baseline="30000" dirty="0"/>
              <a:t>2</a:t>
            </a:r>
            <a:r>
              <a:rPr lang="en-US" sz="2400" dirty="0"/>
              <a:t> – 4</a:t>
            </a:r>
            <a:r>
              <a:rPr lang="en-US" sz="2400" i="1" dirty="0"/>
              <a:t>ac</a:t>
            </a:r>
            <a:r>
              <a:rPr lang="en-US" sz="2400" dirty="0"/>
              <a:t> &lt; 0,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persamaan</a:t>
            </a:r>
            <a:r>
              <a:rPr lang="en-US" sz="2400" dirty="0"/>
              <a:t> </a:t>
            </a:r>
            <a:r>
              <a:rPr lang="en-US" sz="2400" dirty="0" err="1"/>
              <a:t>kuadrat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akar</a:t>
            </a:r>
            <a:r>
              <a:rPr lang="en-US" sz="2400" dirty="0"/>
              <a:t> real.</a:t>
            </a:r>
          </a:p>
          <a:p>
            <a:pPr marL="341313" indent="-341313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929C-F006-4FEE-BE42-215AC7BDCBDB}" type="datetime1">
              <a:rPr lang="en-US" smtClean="0"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87" y="2296674"/>
            <a:ext cx="3749365" cy="90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52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09" y="286603"/>
            <a:ext cx="10058400" cy="1450757"/>
          </a:xfrm>
        </p:spPr>
        <p:txBody>
          <a:bodyPr/>
          <a:lstStyle/>
          <a:p>
            <a:r>
              <a:rPr lang="en-US" dirty="0"/>
              <a:t>Program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Akar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808" y="1917450"/>
            <a:ext cx="10798885" cy="4402667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3100" dirty="0" err="1"/>
              <a:t>Rancangan</a:t>
            </a:r>
            <a:endParaRPr lang="en-US" sz="31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100" dirty="0" err="1"/>
              <a:t>Pseudocode</a:t>
            </a:r>
            <a:r>
              <a:rPr lang="en-US" sz="3100" dirty="0"/>
              <a:t> informal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sz="2400" dirty="0"/>
              <a:t>Baca </a:t>
            </a:r>
            <a:r>
              <a:rPr lang="en-US" sz="2400" dirty="0" err="1"/>
              <a:t>nilai</a:t>
            </a:r>
            <a:r>
              <a:rPr lang="en-US" sz="2400" dirty="0"/>
              <a:t> a, b, </a:t>
            </a:r>
            <a:r>
              <a:rPr lang="en-US" sz="2400" dirty="0" err="1"/>
              <a:t>dan</a:t>
            </a:r>
            <a:r>
              <a:rPr lang="en-US" sz="2400" dirty="0"/>
              <a:t> c </a:t>
            </a:r>
            <a:r>
              <a:rPr lang="en-US" sz="2400" dirty="0" err="1"/>
              <a:t>dari</a:t>
            </a:r>
            <a:r>
              <a:rPr lang="en-US" sz="2400" dirty="0"/>
              <a:t> keyboard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sz="2400" dirty="0" err="1"/>
              <a:t>Hitung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D = </a:t>
            </a:r>
            <a:r>
              <a:rPr lang="en-US" sz="2400" i="1" dirty="0"/>
              <a:t>b</a:t>
            </a:r>
            <a:r>
              <a:rPr lang="en-US" sz="2400" baseline="30000" dirty="0"/>
              <a:t>2</a:t>
            </a:r>
            <a:r>
              <a:rPr lang="en-US" sz="2400" dirty="0"/>
              <a:t> – 4</a:t>
            </a:r>
            <a:r>
              <a:rPr lang="en-US" sz="2400" i="1" dirty="0"/>
              <a:t>ac</a:t>
            </a:r>
            <a:r>
              <a:rPr lang="en-US" sz="2400" dirty="0"/>
              <a:t> 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sz="2400" dirty="0" err="1"/>
              <a:t>Jika</a:t>
            </a:r>
            <a:r>
              <a:rPr lang="en-US" sz="2400" dirty="0"/>
              <a:t> D &lt; 0 </a:t>
            </a:r>
            <a:r>
              <a:rPr lang="en-US" sz="2400" dirty="0" err="1"/>
              <a:t>atau</a:t>
            </a:r>
            <a:r>
              <a:rPr lang="en-US" sz="2400" dirty="0"/>
              <a:t> a  = 0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cetak</a:t>
            </a:r>
            <a:r>
              <a:rPr lang="en-US" sz="2400" dirty="0"/>
              <a:t> </a:t>
            </a:r>
            <a:r>
              <a:rPr lang="en-US" sz="2400" dirty="0" err="1"/>
              <a:t>pesan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akar</a:t>
            </a:r>
            <a:r>
              <a:rPr lang="en-US" sz="2400" dirty="0"/>
              <a:t> real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D = 0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cetak</a:t>
            </a:r>
            <a:r>
              <a:rPr lang="en-US" sz="2400" dirty="0"/>
              <a:t> </a:t>
            </a:r>
            <a:r>
              <a:rPr lang="en-US" sz="2400" dirty="0" err="1"/>
              <a:t>akar</a:t>
            </a:r>
            <a:r>
              <a:rPr lang="en-US" sz="2400" dirty="0"/>
              <a:t> x1 = - b / (2 a)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D &gt; 0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cetak</a:t>
            </a:r>
            <a:r>
              <a:rPr lang="en-US" sz="2400" dirty="0"/>
              <a:t> </a:t>
            </a:r>
            <a:r>
              <a:rPr lang="en-US" sz="2400" dirty="0" err="1"/>
              <a:t>pesan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2 </a:t>
            </a:r>
            <a:r>
              <a:rPr lang="en-US" sz="2400" dirty="0" err="1"/>
              <a:t>akar</a:t>
            </a:r>
            <a:r>
              <a:rPr lang="en-US" sz="2400" dirty="0"/>
              <a:t> </a:t>
            </a:r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yakni</a:t>
            </a:r>
            <a:r>
              <a:rPr lang="en-US" sz="2400" dirty="0"/>
              <a:t> x1 = (-b + √ D) / (2a)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</a:p>
          <a:p>
            <a:pPr marL="201168" lvl="1" indent="0">
              <a:buNone/>
            </a:pPr>
            <a:r>
              <a:rPr lang="en-US" sz="2400" dirty="0"/>
              <a:t>         x2 = (-b - √ D) / (2a)</a:t>
            </a:r>
          </a:p>
          <a:p>
            <a:pPr marL="658368" lvl="1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929C-F006-4FEE-BE42-215AC7BDCBDB}" type="datetime1">
              <a:rPr lang="en-US" smtClean="0"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2807" y="2420288"/>
            <a:ext cx="3442448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Output </a:t>
            </a:r>
          </a:p>
          <a:p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akar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(x1 </a:t>
            </a:r>
            <a:r>
              <a:rPr lang="en-US" dirty="0" err="1"/>
              <a:t>dan</a:t>
            </a:r>
            <a:r>
              <a:rPr lang="en-US" dirty="0"/>
              <a:t> x2) </a:t>
            </a:r>
            <a:r>
              <a:rPr lang="en-US" dirty="0" err="1"/>
              <a:t>atau</a:t>
            </a:r>
            <a:endParaRPr lang="en-US" dirty="0"/>
          </a:p>
          <a:p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akar</a:t>
            </a:r>
            <a:r>
              <a:rPr lang="en-US" dirty="0"/>
              <a:t> (x1 = x2) </a:t>
            </a:r>
            <a:r>
              <a:rPr lang="en-US" dirty="0" err="1"/>
              <a:t>atau</a:t>
            </a:r>
            <a:endParaRPr lang="en-US" dirty="0"/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akar</a:t>
            </a:r>
            <a:r>
              <a:rPr lang="en-US" dirty="0"/>
              <a:t> real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1026" y="2420288"/>
            <a:ext cx="3442448" cy="147732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Proses</a:t>
            </a:r>
          </a:p>
          <a:p>
            <a:r>
              <a:rPr lang="en-US" dirty="0" err="1"/>
              <a:t>Hitung</a:t>
            </a:r>
            <a:r>
              <a:rPr lang="en-US" dirty="0"/>
              <a:t> D</a:t>
            </a:r>
          </a:p>
          <a:p>
            <a:r>
              <a:rPr lang="en-US" dirty="0" err="1"/>
              <a:t>Tentukan</a:t>
            </a:r>
            <a:r>
              <a:rPr lang="en-US" dirty="0"/>
              <a:t> x1 </a:t>
            </a:r>
            <a:r>
              <a:rPr lang="en-US" dirty="0" err="1"/>
              <a:t>dan</a:t>
            </a:r>
            <a:r>
              <a:rPr lang="en-US" dirty="0"/>
              <a:t> x2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D &lt; 0 </a:t>
            </a:r>
            <a:r>
              <a:rPr lang="en-US" dirty="0" err="1"/>
              <a:t>atau</a:t>
            </a:r>
            <a:r>
              <a:rPr lang="en-US" dirty="0"/>
              <a:t> D = 0 </a:t>
            </a:r>
            <a:r>
              <a:rPr lang="en-US" dirty="0" err="1"/>
              <a:t>atau</a:t>
            </a:r>
            <a:r>
              <a:rPr lang="en-US" dirty="0"/>
              <a:t> D &gt; 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19245" y="2365687"/>
            <a:ext cx="3442448" cy="1477328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</a:t>
            </a:r>
          </a:p>
          <a:p>
            <a:r>
              <a:rPr lang="en-US" dirty="0"/>
              <a:t>Baca </a:t>
            </a:r>
            <a:r>
              <a:rPr lang="en-US" dirty="0" err="1"/>
              <a:t>nilai</a:t>
            </a:r>
            <a:r>
              <a:rPr lang="en-US" dirty="0"/>
              <a:t> a, b, </a:t>
            </a:r>
            <a:r>
              <a:rPr lang="en-US" dirty="0" err="1"/>
              <a:t>dan</a:t>
            </a:r>
            <a:r>
              <a:rPr lang="en-US" dirty="0"/>
              <a:t> c </a:t>
            </a:r>
            <a:r>
              <a:rPr lang="en-US" dirty="0" err="1"/>
              <a:t>dari</a:t>
            </a:r>
            <a:r>
              <a:rPr lang="en-US" dirty="0"/>
              <a:t> keyboard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Curved Down Arrow 9"/>
          <p:cNvSpPr/>
          <p:nvPr/>
        </p:nvSpPr>
        <p:spPr>
          <a:xfrm>
            <a:off x="2814918" y="1954306"/>
            <a:ext cx="2151529" cy="4482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>
            <a:off x="6858896" y="1881776"/>
            <a:ext cx="2151529" cy="4482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72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60033" y="-56614"/>
            <a:ext cx="5931049" cy="710040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java.util.Scanner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 class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PersamaanKuadrat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public static void main(String[]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double a, b, c, D, x1, x2;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Scanner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dataKuadrat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new Scanner(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System,in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// Baca data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koefisien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persamaan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keyboard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Koefisien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x2 (a) : ");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a =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dataKuadrat.nextDouble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Koefisien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(b)  : ");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b =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dataKuadrat.nextDouble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Konstanta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(c)    : ");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c =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dataKuadrat.nextDouble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b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//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Hitung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 </a:t>
            </a:r>
            <a:b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D = b* b - (4*a*c);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if (D &lt;0 || a == 0) {//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punya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akar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real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mempunyai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akar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nyata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/real");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}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else if (D == 0 ) {//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akarnya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sama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x1 = -b/(2*a);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Akarnya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tunggal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yakni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"+x1);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}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else {//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akarnya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dua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berbeda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x1 = (-b +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Math.sqrt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(D))/ (2*a);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x2 = (-b -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Math.sqrt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(D))/ (2*a);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Akar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pertama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"+x1);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Akar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kedua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: "+x2);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}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}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0127" y="591501"/>
            <a:ext cx="6840062" cy="1162184"/>
          </a:xfrm>
          <a:solidFill>
            <a:srgbClr val="92D050"/>
          </a:solidFill>
        </p:spPr>
        <p:txBody>
          <a:bodyPr/>
          <a:lstStyle/>
          <a:p>
            <a:r>
              <a:rPr lang="en-US" dirty="0"/>
              <a:t>Program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Akar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929C-F006-4FEE-BE42-215AC7BDCBDB}" type="datetime1">
              <a:rPr lang="en-US" smtClean="0"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828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26" name="Picture 2" descr="http://40.media.tumblr.com/f807a8bacbc95e6fcb6e52ed91bd7557/tumblr_n9iwljrN3w1tat8a4o1_400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4" y="2743200"/>
            <a:ext cx="7925705" cy="150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5F13-034C-4669-AAFC-F1668836CBB3}" type="datetime1">
              <a:rPr lang="en-US" smtClean="0"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0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if (</a:t>
            </a:r>
            <a:r>
              <a:rPr lang="en-US" b="1" dirty="0" err="1"/>
              <a:t>tanpa</a:t>
            </a:r>
            <a:r>
              <a:rPr lang="en-US" b="1" dirty="0"/>
              <a:t> else)</a:t>
            </a:r>
            <a:endParaRPr lang="id-ID" b="1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299882" y="2021540"/>
            <a:ext cx="9395012" cy="3966883"/>
          </a:xfrm>
        </p:spPr>
        <p:txBody>
          <a:bodyPr>
            <a:normAutofit fontScale="70000" lnSpcReduction="20000"/>
          </a:bodyPr>
          <a:lstStyle/>
          <a:p>
            <a:pPr marL="233363" indent="-233363">
              <a:buFont typeface="Wingdings" panose="05000000000000000000" pitchFamily="2" charset="2"/>
              <a:buChar char="Ø"/>
            </a:pPr>
            <a:r>
              <a:rPr lang="en-US" sz="3400" dirty="0" err="1"/>
              <a:t>Meskipun</a:t>
            </a:r>
            <a:r>
              <a:rPr lang="en-US" sz="3400" dirty="0"/>
              <a:t> </a:t>
            </a:r>
            <a:r>
              <a:rPr lang="en-US" sz="3400" dirty="0" err="1"/>
              <a:t>kurang</a:t>
            </a:r>
            <a:r>
              <a:rPr lang="en-US" sz="3400" dirty="0"/>
              <a:t> </a:t>
            </a:r>
            <a:r>
              <a:rPr lang="en-US" sz="3400" dirty="0" err="1"/>
              <a:t>disarankan</a:t>
            </a:r>
            <a:r>
              <a:rPr lang="en-US" sz="3400" dirty="0"/>
              <a:t> </a:t>
            </a:r>
            <a:r>
              <a:rPr lang="en-US" sz="3400" dirty="0" err="1"/>
              <a:t>tetapi</a:t>
            </a:r>
            <a:r>
              <a:rPr lang="en-US" sz="3400" dirty="0"/>
              <a:t> </a:t>
            </a:r>
            <a:r>
              <a:rPr lang="en-US" sz="3400" dirty="0" err="1"/>
              <a:t>beberapa</a:t>
            </a:r>
            <a:r>
              <a:rPr lang="en-US" sz="3400" dirty="0"/>
              <a:t> </a:t>
            </a:r>
            <a:r>
              <a:rPr lang="en-US" sz="3400" dirty="0" err="1"/>
              <a:t>persolan</a:t>
            </a:r>
            <a:r>
              <a:rPr lang="en-US" sz="3400" dirty="0"/>
              <a:t> </a:t>
            </a:r>
            <a:r>
              <a:rPr lang="en-US" sz="3400" dirty="0" err="1"/>
              <a:t>membutuhkan</a:t>
            </a:r>
            <a:r>
              <a:rPr lang="en-US" sz="3400" dirty="0"/>
              <a:t> </a:t>
            </a:r>
            <a:r>
              <a:rPr lang="en-US" sz="3400" dirty="0" err="1"/>
              <a:t>bentuk</a:t>
            </a:r>
            <a:r>
              <a:rPr lang="en-US" sz="3400" dirty="0"/>
              <a:t> </a:t>
            </a:r>
            <a:r>
              <a:rPr lang="en-US" sz="3400" dirty="0" err="1"/>
              <a:t>pengambilan</a:t>
            </a:r>
            <a:r>
              <a:rPr lang="en-US" sz="3400" dirty="0"/>
              <a:t> </a:t>
            </a:r>
            <a:r>
              <a:rPr lang="en-US" sz="3400" dirty="0" err="1"/>
              <a:t>keputusan</a:t>
            </a:r>
            <a:r>
              <a:rPr lang="en-US" sz="3400" dirty="0"/>
              <a:t> </a:t>
            </a:r>
            <a:r>
              <a:rPr lang="en-US" sz="3400" dirty="0" err="1"/>
              <a:t>ini</a:t>
            </a:r>
            <a:r>
              <a:rPr lang="en-US" sz="3400" dirty="0"/>
              <a:t> </a:t>
            </a:r>
            <a:r>
              <a:rPr lang="en-US" sz="3400" dirty="0" err="1"/>
              <a:t>yakni</a:t>
            </a:r>
            <a:r>
              <a:rPr lang="en-US" sz="3400" dirty="0"/>
              <a:t> if </a:t>
            </a:r>
            <a:r>
              <a:rPr lang="en-US" sz="3400" dirty="0" err="1"/>
              <a:t>tanpa</a:t>
            </a:r>
            <a:r>
              <a:rPr lang="en-US" sz="3400" dirty="0"/>
              <a:t> else.</a:t>
            </a:r>
          </a:p>
          <a:p>
            <a:pPr marL="233363" indent="-233363">
              <a:buFont typeface="Wingdings" panose="05000000000000000000" pitchFamily="2" charset="2"/>
              <a:buChar char="Ø"/>
            </a:pPr>
            <a:r>
              <a:rPr lang="en-US" sz="3400" dirty="0" err="1"/>
              <a:t>Ini</a:t>
            </a:r>
            <a:r>
              <a:rPr lang="en-US" sz="3400" dirty="0"/>
              <a:t> </a:t>
            </a:r>
            <a:r>
              <a:rPr lang="en-US" sz="3400" dirty="0" err="1"/>
              <a:t>cocok</a:t>
            </a:r>
            <a:r>
              <a:rPr lang="en-US" sz="3400" dirty="0"/>
              <a:t> untuk </a:t>
            </a:r>
            <a:r>
              <a:rPr lang="en-US" sz="3400" dirty="0" err="1"/>
              <a:t>situasi</a:t>
            </a:r>
            <a:r>
              <a:rPr lang="en-US" sz="3400" dirty="0"/>
              <a:t> di </a:t>
            </a:r>
            <a:r>
              <a:rPr lang="en-US" sz="3400" dirty="0" err="1"/>
              <a:t>mana</a:t>
            </a:r>
            <a:r>
              <a:rPr lang="en-US" sz="3400" dirty="0"/>
              <a:t> </a:t>
            </a:r>
            <a:r>
              <a:rPr lang="en-US" sz="3400" dirty="0" err="1"/>
              <a:t>blok</a:t>
            </a:r>
            <a:r>
              <a:rPr lang="en-US" sz="3400" dirty="0"/>
              <a:t> </a:t>
            </a:r>
            <a:r>
              <a:rPr lang="en-US" sz="3400" dirty="0" err="1"/>
              <a:t>perintah</a:t>
            </a:r>
            <a:r>
              <a:rPr lang="en-US" sz="3400" dirty="0"/>
              <a:t> </a:t>
            </a:r>
            <a:r>
              <a:rPr lang="en-US" sz="3400" dirty="0" err="1"/>
              <a:t>dijalankan</a:t>
            </a:r>
            <a:r>
              <a:rPr lang="en-US" sz="3400" dirty="0"/>
              <a:t> </a:t>
            </a:r>
            <a:r>
              <a:rPr lang="en-US" sz="3400" dirty="0" err="1"/>
              <a:t>bila</a:t>
            </a:r>
            <a:r>
              <a:rPr lang="en-US" sz="3400" dirty="0"/>
              <a:t> </a:t>
            </a:r>
            <a:r>
              <a:rPr lang="en-US" sz="3400" dirty="0" err="1"/>
              <a:t>syarat</a:t>
            </a:r>
            <a:r>
              <a:rPr lang="en-US" sz="3400" dirty="0"/>
              <a:t> </a:t>
            </a:r>
            <a:r>
              <a:rPr lang="en-US" sz="3400" dirty="0" err="1"/>
              <a:t>dipenuhi</a:t>
            </a:r>
            <a:r>
              <a:rPr lang="en-US" sz="3400" dirty="0"/>
              <a:t> </a:t>
            </a:r>
            <a:r>
              <a:rPr lang="en-US" sz="3400" dirty="0" err="1"/>
              <a:t>dan</a:t>
            </a:r>
            <a:r>
              <a:rPr lang="en-US" sz="3400" dirty="0"/>
              <a:t> </a:t>
            </a:r>
            <a:r>
              <a:rPr lang="en-US" sz="3400" dirty="0" err="1"/>
              <a:t>bila</a:t>
            </a:r>
            <a:r>
              <a:rPr lang="en-US" sz="3400" dirty="0"/>
              <a:t> </a:t>
            </a:r>
            <a:r>
              <a:rPr lang="en-US" sz="3400" dirty="0" err="1"/>
              <a:t>tidak</a:t>
            </a:r>
            <a:r>
              <a:rPr lang="en-US" sz="3400" dirty="0"/>
              <a:t> </a:t>
            </a:r>
            <a:r>
              <a:rPr lang="en-US" sz="3400" dirty="0" err="1"/>
              <a:t>dipenuhi</a:t>
            </a:r>
            <a:r>
              <a:rPr lang="en-US" sz="3400" dirty="0"/>
              <a:t> </a:t>
            </a:r>
            <a:r>
              <a:rPr lang="en-US" sz="3400" dirty="0" err="1"/>
              <a:t>tidak</a:t>
            </a:r>
            <a:r>
              <a:rPr lang="en-US" sz="3400" dirty="0"/>
              <a:t> </a:t>
            </a:r>
            <a:r>
              <a:rPr lang="en-US" sz="3400" dirty="0" err="1"/>
              <a:t>ada</a:t>
            </a:r>
            <a:r>
              <a:rPr lang="en-US" sz="3400" dirty="0"/>
              <a:t> </a:t>
            </a:r>
            <a:r>
              <a:rPr lang="en-US" sz="3400" dirty="0" err="1"/>
              <a:t>blok</a:t>
            </a:r>
            <a:r>
              <a:rPr lang="en-US" sz="3400" dirty="0"/>
              <a:t> lain yang </a:t>
            </a:r>
            <a:r>
              <a:rPr lang="en-US" sz="3400" dirty="0" err="1"/>
              <a:t>harus</a:t>
            </a:r>
            <a:r>
              <a:rPr lang="en-US" sz="3400" dirty="0"/>
              <a:t> </a:t>
            </a:r>
            <a:r>
              <a:rPr lang="en-US" sz="3400" dirty="0" err="1"/>
              <a:t>dijalankan</a:t>
            </a:r>
            <a:r>
              <a:rPr lang="en-US" sz="3400" dirty="0"/>
              <a:t>.</a:t>
            </a:r>
          </a:p>
          <a:p>
            <a:pPr marL="233363" indent="-233363">
              <a:buFont typeface="Wingdings" panose="05000000000000000000" pitchFamily="2" charset="2"/>
              <a:buChar char="Ø"/>
            </a:pPr>
            <a:r>
              <a:rPr lang="en-US" sz="3400" dirty="0" err="1"/>
              <a:t>Dengan</a:t>
            </a:r>
            <a:r>
              <a:rPr lang="en-US" sz="3400" dirty="0"/>
              <a:t> kata lain :</a:t>
            </a:r>
          </a:p>
          <a:p>
            <a:pPr marL="823912" indent="-457200">
              <a:buFont typeface="Wingdings" panose="05000000000000000000" pitchFamily="2" charset="2"/>
              <a:buChar char="§"/>
            </a:pPr>
            <a:r>
              <a:rPr lang="id-ID" sz="3400" dirty="0"/>
              <a:t>Baris perintah yang ada didalam blok if akan dieksekusi jika ekspresi bernilai benar (true).</a:t>
            </a:r>
          </a:p>
          <a:p>
            <a:pPr marL="823912" indent="-457200">
              <a:buFont typeface="Wingdings" panose="05000000000000000000" pitchFamily="2" charset="2"/>
              <a:buChar char="§"/>
            </a:pPr>
            <a:r>
              <a:rPr lang="id-ID" sz="3400" dirty="0"/>
              <a:t>Jika ekspresi bernilai salah maka program akan loncat </a:t>
            </a:r>
            <a:r>
              <a:rPr lang="en-US" sz="3400" dirty="0"/>
              <a:t>(</a:t>
            </a:r>
            <a:r>
              <a:rPr lang="en-US" sz="3400" dirty="0" err="1"/>
              <a:t>menuju</a:t>
            </a:r>
            <a:r>
              <a:rPr lang="en-US" sz="3400" dirty="0"/>
              <a:t>) </a:t>
            </a:r>
            <a:r>
              <a:rPr lang="id-ID" sz="3400" dirty="0"/>
              <a:t>ke </a:t>
            </a:r>
            <a:r>
              <a:rPr lang="en-US" sz="3400" dirty="0" err="1"/>
              <a:t>pernyataan</a:t>
            </a:r>
            <a:r>
              <a:rPr lang="en-US" sz="3400" dirty="0"/>
              <a:t> (</a:t>
            </a:r>
            <a:r>
              <a:rPr lang="en-US" sz="3400" dirty="0" err="1"/>
              <a:t>perintah</a:t>
            </a:r>
            <a:r>
              <a:rPr lang="en-US" sz="3400" dirty="0"/>
              <a:t>)</a:t>
            </a:r>
            <a:r>
              <a:rPr lang="id-ID" sz="3400" dirty="0"/>
              <a:t> yang ada dibawah blok if</a:t>
            </a:r>
            <a:r>
              <a:rPr lang="en-US" sz="3400" dirty="0"/>
              <a:t> yang </a:t>
            </a:r>
            <a:r>
              <a:rPr lang="en-US" sz="3400" dirty="0" err="1"/>
              <a:t>sebenarnya</a:t>
            </a:r>
            <a:r>
              <a:rPr lang="en-US" sz="3400" dirty="0"/>
              <a:t> </a:t>
            </a:r>
            <a:r>
              <a:rPr lang="en-US" sz="3400" dirty="0" err="1"/>
              <a:t>bisa</a:t>
            </a:r>
            <a:r>
              <a:rPr lang="en-US" sz="3400" dirty="0"/>
              <a:t> </a:t>
            </a:r>
            <a:r>
              <a:rPr lang="en-US" sz="3400" dirty="0" err="1"/>
              <a:t>juga</a:t>
            </a:r>
            <a:r>
              <a:rPr lang="en-US" sz="3400" dirty="0"/>
              <a:t> </a:t>
            </a:r>
            <a:r>
              <a:rPr lang="en-US" sz="3400" dirty="0" err="1"/>
              <a:t>diperlakukan</a:t>
            </a:r>
            <a:r>
              <a:rPr lang="en-US" sz="3400" dirty="0"/>
              <a:t> </a:t>
            </a:r>
            <a:r>
              <a:rPr lang="en-US" sz="3400" dirty="0" err="1"/>
              <a:t>sebagai</a:t>
            </a:r>
            <a:r>
              <a:rPr lang="en-US" sz="3400" dirty="0"/>
              <a:t> </a:t>
            </a:r>
            <a:r>
              <a:rPr lang="en-US" sz="3400" dirty="0" err="1"/>
              <a:t>bagian</a:t>
            </a:r>
            <a:r>
              <a:rPr lang="en-US" sz="3400" dirty="0"/>
              <a:t> </a:t>
            </a:r>
            <a:r>
              <a:rPr lang="en-US" sz="3400" dirty="0" err="1"/>
              <a:t>dari</a:t>
            </a:r>
            <a:r>
              <a:rPr lang="en-US" sz="3400" dirty="0"/>
              <a:t> </a:t>
            </a:r>
            <a:r>
              <a:rPr lang="en-US" sz="3400" dirty="0" err="1"/>
              <a:t>blok</a:t>
            </a:r>
            <a:r>
              <a:rPr lang="en-US" sz="3400" dirty="0"/>
              <a:t> else </a:t>
            </a:r>
            <a:r>
              <a:rPr lang="en-US" sz="3400" dirty="0" err="1"/>
              <a:t>tetapi</a:t>
            </a:r>
            <a:r>
              <a:rPr lang="en-US" sz="3400" dirty="0"/>
              <a:t> </a:t>
            </a:r>
            <a:r>
              <a:rPr lang="en-US" sz="3400" dirty="0" err="1"/>
              <a:t>mungkin</a:t>
            </a:r>
            <a:r>
              <a:rPr lang="en-US" sz="3400" dirty="0"/>
              <a:t> </a:t>
            </a:r>
            <a:r>
              <a:rPr lang="en-US" sz="3400" dirty="0" err="1"/>
              <a:t>sangat</a:t>
            </a:r>
            <a:r>
              <a:rPr lang="en-US" sz="3400" dirty="0"/>
              <a:t> </a:t>
            </a:r>
            <a:r>
              <a:rPr lang="en-US" sz="3400" dirty="0" err="1"/>
              <a:t>panjang</a:t>
            </a:r>
            <a:r>
              <a:rPr lang="en-US" sz="3400" dirty="0"/>
              <a:t> </a:t>
            </a:r>
            <a:r>
              <a:rPr lang="en-US" sz="3400" dirty="0" err="1"/>
              <a:t>perintahnya</a:t>
            </a:r>
            <a:r>
              <a:rPr lang="en-US" sz="3400" dirty="0"/>
              <a:t> </a:t>
            </a:r>
            <a:r>
              <a:rPr lang="en-US" sz="3400" dirty="0" err="1"/>
              <a:t>dan</a:t>
            </a:r>
            <a:r>
              <a:rPr lang="en-US" sz="3400" dirty="0"/>
              <a:t> </a:t>
            </a:r>
            <a:r>
              <a:rPr lang="en-US" sz="3400" dirty="0" err="1"/>
              <a:t>sesudahnya</a:t>
            </a:r>
            <a:r>
              <a:rPr lang="en-US" sz="3400" dirty="0"/>
              <a:t> </a:t>
            </a:r>
            <a:r>
              <a:rPr lang="en-US" sz="3400" dirty="0" err="1"/>
              <a:t>tidak</a:t>
            </a:r>
            <a:r>
              <a:rPr lang="en-US" sz="3400" dirty="0"/>
              <a:t> </a:t>
            </a:r>
            <a:r>
              <a:rPr lang="en-US" sz="3400" dirty="0" err="1"/>
              <a:t>ada</a:t>
            </a:r>
            <a:r>
              <a:rPr lang="en-US" sz="3400" dirty="0"/>
              <a:t> </a:t>
            </a:r>
            <a:r>
              <a:rPr lang="en-US" sz="3400" dirty="0" err="1"/>
              <a:t>perintah</a:t>
            </a:r>
            <a:r>
              <a:rPr lang="en-US" sz="3400" dirty="0"/>
              <a:t> lain.</a:t>
            </a:r>
          </a:p>
          <a:p>
            <a:pPr marL="457200" indent="-90488"/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60667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Syntax </a:t>
            </a:r>
            <a:r>
              <a:rPr lang="en-US" b="1" dirty="0"/>
              <a:t>if (…)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b="1" dirty="0"/>
              <a:t>else</a:t>
            </a:r>
            <a:endParaRPr lang="id-ID" b="1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94854" y="2166835"/>
            <a:ext cx="7215187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id-ID" sz="2400" b="1" dirty="0">
                <a:latin typeface="Courier New" pitchFamily="49" charset="0"/>
                <a:cs typeface="Courier New" pitchFamily="49" charset="0"/>
              </a:rPr>
              <a:t>if(ekspresi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logika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id-ID" sz="2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id-ID" sz="2400" b="1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defRPr/>
            </a:pPr>
            <a:r>
              <a:rPr lang="id-ID" sz="2400" b="1" dirty="0">
                <a:latin typeface="Courier New" pitchFamily="49" charset="0"/>
                <a:cs typeface="Courier New" pitchFamily="49" charset="0"/>
              </a:rPr>
              <a:t>	/* baris ini akan di-eksekusi jika </a:t>
            </a:r>
          </a:p>
          <a:p>
            <a:pPr>
              <a:defRPr/>
            </a:pPr>
            <a:r>
              <a:rPr lang="id-ID" sz="2400" b="1" dirty="0">
                <a:latin typeface="Courier New" pitchFamily="49" charset="0"/>
                <a:cs typeface="Courier New" pitchFamily="49" charset="0"/>
              </a:rPr>
              <a:t>	ekspresi pada if bernilai benar */</a:t>
            </a:r>
          </a:p>
          <a:p>
            <a:pPr>
              <a:defRPr/>
            </a:pPr>
            <a:endParaRPr lang="id-ID" sz="2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id-ID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id-ID" sz="2400" b="1" dirty="0">
                <a:latin typeface="Courier New" pitchFamily="49" charset="0"/>
                <a:cs typeface="Courier New" pitchFamily="49" charset="0"/>
              </a:rPr>
              <a:t>....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6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8672689" cy="1143000"/>
          </a:xfrm>
        </p:spPr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if- (</a:t>
            </a:r>
            <a:r>
              <a:rPr lang="en-US" dirty="0" err="1"/>
              <a:t>tanpa</a:t>
            </a:r>
            <a:r>
              <a:rPr lang="en-US" dirty="0"/>
              <a:t> else)</a:t>
            </a:r>
          </a:p>
        </p:txBody>
      </p:sp>
      <p:sp>
        <p:nvSpPr>
          <p:cNvPr id="4" name="Diamond 3"/>
          <p:cNvSpPr/>
          <p:nvPr/>
        </p:nvSpPr>
        <p:spPr>
          <a:xfrm>
            <a:off x="3181979" y="2657229"/>
            <a:ext cx="2250830" cy="1356528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49626" y="2873828"/>
            <a:ext cx="2341266" cy="92333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Block Statement 1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01980" y="2983407"/>
            <a:ext cx="1331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Boolean expression</a:t>
            </a:r>
          </a:p>
          <a:p>
            <a:r>
              <a:rPr lang="en-US" dirty="0"/>
              <a:t>      ?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397829" y="1577591"/>
            <a:ext cx="20096" cy="7335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own Arrow 14"/>
          <p:cNvSpPr/>
          <p:nvPr/>
        </p:nvSpPr>
        <p:spPr>
          <a:xfrm>
            <a:off x="4261422" y="1405036"/>
            <a:ext cx="90938" cy="114891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5603630" y="3300043"/>
            <a:ext cx="1075174" cy="70899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4160813" y="4129873"/>
            <a:ext cx="166426" cy="1276613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756992" y="2925059"/>
            <a:ext cx="94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true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52361" y="4347866"/>
            <a:ext cx="94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false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9914497" y="3300043"/>
            <a:ext cx="125480" cy="1864811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9190893" y="3236391"/>
            <a:ext cx="713433" cy="170261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flipH="1">
            <a:off x="4168540" y="5406486"/>
            <a:ext cx="150973" cy="59871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>
            <a:off x="4261423" y="5063029"/>
            <a:ext cx="5627953" cy="190316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4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if</a:t>
            </a:r>
            <a:endParaRPr lang="id-ID" dirty="0"/>
          </a:p>
        </p:txBody>
      </p:sp>
      <p:sp>
        <p:nvSpPr>
          <p:cNvPr id="10243" name="Content Placeholder 13"/>
          <p:cNvSpPr>
            <a:spLocks noGrp="1"/>
          </p:cNvSpPr>
          <p:nvPr>
            <p:ph idx="1"/>
          </p:nvPr>
        </p:nvSpPr>
        <p:spPr>
          <a:xfrm>
            <a:off x="546847" y="1737360"/>
            <a:ext cx="11232777" cy="4525963"/>
          </a:xfrm>
        </p:spPr>
        <p:txBody>
          <a:bodyPr>
            <a:normAutofit lnSpcReduction="10000"/>
          </a:bodyPr>
          <a:lstStyle/>
          <a:p>
            <a:endParaRPr lang="en-US" sz="2800" dirty="0"/>
          </a:p>
          <a:p>
            <a:endParaRPr lang="en-US" sz="2800" dirty="0"/>
          </a:p>
          <a:p>
            <a:r>
              <a:rPr lang="id-ID" sz="2800" dirty="0"/>
              <a:t>Menggunakan {}</a:t>
            </a:r>
          </a:p>
          <a:p>
            <a:endParaRPr lang="id-ID" sz="2400" dirty="0"/>
          </a:p>
          <a:p>
            <a:endParaRPr lang="id-ID" sz="2400" dirty="0"/>
          </a:p>
          <a:p>
            <a:endParaRPr lang="id-ID" sz="2400" dirty="0"/>
          </a:p>
          <a:p>
            <a:endParaRPr lang="id-ID" sz="2400" dirty="0"/>
          </a:p>
          <a:p>
            <a:endParaRPr lang="id-ID" sz="2400" dirty="0"/>
          </a:p>
          <a:p>
            <a:r>
              <a:rPr lang="id-ID" sz="2800" dirty="0"/>
              <a:t>Tidak menggunakan {}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340474" y="2648815"/>
            <a:ext cx="7215188" cy="19383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Char nilai_huruf;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int nilai = 85;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if(nilai&gt;80) {   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nilai_huruf = ‘A’;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id-ID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335554" y="4753004"/>
            <a:ext cx="7215188" cy="16303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Char nilai_huruf;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int nilai = 85;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if(nilai&gt;80) nilai_huruf = ‘A’;</a:t>
            </a:r>
          </a:p>
          <a:p>
            <a:pPr>
              <a:defRPr/>
            </a:pPr>
            <a:endParaRPr lang="id-ID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id-ID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6907" y="1801528"/>
            <a:ext cx="11125200" cy="96243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600" dirty="0"/>
              <a:t>Jika hanya ada satu </a:t>
            </a:r>
            <a:r>
              <a:rPr lang="en-US" sz="2600" dirty="0" err="1"/>
              <a:t>pernyataan</a:t>
            </a:r>
            <a:r>
              <a:rPr lang="id-ID" sz="2600" dirty="0"/>
              <a:t> di</a:t>
            </a:r>
            <a:r>
              <a:rPr lang="en-US" sz="2600" dirty="0"/>
              <a:t> </a:t>
            </a:r>
            <a:r>
              <a:rPr lang="id-ID" sz="2600" dirty="0"/>
              <a:t>dalam blok if, maka kurung kurawal { dan } </a:t>
            </a:r>
            <a:r>
              <a:rPr lang="id-ID" sz="2600" b="1" dirty="0">
                <a:solidFill>
                  <a:srgbClr val="002060"/>
                </a:solidFill>
              </a:rPr>
              <a:t>dapat</a:t>
            </a:r>
            <a:r>
              <a:rPr lang="id-ID" sz="2600" dirty="0"/>
              <a:t> tidak disertakan/ditulis.</a:t>
            </a:r>
          </a:p>
        </p:txBody>
      </p:sp>
    </p:spTree>
    <p:extLst>
      <p:ext uri="{BB962C8B-B14F-4D97-AF65-F5344CB8AC3E}">
        <p14:creationId xmlns:p14="http://schemas.microsoft.com/office/powerpoint/2010/main" val="137351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Implementasi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381250" y="2428875"/>
            <a:ext cx="7215188" cy="19383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Char nilai_huruf;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int nilai = 85;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if(nilai&gt;80) {   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System.out.println(“A”);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System.out.println(“B”);;</a:t>
            </a:r>
          </a:p>
        </p:txBody>
      </p:sp>
      <p:sp>
        <p:nvSpPr>
          <p:cNvPr id="5" name="Oval 4"/>
          <p:cNvSpPr/>
          <p:nvPr/>
        </p:nvSpPr>
        <p:spPr>
          <a:xfrm>
            <a:off x="2809875" y="3000375"/>
            <a:ext cx="1428750" cy="3571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3167063" y="3357564"/>
            <a:ext cx="4000500" cy="357187"/>
          </a:xfrm>
          <a:prstGeom prst="ellipse">
            <a:avLst/>
          </a:pr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2702719" y="2107406"/>
            <a:ext cx="914400" cy="7000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TextBox 9"/>
          <p:cNvSpPr txBox="1">
            <a:spLocks noChangeArrowheads="1"/>
          </p:cNvSpPr>
          <p:nvPr/>
        </p:nvSpPr>
        <p:spPr bwMode="auto">
          <a:xfrm>
            <a:off x="2095500" y="1714500"/>
            <a:ext cx="17011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Ekspresi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id-ID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4881564" y="3786189"/>
            <a:ext cx="1500187" cy="928687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3" name="TextBox 11"/>
          <p:cNvSpPr txBox="1">
            <a:spLocks noChangeArrowheads="1"/>
          </p:cNvSpPr>
          <p:nvPr/>
        </p:nvSpPr>
        <p:spPr bwMode="auto">
          <a:xfrm>
            <a:off x="5567363" y="4643439"/>
            <a:ext cx="44577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Karena ekspresi bernilai benar </a:t>
            </a:r>
          </a:p>
          <a:p>
            <a:r>
              <a:rPr lang="id-ID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maka baris perintah ini akan </a:t>
            </a:r>
          </a:p>
          <a:p>
            <a:r>
              <a:rPr lang="id-ID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dijalankan</a:t>
            </a:r>
          </a:p>
        </p:txBody>
      </p:sp>
      <p:sp>
        <p:nvSpPr>
          <p:cNvPr id="18" name="Oval 17"/>
          <p:cNvSpPr/>
          <p:nvPr/>
        </p:nvSpPr>
        <p:spPr>
          <a:xfrm>
            <a:off x="2309813" y="3929064"/>
            <a:ext cx="3929062" cy="428625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2631282" y="4679157"/>
            <a:ext cx="1143000" cy="642937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24063" y="5572125"/>
            <a:ext cx="5698996" cy="9233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id-ID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Perintah ini akan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tetap</a:t>
            </a:r>
            <a:endParaRPr lang="id-ID" b="1" dirty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id-ID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dijalankan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tidak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peduli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apakah</a:t>
            </a:r>
            <a:r>
              <a:rPr lang="id-ID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ekspresi </a:t>
            </a:r>
          </a:p>
          <a:p>
            <a:pPr>
              <a:defRPr/>
            </a:pPr>
            <a:r>
              <a:rPr lang="id-ID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bernilai salah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atau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benar</a:t>
            </a:r>
            <a:endParaRPr lang="id-ID" b="1" dirty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21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Latihan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99139" y="1922584"/>
            <a:ext cx="82353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toko</a:t>
            </a:r>
            <a:r>
              <a:rPr lang="en-US" sz="2800" dirty="0"/>
              <a:t> </a:t>
            </a:r>
            <a:r>
              <a:rPr lang="en-US" sz="2800" dirty="0" err="1"/>
              <a:t>swalayan</a:t>
            </a:r>
            <a:r>
              <a:rPr lang="en-US" sz="2800" dirty="0"/>
              <a:t>,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seorang</a:t>
            </a:r>
            <a:r>
              <a:rPr lang="en-US" sz="2800" dirty="0"/>
              <a:t> </a:t>
            </a:r>
            <a:r>
              <a:rPr lang="en-US" sz="2800" dirty="0" err="1"/>
              <a:t>pembeli</a:t>
            </a:r>
            <a:r>
              <a:rPr lang="en-US" sz="2800" dirty="0"/>
              <a:t> </a:t>
            </a:r>
            <a:r>
              <a:rPr lang="en-US" sz="2800" dirty="0" err="1"/>
              <a:t>berbelanja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Rp</a:t>
            </a:r>
            <a:r>
              <a:rPr lang="en-US" sz="2800" dirty="0"/>
              <a:t>. 100.000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dia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mendapat</a:t>
            </a:r>
            <a:r>
              <a:rPr lang="en-US" sz="2800" dirty="0"/>
              <a:t> discount 10 %.  </a:t>
            </a:r>
            <a:r>
              <a:rPr lang="en-US" sz="2800" dirty="0" err="1"/>
              <a:t>Buatlah</a:t>
            </a:r>
            <a:r>
              <a:rPr lang="en-US" sz="2800" dirty="0"/>
              <a:t> program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menghitung</a:t>
            </a:r>
            <a:r>
              <a:rPr lang="en-US" sz="2800" dirty="0"/>
              <a:t> </a:t>
            </a:r>
            <a:r>
              <a:rPr lang="en-US" sz="2800" dirty="0" err="1"/>
              <a:t>uang</a:t>
            </a:r>
            <a:r>
              <a:rPr lang="en-US" sz="2800" dirty="0"/>
              <a:t> yang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dibayarkan</a:t>
            </a:r>
            <a:r>
              <a:rPr lang="en-US" sz="2800" dirty="0"/>
              <a:t> </a:t>
            </a:r>
            <a:r>
              <a:rPr lang="en-US" sz="2800" dirty="0" err="1"/>
              <a:t>seorang</a:t>
            </a:r>
            <a:r>
              <a:rPr lang="en-US" sz="2800" dirty="0"/>
              <a:t> </a:t>
            </a:r>
            <a:r>
              <a:rPr lang="en-US" sz="2800" dirty="0" err="1"/>
              <a:t>pembeli</a:t>
            </a:r>
            <a:r>
              <a:rPr lang="en-US" sz="2800" dirty="0"/>
              <a:t>.</a:t>
            </a:r>
            <a:endParaRPr lang="id-ID" sz="2800" dirty="0"/>
          </a:p>
          <a:p>
            <a:pPr algn="just"/>
            <a:r>
              <a:rPr lang="en-US" sz="2800" dirty="0"/>
              <a:t>Jika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500.000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diskon</a:t>
            </a:r>
            <a:r>
              <a:rPr lang="en-US" sz="2800" dirty="0"/>
              <a:t> 50%.</a:t>
            </a:r>
          </a:p>
          <a:p>
            <a:pPr algn="just"/>
            <a:r>
              <a:rPr lang="en-US" sz="2800" dirty="0"/>
              <a:t>Jika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800.000 dan </a:t>
            </a:r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barang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/>
              <a:t> 2 </a:t>
            </a:r>
            <a:r>
              <a:rPr lang="en-US" sz="2800" dirty="0" err="1"/>
              <a:t>maka</a:t>
            </a:r>
            <a:r>
              <a:rPr lang="en-US" sz="2800" dirty="0"/>
              <a:t> di </a:t>
            </a:r>
            <a:r>
              <a:rPr lang="en-US" sz="2800" dirty="0" err="1"/>
              <a:t>berikan</a:t>
            </a:r>
            <a:r>
              <a:rPr lang="en-US" sz="2800" dirty="0"/>
              <a:t> </a:t>
            </a:r>
            <a:r>
              <a:rPr lang="en-US" sz="2800" dirty="0" err="1"/>
              <a:t>diskon</a:t>
            </a:r>
            <a:r>
              <a:rPr lang="en-US" sz="2800" dirty="0"/>
              <a:t> 75%.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941665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+mn-lt"/>
              </a:rPr>
              <a:t>Gabungan </a:t>
            </a:r>
            <a:r>
              <a:rPr lang="en-US" dirty="0">
                <a:latin typeface="+mn-lt"/>
              </a:rPr>
              <a:t>if</a:t>
            </a:r>
            <a:endParaRPr lang="id-ID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7280" y="2254019"/>
            <a:ext cx="83696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/>
              <a:t>Setelah</a:t>
            </a:r>
            <a:r>
              <a:rPr lang="en-US" sz="2800" dirty="0"/>
              <a:t> </a:t>
            </a:r>
            <a:r>
              <a:rPr lang="en-US" sz="2800" dirty="0" err="1"/>
              <a:t>mempelajari</a:t>
            </a:r>
            <a:r>
              <a:rPr lang="en-US" sz="2800" dirty="0"/>
              <a:t> </a:t>
            </a:r>
            <a:r>
              <a:rPr lang="en-US" sz="2800" dirty="0" err="1"/>
              <a:t>pernyataan</a:t>
            </a:r>
            <a:r>
              <a:rPr lang="en-US" sz="2800" dirty="0"/>
              <a:t> if </a:t>
            </a:r>
            <a:r>
              <a:rPr lang="en-US" sz="2800" dirty="0" err="1"/>
              <a:t>dan</a:t>
            </a:r>
            <a:r>
              <a:rPr lang="en-US" sz="2800" dirty="0"/>
              <a:t> if-else,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bijaksana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menggunakannya</a:t>
            </a:r>
            <a:r>
              <a:rPr lang="en-US" sz="2800" dirty="0"/>
              <a:t>.  </a:t>
            </a:r>
            <a:r>
              <a:rPr lang="en-US" sz="2800" dirty="0" err="1"/>
              <a:t>Gunakanlah</a:t>
            </a:r>
            <a:r>
              <a:rPr lang="en-US" sz="2800" dirty="0"/>
              <a:t> </a:t>
            </a:r>
            <a:r>
              <a:rPr lang="en-US" sz="2800" dirty="0" err="1"/>
              <a:t>statemen</a:t>
            </a:r>
            <a:r>
              <a:rPr lang="en-US" sz="2800" dirty="0"/>
              <a:t> if untuk </a:t>
            </a:r>
            <a:r>
              <a:rPr lang="en-US" sz="2800" dirty="0" err="1"/>
              <a:t>mengambil</a:t>
            </a:r>
            <a:r>
              <a:rPr lang="en-US" sz="2800" dirty="0"/>
              <a:t> </a:t>
            </a:r>
            <a:r>
              <a:rPr lang="en-US" sz="2800" dirty="0" err="1"/>
              <a:t>keputusan</a:t>
            </a:r>
            <a:r>
              <a:rPr lang="en-US" sz="2800" dirty="0"/>
              <a:t> yang </a:t>
            </a:r>
            <a:r>
              <a:rPr lang="en-US" sz="2800" dirty="0" err="1"/>
              <a:t>sederhana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gunakanlah</a:t>
            </a:r>
            <a:r>
              <a:rPr lang="en-US" sz="2800" dirty="0"/>
              <a:t> </a:t>
            </a:r>
            <a:r>
              <a:rPr lang="en-US" sz="2800" dirty="0" err="1"/>
              <a:t>statemen</a:t>
            </a:r>
            <a:r>
              <a:rPr lang="en-US" sz="2800" dirty="0"/>
              <a:t> if-else untuk </a:t>
            </a:r>
            <a:r>
              <a:rPr lang="en-US" sz="2800" dirty="0" err="1"/>
              <a:t>memilih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buah</a:t>
            </a:r>
            <a:r>
              <a:rPr lang="en-US" sz="2800" dirty="0"/>
              <a:t> </a:t>
            </a:r>
            <a:r>
              <a:rPr lang="en-US" sz="2800" dirty="0" err="1"/>
              <a:t>kemungkinan</a:t>
            </a:r>
            <a:endParaRPr lang="id-ID" sz="2800" dirty="0"/>
          </a:p>
          <a:p>
            <a:pPr algn="just"/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53107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Percabangan</a:t>
            </a:r>
            <a:r>
              <a:rPr lang="en-US" dirty="0"/>
              <a:t> </a:t>
            </a:r>
            <a:r>
              <a:rPr lang="en-US" dirty="0" err="1"/>
              <a:t>Bertingkat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28164" y="2147415"/>
            <a:ext cx="877299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+mj-lt"/>
              </a:rPr>
              <a:t>Kasus</a:t>
            </a:r>
            <a:r>
              <a:rPr lang="en-US" sz="3200" dirty="0">
                <a:latin typeface="+mj-lt"/>
              </a:rPr>
              <a:t>:</a:t>
            </a:r>
          </a:p>
          <a:p>
            <a:pPr marL="233363" indent="53975" algn="just"/>
            <a:r>
              <a:rPr lang="en-US" sz="3200" dirty="0" err="1">
                <a:latin typeface="+mj-lt"/>
              </a:rPr>
              <a:t>Calon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mahasiswa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mempunyai</a:t>
            </a:r>
            <a:r>
              <a:rPr lang="en-US" sz="3200" dirty="0">
                <a:latin typeface="+mj-lt"/>
              </a:rPr>
              <a:t> 3 </a:t>
            </a:r>
            <a:r>
              <a:rPr lang="en-US" sz="3200" dirty="0" err="1">
                <a:latin typeface="+mj-lt"/>
              </a:rPr>
              <a:t>pilihan</a:t>
            </a:r>
            <a:r>
              <a:rPr lang="en-US" sz="3200" dirty="0">
                <a:latin typeface="+mj-lt"/>
              </a:rPr>
              <a:t> program </a:t>
            </a:r>
            <a:r>
              <a:rPr lang="en-US" sz="3200" dirty="0" err="1">
                <a:latin typeface="+mj-lt"/>
              </a:rPr>
              <a:t>studi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yakni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pilihan</a:t>
            </a:r>
            <a:r>
              <a:rPr lang="en-US" sz="3200" dirty="0">
                <a:latin typeface="+mj-lt"/>
              </a:rPr>
              <a:t> 1, </a:t>
            </a:r>
            <a:r>
              <a:rPr lang="en-US" sz="3200" dirty="0" err="1">
                <a:latin typeface="+mj-lt"/>
              </a:rPr>
              <a:t>pilihan</a:t>
            </a:r>
            <a:r>
              <a:rPr lang="en-US" sz="3200" dirty="0">
                <a:latin typeface="+mj-lt"/>
              </a:rPr>
              <a:t> 2 </a:t>
            </a:r>
            <a:r>
              <a:rPr lang="en-US" sz="3200" dirty="0" err="1">
                <a:latin typeface="+mj-lt"/>
              </a:rPr>
              <a:t>dan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pilihan</a:t>
            </a:r>
            <a:r>
              <a:rPr lang="en-US" sz="3200" dirty="0">
                <a:latin typeface="+mj-lt"/>
              </a:rPr>
              <a:t> 3. </a:t>
            </a:r>
            <a:r>
              <a:rPr lang="en-US" sz="3200" dirty="0" err="1">
                <a:latin typeface="+mj-lt"/>
              </a:rPr>
              <a:t>Seorang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calon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mahasiswa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bisa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diterima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pilihan</a:t>
            </a:r>
            <a:r>
              <a:rPr lang="en-US" sz="3200" dirty="0">
                <a:latin typeface="+mj-lt"/>
              </a:rPr>
              <a:t> 1 (</a:t>
            </a:r>
            <a:r>
              <a:rPr lang="en-US" sz="3200" dirty="0" err="1">
                <a:latin typeface="+mj-lt"/>
              </a:rPr>
              <a:t>tentu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saja</a:t>
            </a:r>
            <a:r>
              <a:rPr lang="en-US" sz="3200" dirty="0">
                <a:latin typeface="+mj-lt"/>
              </a:rPr>
              <a:t> !) </a:t>
            </a:r>
            <a:r>
              <a:rPr lang="en-US" sz="3200" dirty="0" err="1">
                <a:latin typeface="+mj-lt"/>
              </a:rPr>
              <a:t>tetapi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ia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hanya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bisa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diterima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pilihan</a:t>
            </a:r>
            <a:r>
              <a:rPr lang="en-US" sz="3200" dirty="0">
                <a:latin typeface="+mj-lt"/>
              </a:rPr>
              <a:t> 2 </a:t>
            </a:r>
            <a:r>
              <a:rPr lang="en-US" sz="3200" dirty="0" err="1">
                <a:latin typeface="+mj-lt"/>
              </a:rPr>
              <a:t>kalau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tidak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diterima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pilihan</a:t>
            </a:r>
            <a:r>
              <a:rPr lang="en-US" sz="3200" dirty="0">
                <a:latin typeface="+mj-lt"/>
              </a:rPr>
              <a:t> 1 </a:t>
            </a:r>
            <a:r>
              <a:rPr lang="en-US" sz="3200" dirty="0" err="1">
                <a:latin typeface="+mj-lt"/>
              </a:rPr>
              <a:t>dan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baru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bisa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diterima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pilihan</a:t>
            </a:r>
            <a:r>
              <a:rPr lang="en-US" sz="3200" dirty="0">
                <a:latin typeface="+mj-lt"/>
              </a:rPr>
              <a:t> 3 </a:t>
            </a:r>
            <a:r>
              <a:rPr lang="en-US" sz="3200" dirty="0" err="1">
                <a:latin typeface="+mj-lt"/>
              </a:rPr>
              <a:t>kalau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tidak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diterima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pilihan</a:t>
            </a:r>
            <a:r>
              <a:rPr lang="en-US" sz="3200" dirty="0">
                <a:latin typeface="+mj-lt"/>
              </a:rPr>
              <a:t> 1 </a:t>
            </a:r>
            <a:r>
              <a:rPr lang="en-US" sz="3200" dirty="0" err="1">
                <a:latin typeface="+mj-lt"/>
              </a:rPr>
              <a:t>dan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pilihan</a:t>
            </a:r>
            <a:r>
              <a:rPr lang="en-US" sz="3200" dirty="0">
                <a:latin typeface="+mj-lt"/>
              </a:rPr>
              <a:t> 2. </a:t>
            </a:r>
          </a:p>
        </p:txBody>
      </p:sp>
    </p:spTree>
    <p:extLst>
      <p:ext uri="{BB962C8B-B14F-4D97-AF65-F5344CB8AC3E}">
        <p14:creationId xmlns:p14="http://schemas.microsoft.com/office/powerpoint/2010/main" val="25942746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8683</TotalTime>
  <Words>1359</Words>
  <Application>Microsoft Office PowerPoint</Application>
  <PresentationFormat>Layar Lebar</PresentationFormat>
  <Paragraphs>196</Paragraphs>
  <Slides>17</Slides>
  <Notes>2</Notes>
  <HiddenSlides>0</HiddenSlides>
  <MMClips>0</MMClips>
  <ScaleCrop>false</ScaleCrop>
  <HeadingPairs>
    <vt:vector size="6" baseType="variant">
      <vt:variant>
        <vt:lpstr>Font Dipakai</vt:lpstr>
      </vt:variant>
      <vt:variant>
        <vt:i4>7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Ink Free</vt:lpstr>
      <vt:lpstr>Times New Roman</vt:lpstr>
      <vt:lpstr>Wingdings</vt:lpstr>
      <vt:lpstr>Retrospect</vt:lpstr>
      <vt:lpstr>ALGORITMA DAN PEMROGRAMAN (ALGO101):  Pengambilan Keputusan (Percabangan) Bertingkat</vt:lpstr>
      <vt:lpstr>if (tanpa else)</vt:lpstr>
      <vt:lpstr>Syntax if (…) tanpa else</vt:lpstr>
      <vt:lpstr>Struktur if- (tanpa else)</vt:lpstr>
      <vt:lpstr>Penulisan blok pernyataan pada if</vt:lpstr>
      <vt:lpstr>Implementasi</vt:lpstr>
      <vt:lpstr>Latihan</vt:lpstr>
      <vt:lpstr>Gabungan if</vt:lpstr>
      <vt:lpstr>Percabangan Bertingkat</vt:lpstr>
      <vt:lpstr>Struktur if untuk kasus di atas</vt:lpstr>
      <vt:lpstr>Implementasi</vt:lpstr>
      <vt:lpstr>Syntax if-else Bertingkat</vt:lpstr>
      <vt:lpstr>Kasus : Akar Persamaan Kuadrat</vt:lpstr>
      <vt:lpstr>Akar Persamaan Kuadrat</vt:lpstr>
      <vt:lpstr>Program Menghitung Akar</vt:lpstr>
      <vt:lpstr>Program Menghitung Akar</vt:lpstr>
      <vt:lpstr>Presentasi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REKTOR 2015</dc:title>
  <dc:creator>Win8.1</dc:creator>
  <cp:lastModifiedBy>FX. BIMA YUDHA PRATAMA</cp:lastModifiedBy>
  <cp:revision>347</cp:revision>
  <cp:lastPrinted>2018-08-14T07:26:30Z</cp:lastPrinted>
  <dcterms:created xsi:type="dcterms:W3CDTF">2015-12-16T04:56:04Z</dcterms:created>
  <dcterms:modified xsi:type="dcterms:W3CDTF">2022-09-24T04:09:58Z</dcterms:modified>
</cp:coreProperties>
</file>