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71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9" r:id="rId16"/>
    <p:sldId id="273" r:id="rId17"/>
    <p:sldId id="276" r:id="rId18"/>
    <p:sldId id="270" r:id="rId19"/>
    <p:sldId id="275" r:id="rId20"/>
    <p:sldId id="277" r:id="rId21"/>
    <p:sldId id="268" r:id="rId22"/>
    <p:sldId id="274" r:id="rId23"/>
    <p:sldId id="278" r:id="rId2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6E60-3DD6-4524-B972-D26F2905C8D9}" type="datetimeFigureOut">
              <a:rPr lang="id-ID" smtClean="0"/>
              <a:t>20/08/2018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ECA-3554-4ABC-9592-E8F34B7C9332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0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6E60-3DD6-4524-B972-D26F2905C8D9}" type="datetimeFigureOut">
              <a:rPr lang="id-ID" smtClean="0"/>
              <a:t>20/08/2018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ECA-3554-4ABC-9592-E8F34B7C93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569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6E60-3DD6-4524-B972-D26F2905C8D9}" type="datetimeFigureOut">
              <a:rPr lang="id-ID" smtClean="0"/>
              <a:t>20/08/2018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ECA-3554-4ABC-9592-E8F34B7C93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448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6E60-3DD6-4524-B972-D26F2905C8D9}" type="datetimeFigureOut">
              <a:rPr lang="id-ID" smtClean="0"/>
              <a:t>20/08/2018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ECA-3554-4ABC-9592-E8F34B7C93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862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6E60-3DD6-4524-B972-D26F2905C8D9}" type="datetimeFigureOut">
              <a:rPr lang="id-ID" smtClean="0"/>
              <a:t>20/08/2018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ECA-3554-4ABC-9592-E8F34B7C9332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46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6E60-3DD6-4524-B972-D26F2905C8D9}" type="datetimeFigureOut">
              <a:rPr lang="id-ID" smtClean="0"/>
              <a:t>20/08/2018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ECA-3554-4ABC-9592-E8F34B7C93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2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6E60-3DD6-4524-B972-D26F2905C8D9}" type="datetimeFigureOut">
              <a:rPr lang="id-ID" smtClean="0"/>
              <a:t>20/08/2018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ECA-3554-4ABC-9592-E8F34B7C93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001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6E60-3DD6-4524-B972-D26F2905C8D9}" type="datetimeFigureOut">
              <a:rPr lang="id-ID" smtClean="0"/>
              <a:t>20/08/2018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ECA-3554-4ABC-9592-E8F34B7C93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23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6E60-3DD6-4524-B972-D26F2905C8D9}" type="datetimeFigureOut">
              <a:rPr lang="id-ID" smtClean="0"/>
              <a:t>20/08/2018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ECA-3554-4ABC-9592-E8F34B7C93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938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EF6E60-3DD6-4524-B972-D26F2905C8D9}" type="datetimeFigureOut">
              <a:rPr lang="id-ID" smtClean="0"/>
              <a:t>20/08/2018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85ECA-3554-4ABC-9592-E8F34B7C93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656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6E60-3DD6-4524-B972-D26F2905C8D9}" type="datetimeFigureOut">
              <a:rPr lang="id-ID" smtClean="0"/>
              <a:t>20/08/2018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5ECA-3554-4ABC-9592-E8F34B7C93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219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EF6E60-3DD6-4524-B972-D26F2905C8D9}" type="datetimeFigureOut">
              <a:rPr lang="id-ID" smtClean="0"/>
              <a:t>20/08/2018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885ECA-3554-4ABC-9592-E8F34B7C9332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70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Sistem Digital </a:t>
            </a:r>
            <a:br>
              <a:rPr lang="id-ID" dirty="0" smtClean="0"/>
            </a:br>
            <a:r>
              <a:rPr lang="id-ID" dirty="0" smtClean="0"/>
              <a:t>Pertemuan 1 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Vittalis Ayu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2808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Kekurangan dari sistem digital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id-ID" b="1" dirty="0" smtClean="0"/>
          </a:p>
          <a:p>
            <a:pPr algn="ctr"/>
            <a:endParaRPr lang="id-ID" b="1" dirty="0"/>
          </a:p>
          <a:p>
            <a:pPr algn="ctr"/>
            <a:r>
              <a:rPr lang="en-US" b="1" dirty="0" smtClean="0"/>
              <a:t>The </a:t>
            </a:r>
            <a:r>
              <a:rPr lang="en-US" b="1" dirty="0"/>
              <a:t>real world is analog.</a:t>
            </a:r>
          </a:p>
          <a:p>
            <a:pPr algn="ctr"/>
            <a:r>
              <a:rPr lang="en-US" b="1" dirty="0"/>
              <a:t>Processing digitized signals takes time.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789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Konversi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ADC : Analog to Digital Converter </a:t>
            </a:r>
          </a:p>
          <a:p>
            <a:r>
              <a:rPr lang="id-ID" dirty="0" smtClean="0"/>
              <a:t>DAC : Digital to Analog Converter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376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: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957" y="1846263"/>
            <a:ext cx="97644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4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d-ID" sz="2800" b="1" dirty="0" smtClean="0"/>
          </a:p>
          <a:p>
            <a:pPr algn="ctr"/>
            <a:endParaRPr lang="id-ID" sz="2800" b="1" dirty="0"/>
          </a:p>
          <a:p>
            <a:pPr algn="ctr"/>
            <a:r>
              <a:rPr lang="id-ID" sz="4400" b="1" dirty="0" smtClean="0"/>
              <a:t>The Future is Digital </a:t>
            </a:r>
            <a:endParaRPr lang="id-ID" sz="4400" b="1" dirty="0"/>
          </a:p>
        </p:txBody>
      </p:sp>
    </p:spTree>
    <p:extLst>
      <p:ext uri="{BB962C8B-B14F-4D97-AF65-F5344CB8AC3E}">
        <p14:creationId xmlns:p14="http://schemas.microsoft.com/office/powerpoint/2010/main" val="186340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Sistem bilangan dalam teknologi digital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Sistem bilangan desimal </a:t>
            </a:r>
          </a:p>
          <a:p>
            <a:r>
              <a:rPr lang="id-ID" dirty="0" smtClean="0"/>
              <a:t>Sistem bilangan biner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707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Sistem bilangan desimal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9593132" cy="4393701"/>
          </a:xfrm>
        </p:spPr>
        <p:txBody>
          <a:bodyPr>
            <a:normAutofit/>
          </a:bodyPr>
          <a:lstStyle/>
          <a:p>
            <a:r>
              <a:rPr lang="id-ID" dirty="0" smtClean="0"/>
              <a:t>Bilangan berbasis 10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 smtClean="0"/>
              <a:t>MSD : Most Significant Digit</a:t>
            </a:r>
          </a:p>
          <a:p>
            <a:pPr marL="0" indent="0">
              <a:buNone/>
            </a:pPr>
            <a:r>
              <a:rPr lang="id-ID" dirty="0" smtClean="0"/>
              <a:t>LSD : Least Significat Digit</a:t>
            </a:r>
          </a:p>
          <a:p>
            <a:pPr marL="0" indent="0">
              <a:buNone/>
            </a:pPr>
            <a:endParaRPr lang="id-ID" dirty="0"/>
          </a:p>
          <a:p>
            <a:r>
              <a:rPr lang="id-ID" dirty="0" smtClean="0"/>
              <a:t> </a:t>
            </a:r>
          </a:p>
          <a:p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399" y="2103963"/>
            <a:ext cx="5325035" cy="376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59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fg01_00000_AAGTNKF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875" y="226468"/>
            <a:ext cx="6246799" cy="568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9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231" y="4286659"/>
            <a:ext cx="9077825" cy="1003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56" y="0"/>
            <a:ext cx="5881576" cy="370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73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Sistem bilangan biner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Bilangan Berbasis dua</a:t>
            </a:r>
          </a:p>
          <a:p>
            <a:endParaRPr lang="id-ID" dirty="0"/>
          </a:p>
          <a:p>
            <a:r>
              <a:rPr lang="id-ID" dirty="0" smtClean="0"/>
              <a:t>MSB : Most Significant Bit </a:t>
            </a:r>
          </a:p>
          <a:p>
            <a:r>
              <a:rPr lang="id-ID" dirty="0" smtClean="0"/>
              <a:t>LSB : Least Significant Bit </a:t>
            </a:r>
          </a:p>
          <a:p>
            <a:endParaRPr lang="id-ID" dirty="0"/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717" y="2076464"/>
            <a:ext cx="5580530" cy="418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7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6" y="260848"/>
            <a:ext cx="8347166" cy="596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0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Analog vs Digital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Contoh representasi analog?</a:t>
            </a:r>
          </a:p>
          <a:p>
            <a:r>
              <a:rPr lang="id-ID" dirty="0" smtClean="0"/>
              <a:t>Contoh representasi digital?</a:t>
            </a:r>
          </a:p>
          <a:p>
            <a:endParaRPr lang="id-ID" dirty="0"/>
          </a:p>
          <a:p>
            <a:r>
              <a:rPr lang="id-ID" dirty="0" smtClean="0"/>
              <a:t>Tombol on/off</a:t>
            </a:r>
          </a:p>
          <a:p>
            <a:r>
              <a:rPr lang="id-ID" dirty="0" smtClean="0"/>
              <a:t>Kode Morse</a:t>
            </a:r>
          </a:p>
          <a:p>
            <a:r>
              <a:rPr lang="id-ID" dirty="0" smtClean="0"/>
              <a:t>Spedometer</a:t>
            </a:r>
          </a:p>
          <a:p>
            <a:r>
              <a:rPr lang="id-ID" dirty="0" smtClean="0"/>
              <a:t>Termometer</a:t>
            </a:r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6128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731" y="332286"/>
            <a:ext cx="5213440" cy="4027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750" y="4126910"/>
            <a:ext cx="7843838" cy="203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84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094" y="1191189"/>
            <a:ext cx="8673352" cy="50017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7094" y="416859"/>
            <a:ext cx="817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PARALLEL VS SERIAL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863138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721122" y="523330"/>
            <a:ext cx="8670925" cy="5280025"/>
            <a:chOff x="328" y="462"/>
            <a:chExt cx="5462" cy="3326"/>
          </a:xfrm>
        </p:grpSpPr>
        <p:pic>
          <p:nvPicPr>
            <p:cNvPr id="5" name="Picture 11" descr="fg01_0160c_AAGTNKN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7" y="1091"/>
              <a:ext cx="1526" cy="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328" y="462"/>
              <a:ext cx="5366" cy="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b="1" dirty="0">
                  <a:cs typeface="Arial" panose="020B0604020202020204" pitchFamily="34" charset="0"/>
                </a:rPr>
                <a:t>Parallel transmission is faster but</a:t>
              </a:r>
              <a:br>
                <a:rPr lang="en-US" altLang="en-US" b="1" dirty="0">
                  <a:cs typeface="Arial" panose="020B0604020202020204" pitchFamily="34" charset="0"/>
                </a:rPr>
              </a:br>
              <a:r>
                <a:rPr lang="en-US" altLang="en-US" b="1" dirty="0">
                  <a:cs typeface="Arial" panose="020B0604020202020204" pitchFamily="34" charset="0"/>
                </a:rPr>
                <a:t>requires more paths.</a:t>
              </a: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424" y="2532"/>
              <a:ext cx="5366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b="1">
                  <a:cs typeface="Arial" panose="020B0604020202020204" pitchFamily="34" charset="0"/>
                </a:rPr>
                <a:t>Serial is slower but requires a single path.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648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783" y="1894114"/>
            <a:ext cx="10058400" cy="1937174"/>
          </a:xfrm>
        </p:spPr>
        <p:txBody>
          <a:bodyPr/>
          <a:lstStyle/>
          <a:p>
            <a:pPr algn="ctr"/>
            <a:r>
              <a:rPr lang="id-ID" b="1" dirty="0" smtClean="0"/>
              <a:t>Reference</a:t>
            </a:r>
          </a:p>
          <a:p>
            <a:r>
              <a:rPr lang="en-US" dirty="0" err="1" smtClean="0"/>
              <a:t>Tocci</a:t>
            </a:r>
            <a:r>
              <a:rPr lang="en-US" dirty="0"/>
              <a:t>, Ronald</a:t>
            </a:r>
            <a:r>
              <a:rPr lang="id-ID" dirty="0"/>
              <a:t> J.</a:t>
            </a:r>
            <a:r>
              <a:rPr lang="en-US" dirty="0"/>
              <a:t>, </a:t>
            </a:r>
            <a:r>
              <a:rPr lang="en-US" dirty="0" err="1"/>
              <a:t>Widmer</a:t>
            </a:r>
            <a:r>
              <a:rPr lang="en-US" dirty="0"/>
              <a:t>, </a:t>
            </a:r>
            <a:r>
              <a:rPr lang="id-ID" dirty="0"/>
              <a:t>Neal S., Moss, Gregory L. 2007</a:t>
            </a:r>
            <a:r>
              <a:rPr lang="en-US" dirty="0"/>
              <a:t>. </a:t>
            </a:r>
            <a:r>
              <a:rPr lang="id-ID" i="1" dirty="0"/>
              <a:t>Digital Systems Principles and Applications</a:t>
            </a:r>
            <a:r>
              <a:rPr lang="en-US" i="1" dirty="0"/>
              <a:t>. 12</a:t>
            </a:r>
            <a:r>
              <a:rPr lang="id-ID" i="1" baseline="30000" dirty="0"/>
              <a:t>th</a:t>
            </a:r>
            <a:r>
              <a:rPr lang="id-ID" i="1" dirty="0"/>
              <a:t> edition</a:t>
            </a:r>
            <a:r>
              <a:rPr lang="en-US" dirty="0"/>
              <a:t>, Prentice Hall. New Jersey.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5866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Analog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Direpresentasikan dengan continously variable indicator.</a:t>
            </a:r>
          </a:p>
          <a:p>
            <a:r>
              <a:rPr lang="id-ID" dirty="0" smtClean="0"/>
              <a:t>Infinite possibilites </a:t>
            </a:r>
          </a:p>
          <a:p>
            <a:endParaRPr lang="id-ID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506538" y="2777082"/>
            <a:ext cx="8348662" cy="3336925"/>
            <a:chOff x="373" y="1593"/>
            <a:chExt cx="5259" cy="2102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373" y="1593"/>
              <a:ext cx="5259" cy="2102"/>
              <a:chOff x="378" y="1533"/>
              <a:chExt cx="5259" cy="2102"/>
            </a:xfrm>
          </p:grpSpPr>
          <p:pic>
            <p:nvPicPr>
              <p:cNvPr id="7" name="Picture 5" descr="fg01_00400a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" y="1533"/>
                <a:ext cx="3431" cy="1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4" descr="fg01_00400b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9" y="1932"/>
                <a:ext cx="2198" cy="1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88" y="2933"/>
              <a:ext cx="288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>
                  <a:latin typeface="Arial" panose="020B0604020202020204" pitchFamily="34" charset="0"/>
                </a:rPr>
                <a:t>Today, the device that converts sound energy to an analog voltage signal is known as a microphone.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759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Digital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Direpresentasikan dengan digit (</a:t>
            </a:r>
            <a:r>
              <a:rPr lang="id-ID" i="1" dirty="0" smtClean="0"/>
              <a:t>step by step</a:t>
            </a:r>
            <a:r>
              <a:rPr lang="id-ID" dirty="0" smtClean="0"/>
              <a:t> /diskrit)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Merepresentasikan informasi dalam 2 state : 1 atau 0 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4" descr="fg01_00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90" y="3112453"/>
            <a:ext cx="83280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51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Analog atau digital?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Jumlah pasir dalam suatu ember</a:t>
            </a:r>
          </a:p>
          <a:p>
            <a:r>
              <a:rPr lang="id-ID" dirty="0" smtClean="0"/>
              <a:t>Jumlah batu dalam suatu ember</a:t>
            </a:r>
          </a:p>
          <a:p>
            <a:r>
              <a:rPr lang="id-ID" dirty="0" smtClean="0"/>
              <a:t>Jumlah air dalam suatu ember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826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Sistem digital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digital system </a:t>
            </a:r>
            <a:r>
              <a:rPr lang="en-US" dirty="0"/>
              <a:t>is a combination of devices designed to manipulate </a:t>
            </a:r>
            <a:r>
              <a:rPr lang="en-US" dirty="0" smtClean="0"/>
              <a:t>logical</a:t>
            </a:r>
            <a:r>
              <a:rPr lang="id-ID" dirty="0" smtClean="0"/>
              <a:t> </a:t>
            </a:r>
            <a:r>
              <a:rPr lang="en-US" dirty="0" smtClean="0"/>
              <a:t>information </a:t>
            </a:r>
            <a:r>
              <a:rPr lang="en-US" dirty="0"/>
              <a:t>or physical quantities that are represented in digital form; </a:t>
            </a:r>
            <a:r>
              <a:rPr lang="en-US" dirty="0" smtClean="0"/>
              <a:t>that</a:t>
            </a:r>
            <a:r>
              <a:rPr lang="id-ID" dirty="0" smtClean="0"/>
              <a:t> </a:t>
            </a:r>
            <a:r>
              <a:rPr lang="en-US" dirty="0" smtClean="0"/>
              <a:t>is</a:t>
            </a:r>
            <a:r>
              <a:rPr lang="en-US" dirty="0"/>
              <a:t>, the quantities can take on only discrete values</a:t>
            </a:r>
            <a:r>
              <a:rPr lang="en-US" dirty="0" smtClean="0"/>
              <a:t>.</a:t>
            </a:r>
            <a:endParaRPr lang="id-ID" dirty="0" smtClean="0"/>
          </a:p>
          <a:p>
            <a:endParaRPr lang="id-ID" dirty="0"/>
          </a:p>
          <a:p>
            <a:r>
              <a:rPr lang="id-ID" dirty="0" smtClean="0"/>
              <a:t>Bagaimana merepresentasikan 0 dan 1 secara elektronik pada suatu sistem digital?</a:t>
            </a:r>
          </a:p>
          <a:p>
            <a:r>
              <a:rPr lang="id-ID" dirty="0" smtClean="0"/>
              <a:t>..............................................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0706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2" y="325082"/>
            <a:ext cx="8556170" cy="59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6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Sistem Analog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An </a:t>
            </a:r>
            <a:r>
              <a:rPr lang="id-ID" b="1" dirty="0"/>
              <a:t>analog system </a:t>
            </a:r>
            <a:r>
              <a:rPr lang="id-ID" dirty="0"/>
              <a:t>contains devices that manipulate physical </a:t>
            </a:r>
            <a:r>
              <a:rPr lang="id-ID" dirty="0" smtClean="0"/>
              <a:t>quantities </a:t>
            </a:r>
            <a:r>
              <a:rPr lang="en-US" dirty="0" smtClean="0"/>
              <a:t>that </a:t>
            </a:r>
            <a:r>
              <a:rPr lang="en-US" dirty="0"/>
              <a:t>are represented in analog form. In an analog system, the quantities </a:t>
            </a:r>
            <a:r>
              <a:rPr lang="en-US" dirty="0" smtClean="0"/>
              <a:t>can</a:t>
            </a:r>
            <a:r>
              <a:rPr lang="id-ID" dirty="0" smtClean="0"/>
              <a:t> </a:t>
            </a:r>
            <a:r>
              <a:rPr lang="en-US" dirty="0" smtClean="0"/>
              <a:t>vary </a:t>
            </a:r>
            <a:r>
              <a:rPr lang="en-US" dirty="0"/>
              <a:t>over a continuous range of </a:t>
            </a:r>
            <a:r>
              <a:rPr lang="en-US" dirty="0" smtClean="0"/>
              <a:t>values</a:t>
            </a:r>
            <a:endParaRPr lang="id-ID" dirty="0" smtClean="0"/>
          </a:p>
          <a:p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1726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Keuntungan menggunakan sistem digital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d-ID" dirty="0"/>
              <a:t> </a:t>
            </a:r>
            <a:r>
              <a:rPr lang="id-ID" dirty="0" smtClean="0"/>
              <a:t>Mudah dirancang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d-ID" dirty="0"/>
              <a:t> </a:t>
            </a:r>
            <a:r>
              <a:rPr lang="id-ID" dirty="0" smtClean="0"/>
              <a:t>Penyimpanan informasi lebih mudah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d-ID" dirty="0"/>
              <a:t> </a:t>
            </a:r>
            <a:r>
              <a:rPr lang="id-ID" dirty="0" smtClean="0"/>
              <a:t>Akurasi sistem dapat didefinisikan dengan lebih mudah.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d-ID" dirty="0"/>
              <a:t> </a:t>
            </a:r>
            <a:r>
              <a:rPr lang="id-ID" dirty="0" smtClean="0"/>
              <a:t>Operasi operasi dalam sistem digital dapat “di-program”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d-ID" dirty="0"/>
              <a:t> </a:t>
            </a:r>
            <a:r>
              <a:rPr lang="id-ID" dirty="0" smtClean="0"/>
              <a:t>Lebih tahan terhadap </a:t>
            </a:r>
            <a:r>
              <a:rPr lang="id-ID" i="1" dirty="0" smtClean="0"/>
              <a:t>noise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d-ID" i="1" dirty="0"/>
              <a:t> </a:t>
            </a:r>
            <a:r>
              <a:rPr lang="id-ID" i="1" dirty="0" smtClean="0"/>
              <a:t>Complex digital circuit dapat di- fabrikasi ke dalam IC. 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1881404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</TotalTime>
  <Words>350</Words>
  <Application>Microsoft Office PowerPoint</Application>
  <PresentationFormat>Widescreen</PresentationFormat>
  <Paragraphs>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Wingdings</vt:lpstr>
      <vt:lpstr>Retrospect</vt:lpstr>
      <vt:lpstr>Sistem Digital  Pertemuan 1 </vt:lpstr>
      <vt:lpstr>Analog vs Digital</vt:lpstr>
      <vt:lpstr>Analog </vt:lpstr>
      <vt:lpstr>Digital </vt:lpstr>
      <vt:lpstr>Analog atau digital?</vt:lpstr>
      <vt:lpstr>Sistem digital</vt:lpstr>
      <vt:lpstr>PowerPoint Presentation</vt:lpstr>
      <vt:lpstr>Sistem Analog</vt:lpstr>
      <vt:lpstr>Keuntungan menggunakan sistem digital</vt:lpstr>
      <vt:lpstr>Kekurangan dari sistem digital </vt:lpstr>
      <vt:lpstr>Konversi</vt:lpstr>
      <vt:lpstr>Contoh : </vt:lpstr>
      <vt:lpstr>PowerPoint Presentation</vt:lpstr>
      <vt:lpstr>Sistem bilangan dalam teknologi digital </vt:lpstr>
      <vt:lpstr>Sistem bilangan desimal</vt:lpstr>
      <vt:lpstr>PowerPoint Presentation</vt:lpstr>
      <vt:lpstr>PowerPoint Presentation</vt:lpstr>
      <vt:lpstr>Sistem bilangan biner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Digital  Pertemuan 1</dc:title>
  <dc:creator>Windows User</dc:creator>
  <cp:lastModifiedBy>Windows User</cp:lastModifiedBy>
  <cp:revision>17</cp:revision>
  <dcterms:created xsi:type="dcterms:W3CDTF">2017-08-24T22:25:51Z</dcterms:created>
  <dcterms:modified xsi:type="dcterms:W3CDTF">2018-08-20T01:39:40Z</dcterms:modified>
</cp:coreProperties>
</file>