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77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4" r:id="rId14"/>
    <p:sldId id="265" r:id="rId15"/>
    <p:sldId id="266" r:id="rId16"/>
    <p:sldId id="268" r:id="rId17"/>
    <p:sldId id="270" r:id="rId18"/>
    <p:sldId id="269" r:id="rId19"/>
    <p:sldId id="271" r:id="rId20"/>
    <p:sldId id="273" r:id="rId21"/>
    <p:sldId id="272" r:id="rId22"/>
    <p:sldId id="276" r:id="rId2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2E2D-B13C-4696-B90C-408C2D68A774}" type="datetimeFigureOut">
              <a:rPr lang="id-ID" smtClean="0"/>
              <a:pPr/>
              <a:t>17/12/2020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E8ED-3175-4942-80B4-6816D697DFF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04031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2E2D-B13C-4696-B90C-408C2D68A774}" type="datetimeFigureOut">
              <a:rPr lang="id-ID" smtClean="0"/>
              <a:pPr/>
              <a:t>17/12/2020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E8ED-3175-4942-80B4-6816D697DFF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74548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2E2D-B13C-4696-B90C-408C2D68A774}" type="datetimeFigureOut">
              <a:rPr lang="id-ID" smtClean="0"/>
              <a:pPr/>
              <a:t>17/12/2020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E8ED-3175-4942-80B4-6816D697DFF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96070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2E2D-B13C-4696-B90C-408C2D68A774}" type="datetimeFigureOut">
              <a:rPr lang="id-ID" smtClean="0"/>
              <a:pPr/>
              <a:t>17/12/2020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E8ED-3175-4942-80B4-6816D697DFF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59723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2E2D-B13C-4696-B90C-408C2D68A774}" type="datetimeFigureOut">
              <a:rPr lang="id-ID" smtClean="0"/>
              <a:pPr/>
              <a:t>17/12/2020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E8ED-3175-4942-80B4-6816D697DFF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4512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2E2D-B13C-4696-B90C-408C2D68A774}" type="datetimeFigureOut">
              <a:rPr lang="id-ID" smtClean="0"/>
              <a:pPr/>
              <a:t>17/12/2020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E8ED-3175-4942-80B4-6816D697DFF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09961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2E2D-B13C-4696-B90C-408C2D68A774}" type="datetimeFigureOut">
              <a:rPr lang="id-ID" smtClean="0"/>
              <a:pPr/>
              <a:t>17/12/2020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E8ED-3175-4942-80B4-6816D697DFF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96397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2E2D-B13C-4696-B90C-408C2D68A774}" type="datetimeFigureOut">
              <a:rPr lang="id-ID" smtClean="0"/>
              <a:pPr/>
              <a:t>17/12/2020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E8ED-3175-4942-80B4-6816D697DFF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2372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2E2D-B13C-4696-B90C-408C2D68A774}" type="datetimeFigureOut">
              <a:rPr lang="id-ID" smtClean="0"/>
              <a:pPr/>
              <a:t>17/12/2020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E8ED-3175-4942-80B4-6816D697DFF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6557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2E2D-B13C-4696-B90C-408C2D68A774}" type="datetimeFigureOut">
              <a:rPr lang="id-ID" smtClean="0"/>
              <a:pPr/>
              <a:t>17/12/2020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E8ED-3175-4942-80B4-6816D697DFF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92829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2E2D-B13C-4696-B90C-408C2D68A774}" type="datetimeFigureOut">
              <a:rPr lang="id-ID" smtClean="0"/>
              <a:pPr/>
              <a:t>17/12/2020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E8ED-3175-4942-80B4-6816D697DFF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02166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82E2D-B13C-4696-B90C-408C2D68A774}" type="datetimeFigureOut">
              <a:rPr lang="id-ID" smtClean="0"/>
              <a:pPr/>
              <a:t>17/12/2020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AE8ED-3175-4942-80B4-6816D697DFF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02377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Aritmatika Komputer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0112" y="5949280"/>
            <a:ext cx="3344416" cy="697632"/>
          </a:xfrm>
        </p:spPr>
        <p:txBody>
          <a:bodyPr>
            <a:normAutofit fontScale="85000" lnSpcReduction="10000"/>
          </a:bodyPr>
          <a:lstStyle/>
          <a:p>
            <a:r>
              <a:rPr lang="id-ID" dirty="0" smtClean="0"/>
              <a:t>Vittalis Ayu, S.T., M.Cs.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51222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1214422"/>
            <a:ext cx="6643734" cy="417530"/>
          </a:xfrm>
        </p:spPr>
        <p:txBody>
          <a:bodyPr>
            <a:normAutofit fontScale="90000"/>
          </a:bodyPr>
          <a:lstStyle/>
          <a:p>
            <a:r>
              <a:rPr lang="id-ID" sz="2800" dirty="0" smtClean="0"/>
              <a:t>Bentuk 2’s Complement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86188"/>
          </a:xfrm>
        </p:spPr>
        <p:txBody>
          <a:bodyPr>
            <a:normAutofit/>
          </a:bodyPr>
          <a:lstStyle/>
          <a:p>
            <a:r>
              <a:rPr lang="id-ID" sz="2800" dirty="0" smtClean="0"/>
              <a:t>Cara mendapatkan bentuk 2’s complement dari suatu bilangan biner </a:t>
            </a:r>
          </a:p>
          <a:p>
            <a:pPr marL="900113" indent="-457200">
              <a:buFont typeface="+mj-lt"/>
              <a:buAutoNum type="arabicPeriod"/>
            </a:pPr>
            <a:r>
              <a:rPr lang="id-ID" sz="2800" dirty="0" smtClean="0"/>
              <a:t>Ubah bilangan biner ke dalam bentuk 1’s complement</a:t>
            </a:r>
          </a:p>
          <a:p>
            <a:pPr marL="900113" indent="-457200">
              <a:buFont typeface="+mj-lt"/>
              <a:buAutoNum type="arabicPeriod"/>
            </a:pPr>
            <a:r>
              <a:rPr lang="id-ID" sz="2800" dirty="0" smtClean="0"/>
              <a:t>Tambahkan 1 pada LSB . </a:t>
            </a:r>
          </a:p>
          <a:p>
            <a:pPr marL="442913" indent="0">
              <a:buNone/>
            </a:pPr>
            <a:r>
              <a:rPr lang="id-ID" sz="2800" dirty="0" smtClean="0"/>
              <a:t>Contoh : </a:t>
            </a:r>
            <a:endParaRPr lang="id-ID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608" r="6742"/>
          <a:stretch>
            <a:fillRect/>
          </a:stretch>
        </p:blipFill>
        <p:spPr bwMode="auto">
          <a:xfrm>
            <a:off x="2143108" y="3929066"/>
            <a:ext cx="6500858" cy="1285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539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6286544" cy="703282"/>
          </a:xfrm>
        </p:spPr>
        <p:txBody>
          <a:bodyPr>
            <a:noAutofit/>
          </a:bodyPr>
          <a:lstStyle/>
          <a:p>
            <a:r>
              <a:rPr lang="id-ID" sz="2800" dirty="0" smtClean="0"/>
              <a:t>Representasi Bilangan Bertanda dengan 2’s Complement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id-ID" sz="2800" dirty="0" smtClean="0"/>
              <a:t>Jika bilangan tersebut positif, maka letakkan angka 0 di MSB.</a:t>
            </a:r>
          </a:p>
          <a:p>
            <a:r>
              <a:rPr lang="id-ID" sz="2800" dirty="0" smtClean="0"/>
              <a:t>JIka bilangan tersebut negatif, maka representasikan bilangan dalam 2’s complement dan  letakkan  angka 1 di MSB.</a:t>
            </a:r>
          </a:p>
          <a:p>
            <a:pPr marL="0" indent="0">
              <a:buNone/>
            </a:pPr>
            <a:endParaRPr lang="id-ID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5984" y="3143248"/>
            <a:ext cx="6048672" cy="132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01" r="7527"/>
          <a:stretch>
            <a:fillRect/>
          </a:stretch>
        </p:blipFill>
        <p:spPr bwMode="auto">
          <a:xfrm>
            <a:off x="2357422" y="4429132"/>
            <a:ext cx="5857916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5106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857232"/>
            <a:ext cx="2643206" cy="560406"/>
          </a:xfrm>
        </p:spPr>
        <p:txBody>
          <a:bodyPr>
            <a:noAutofit/>
          </a:bodyPr>
          <a:lstStyle/>
          <a:p>
            <a:r>
              <a:rPr lang="id-ID" sz="2800" dirty="0" smtClean="0"/>
              <a:t>Contoh </a:t>
            </a:r>
            <a:endParaRPr lang="id-ID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46" r="28122"/>
          <a:stretch>
            <a:fillRect/>
          </a:stretch>
        </p:blipFill>
        <p:spPr bwMode="auto">
          <a:xfrm>
            <a:off x="714348" y="1484784"/>
            <a:ext cx="271464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472" y="2500306"/>
            <a:ext cx="4695950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4414" y="4071942"/>
            <a:ext cx="2736304" cy="988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476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785794"/>
            <a:ext cx="5072098" cy="846158"/>
          </a:xfrm>
        </p:spPr>
        <p:txBody>
          <a:bodyPr>
            <a:noAutofit/>
          </a:bodyPr>
          <a:lstStyle/>
          <a:p>
            <a:r>
              <a:rPr lang="id-ID" sz="2800" dirty="0" smtClean="0"/>
              <a:t>Kasus spesial dalam bentuk 2’s complement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1675"/>
          </a:xfrm>
        </p:spPr>
        <p:txBody>
          <a:bodyPr>
            <a:normAutofit lnSpcReduction="10000"/>
          </a:bodyPr>
          <a:lstStyle/>
          <a:p>
            <a:r>
              <a:rPr lang="id-ID" sz="2800" dirty="0" smtClean="0"/>
              <a:t>Kasus spesial berlaku untuk bilangan kelipatan 2 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id-ID" sz="2800" dirty="0" smtClean="0"/>
              <a:t>dst</a:t>
            </a:r>
            <a:r>
              <a:rPr lang="id-ID" sz="2800" dirty="0" smtClean="0"/>
              <a:t>...</a:t>
            </a:r>
            <a:endParaRPr lang="id-ID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647"/>
          <a:stretch>
            <a:fillRect/>
          </a:stretch>
        </p:blipFill>
        <p:spPr bwMode="auto">
          <a:xfrm>
            <a:off x="1214414" y="2000240"/>
            <a:ext cx="4310645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1506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5900750" cy="488968"/>
          </a:xfrm>
        </p:spPr>
        <p:txBody>
          <a:bodyPr>
            <a:noAutofit/>
          </a:bodyPr>
          <a:lstStyle/>
          <a:p>
            <a:r>
              <a:rPr lang="id-ID" sz="2800" dirty="0" smtClean="0"/>
              <a:t>Penjumlahan dengan bentuk 2’s complement 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901014" cy="3614749"/>
          </a:xfrm>
        </p:spPr>
        <p:txBody>
          <a:bodyPr>
            <a:normAutofit lnSpcReduction="10000"/>
          </a:bodyPr>
          <a:lstStyle/>
          <a:p>
            <a:r>
              <a:rPr lang="id-ID" sz="2800" dirty="0" smtClean="0"/>
              <a:t>Penjumlahan dua bilangan positif </a:t>
            </a:r>
          </a:p>
          <a:p>
            <a:r>
              <a:rPr lang="id-ID" sz="2800" dirty="0" smtClean="0"/>
              <a:t>Penjumlahan bilangan positif dan bilangan negatif yang lebih kecil </a:t>
            </a:r>
          </a:p>
          <a:p>
            <a:r>
              <a:rPr lang="id-ID" sz="2800" dirty="0" smtClean="0"/>
              <a:t>Penjumlahan bilangan positif dan bilangan negatif yang lebih besar.</a:t>
            </a:r>
          </a:p>
          <a:p>
            <a:r>
              <a:rPr lang="id-ID" sz="2800" dirty="0" smtClean="0"/>
              <a:t>Penjumlahan dua bilangan negatif</a:t>
            </a:r>
          </a:p>
          <a:p>
            <a:r>
              <a:rPr lang="id-ID" sz="2800" dirty="0" smtClean="0"/>
              <a:t>Penjumlahan dua bilangan yang sama dan berbeda tanda.</a:t>
            </a:r>
          </a:p>
        </p:txBody>
      </p:sp>
    </p:spTree>
    <p:extLst>
      <p:ext uri="{BB962C8B-B14F-4D97-AF65-F5344CB8AC3E}">
        <p14:creationId xmlns:p14="http://schemas.microsoft.com/office/powerpoint/2010/main" xmlns="" val="110835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1214422"/>
            <a:ext cx="5072098" cy="488968"/>
          </a:xfrm>
        </p:spPr>
        <p:txBody>
          <a:bodyPr>
            <a:noAutofit/>
          </a:bodyPr>
          <a:lstStyle/>
          <a:p>
            <a:r>
              <a:rPr lang="id-ID" sz="2400" dirty="0" smtClean="0"/>
              <a:t>Penjumlahan dua bilangan </a:t>
            </a:r>
            <a:r>
              <a:rPr lang="id-ID" sz="2400" dirty="0" smtClean="0"/>
              <a:t>positif</a:t>
            </a:r>
            <a:endParaRPr lang="id-ID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86122"/>
          </a:xfrm>
        </p:spPr>
        <p:txBody>
          <a:bodyPr>
            <a:normAutofit/>
          </a:bodyPr>
          <a:lstStyle/>
          <a:p>
            <a:r>
              <a:rPr lang="id-ID" sz="2800" dirty="0" smtClean="0"/>
              <a:t>Ubah kedua bilangan tersebut menjadi bentuk signed number 2’s complement kemudian jumlahkan seperti biasa. </a:t>
            </a:r>
            <a:endParaRPr lang="id-ID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874"/>
          <a:stretch>
            <a:fillRect/>
          </a:stretch>
        </p:blipFill>
        <p:spPr bwMode="auto">
          <a:xfrm>
            <a:off x="1714480" y="2571744"/>
            <a:ext cx="3462167" cy="2289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042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857232"/>
            <a:ext cx="6429420" cy="696710"/>
          </a:xfrm>
        </p:spPr>
        <p:txBody>
          <a:bodyPr>
            <a:noAutofit/>
          </a:bodyPr>
          <a:lstStyle/>
          <a:p>
            <a:r>
              <a:rPr lang="id-ID" sz="2800" dirty="0" smtClean="0"/>
              <a:t>Penjumlahan bilangan positif dengan bilangan negatif yang lebih kecil 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86122"/>
          </a:xfrm>
        </p:spPr>
        <p:txBody>
          <a:bodyPr>
            <a:normAutofit/>
          </a:bodyPr>
          <a:lstStyle/>
          <a:p>
            <a:r>
              <a:rPr lang="id-ID" sz="2800" dirty="0" smtClean="0"/>
              <a:t>Ubah kedua bilangan tersebut menjadi bentuk 2’s complement kemudian jumlahkan seperti biasa. Abaikan carry atau bit berlebihan di awal </a:t>
            </a:r>
            <a:endParaRPr lang="id-ID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0099" y="2875384"/>
            <a:ext cx="6215107" cy="192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5534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928670"/>
            <a:ext cx="7072362" cy="696710"/>
          </a:xfrm>
        </p:spPr>
        <p:txBody>
          <a:bodyPr>
            <a:noAutofit/>
          </a:bodyPr>
          <a:lstStyle/>
          <a:p>
            <a:r>
              <a:rPr lang="id-ID" sz="2800" dirty="0" smtClean="0"/>
              <a:t>Penjumlahan bilangan positif dengan bilangan negatif yang lebih besar 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3571900"/>
          </a:xfrm>
        </p:spPr>
        <p:txBody>
          <a:bodyPr>
            <a:normAutofit fontScale="92500" lnSpcReduction="20000"/>
          </a:bodyPr>
          <a:lstStyle/>
          <a:p>
            <a:r>
              <a:rPr lang="id-ID" sz="2800" dirty="0" smtClean="0"/>
              <a:t>Ubah kedua bilangan tersebut menjadi bentuk 2’s complement kemudian jumlahkan seperti biasa. </a:t>
            </a:r>
          </a:p>
          <a:p>
            <a:endParaRPr lang="id-ID" sz="2800" dirty="0"/>
          </a:p>
          <a:p>
            <a:endParaRPr lang="id-ID" sz="2800" dirty="0" smtClean="0"/>
          </a:p>
          <a:p>
            <a:endParaRPr lang="id-ID" sz="2800" dirty="0"/>
          </a:p>
          <a:p>
            <a:endParaRPr lang="id-ID" sz="2800" dirty="0" smtClean="0"/>
          </a:p>
          <a:p>
            <a:pPr marL="0" indent="0">
              <a:buNone/>
            </a:pPr>
            <a:r>
              <a:rPr lang="id-ID" sz="2800" dirty="0" smtClean="0"/>
              <a:t>artikan 11011 (dalam 2’s complement) menjadi bilangan  biasa: 11011 </a:t>
            </a:r>
            <a:r>
              <a:rPr lang="id-ID" sz="2800" dirty="0" smtClean="0">
                <a:sym typeface="Wingdings" pitchFamily="2" charset="2"/>
              </a:rPr>
              <a:t> 00100 + 1 = 00101 (5)</a:t>
            </a:r>
          </a:p>
          <a:p>
            <a:pPr marL="0" indent="0">
              <a:buNone/>
            </a:pPr>
            <a:r>
              <a:rPr lang="id-ID" sz="2800" dirty="0" smtClean="0">
                <a:sym typeface="Wingdings" pitchFamily="2" charset="2"/>
              </a:rPr>
              <a:t>Maka hasilnya adalah -5 </a:t>
            </a:r>
          </a:p>
          <a:p>
            <a:pPr marL="0" indent="0">
              <a:buNone/>
            </a:pPr>
            <a:endParaRPr lang="id-ID" sz="2800" dirty="0">
              <a:sym typeface="Wingdings" pitchFamily="2" charset="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8794" y="2357430"/>
            <a:ext cx="5486473" cy="164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2146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214422"/>
            <a:ext cx="8229600" cy="346092"/>
          </a:xfrm>
        </p:spPr>
        <p:txBody>
          <a:bodyPr>
            <a:normAutofit fontScale="90000"/>
          </a:bodyPr>
          <a:lstStyle/>
          <a:p>
            <a:r>
              <a:rPr lang="id-ID" sz="2800" dirty="0" smtClean="0"/>
              <a:t>Penjumlahan dua buah bilangan negatif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14750"/>
          </a:xfrm>
        </p:spPr>
        <p:txBody>
          <a:bodyPr>
            <a:normAutofit/>
          </a:bodyPr>
          <a:lstStyle/>
          <a:p>
            <a:pPr algn="just"/>
            <a:r>
              <a:rPr lang="id-ID" sz="2800" dirty="0" smtClean="0"/>
              <a:t>Ubah kedua bilangan menjadi bentuk 2’s complement kemudian jumlahkan seperti biasa, abaikan carry yang terbentuk.</a:t>
            </a:r>
          </a:p>
          <a:p>
            <a:pPr marL="0" indent="0">
              <a:buNone/>
            </a:pPr>
            <a:endParaRPr lang="id-ID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224" y="2928934"/>
            <a:ext cx="7215238" cy="216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3010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1214422"/>
            <a:ext cx="6615130" cy="417530"/>
          </a:xfrm>
        </p:spPr>
        <p:txBody>
          <a:bodyPr>
            <a:normAutofit fontScale="90000"/>
          </a:bodyPr>
          <a:lstStyle/>
          <a:p>
            <a:r>
              <a:rPr lang="id-ID" sz="2800" dirty="0" smtClean="0"/>
              <a:t>Pengurangan dua buah bilangan biner 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472254" cy="3757626"/>
          </a:xfrm>
        </p:spPr>
        <p:txBody>
          <a:bodyPr>
            <a:normAutofit/>
          </a:bodyPr>
          <a:lstStyle/>
          <a:p>
            <a:r>
              <a:rPr lang="id-ID" sz="2800" dirty="0" smtClean="0"/>
              <a:t>Misalnya (+9) – (+4)</a:t>
            </a:r>
          </a:p>
          <a:p>
            <a:r>
              <a:rPr lang="id-ID" sz="2800" dirty="0" smtClean="0"/>
              <a:t>Ubah kedua bilangan menjadi bentuk 2’s complement  +9 = 01001 , +4 = 0100</a:t>
            </a:r>
          </a:p>
          <a:p>
            <a:r>
              <a:rPr lang="id-ID" sz="2800" dirty="0" smtClean="0"/>
              <a:t>Negasikan bilangan kedua. (-4) = 11100</a:t>
            </a:r>
          </a:p>
          <a:p>
            <a:r>
              <a:rPr lang="id-ID" sz="2800" dirty="0" smtClean="0"/>
              <a:t>Tambahkan seperti biasa, abaikan carry.</a:t>
            </a:r>
          </a:p>
          <a:p>
            <a:pPr marL="0" indent="0">
              <a:buNone/>
            </a:pPr>
            <a:endParaRPr lang="id-ID" sz="2800" dirty="0" smtClean="0"/>
          </a:p>
          <a:p>
            <a:pPr marL="0" indent="0">
              <a:buNone/>
            </a:pPr>
            <a:r>
              <a:rPr lang="id-ID" sz="2800" dirty="0"/>
              <a:t>	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034" y="4000504"/>
            <a:ext cx="5934364" cy="1428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7100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7149480" cy="711522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Penjumlahan Bilangan Biner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1"/>
            <a:ext cx="8229600" cy="3589000"/>
          </a:xfrm>
        </p:spPr>
        <p:txBody>
          <a:bodyPr>
            <a:normAutofit fontScale="77500" lnSpcReduction="20000"/>
          </a:bodyPr>
          <a:lstStyle/>
          <a:p>
            <a:r>
              <a:rPr lang="id-ID" dirty="0" smtClean="0"/>
              <a:t>Penjumlahan dengan bilangan </a:t>
            </a:r>
            <a:r>
              <a:rPr lang="id-ID" dirty="0" smtClean="0"/>
              <a:t>positif</a:t>
            </a: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Dilakukan seperti cara penjumlahan bilangan desimal, </a:t>
            </a:r>
          </a:p>
          <a:p>
            <a:pPr marL="0" indent="0">
              <a:buNone/>
            </a:pPr>
            <a:r>
              <a:rPr lang="id-ID" dirty="0" smtClean="0"/>
              <a:t>0 + 1  = 1</a:t>
            </a:r>
          </a:p>
          <a:p>
            <a:pPr marL="0" indent="0">
              <a:buNone/>
            </a:pPr>
            <a:r>
              <a:rPr lang="id-ID" dirty="0" smtClean="0"/>
              <a:t>1 + 0  = 1 </a:t>
            </a:r>
          </a:p>
          <a:p>
            <a:pPr marL="0" indent="0">
              <a:buNone/>
            </a:pPr>
            <a:r>
              <a:rPr lang="id-ID" dirty="0" smtClean="0"/>
              <a:t>0 + 0  = 0</a:t>
            </a:r>
          </a:p>
          <a:p>
            <a:pPr marL="0" indent="0">
              <a:buNone/>
            </a:pPr>
            <a:r>
              <a:rPr lang="id-ID" dirty="0" smtClean="0"/>
              <a:t>1 + 1  = 0 (simpan 1)</a:t>
            </a:r>
          </a:p>
          <a:p>
            <a:pPr marL="0" indent="0">
              <a:buNone/>
            </a:pPr>
            <a:endParaRPr lang="id-ID" dirty="0" smtClean="0"/>
          </a:p>
          <a:p>
            <a:r>
              <a:rPr lang="id-ID" dirty="0" smtClean="0"/>
              <a:t>Penjumlahan dengan bilangan negatif (MORE COMPLEX)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43372" y="2143116"/>
            <a:ext cx="2502024" cy="1630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9669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214422"/>
            <a:ext cx="5929354" cy="488968"/>
          </a:xfrm>
        </p:spPr>
        <p:txBody>
          <a:bodyPr>
            <a:normAutofit fontScale="90000"/>
          </a:bodyPr>
          <a:lstStyle/>
          <a:p>
            <a:r>
              <a:rPr lang="id-ID" sz="2800" dirty="0" smtClean="0"/>
              <a:t>Pengurangan dua buah bilangan biner 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400816" cy="4186254"/>
          </a:xfrm>
        </p:spPr>
        <p:txBody>
          <a:bodyPr>
            <a:normAutofit/>
          </a:bodyPr>
          <a:lstStyle/>
          <a:p>
            <a:r>
              <a:rPr lang="id-ID" sz="2800" dirty="0" smtClean="0"/>
              <a:t>Misalnya (-4) – (+9)</a:t>
            </a:r>
          </a:p>
          <a:p>
            <a:r>
              <a:rPr lang="id-ID" sz="2800" dirty="0" smtClean="0"/>
              <a:t>Ubah kedua bilangan menjadi bentuk 2’s complement  -4 = </a:t>
            </a:r>
            <a:r>
              <a:rPr lang="id-ID" sz="2800" dirty="0"/>
              <a:t>11100</a:t>
            </a:r>
            <a:r>
              <a:rPr lang="id-ID" sz="2800" dirty="0" smtClean="0"/>
              <a:t> , +9 = 01001</a:t>
            </a:r>
          </a:p>
          <a:p>
            <a:r>
              <a:rPr lang="id-ID" sz="2800" dirty="0" smtClean="0"/>
              <a:t>Negasikan bilangan kedua. (-9) =10111</a:t>
            </a:r>
          </a:p>
          <a:p>
            <a:r>
              <a:rPr lang="id-ID" sz="2800" dirty="0" smtClean="0"/>
              <a:t>Tambahkan seperti biasa, abaikan carry.</a:t>
            </a:r>
          </a:p>
          <a:p>
            <a:pPr marL="0" indent="0">
              <a:buNone/>
            </a:pPr>
            <a:endParaRPr lang="id-ID" sz="2800" dirty="0" smtClean="0"/>
          </a:p>
          <a:p>
            <a:pPr marL="0" indent="0">
              <a:buNone/>
            </a:pPr>
            <a:r>
              <a:rPr lang="id-ID" sz="2800" dirty="0"/>
              <a:t>	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2976" y="4000504"/>
            <a:ext cx="2736304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6394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88" y="19472"/>
            <a:ext cx="7416824" cy="576064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Soal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579296" cy="5832648"/>
          </a:xfrm>
        </p:spPr>
        <p:txBody>
          <a:bodyPr>
            <a:normAutofit fontScale="77500" lnSpcReduction="20000"/>
          </a:bodyPr>
          <a:lstStyle/>
          <a:p>
            <a:r>
              <a:rPr lang="id-ID" dirty="0" smtClean="0"/>
              <a:t>Transformasikan bilangan - bilangan berikut menjadi bentuk bilangan bertanda 2’s complement dengan 1 bit sign number + 4 bit magnitude</a:t>
            </a:r>
          </a:p>
          <a:p>
            <a:pPr marL="985838" indent="-514350">
              <a:buFont typeface="+mj-lt"/>
              <a:buAutoNum type="arabicPeriod"/>
              <a:tabLst>
                <a:tab pos="633413" algn="l"/>
              </a:tabLst>
            </a:pPr>
            <a:r>
              <a:rPr lang="id-ID" dirty="0" smtClean="0"/>
              <a:t>(+2) = ....</a:t>
            </a:r>
          </a:p>
          <a:p>
            <a:pPr marL="985838" indent="-514350">
              <a:buFont typeface="+mj-lt"/>
              <a:buAutoNum type="arabicPeriod"/>
              <a:tabLst>
                <a:tab pos="633413" algn="l"/>
              </a:tabLst>
            </a:pPr>
            <a:r>
              <a:rPr lang="id-ID" dirty="0" smtClean="0"/>
              <a:t>(+3) = .....</a:t>
            </a:r>
          </a:p>
          <a:p>
            <a:pPr marL="985838" indent="-514350">
              <a:buFont typeface="+mj-lt"/>
              <a:buAutoNum type="arabicPeriod"/>
              <a:tabLst>
                <a:tab pos="633413" algn="l"/>
              </a:tabLst>
            </a:pPr>
            <a:r>
              <a:rPr lang="id-ID" dirty="0" smtClean="0"/>
              <a:t>(-4) = ....</a:t>
            </a:r>
          </a:p>
          <a:p>
            <a:pPr marL="985838" indent="-514350">
              <a:buFont typeface="+mj-lt"/>
              <a:buAutoNum type="arabicPeriod"/>
              <a:tabLst>
                <a:tab pos="633413" algn="l"/>
              </a:tabLst>
            </a:pPr>
            <a:r>
              <a:rPr lang="id-ID" dirty="0" smtClean="0"/>
              <a:t>(+5) = ....</a:t>
            </a:r>
          </a:p>
          <a:p>
            <a:pPr marL="985838" indent="-514350">
              <a:buFont typeface="+mj-lt"/>
              <a:buAutoNum type="arabicPeriod"/>
              <a:tabLst>
                <a:tab pos="633413" algn="l"/>
              </a:tabLst>
            </a:pPr>
            <a:r>
              <a:rPr lang="id-ID" smtClean="0"/>
              <a:t>(-6) </a:t>
            </a:r>
            <a:r>
              <a:rPr lang="id-ID" dirty="0" smtClean="0"/>
              <a:t>= ....</a:t>
            </a:r>
          </a:p>
          <a:p>
            <a:r>
              <a:rPr lang="id-ID" dirty="0" smtClean="0"/>
              <a:t>Hitunglah hasil penjumlahan bilangan biner berikut </a:t>
            </a:r>
            <a:r>
              <a:rPr lang="id-ID" dirty="0"/>
              <a:t>dengan bentuk bentuk bilangan bertanda 2’s complement dengan 1 bit sign number + 4 bit magnitude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/>
              <a:t>(+2) + (+3) = ....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/>
              <a:t>(+</a:t>
            </a:r>
            <a:r>
              <a:rPr lang="id-ID" dirty="0"/>
              <a:t>4</a:t>
            </a:r>
            <a:r>
              <a:rPr lang="id-ID" dirty="0" smtClean="0"/>
              <a:t>) + (-1) = ...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/>
              <a:t>(-8) + (+4) = ...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/>
              <a:t>(-2) – (+5) = ...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/>
              <a:t>(+3) + (-4) = ...</a:t>
            </a:r>
          </a:p>
        </p:txBody>
      </p:sp>
    </p:spTree>
    <p:extLst>
      <p:ext uri="{BB962C8B-B14F-4D97-AF65-F5344CB8AC3E}">
        <p14:creationId xmlns:p14="http://schemas.microsoft.com/office/powerpoint/2010/main" xmlns="" val="203745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Pembagian bilangan biner 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43808" y="1556792"/>
            <a:ext cx="2989646" cy="36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07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928670"/>
            <a:ext cx="5186370" cy="846158"/>
          </a:xfrm>
        </p:spPr>
        <p:txBody>
          <a:bodyPr>
            <a:noAutofit/>
          </a:bodyPr>
          <a:lstStyle/>
          <a:p>
            <a:r>
              <a:rPr lang="id-ID" sz="3200" dirty="0" smtClean="0"/>
              <a:t>Pengurangan bilangan biner</a:t>
            </a:r>
            <a:endParaRPr lang="id-ID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5787" y="1772817"/>
            <a:ext cx="5072098" cy="13704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5031" y="3071810"/>
            <a:ext cx="6940175" cy="142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6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/>
              <a:t>10110 + </a:t>
            </a:r>
            <a:r>
              <a:rPr lang="id-ID" dirty="0" smtClean="0"/>
              <a:t>00111 =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011.101 + </a:t>
            </a:r>
            <a:r>
              <a:rPr lang="id-ID" dirty="0" smtClean="0"/>
              <a:t>010.010 = 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101101 – 010010 = 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10001011 – 00110101 </a:t>
            </a:r>
            <a:r>
              <a:rPr lang="id-ID" smtClean="0"/>
              <a:t>=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86014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/>
              <a:t>10110 + </a:t>
            </a:r>
            <a:r>
              <a:rPr lang="id-ID" dirty="0" smtClean="0"/>
              <a:t>00111 = 11101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011.101 + </a:t>
            </a:r>
            <a:r>
              <a:rPr lang="id-ID" dirty="0" smtClean="0"/>
              <a:t>010.010 = 101.111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101101 – 010010 = 11011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10001011 – 00110101 = 1010110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574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000108"/>
            <a:ext cx="6186534" cy="560406"/>
          </a:xfrm>
        </p:spPr>
        <p:txBody>
          <a:bodyPr>
            <a:noAutofit/>
          </a:bodyPr>
          <a:lstStyle/>
          <a:p>
            <a:r>
              <a:rPr lang="id-ID" sz="2800" dirty="0" smtClean="0"/>
              <a:t>Bilangan Bertanda / Signed Number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800" dirty="0" smtClean="0"/>
              <a:t>Untuk merepresentasikan bilangan negatif pada bilangan desimal adalah dengan menambahkan tanda – didepan bilangan tersebut .</a:t>
            </a:r>
          </a:p>
          <a:p>
            <a:pPr marL="0" indent="0">
              <a:buNone/>
            </a:pPr>
            <a:r>
              <a:rPr lang="id-ID" sz="2800" dirty="0" smtClean="0"/>
              <a:t>Misalnya:  -5 , -6 </a:t>
            </a:r>
            <a:r>
              <a:rPr lang="id-ID" sz="2800" dirty="0" smtClean="0"/>
              <a:t>.</a:t>
            </a:r>
            <a:endParaRPr lang="id-ID" sz="2800" dirty="0"/>
          </a:p>
          <a:p>
            <a:pPr marL="0" indent="0">
              <a:buNone/>
            </a:pPr>
            <a:r>
              <a:rPr lang="id-ID" sz="2800" dirty="0" smtClean="0"/>
              <a:t>Bagaimana dengan bilangan biner?</a:t>
            </a:r>
          </a:p>
          <a:p>
            <a:pPr marL="0" indent="0">
              <a:buNone/>
            </a:pPr>
            <a:r>
              <a:rPr lang="id-ID" sz="2800" dirty="0" smtClean="0"/>
              <a:t>??????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xmlns="" val="98111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29378" cy="1143000"/>
          </a:xfrm>
        </p:spPr>
        <p:txBody>
          <a:bodyPr>
            <a:normAutofit/>
          </a:bodyPr>
          <a:lstStyle/>
          <a:p>
            <a:r>
              <a:rPr lang="id-ID" sz="2800" dirty="0" smtClean="0"/>
              <a:t>Bilangan bertanda (lanjt..)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71742"/>
          </a:xfrm>
        </p:spPr>
        <p:txBody>
          <a:bodyPr>
            <a:normAutofit/>
          </a:bodyPr>
          <a:lstStyle/>
          <a:p>
            <a:r>
              <a:rPr lang="id-ID" sz="2400" dirty="0" smtClean="0"/>
              <a:t>Untuk merepresentasikan bilangan biner negatif, kita perlu memahami konsep bilangan bertanda. </a:t>
            </a:r>
          </a:p>
          <a:p>
            <a:r>
              <a:rPr lang="id-ID" sz="2400" dirty="0" smtClean="0"/>
              <a:t>LSB ( Least Siginificant Bit ) merupakan bit paling kanan / bit yang memiliki nilai paling kecil </a:t>
            </a:r>
          </a:p>
          <a:p>
            <a:r>
              <a:rPr lang="id-ID" sz="2400" dirty="0"/>
              <a:t>M</a:t>
            </a:r>
            <a:r>
              <a:rPr lang="id-ID" sz="2400" dirty="0" smtClean="0"/>
              <a:t>SB ( Most Siginificant Bit ) merupakan bit paling kiri / bit yang memiliki nilai paling besar </a:t>
            </a:r>
          </a:p>
          <a:p>
            <a:pPr marL="0" indent="0">
              <a:buNone/>
            </a:pPr>
            <a:endParaRPr lang="id-ID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857496"/>
            <a:ext cx="3286148" cy="357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6314" y="3571876"/>
            <a:ext cx="321471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4383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1071546"/>
            <a:ext cx="3786214" cy="631844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Sign bit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43890" cy="3471874"/>
          </a:xfrm>
        </p:spPr>
        <p:txBody>
          <a:bodyPr>
            <a:normAutofit/>
          </a:bodyPr>
          <a:lstStyle/>
          <a:p>
            <a:r>
              <a:rPr lang="id-ID" sz="2800" dirty="0" smtClean="0"/>
              <a:t>Sign bit merupakan bit yang digunakan untuk membedakan apakah deretan biner tersebut adalah bilangan positif atau negatif.</a:t>
            </a:r>
          </a:p>
          <a:p>
            <a:endParaRPr lang="id-ID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034" y="2857496"/>
            <a:ext cx="5429250" cy="1145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472" y="3929067"/>
            <a:ext cx="5219700" cy="1143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1831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1142984"/>
            <a:ext cx="4857784" cy="500058"/>
          </a:xfrm>
        </p:spPr>
        <p:txBody>
          <a:bodyPr>
            <a:normAutofit fontScale="90000"/>
          </a:bodyPr>
          <a:lstStyle/>
          <a:p>
            <a:r>
              <a:rPr lang="id-ID" sz="2800" dirty="0" smtClean="0"/>
              <a:t>Bentuk 1’s Complement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901014" cy="3114684"/>
          </a:xfrm>
        </p:spPr>
        <p:txBody>
          <a:bodyPr>
            <a:normAutofit/>
          </a:bodyPr>
          <a:lstStyle/>
          <a:p>
            <a:r>
              <a:rPr lang="id-ID" sz="2800" dirty="0" smtClean="0"/>
              <a:t>Bentuk 1’s complement dari suatu bilangan biner diperoleh dengan mengubah nilai 0 menjadi 1 dan nilai 1 menjadi 0 .</a:t>
            </a:r>
          </a:p>
          <a:p>
            <a:pPr marL="0" indent="0">
              <a:buNone/>
            </a:pPr>
            <a:r>
              <a:rPr lang="id-ID" sz="2800" dirty="0"/>
              <a:t> </a:t>
            </a:r>
            <a:r>
              <a:rPr lang="id-ID" sz="2800" dirty="0" smtClean="0"/>
              <a:t>   Contoh </a:t>
            </a:r>
          </a:p>
          <a:p>
            <a:pPr marL="0" indent="0">
              <a:buNone/>
            </a:pPr>
            <a:r>
              <a:rPr lang="id-ID" sz="2800" dirty="0"/>
              <a:t>	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8794" y="3000372"/>
            <a:ext cx="226417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1208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670</Words>
  <Application>Microsoft Office PowerPoint</Application>
  <PresentationFormat>On-screen Show (4:3)</PresentationFormat>
  <Paragraphs>99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Aritmatika Komputer</vt:lpstr>
      <vt:lpstr>Penjumlahan Bilangan Biner </vt:lpstr>
      <vt:lpstr>Pengurangan bilangan biner</vt:lpstr>
      <vt:lpstr>latihan</vt:lpstr>
      <vt:lpstr>latihan</vt:lpstr>
      <vt:lpstr>Bilangan Bertanda / Signed Number</vt:lpstr>
      <vt:lpstr>Bilangan bertanda (lanjt..)</vt:lpstr>
      <vt:lpstr>Sign bit </vt:lpstr>
      <vt:lpstr>Bentuk 1’s Complement</vt:lpstr>
      <vt:lpstr>Bentuk 2’s Complement</vt:lpstr>
      <vt:lpstr>Representasi Bilangan Bertanda dengan 2’s Complement</vt:lpstr>
      <vt:lpstr>Contoh </vt:lpstr>
      <vt:lpstr>Kasus spesial dalam bentuk 2’s complement</vt:lpstr>
      <vt:lpstr>Penjumlahan dengan bentuk 2’s complement </vt:lpstr>
      <vt:lpstr>Penjumlahan dua bilangan positif</vt:lpstr>
      <vt:lpstr>Penjumlahan bilangan positif dengan bilangan negatif yang lebih kecil </vt:lpstr>
      <vt:lpstr>Penjumlahan bilangan positif dengan bilangan negatif yang lebih besar </vt:lpstr>
      <vt:lpstr>Penjumlahan dua buah bilangan negatif</vt:lpstr>
      <vt:lpstr>Pengurangan dua buah bilangan biner </vt:lpstr>
      <vt:lpstr>Pengurangan dua buah bilangan biner </vt:lpstr>
      <vt:lpstr>Soal </vt:lpstr>
      <vt:lpstr>Pembagian bilangan biner 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Aritmatika</dc:title>
  <dc:creator>ismail - [2010]</dc:creator>
  <cp:lastModifiedBy>TOSHIBA</cp:lastModifiedBy>
  <cp:revision>39</cp:revision>
  <dcterms:created xsi:type="dcterms:W3CDTF">2016-11-23T03:06:27Z</dcterms:created>
  <dcterms:modified xsi:type="dcterms:W3CDTF">2020-12-17T11:24:32Z</dcterms:modified>
</cp:coreProperties>
</file>