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65" r:id="rId7"/>
    <p:sldId id="257" r:id="rId8"/>
    <p:sldId id="263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D80"/>
    <a:srgbClr val="E6E6E6"/>
    <a:srgbClr val="CDCDCD"/>
    <a:srgbClr val="00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D8347-C8BD-4915-A4A1-CB566E713089}" v="3" dt="2019-04-10T22:36:2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05B7-3FB6-8F44-B59E-32C542D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4DB5-6A5E-A148-807A-72B5C6ED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CE06-33B5-CF45-AA24-982CF73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12C9-76F3-314F-9F7A-85C5A03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5BB-87AC-584C-A9DC-FBEC332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A0F-2E52-4A4D-81FF-EAEFA33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BE8A-1382-7A44-9131-7B562B22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5CB5-AC3E-2947-B26F-88BAE01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52F3-E666-CA4A-8075-8E0BE0A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232-CC98-D14B-9A35-4189CED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DCEA-DE8D-5A43-9C70-1A09ECB5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1230-16F1-464A-8566-DCFDADCE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321-4E26-4844-8AD6-DEF9B9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C098-8BEE-E045-AF56-C662985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20C3-FD06-DF4B-97FB-2914165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E8A-015A-8447-8C7D-5B0895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18F-6FB4-F046-8333-DC410670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0B2-7DB5-C948-830E-405D2623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1DF5-5E6A-E643-B69F-213CD23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BFC-1554-B345-A5CB-A2EA5F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E6B-C67D-A343-B54E-0FB11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F4F-47FB-564A-9676-9535B5A7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14EF-C657-154A-B24A-D6CC23D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4D41-5E7D-4447-9791-5017ACD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801-849C-1047-AEA0-2839799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DC2-040E-A941-A675-9985C2C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56B-3C25-9F43-8738-D62FA780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7FDD-BCEA-2A44-B28D-E6246429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1B09-6B07-E84F-A90D-925AF45E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4374-DD93-3E4A-88DA-D8391F2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F97-EEB2-3442-9DD8-6508D9B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FB8-8CDD-394B-94FE-6765FD5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5B24-5B6C-3C47-A9A4-EE3D390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C311-9ECF-FD47-B4BF-541E319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603A-6748-774A-BE22-8CABDB0D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3402-71CB-314B-9122-5719A51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4E24-2F44-3B4E-A6AC-30FE6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79D46-E944-414A-8AEF-0096209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998-6CB9-104A-955C-21D658D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DAA6-3C9F-9B4B-829D-C2BEA38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B6EE0-8DD6-4C4E-A7F7-FB78E6E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419-B911-624F-844D-0616E26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FFE4-AD5E-3844-80E3-6228348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46135-A29D-374B-A190-8DD8C25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7DEB-A63A-7A4C-A506-E30134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8C6-A567-4340-A1F7-EBB9FC4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46-7D45-B945-BE77-8A1314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9A9-26BE-DD40-A2CC-C8F1D4AB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0E02-22B5-3F45-BF28-1BE015A3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D46B-C1A8-364B-BAB5-1FE2E93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B43B-1A8D-7148-8CD3-B663D2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A092-1723-B548-9BE8-6528A1F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CF-C709-9C48-8789-DDBF421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53D46-56CA-C54F-A8B9-46E444E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A241-45A1-F548-A737-7E99B19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FBA0-84A0-AF41-B3D5-F35F5AE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F69A-A78F-CD46-B532-4FD8102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0B79-00B8-EC48-8EB1-57952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5940A-9FB3-1E4D-851B-D4DF46F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E036-FE94-AA42-8E73-AB63F71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2961-2E06-BB4E-9767-F372B918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E494-DCBB-8E46-B8DA-7D8EB77A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9D8D-9B54-0D43-B508-715C2F5A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5" Type="http://schemas.microsoft.com/office/2007/relationships/hdphoto" Target="../media/hdphoto5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7.png"/><Relationship Id="rId18" Type="http://schemas.microsoft.com/office/2007/relationships/hdphoto" Target="../media/hdphoto7.wdp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A530A-0091-8646-9A8A-59102C1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A84352-9CFC-1742-89BD-7ADA0B4A09BA}"/>
              </a:ext>
            </a:extLst>
          </p:cNvPr>
          <p:cNvSpPr/>
          <p:nvPr/>
        </p:nvSpPr>
        <p:spPr>
          <a:xfrm>
            <a:off x="0" y="2388645"/>
            <a:ext cx="12192000" cy="1920466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F4C9A-6702-A348-A6EF-B349F8C470D2}"/>
              </a:ext>
            </a:extLst>
          </p:cNvPr>
          <p:cNvSpPr/>
          <p:nvPr/>
        </p:nvSpPr>
        <p:spPr>
          <a:xfrm>
            <a:off x="3949706" y="3392402"/>
            <a:ext cx="42925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EQUIPE CARBONTOWER</a:t>
            </a:r>
            <a:endParaRPr lang="en-US" sz="32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451027D6-F7B6-9D4E-A8FD-EAF59F224F82}"/>
              </a:ext>
            </a:extLst>
          </p:cNvPr>
          <p:cNvSpPr txBox="1">
            <a:spLocks/>
          </p:cNvSpPr>
          <p:nvPr/>
        </p:nvSpPr>
        <p:spPr>
          <a:xfrm>
            <a:off x="2948149" y="2388645"/>
            <a:ext cx="6295697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 dirty="0">
                <a:solidFill>
                  <a:srgbClr val="32B9CD"/>
                </a:solidFill>
              </a:rPr>
              <a:t>STREAM CHAMPION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2F43-E4E6-3A40-9FB0-1B6756E2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0F6825-0B1C-B94F-AB39-20E7A6260EA0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007-3192-F741-A2E4-4D24B15C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7BB21-27CE-A146-8046-A96E77671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19FCF-1943-3548-82C5-0616239AC3BF}"/>
              </a:ext>
            </a:extLst>
          </p:cNvPr>
          <p:cNvSpPr/>
          <p:nvPr/>
        </p:nvSpPr>
        <p:spPr>
          <a:xfrm>
            <a:off x="2973915" y="2292701"/>
            <a:ext cx="62441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ARIEL MAGALHÃES LIRA RA 01182003 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7190582-8247-9D4E-89C0-39ABA5E7DF72}"/>
              </a:ext>
            </a:extLst>
          </p:cNvPr>
          <p:cNvSpPr txBox="1">
            <a:spLocks/>
          </p:cNvSpPr>
          <p:nvPr/>
        </p:nvSpPr>
        <p:spPr>
          <a:xfrm>
            <a:off x="1130987" y="680978"/>
            <a:ext cx="9930018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>
                <a:solidFill>
                  <a:srgbClr val="32B9CD"/>
                </a:solidFill>
              </a:rPr>
              <a:t>CARBONTOWER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C8C-8F07-B343-A77A-0C5E3CD1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5526-24C6-3E45-9B53-F59FF6DD05BD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B8E2F-237A-234C-9FAD-94C628D8661D}"/>
              </a:ext>
            </a:extLst>
          </p:cNvPr>
          <p:cNvSpPr/>
          <p:nvPr/>
        </p:nvSpPr>
        <p:spPr>
          <a:xfrm>
            <a:off x="2973914" y="2864533"/>
            <a:ext cx="62441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GUSTAVO HERRERO CANO RA 01182100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BF40-5B53-3C46-B2C7-4DD8380985DE}"/>
              </a:ext>
            </a:extLst>
          </p:cNvPr>
          <p:cNvSpPr/>
          <p:nvPr/>
        </p:nvSpPr>
        <p:spPr>
          <a:xfrm>
            <a:off x="2900537" y="3385525"/>
            <a:ext cx="6390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INÁCIO MARTINS RA 01182022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FD2E-4936-6E49-828C-BD30E0E0CCF1}"/>
              </a:ext>
            </a:extLst>
          </p:cNvPr>
          <p:cNvSpPr/>
          <p:nvPr/>
        </p:nvSpPr>
        <p:spPr>
          <a:xfrm>
            <a:off x="3098092" y="3953509"/>
            <a:ext cx="5995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YUDI GANEKO RA 01182044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B5D85-4EF4-5B4E-ACB9-16BCB64BE0B2}"/>
              </a:ext>
            </a:extLst>
          </p:cNvPr>
          <p:cNvSpPr/>
          <p:nvPr/>
        </p:nvSpPr>
        <p:spPr>
          <a:xfrm>
            <a:off x="2686047" y="4521493"/>
            <a:ext cx="681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VINICIUS LUCENA VIANA RA 01182077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pic>
        <p:nvPicPr>
          <p:cNvPr id="1032" name="Picture 8" descr="Resultado de imagem para admin ic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7" t="14178" r="13744" b="10781"/>
          <a:stretch/>
        </p:blipFill>
        <p:spPr bwMode="auto">
          <a:xfrm>
            <a:off x="6972393" y="2953133"/>
            <a:ext cx="723121" cy="800774"/>
          </a:xfrm>
          <a:prstGeom prst="rect">
            <a:avLst/>
          </a:prstGeom>
          <a:noFill/>
        </p:spPr>
      </p:pic>
      <p:sp>
        <p:nvSpPr>
          <p:cNvPr id="2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705494" y="2924404"/>
            <a:ext cx="1011534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EMPRESA CLIENTE</a:t>
            </a:r>
          </a:p>
        </p:txBody>
      </p:sp>
      <p:sp>
        <p:nvSpPr>
          <p:cNvPr id="2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471201" y="3260090"/>
            <a:ext cx="1036779" cy="48345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51" y="3027094"/>
            <a:ext cx="726654" cy="726813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 flipH="1">
            <a:off x="3713437" y="1882575"/>
            <a:ext cx="792986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1701165" y="4390623"/>
            <a:ext cx="0" cy="73859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9941093" y="4015052"/>
            <a:ext cx="2008244" cy="2994452"/>
            <a:chOff x="4090265" y="4118980"/>
            <a:chExt cx="2008244" cy="2994452"/>
          </a:xfrm>
        </p:grpSpPr>
        <p:grpSp>
          <p:nvGrpSpPr>
            <p:cNvPr id="7" name="Agrupar 6"/>
            <p:cNvGrpSpPr/>
            <p:nvPr/>
          </p:nvGrpSpPr>
          <p:grpSpPr>
            <a:xfrm>
              <a:off x="4117159" y="4118980"/>
              <a:ext cx="1981350" cy="2304161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4090265" y="6264784"/>
              <a:ext cx="19813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JOGADORES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345749" y="2577114"/>
            <a:ext cx="2843593" cy="1794738"/>
            <a:chOff x="-231042" y="3624526"/>
            <a:chExt cx="3990975" cy="2518910"/>
          </a:xfrm>
        </p:grpSpPr>
        <p:pic>
          <p:nvPicPr>
            <p:cNvPr id="90" name="Picture 6" descr="Resultado de imagem para cloud"/>
            <p:cNvPicPr>
              <a:picLocks noChangeAspect="1" noChangeArrowheads="1"/>
            </p:cNvPicPr>
            <p:nvPr/>
          </p:nvPicPr>
          <p:blipFill rotWithShape="1"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73"/>
            <a:stretch/>
          </p:blipFill>
          <p:spPr bwMode="auto">
            <a:xfrm>
              <a:off x="-231042" y="3624526"/>
              <a:ext cx="3990975" cy="251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Resultado de imagem para azur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46" y="5091478"/>
              <a:ext cx="1277746" cy="36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76226" y="4904827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/>
          <p:cNvGrpSpPr/>
          <p:nvPr/>
        </p:nvGrpSpPr>
        <p:grpSpPr>
          <a:xfrm>
            <a:off x="3388651" y="1516611"/>
            <a:ext cx="720931" cy="720931"/>
            <a:chOff x="3064264" y="2141510"/>
            <a:chExt cx="720931" cy="720931"/>
          </a:xfrm>
        </p:grpSpPr>
        <p:sp>
          <p:nvSpPr>
            <p:cNvPr id="97" name="Elipse 96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Agrupar 80"/>
          <p:cNvGrpSpPr/>
          <p:nvPr/>
        </p:nvGrpSpPr>
        <p:grpSpPr>
          <a:xfrm>
            <a:off x="4479529" y="863145"/>
            <a:ext cx="5351770" cy="2090368"/>
            <a:chOff x="6561417" y="952745"/>
            <a:chExt cx="5351770" cy="2090368"/>
          </a:xfrm>
        </p:grpSpPr>
        <p:sp>
          <p:nvSpPr>
            <p:cNvPr id="64" name="Retângulo 63"/>
            <p:cNvSpPr/>
            <p:nvPr/>
          </p:nvSpPr>
          <p:spPr>
            <a:xfrm>
              <a:off x="6659817" y="952745"/>
              <a:ext cx="5253370" cy="2090368"/>
            </a:xfrm>
            <a:prstGeom prst="rect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Picture 18" descr="Resultado de imagem para pc icon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2305" b="89844" l="7813" r="89844">
                          <a14:foregroundMark x1="20313" y1="74219" x2="81055" y2="83398"/>
                          <a14:foregroundMark x1="30273" y1="84375" x2="67969" y2="79688"/>
                          <a14:foregroundMark x1="67969" y1="79688" x2="67969" y2="79688"/>
                          <a14:foregroundMark x1="18750" y1="83398" x2="18945" y2="78906"/>
                          <a14:foregroundMark x1="18945" y1="78711" x2="18945" y2="77148"/>
                          <a14:foregroundMark x1="18945" y1="75781" x2="18945" y2="75781"/>
                          <a14:foregroundMark x1="18945" y1="75781" x2="18945" y2="75781"/>
                          <a14:foregroundMark x1="27148" y1="84961" x2="15820" y2="75781"/>
                          <a14:foregroundMark x1="18555" y1="84180" x2="41602" y2="83789"/>
                          <a14:foregroundMark x1="41602" y1="83789" x2="41602" y2="83789"/>
                          <a14:foregroundMark x1="79492" y1="74023" x2="79492" y2="74023"/>
                          <a14:foregroundMark x1="81445" y1="84570" x2="74414" y2="73633"/>
                          <a14:foregroundMark x1="83789" y1="84570" x2="81836" y2="75977"/>
                          <a14:foregroundMark x1="81445" y1="25781" x2="37305" y2="50781"/>
                          <a14:foregroundMark x1="81250" y1="54688" x2="50781" y2="15625"/>
                          <a14:foregroundMark x1="50586" y1="55664" x2="83008" y2="33203"/>
                          <a14:foregroundMark x1="87695" y1="20313" x2="88477" y2="43750"/>
                          <a14:foregroundMark x1="82617" y1="60742" x2="14648" y2="60938"/>
                          <a14:foregroundMark x1="11914" y1="57031" x2="11719" y2="16992"/>
                          <a14:foregroundMark x1="13086" y1="15430" x2="85938" y2="16016"/>
                          <a14:foregroundMark x1="86914" y1="17773" x2="87695" y2="59570"/>
                          <a14:foregroundMark x1="88281" y1="59961" x2="11914" y2="59375"/>
                          <a14:foregroundMark x1="49219" y1="73633" x2="48633" y2="46094"/>
                          <a14:foregroundMark x1="82617" y1="84961" x2="27930" y2="83594"/>
                          <a14:foregroundMark x1="87305" y1="61523" x2="41406" y2="60938"/>
                          <a14:backgroundMark x1="43164" y1="66406" x2="39063" y2="68164"/>
                          <a14:backgroundMark x1="56836" y1="65430" x2="58398" y2="65430"/>
                          <a14:backgroundMark x1="58789" y1="66211" x2="55273" y2="64844"/>
                          <a14:backgroundMark x1="37500" y1="71875" x2="34375" y2="701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6"/>
            <a:stretch/>
          </p:blipFill>
          <p:spPr bwMode="auto">
            <a:xfrm>
              <a:off x="6734711" y="1327397"/>
              <a:ext cx="1509123" cy="1341063"/>
            </a:xfrm>
            <a:prstGeom prst="rect">
              <a:avLst/>
            </a:prstGeom>
            <a:noFill/>
          </p:spPr>
        </p:pic>
        <p:sp>
          <p:nvSpPr>
            <p:cNvPr id="68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8220012" y="1071256"/>
              <a:ext cx="227261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2000" b="1" dirty="0">
                  <a:solidFill>
                    <a:srgbClr val="FFFFFF"/>
                  </a:solidFill>
                </a:rPr>
                <a:t>APLICAÇÃO WEB</a:t>
              </a:r>
            </a:p>
          </p:txBody>
        </p:sp>
        <p:sp>
          <p:nvSpPr>
            <p:cNvPr id="6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8220011" y="1634347"/>
              <a:ext cx="34658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MONITORAMENTO DAS MÁQUINAS</a:t>
              </a:r>
            </a:p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CADASTRO CAMPEONATO/MÁQUINA</a:t>
              </a:r>
            </a:p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MONITORAMENTO DAS STREAMS</a:t>
              </a:r>
            </a:p>
          </p:txBody>
        </p:sp>
        <p:pic>
          <p:nvPicPr>
            <p:cNvPr id="100" name="Picture 10" descr="Imagem relacionad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417" y="1743313"/>
              <a:ext cx="949089" cy="9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Agrupar 74"/>
          <p:cNvGrpSpPr/>
          <p:nvPr/>
        </p:nvGrpSpPr>
        <p:grpSpPr>
          <a:xfrm>
            <a:off x="4567514" y="4112614"/>
            <a:ext cx="5253370" cy="2090368"/>
            <a:chOff x="6659817" y="3929369"/>
            <a:chExt cx="5253370" cy="2090368"/>
          </a:xfrm>
        </p:grpSpPr>
        <p:sp>
          <p:nvSpPr>
            <p:cNvPr id="88" name="Retângulo 87"/>
            <p:cNvSpPr/>
            <p:nvPr/>
          </p:nvSpPr>
          <p:spPr>
            <a:xfrm>
              <a:off x="6659817" y="3929369"/>
              <a:ext cx="5253370" cy="2090368"/>
            </a:xfrm>
            <a:prstGeom prst="rect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8220010" y="4118980"/>
              <a:ext cx="3214755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2000" b="1" dirty="0">
                  <a:solidFill>
                    <a:srgbClr val="FFFFFF"/>
                  </a:solidFill>
                </a:rPr>
                <a:t>APLICAÇÃO DESKTOP</a:t>
              </a:r>
            </a:p>
          </p:txBody>
        </p:sp>
        <p:sp>
          <p:nvSpPr>
            <p:cNvPr id="56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8220010" y="4689867"/>
              <a:ext cx="3316356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LOGIN</a:t>
              </a:r>
            </a:p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CADASTRO</a:t>
              </a:r>
            </a:p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RESUMO MONITORAMENTO MÁQUINA</a:t>
              </a:r>
            </a:p>
          </p:txBody>
        </p:sp>
        <p:pic>
          <p:nvPicPr>
            <p:cNvPr id="101" name="Picture 18" descr="Resultado de imagem para pc icon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2305" b="89844" l="7813" r="89844">
                          <a14:foregroundMark x1="20313" y1="74219" x2="81055" y2="83398"/>
                          <a14:foregroundMark x1="30273" y1="84375" x2="67969" y2="79688"/>
                          <a14:foregroundMark x1="67969" y1="79688" x2="67969" y2="79688"/>
                          <a14:foregroundMark x1="18750" y1="83398" x2="18945" y2="78906"/>
                          <a14:foregroundMark x1="18945" y1="78711" x2="18945" y2="77148"/>
                          <a14:foregroundMark x1="18945" y1="75781" x2="18945" y2="75781"/>
                          <a14:foregroundMark x1="18945" y1="75781" x2="18945" y2="75781"/>
                          <a14:foregroundMark x1="27148" y1="84961" x2="15820" y2="75781"/>
                          <a14:foregroundMark x1="18555" y1="84180" x2="41602" y2="83789"/>
                          <a14:foregroundMark x1="41602" y1="83789" x2="41602" y2="83789"/>
                          <a14:foregroundMark x1="79492" y1="74023" x2="79492" y2="74023"/>
                          <a14:foregroundMark x1="81445" y1="84570" x2="74414" y2="73633"/>
                          <a14:foregroundMark x1="83789" y1="84570" x2="81836" y2="75977"/>
                          <a14:foregroundMark x1="81445" y1="25781" x2="37305" y2="50781"/>
                          <a14:foregroundMark x1="81250" y1="54688" x2="50781" y2="15625"/>
                          <a14:foregroundMark x1="50586" y1="55664" x2="83008" y2="33203"/>
                          <a14:foregroundMark x1="87695" y1="20313" x2="88477" y2="43750"/>
                          <a14:foregroundMark x1="82617" y1="60742" x2="14648" y2="60938"/>
                          <a14:foregroundMark x1="11914" y1="57031" x2="11719" y2="16992"/>
                          <a14:foregroundMark x1="13086" y1="15430" x2="85938" y2="16016"/>
                          <a14:foregroundMark x1="86914" y1="17773" x2="87695" y2="59570"/>
                          <a14:foregroundMark x1="88281" y1="59961" x2="11914" y2="59375"/>
                          <a14:foregroundMark x1="49219" y1="73633" x2="48633" y2="46094"/>
                          <a14:foregroundMark x1="82617" y1="84961" x2="27930" y2="83594"/>
                          <a14:foregroundMark x1="87305" y1="61523" x2="41406" y2="60938"/>
                          <a14:backgroundMark x1="43164" y1="66406" x2="39063" y2="68164"/>
                          <a14:backgroundMark x1="56836" y1="65430" x2="58398" y2="65430"/>
                          <a14:backgroundMark x1="58789" y1="66211" x2="55273" y2="64844"/>
                          <a14:backgroundMark x1="37500" y1="71875" x2="34375" y2="701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6"/>
            <a:stretch/>
          </p:blipFill>
          <p:spPr bwMode="auto">
            <a:xfrm>
              <a:off x="6718858" y="4304021"/>
              <a:ext cx="1509123" cy="1341063"/>
            </a:xfrm>
            <a:prstGeom prst="rect">
              <a:avLst/>
            </a:prstGeom>
            <a:noFill/>
          </p:spPr>
        </p:pic>
      </p:grpSp>
      <p:cxnSp>
        <p:nvCxnSpPr>
          <p:cNvPr id="105" name="Conector reto 104"/>
          <p:cNvCxnSpPr/>
          <p:nvPr/>
        </p:nvCxnSpPr>
        <p:spPr>
          <a:xfrm flipH="1">
            <a:off x="2883329" y="1881071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>
            <a:off x="2025857" y="1506266"/>
            <a:ext cx="761559" cy="847923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682" y="1409794"/>
            <a:ext cx="1943852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700" b="1" dirty="0" err="1">
                <a:solidFill>
                  <a:srgbClr val="FFFFFF"/>
                </a:solidFill>
              </a:rPr>
              <a:t>APIs</a:t>
            </a:r>
            <a:r>
              <a:rPr lang="pt-BR" sz="1700" b="1" dirty="0">
                <a:solidFill>
                  <a:srgbClr val="FFFFFF"/>
                </a:solidFill>
              </a:rPr>
              <a:t> DE SERVIÇOS DE STREAM</a:t>
            </a:r>
          </a:p>
        </p:txBody>
      </p:sp>
      <p:cxnSp>
        <p:nvCxnSpPr>
          <p:cNvPr id="124" name="Conector reto 123"/>
          <p:cNvCxnSpPr/>
          <p:nvPr/>
        </p:nvCxnSpPr>
        <p:spPr>
          <a:xfrm flipH="1">
            <a:off x="1684020" y="5100041"/>
            <a:ext cx="28224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/>
          <p:cNvGrpSpPr/>
          <p:nvPr/>
        </p:nvGrpSpPr>
        <p:grpSpPr>
          <a:xfrm>
            <a:off x="2667720" y="4745422"/>
            <a:ext cx="720931" cy="720931"/>
            <a:chOff x="3195383" y="3858204"/>
            <a:chExt cx="720931" cy="720931"/>
          </a:xfrm>
        </p:grpSpPr>
        <p:sp>
          <p:nvSpPr>
            <p:cNvPr id="67" name="Elipse 66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5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24022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5439684" y="4987544"/>
            <a:ext cx="720931" cy="720931"/>
            <a:chOff x="3195383" y="3858204"/>
            <a:chExt cx="720931" cy="720931"/>
          </a:xfrm>
        </p:grpSpPr>
        <p:sp>
          <p:nvSpPr>
            <p:cNvPr id="58" name="Elipse 57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24022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onector reto 59"/>
          <p:cNvCxnSpPr/>
          <p:nvPr/>
        </p:nvCxnSpPr>
        <p:spPr>
          <a:xfrm flipV="1">
            <a:off x="3744614" y="2189974"/>
            <a:ext cx="0" cy="1563933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>
            <a:off x="3141038" y="3725839"/>
            <a:ext cx="598742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3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87"/>
          <p:cNvSpPr/>
          <p:nvPr/>
        </p:nvSpPr>
        <p:spPr>
          <a:xfrm>
            <a:off x="6525347" y="3915921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525347" y="1396050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/>
          <p:cNvGrpSpPr/>
          <p:nvPr/>
        </p:nvGrpSpPr>
        <p:grpSpPr>
          <a:xfrm>
            <a:off x="10843864" y="2638495"/>
            <a:ext cx="761559" cy="847923"/>
            <a:chOff x="8705391" y="3255362"/>
            <a:chExt cx="1604841" cy="1786839"/>
          </a:xfrm>
        </p:grpSpPr>
        <p:pic>
          <p:nvPicPr>
            <p:cNvPr id="1058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982689" y="1344755"/>
            <a:ext cx="3224987" cy="4758892"/>
            <a:chOff x="9376147" y="870243"/>
            <a:chExt cx="3684505" cy="5436973"/>
          </a:xfrm>
        </p:grpSpPr>
        <p:pic>
          <p:nvPicPr>
            <p:cNvPr id="1032" name="Picture 8" descr="Resultado de imagem para admin icon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98000"/>
                      </a14:imgEffect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7" t="14178" r="13744" b="10781"/>
            <a:stretch/>
          </p:blipFill>
          <p:spPr bwMode="auto">
            <a:xfrm>
              <a:off x="10041529" y="870243"/>
              <a:ext cx="932901" cy="1032855"/>
            </a:xfrm>
            <a:prstGeom prst="rect">
              <a:avLst/>
            </a:prstGeom>
            <a:noFill/>
          </p:spPr>
        </p:pic>
        <p:sp>
          <p:nvSpPr>
            <p:cNvPr id="25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982853"/>
              <a:ext cx="1155918" cy="969569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EMPRESA CLIENTE</a:t>
              </a:r>
            </a:p>
          </p:txBody>
        </p:sp>
        <p:sp>
          <p:nvSpPr>
            <p:cNvPr id="26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2678464"/>
              <a:ext cx="2106479" cy="552337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800" b="1" dirty="0">
                  <a:solidFill>
                    <a:srgbClr val="FFFFFF"/>
                  </a:solidFill>
                </a:rPr>
                <a:t>JUIZ</a:t>
              </a:r>
            </a:p>
          </p:txBody>
        </p:sp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2793" y="2412268"/>
              <a:ext cx="830374" cy="830374"/>
            </a:xfrm>
            <a:prstGeom prst="rect">
              <a:avLst/>
            </a:prstGeom>
            <a:noFill/>
          </p:spPr>
        </p:pic>
        <p:grpSp>
          <p:nvGrpSpPr>
            <p:cNvPr id="7" name="Agrupar 6"/>
            <p:cNvGrpSpPr/>
            <p:nvPr/>
          </p:nvGrpSpPr>
          <p:grpSpPr>
            <a:xfrm>
              <a:off x="9376147" y="3674742"/>
              <a:ext cx="2263666" cy="2632474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8" name="Conector reto 37"/>
          <p:cNvCxnSpPr/>
          <p:nvPr/>
        </p:nvCxnSpPr>
        <p:spPr>
          <a:xfrm flipH="1">
            <a:off x="3389049" y="1867645"/>
            <a:ext cx="1014345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>
            <a:off x="3395399" y="3169186"/>
            <a:ext cx="1014344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3389049" y="4944209"/>
            <a:ext cx="468500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3421379" y="1840751"/>
            <a:ext cx="0" cy="3076564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2873632" y="3181064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esultado de imagem para JA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59" y="4437559"/>
            <a:ext cx="568172" cy="10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71" y="2694464"/>
            <a:ext cx="876428" cy="8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05730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56890" y="2674242"/>
            <a:ext cx="132949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AZURE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SQL SERVER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62819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6737157" y="1718532"/>
            <a:ext cx="1194923" cy="680643"/>
            <a:chOff x="7655690" y="1339354"/>
            <a:chExt cx="1194923" cy="680643"/>
          </a:xfrm>
        </p:grpSpPr>
        <p:pic>
          <p:nvPicPr>
            <p:cNvPr id="1046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6"/>
            <a:stretch/>
          </p:blipFill>
          <p:spPr bwMode="auto">
            <a:xfrm>
              <a:off x="7655690" y="1477108"/>
              <a:ext cx="1194923" cy="5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0" b="76587"/>
            <a:stretch/>
          </p:blipFill>
          <p:spPr bwMode="auto">
            <a:xfrm>
              <a:off x="7655690" y="1339354"/>
              <a:ext cx="1194923" cy="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6610834" y="2246177"/>
            <a:ext cx="1447567" cy="725192"/>
            <a:chOff x="2302929" y="2740162"/>
            <a:chExt cx="4563120" cy="2286001"/>
          </a:xfrm>
        </p:grpSpPr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959"/>
            <a:stretch/>
          </p:blipFill>
          <p:spPr bwMode="auto">
            <a:xfrm>
              <a:off x="2302929" y="2740162"/>
              <a:ext cx="1784977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1"/>
            <a:stretch/>
          </p:blipFill>
          <p:spPr bwMode="auto">
            <a:xfrm>
              <a:off x="4034674" y="2740162"/>
              <a:ext cx="2831375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2" y="1514561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1" y="2077652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sp>
        <p:nvSpPr>
          <p:cNvPr id="8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3982689" y="5945290"/>
            <a:ext cx="19813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JOGADORES</a:t>
            </a:r>
          </a:p>
        </p:txBody>
      </p:sp>
    </p:spTree>
    <p:extLst>
      <p:ext uri="{BB962C8B-B14F-4D97-AF65-F5344CB8AC3E}">
        <p14:creationId xmlns:p14="http://schemas.microsoft.com/office/powerpoint/2010/main" val="21924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BBB05-EE85-D44B-9F3C-ECF50E4FBA5F}"/>
              </a:ext>
            </a:extLst>
          </p:cNvPr>
          <p:cNvSpPr/>
          <p:nvPr/>
        </p:nvSpPr>
        <p:spPr>
          <a:xfrm>
            <a:off x="338624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SOBRECARREGADOS E DESORGANIZAÇÃO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338624" y="1585618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PERDA DE UM MEMBRO DO GRUPO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2487224" y="2074757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TODOS ESTAREM ALINHADOS COM O PROJETO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09C12-3BEB-404E-94EF-4209E4114DA7}"/>
              </a:ext>
            </a:extLst>
          </p:cNvPr>
          <p:cNvSpPr/>
          <p:nvPr/>
        </p:nvSpPr>
        <p:spPr>
          <a:xfrm>
            <a:off x="2487226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DIVISÃO CLARA DAS TAREFAS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59288-6227-744F-85C3-07F8F96E8FE6}"/>
              </a:ext>
            </a:extLst>
          </p:cNvPr>
          <p:cNvSpPr/>
          <p:nvPr/>
        </p:nvSpPr>
        <p:spPr>
          <a:xfrm>
            <a:off x="6357383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ATRASOS E AUSÊNCIAS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B2E63-A2A9-A646-80E0-A1ADD2CD3040}"/>
              </a:ext>
            </a:extLst>
          </p:cNvPr>
          <p:cNvSpPr/>
          <p:nvPr/>
        </p:nvSpPr>
        <p:spPr>
          <a:xfrm>
            <a:off x="8505985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PONTUALIDADE NAS REUNIÕES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355A0-0ED4-654B-BC19-0B9F50CDB0A1}"/>
              </a:ext>
            </a:extLst>
          </p:cNvPr>
          <p:cNvSpPr/>
          <p:nvPr/>
        </p:nvSpPr>
        <p:spPr>
          <a:xfrm>
            <a:off x="4201159" y="2076987"/>
            <a:ext cx="1729177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 E NIVELAMENTO DO CONHECIMENTO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17ED2-500F-1B40-8171-CAD11FFDC97E}"/>
              </a:ext>
            </a:extLst>
          </p:cNvPr>
          <p:cNvSpPr/>
          <p:nvPr/>
        </p:nvSpPr>
        <p:spPr>
          <a:xfrm>
            <a:off x="4201161" y="4584276"/>
            <a:ext cx="172917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MICROSOFT PLANNER POPULADO E ATUALIZADO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B4EAB-AAC7-AC4D-BA9F-A9BB1D5F7486}"/>
              </a:ext>
            </a:extLst>
          </p:cNvPr>
          <p:cNvSpPr/>
          <p:nvPr/>
        </p:nvSpPr>
        <p:spPr>
          <a:xfrm>
            <a:off x="10199080" y="4588737"/>
            <a:ext cx="175001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CRONOGRAMA DE REUNIÕES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E5801-DCF6-A048-AB59-FF0A73D9171E}"/>
              </a:ext>
            </a:extLst>
          </p:cNvPr>
          <p:cNvSpPr/>
          <p:nvPr/>
        </p:nvSpPr>
        <p:spPr>
          <a:xfrm>
            <a:off x="6357384" y="1581157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POUCO PARTICIPATIVOS E DESALINHADOS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B2BC93-EB32-C749-B149-5314FE55ECE6}"/>
              </a:ext>
            </a:extLst>
          </p:cNvPr>
          <p:cNvSpPr/>
          <p:nvPr/>
        </p:nvSpPr>
        <p:spPr>
          <a:xfrm>
            <a:off x="8505985" y="207029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4680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 – 1º SPRINT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7844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LOUCO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499042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TRISTE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069369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CONTENTE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32412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247530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4352763" y="1689510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TEMPO OCIOSO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148575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CAPRICHAR MAIS NAS ENTREGAS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226954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ESTUDAR OUTROS ASSUNTOS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1718343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DISTRIBUIÇÃO DAS TAREFAS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2949691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PONTUALIDADE NAS ENTREGAS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4181039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PRO-ATIVIDADE DOS INTEGRANTES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220768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341937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471733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</p:spTree>
    <p:extLst>
      <p:ext uri="{BB962C8B-B14F-4D97-AF65-F5344CB8AC3E}">
        <p14:creationId xmlns:p14="http://schemas.microsoft.com/office/powerpoint/2010/main" val="116548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ED9-E967-5248-A55D-6763D8D9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" y="548640"/>
            <a:ext cx="10852898" cy="612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F3612-A7BB-C541-8D23-0B312C394090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460804F-5661-B24C-B904-43B8A9952965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4296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F6D52B-19BA-4044-A6E5-B1200587F83C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DC32ED9-41FB-4C46-ACCD-E8AAAAADB579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3E36F-323F-AA45-8437-E2A7B326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620982" y="548640"/>
            <a:ext cx="8950036" cy="61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793A7-302F-8848-9EF8-4E70D083FF43}"/>
              </a:ext>
            </a:extLst>
          </p:cNvPr>
          <p:cNvSpPr/>
          <p:nvPr/>
        </p:nvSpPr>
        <p:spPr>
          <a:xfrm>
            <a:off x="553115" y="853014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</a:t>
            </a:r>
            <a:r>
              <a:rPr lang="en-US" sz="1600">
                <a:solidFill>
                  <a:srgbClr val="00719B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maquinas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jogadores</a:t>
            </a:r>
            <a:r>
              <a:rPr lang="en-US" sz="1600">
                <a:solidFill>
                  <a:schemeClr val="tx1"/>
                </a:solidFill>
              </a:rPr>
              <a:t>)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que as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ocorram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problemas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B9F8-A8FA-DD41-8894-8901F32DA047}"/>
              </a:ext>
            </a:extLst>
          </p:cNvPr>
          <p:cNvSpPr/>
          <p:nvPr/>
        </p:nvSpPr>
        <p:spPr>
          <a:xfrm>
            <a:off x="553115" y="2214037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vários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mesmo</a:t>
            </a:r>
            <a:r>
              <a:rPr lang="en-US" sz="1600">
                <a:solidFill>
                  <a:schemeClr val="tx1"/>
                </a:solidFill>
              </a:rPr>
              <a:t> tempo </a:t>
            </a:r>
            <a:r>
              <a:rPr lang="en-US" sz="1600" b="1">
                <a:solidFill>
                  <a:srgbClr val="00719B"/>
                </a:solidFill>
              </a:rPr>
              <a:t>para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visibilidade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tudo</a:t>
            </a:r>
            <a:r>
              <a:rPr lang="en-US" sz="160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acontecendo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empresa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39C3-1062-A440-ABFD-86352587F976}"/>
              </a:ext>
            </a:extLst>
          </p:cNvPr>
          <p:cNvSpPr/>
          <p:nvPr/>
        </p:nvSpPr>
        <p:spPr>
          <a:xfrm>
            <a:off x="553115" y="3575060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mensurar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momentos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maior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audiência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B725F-69D5-2243-98A9-1E223FF133AD}"/>
              </a:ext>
            </a:extLst>
          </p:cNvPr>
          <p:cNvSpPr/>
          <p:nvPr/>
        </p:nvSpPr>
        <p:spPr>
          <a:xfrm>
            <a:off x="6451559" y="853015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das </a:t>
            </a:r>
            <a:r>
              <a:rPr lang="en-US" sz="1600" err="1">
                <a:solidFill>
                  <a:schemeClr val="tx1"/>
                </a:solidFill>
              </a:rPr>
              <a:t>diferentes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plataformas</a:t>
            </a:r>
            <a:r>
              <a:rPr lang="en-US" sz="1600">
                <a:solidFill>
                  <a:schemeClr val="tx1"/>
                </a:solidFill>
              </a:rPr>
              <a:t>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avaliar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qual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rentável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DCF-89C4-8849-8C8F-CAC4EBEEA8FA}"/>
              </a:ext>
            </a:extLst>
          </p:cNvPr>
          <p:cNvSpPr/>
          <p:nvPr/>
        </p:nvSpPr>
        <p:spPr>
          <a:xfrm>
            <a:off x="6451559" y="2210518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conseguir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acessar</a:t>
            </a:r>
            <a:r>
              <a:rPr lang="en-US" sz="1600">
                <a:solidFill>
                  <a:schemeClr val="tx1"/>
                </a:solidFill>
              </a:rPr>
              <a:t> a ferramenta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dispositivo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acompanhar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lugar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AD0C6-0E69-6344-A4E1-F8A30263A45D}"/>
              </a:ext>
            </a:extLst>
          </p:cNvPr>
          <p:cNvSpPr/>
          <p:nvPr/>
        </p:nvSpPr>
        <p:spPr>
          <a:xfrm>
            <a:off x="6451559" y="3568021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informações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consolidadas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através</a:t>
            </a:r>
            <a:r>
              <a:rPr lang="en-US" sz="1600">
                <a:solidFill>
                  <a:schemeClr val="tx1"/>
                </a:solidFill>
              </a:rPr>
              <a:t> da interface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facilitar</a:t>
            </a:r>
            <a:r>
              <a:rPr lang="en-US" sz="1600">
                <a:solidFill>
                  <a:schemeClr val="tx1"/>
                </a:solidFill>
              </a:rPr>
              <a:t> o </a:t>
            </a:r>
            <a:r>
              <a:rPr lang="en-US" sz="1600" err="1">
                <a:solidFill>
                  <a:schemeClr val="tx1"/>
                </a:solidFill>
              </a:rPr>
              <a:t>entendimento</a:t>
            </a:r>
            <a:r>
              <a:rPr lang="en-US" sz="160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6ECD-F74A-3A4C-BA9D-4F4394981AA4}"/>
              </a:ext>
            </a:extLst>
          </p:cNvPr>
          <p:cNvSpPr/>
          <p:nvPr/>
        </p:nvSpPr>
        <p:spPr>
          <a:xfrm>
            <a:off x="553115" y="4918526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b="1">
                <a:solidFill>
                  <a:srgbClr val="00719B"/>
                </a:solidFill>
              </a:rPr>
              <a:t>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>
                <a:solidFill>
                  <a:schemeClr val="tx1"/>
                </a:solidFill>
              </a:rPr>
              <a:t>de </a:t>
            </a:r>
            <a:r>
              <a:rPr lang="en-US" sz="1600" err="1">
                <a:solidFill>
                  <a:schemeClr val="tx1"/>
                </a:solidFill>
              </a:rPr>
              <a:t>criar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poder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cada</a:t>
            </a:r>
            <a:r>
              <a:rPr lang="en-US" sz="1600">
                <a:solidFill>
                  <a:schemeClr val="tx1"/>
                </a:solidFill>
              </a:rPr>
              <a:t> time e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justa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0E938-3095-AB4A-9F78-198B6551009E}"/>
              </a:ext>
            </a:extLst>
          </p:cNvPr>
          <p:cNvSpPr/>
          <p:nvPr/>
        </p:nvSpPr>
        <p:spPr>
          <a:xfrm>
            <a:off x="466511" y="6120274"/>
            <a:ext cx="11330377" cy="566843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https://</a:t>
            </a:r>
            <a:r>
              <a:rPr lang="en-US" sz="1600" err="1">
                <a:solidFill>
                  <a:schemeClr val="bg1"/>
                </a:solidFill>
              </a:rPr>
              <a:t>bandteccom.sharepoint.com</a:t>
            </a:r>
            <a:r>
              <a:rPr lang="en-US" sz="1600">
                <a:solidFill>
                  <a:schemeClr val="bg1"/>
                </a:solidFill>
              </a:rPr>
              <a:t>/:x:/s/</a:t>
            </a:r>
            <a:r>
              <a:rPr lang="en-US" sz="1600" err="1">
                <a:solidFill>
                  <a:schemeClr val="bg1"/>
                </a:solidFill>
              </a:rPr>
              <a:t>carbontower</a:t>
            </a:r>
            <a:r>
              <a:rPr lang="en-US" sz="1600">
                <a:solidFill>
                  <a:schemeClr val="bg1"/>
                </a:solidFill>
              </a:rPr>
              <a:t>/ER96zOcrhMxFrTBpJYwiFCEBmCQ6nm8hT6llgA09021ajA?e=jj6mDB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6F8C-75F7-2743-BC88-30EA4B0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2" y="663053"/>
            <a:ext cx="11330376" cy="5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F22FAA227184C9F17DB94FF991B99" ma:contentTypeVersion="4" ma:contentTypeDescription="Crie um novo documento." ma:contentTypeScope="" ma:versionID="442411e1f160c779f1992de5e0fb256a">
  <xsd:schema xmlns:xsd="http://www.w3.org/2001/XMLSchema" xmlns:xs="http://www.w3.org/2001/XMLSchema" xmlns:p="http://schemas.microsoft.com/office/2006/metadata/properties" xmlns:ns2="020b5f2f-eb9b-4b5b-ac28-78b24d18aac0" targetNamespace="http://schemas.microsoft.com/office/2006/metadata/properties" ma:root="true" ma:fieldsID="77a5a8c295f322286c01b5981d5f1d8b" ns2:_="">
    <xsd:import namespace="020b5f2f-eb9b-4b5b-ac28-78b24d18a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b5f2f-eb9b-4b5b-ac28-78b24d18a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98A40-9FAD-445E-91C1-7CEFB25D74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EA2E90-B8E6-4B7F-88C3-E8C22CC71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b5f2f-eb9b-4b5b-ac28-78b24d18a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E4D61-1BE4-4B15-A784-AD2954D7A6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351</Words>
  <Application>Microsoft Office PowerPoint</Application>
  <PresentationFormat>Ecrã Panorâmico</PresentationFormat>
  <Paragraphs>72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Yudi Ganeko</dc:creator>
  <cp:lastModifiedBy>Aluno</cp:lastModifiedBy>
  <cp:revision>72</cp:revision>
  <dcterms:created xsi:type="dcterms:W3CDTF">2019-03-14T17:45:48Z</dcterms:created>
  <dcterms:modified xsi:type="dcterms:W3CDTF">2019-04-11T00:00:38Z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0x01010049EF22FAA227184C9F17DB94FF991B99</vt:lpwstr>
  </property>
  <property fmtid="{D5CDD505-2E9C-101B-9397-08002B2CF9AE}" pid="3" name="AuthorIds_UIVersion_512">
    <vt:lpwstr>6,15</vt:lpwstr>
  </property>
  <property fmtid="{D5CDD505-2E9C-101B-9397-08002B2CF9AE}" pid="4" name="AuthorIds_UIVersion_1024">
    <vt:lpwstr>15</vt:lpwstr>
  </property>
</Properties>
</file>