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72" r:id="rId4"/>
    <p:sldId id="258" r:id="rId5"/>
    <p:sldId id="256" r:id="rId6"/>
    <p:sldId id="265" r:id="rId7"/>
    <p:sldId id="260" r:id="rId8"/>
    <p:sldId id="261" r:id="rId9"/>
    <p:sldId id="262" r:id="rId10"/>
    <p:sldId id="266" r:id="rId11"/>
    <p:sldId id="273" r:id="rId12"/>
    <p:sldId id="268" r:id="rId13"/>
    <p:sldId id="269" r:id="rId14"/>
    <p:sldId id="271" r:id="rId15"/>
    <p:sldId id="274" r:id="rId16"/>
    <p:sldId id="276" r:id="rId17"/>
    <p:sldId id="277" r:id="rId18"/>
    <p:sldId id="278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BC6"/>
    <a:srgbClr val="7BC1DB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464" autoAdjust="0"/>
  </p:normalViewPr>
  <p:slideViewPr>
    <p:cSldViewPr snapToGrid="0">
      <p:cViewPr varScale="1">
        <p:scale>
          <a:sx n="75" d="100"/>
          <a:sy n="75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6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4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2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0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0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4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1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9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9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04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D4CD-1A6A-4953-94B0-D07B000D9A03}" type="datetimeFigureOut">
              <a:rPr lang="pt-BR" smtClean="0"/>
              <a:t>04/12/2018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2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1.wdp"/><Relationship Id="rId7" Type="http://schemas.microsoft.com/office/2007/relationships/hdphoto" Target="../media/hdphoto8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4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18" Type="http://schemas.openxmlformats.org/officeDocument/2006/relationships/image" Target="../media/image50.png"/><Relationship Id="rId3" Type="http://schemas.microsoft.com/office/2007/relationships/hdphoto" Target="../media/hdphoto1.wdp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17" Type="http://schemas.microsoft.com/office/2007/relationships/hdphoto" Target="../media/hdphoto10.wdp"/><Relationship Id="rId2" Type="http://schemas.openxmlformats.org/officeDocument/2006/relationships/image" Target="../media/image7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5" Type="http://schemas.microsoft.com/office/2007/relationships/hdphoto" Target="../media/hdphoto9.wdp"/><Relationship Id="rId10" Type="http://schemas.openxmlformats.org/officeDocument/2006/relationships/image" Target="../media/image35.png"/><Relationship Id="rId19" Type="http://schemas.openxmlformats.org/officeDocument/2006/relationships/image" Target="../media/image51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microsoft.com/office/2007/relationships/hdphoto" Target="../media/hdphoto1.wdp"/><Relationship Id="rId7" Type="http://schemas.openxmlformats.org/officeDocument/2006/relationships/image" Target="../media/image54.png"/><Relationship Id="rId12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56.png"/><Relationship Id="rId5" Type="http://schemas.openxmlformats.org/officeDocument/2006/relationships/image" Target="../media/image53.png"/><Relationship Id="rId10" Type="http://schemas.openxmlformats.org/officeDocument/2006/relationships/image" Target="../media/image33.png"/><Relationship Id="rId4" Type="http://schemas.openxmlformats.org/officeDocument/2006/relationships/image" Target="../media/image5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12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57.png"/><Relationship Id="rId4" Type="http://schemas.openxmlformats.org/officeDocument/2006/relationships/image" Target="../media/image11.png"/><Relationship Id="rId9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microsoft.com/office/2007/relationships/hdphoto" Target="../media/hdphoto7.wdp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2716696" y="1918259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799822" y="1973023"/>
            <a:ext cx="4909283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CURSO DE TECNOLOGIA EM ANÁLISE E DESENVOLVIMENTO DE SISTEMAS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99822" y="1311579"/>
            <a:ext cx="3302004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GERAÇÃO FUTURA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37852" y="502737"/>
            <a:ext cx="3924116" cy="392411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983793" y="1973023"/>
            <a:ext cx="2832235" cy="9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944591" y="5382303"/>
            <a:ext cx="4909283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DE SOUZA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GANEKO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RODRIGUES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ALVES DE LIMA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031222" y="5382302"/>
            <a:ext cx="1022521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52029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52044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52046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52074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E5231F2-20F2-43E3-AE00-E9BD274B7EC7}"/>
              </a:ext>
            </a:extLst>
          </p:cNvPr>
          <p:cNvCxnSpPr>
            <a:cxnSpLocks/>
          </p:cNvCxnSpPr>
          <p:nvPr/>
        </p:nvCxnSpPr>
        <p:spPr>
          <a:xfrm>
            <a:off x="10986639" y="4774019"/>
            <a:ext cx="0" cy="193172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0" y="4653932"/>
            <a:ext cx="2768600" cy="738293"/>
          </a:xfrm>
          <a:prstGeom prst="rect">
            <a:avLst/>
          </a:prstGeom>
          <a:effectLst/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AEBF0E9-611C-40AA-B044-6DD76EEDBD11}"/>
              </a:ext>
            </a:extLst>
          </p:cNvPr>
          <p:cNvSpPr/>
          <p:nvPr/>
        </p:nvSpPr>
        <p:spPr>
          <a:xfrm>
            <a:off x="11204003" y="4774019"/>
            <a:ext cx="676957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RA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</a:p>
        </p:txBody>
      </p:sp>
    </p:spTree>
    <p:extLst>
      <p:ext uri="{BB962C8B-B14F-4D97-AF65-F5344CB8AC3E}">
        <p14:creationId xmlns:p14="http://schemas.microsoft.com/office/powerpoint/2010/main" val="7890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7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8" name="Retângulo 7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" name="Retângulo 8"/>
          <p:cNvSpPr/>
          <p:nvPr/>
        </p:nvSpPr>
        <p:spPr>
          <a:xfrm>
            <a:off x="126222" y="198787"/>
            <a:ext cx="96273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AQUISIÇÃO DE DADOS COM ARDUÍNO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Imagem 2048"/>
          <p:cNvPicPr>
            <a:picLocks noChangeAspect="1"/>
          </p:cNvPicPr>
          <p:nvPr/>
        </p:nvPicPr>
        <p:blipFill rotWithShape="1">
          <a:blip r:embed="rId4"/>
          <a:srcRect t="52359" r="58868" b="957"/>
          <a:stretch/>
        </p:blipFill>
        <p:spPr>
          <a:xfrm>
            <a:off x="5514850" y="4692649"/>
            <a:ext cx="2271073" cy="1676401"/>
          </a:xfrm>
          <a:prstGeom prst="rect">
            <a:avLst/>
          </a:prstGeom>
        </p:spPr>
      </p:pic>
      <p:pic>
        <p:nvPicPr>
          <p:cNvPr id="4" name="Picture 2" descr="Resultado de imagem para ARDUINO U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060835" y="3716615"/>
            <a:ext cx="3246474" cy="229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7667" l="0" r="48000">
                        <a14:backgroundMark x1="13333" y1="17333" x2="13333" y2="17333"/>
                        <a14:backgroundMark x1="22667" y1="17000" x2="22667" y2="17000"/>
                        <a14:backgroundMark x1="33667" y1="18333" x2="33667" y2="18333"/>
                        <a14:backgroundMark x1="34000" y1="26667" x2="34000" y2="26667"/>
                        <a14:backgroundMark x1="34000" y1="37333" x2="34000" y2="37333"/>
                        <a14:backgroundMark x1="22667" y1="36333" x2="22667" y2="36333"/>
                        <a14:backgroundMark x1="22667" y1="29667" x2="22667" y2="29667"/>
                        <a14:backgroundMark x1="14333" y1="27333" x2="14333" y2="27333"/>
                        <a14:backgroundMark x1="14000" y1="39333" x2="14000" y2="39333"/>
                        <a14:backgroundMark x1="13333" y1="50000" x2="13333" y2="50000"/>
                        <a14:backgroundMark x1="24333" y1="49000" x2="24333" y2="49000"/>
                        <a14:backgroundMark x1="33000" y1="49000" x2="33000" y2="4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64" r="53068" b="14169"/>
          <a:stretch/>
        </p:blipFill>
        <p:spPr bwMode="auto">
          <a:xfrm>
            <a:off x="5716153" y="3616249"/>
            <a:ext cx="842478" cy="12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Elipse 2071"/>
          <p:cNvSpPr/>
          <p:nvPr/>
        </p:nvSpPr>
        <p:spPr>
          <a:xfrm>
            <a:off x="5836054" y="5133978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8" name="Agrupar 37"/>
          <p:cNvGrpSpPr/>
          <p:nvPr/>
        </p:nvGrpSpPr>
        <p:grpSpPr>
          <a:xfrm>
            <a:off x="3757665" y="1963096"/>
            <a:ext cx="1055528" cy="1055528"/>
            <a:chOff x="3086652" y="1482407"/>
            <a:chExt cx="1055528" cy="1055528"/>
          </a:xfrm>
        </p:grpSpPr>
        <p:sp>
          <p:nvSpPr>
            <p:cNvPr id="16" name="Elipse 15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056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Elipse 41"/>
          <p:cNvSpPr/>
          <p:nvPr/>
        </p:nvSpPr>
        <p:spPr>
          <a:xfrm>
            <a:off x="8134654" y="1965441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7158734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 flipV="1">
            <a:off x="2312223" y="2486809"/>
            <a:ext cx="1305190" cy="509658"/>
          </a:xfrm>
          <a:prstGeom prst="bentConnector3">
            <a:avLst>
              <a:gd name="adj1" fmla="val 375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Imagem relacionad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3" t="13429" r="20104" b="14571"/>
          <a:stretch/>
        </p:blipFill>
        <p:spPr bwMode="auto">
          <a:xfrm>
            <a:off x="8403669" y="2172819"/>
            <a:ext cx="517498" cy="62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/>
          <p:cNvSpPr/>
          <p:nvPr/>
        </p:nvSpPr>
        <p:spPr>
          <a:xfrm>
            <a:off x="7710112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CLOUD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3431716" y="3009849"/>
            <a:ext cx="1707425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ARDUINO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919140" y="2883982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USB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>
            <a:off x="4948934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5931978" y="2016121"/>
            <a:ext cx="1055528" cy="1055528"/>
            <a:chOff x="5931978" y="2016121"/>
            <a:chExt cx="1055528" cy="1055528"/>
          </a:xfrm>
        </p:grpSpPr>
        <p:sp>
          <p:nvSpPr>
            <p:cNvPr id="50" name="Elipse 49"/>
            <p:cNvSpPr/>
            <p:nvPr/>
          </p:nvSpPr>
          <p:spPr>
            <a:xfrm>
              <a:off x="5931978" y="2016121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2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992" y="2185519"/>
              <a:ext cx="698463" cy="69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Retângulo 52"/>
          <p:cNvSpPr/>
          <p:nvPr/>
        </p:nvSpPr>
        <p:spPr>
          <a:xfrm>
            <a:off x="5507436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NODEJS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5164541" y="1328501"/>
            <a:ext cx="246937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FLUXO DOS 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Colchete Esquerdo 40"/>
          <p:cNvSpPr/>
          <p:nvPr/>
        </p:nvSpPr>
        <p:spPr>
          <a:xfrm rot="5400000">
            <a:off x="6390785" y="-839929"/>
            <a:ext cx="166275" cy="5432517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64" name="Picture 16" descr="Resultado de imagem para resistor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5" t="43802" r="40637" b="42865"/>
          <a:stretch/>
        </p:blipFill>
        <p:spPr bwMode="auto">
          <a:xfrm>
            <a:off x="5797579" y="4927058"/>
            <a:ext cx="302419" cy="18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Elipse 95"/>
          <p:cNvSpPr/>
          <p:nvPr/>
        </p:nvSpPr>
        <p:spPr>
          <a:xfrm>
            <a:off x="6037617" y="5307440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55" name="Conector reto 2054"/>
          <p:cNvCxnSpPr/>
          <p:nvPr/>
        </p:nvCxnSpPr>
        <p:spPr>
          <a:xfrm>
            <a:off x="3689052" y="5172078"/>
            <a:ext cx="2206159" cy="0"/>
          </a:xfrm>
          <a:prstGeom prst="line">
            <a:avLst/>
          </a:prstGeom>
          <a:ln w="571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/>
          <p:nvPr/>
        </p:nvCxnSpPr>
        <p:spPr>
          <a:xfrm>
            <a:off x="3687465" y="5387562"/>
            <a:ext cx="2693675" cy="115310"/>
          </a:xfrm>
          <a:prstGeom prst="bentConnector3">
            <a:avLst>
              <a:gd name="adj1" fmla="val 9689"/>
            </a:avLst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ector Angulado 2062"/>
          <p:cNvCxnSpPr/>
          <p:nvPr/>
        </p:nvCxnSpPr>
        <p:spPr>
          <a:xfrm flipV="1">
            <a:off x="3699696" y="5348251"/>
            <a:ext cx="2400302" cy="366750"/>
          </a:xfrm>
          <a:prstGeom prst="bentConnector3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/>
          <p:nvPr/>
        </p:nvCxnSpPr>
        <p:spPr>
          <a:xfrm>
            <a:off x="3689052" y="5387743"/>
            <a:ext cx="2693675" cy="115310"/>
          </a:xfrm>
          <a:prstGeom prst="bentConnector3">
            <a:avLst>
              <a:gd name="adj1" fmla="val 968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ipse 96"/>
          <p:cNvSpPr/>
          <p:nvPr/>
        </p:nvSpPr>
        <p:spPr>
          <a:xfrm>
            <a:off x="6338277" y="5464953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/>
          <p:cNvSpPr/>
          <p:nvPr/>
        </p:nvSpPr>
        <p:spPr>
          <a:xfrm>
            <a:off x="3641181" y="4824538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5V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3891530" y="5143369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GND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3757664" y="5689601"/>
            <a:ext cx="107818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2075" name="Conector de Seta Reta 2074"/>
          <p:cNvCxnSpPr/>
          <p:nvPr/>
        </p:nvCxnSpPr>
        <p:spPr>
          <a:xfrm flipH="1">
            <a:off x="6650387" y="4032249"/>
            <a:ext cx="197213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Retângulo Arredondado 2076"/>
          <p:cNvSpPr/>
          <p:nvPr/>
        </p:nvSpPr>
        <p:spPr>
          <a:xfrm>
            <a:off x="8622524" y="3580489"/>
            <a:ext cx="2035197" cy="2250468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4" name="Retângulo 123"/>
          <p:cNvSpPr/>
          <p:nvPr/>
        </p:nvSpPr>
        <p:spPr>
          <a:xfrm>
            <a:off x="8686277" y="3580489"/>
            <a:ext cx="1904611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DHT11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8622524" y="4068053"/>
            <a:ext cx="2035197" cy="163121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</a:p>
          <a:p>
            <a:pPr algn="ct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0°C ~ 50 °C</a:t>
            </a:r>
          </a:p>
          <a:p>
            <a:pPr algn="ct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20% a 90%</a:t>
            </a:r>
          </a:p>
        </p:txBody>
      </p:sp>
      <p:sp>
        <p:nvSpPr>
          <p:cNvPr id="129" name="Retângulo 128"/>
          <p:cNvSpPr/>
          <p:nvPr/>
        </p:nvSpPr>
        <p:spPr>
          <a:xfrm>
            <a:off x="9190181" y="2018800"/>
            <a:ext cx="1941645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DADOS ARMAZENADOS NA NUVEM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9952944" y="103418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</a:p>
        </p:txBody>
      </p:sp>
    </p:spTree>
    <p:extLst>
      <p:ext uri="{BB962C8B-B14F-4D97-AF65-F5344CB8AC3E}">
        <p14:creationId xmlns:p14="http://schemas.microsoft.com/office/powerpoint/2010/main" val="828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BANCO DE DADOS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/>
          <p:cNvGrpSpPr/>
          <p:nvPr/>
        </p:nvGrpSpPr>
        <p:grpSpPr>
          <a:xfrm>
            <a:off x="1162350" y="2057400"/>
            <a:ext cx="3644106" cy="3644106"/>
            <a:chOff x="1162350" y="2057400"/>
            <a:chExt cx="3644106" cy="3644106"/>
          </a:xfrm>
        </p:grpSpPr>
        <p:sp>
          <p:nvSpPr>
            <p:cNvPr id="10" name="Elipse 9"/>
            <p:cNvSpPr/>
            <p:nvPr/>
          </p:nvSpPr>
          <p:spPr>
            <a:xfrm>
              <a:off x="1162350" y="2057400"/>
              <a:ext cx="3644106" cy="3644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" name="Agrupar 1"/>
            <p:cNvGrpSpPr/>
            <p:nvPr/>
          </p:nvGrpSpPr>
          <p:grpSpPr>
            <a:xfrm>
              <a:off x="2016173" y="2781259"/>
              <a:ext cx="1933527" cy="2059231"/>
              <a:chOff x="1749473" y="2401951"/>
              <a:chExt cx="2469860" cy="2630432"/>
            </a:xfrm>
          </p:grpSpPr>
          <p:pic>
            <p:nvPicPr>
              <p:cNvPr id="13" name="Picture 14" descr="Imagem relacionada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63" t="13429" r="20104" b="14571"/>
              <a:stretch/>
            </p:blipFill>
            <p:spPr bwMode="auto">
              <a:xfrm>
                <a:off x="2194740" y="2401951"/>
                <a:ext cx="1579327" cy="1916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Resultado de imagem para azure log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9473" y="4318439"/>
                <a:ext cx="2469860" cy="713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" name="Retângulo 14"/>
          <p:cNvSpPr/>
          <p:nvPr/>
        </p:nvSpPr>
        <p:spPr>
          <a:xfrm>
            <a:off x="9952944" y="103418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</a:p>
        </p:txBody>
      </p:sp>
    </p:spTree>
    <p:extLst>
      <p:ext uri="{BB962C8B-B14F-4D97-AF65-F5344CB8AC3E}">
        <p14:creationId xmlns:p14="http://schemas.microsoft.com/office/powerpoint/2010/main" val="27154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8" t="1586" r="7003" b="4685"/>
          <a:stretch/>
        </p:blipFill>
        <p:spPr>
          <a:xfrm>
            <a:off x="456647" y="1421298"/>
            <a:ext cx="4931203" cy="51208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MODELO DE DADOS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9952944" y="103418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</a:p>
        </p:txBody>
      </p:sp>
    </p:spTree>
    <p:extLst>
      <p:ext uri="{BB962C8B-B14F-4D97-AF65-F5344CB8AC3E}">
        <p14:creationId xmlns:p14="http://schemas.microsoft.com/office/powerpoint/2010/main" val="18290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030" name="Picture 6" descr="Resultado de imagem para cloud"/>
          <p:cNvPicPr>
            <a:picLocks noChangeAspect="1" noChangeArrowheads="1"/>
          </p:cNvPicPr>
          <p:nvPr/>
        </p:nvPicPr>
        <p:blipFill rotWithShape="1"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3"/>
          <a:stretch/>
        </p:blipFill>
        <p:spPr bwMode="auto">
          <a:xfrm>
            <a:off x="7758112" y="732291"/>
            <a:ext cx="3990975" cy="251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APLICAÇÃO – DESENHO DA SOLUÇÃO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</a:p>
        </p:txBody>
      </p:sp>
      <p:pic>
        <p:nvPicPr>
          <p:cNvPr id="9" name="Picture 2" descr="Resultado de imagem para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767" y="2169295"/>
            <a:ext cx="1127425" cy="79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41" y="1594243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/>
          <p:cNvCxnSpPr/>
          <p:nvPr/>
        </p:nvCxnSpPr>
        <p:spPr>
          <a:xfrm>
            <a:off x="2445388" y="2613534"/>
            <a:ext cx="123772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6" descr="Resultado de imagem para pc icon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56" y="2103127"/>
            <a:ext cx="932370" cy="93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de Seta Reta 16"/>
          <p:cNvCxnSpPr/>
          <p:nvPr/>
        </p:nvCxnSpPr>
        <p:spPr>
          <a:xfrm>
            <a:off x="5020728" y="2601371"/>
            <a:ext cx="675187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6845731" y="2609432"/>
            <a:ext cx="912381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/>
          <p:cNvGrpSpPr/>
          <p:nvPr/>
        </p:nvGrpSpPr>
        <p:grpSpPr>
          <a:xfrm>
            <a:off x="5054328" y="1339036"/>
            <a:ext cx="641587" cy="1065034"/>
            <a:chOff x="5610926" y="907462"/>
            <a:chExt cx="914479" cy="1518036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926" y="907462"/>
              <a:ext cx="914479" cy="1518036"/>
            </a:xfrm>
            <a:prstGeom prst="rect">
              <a:avLst/>
            </a:prstGeom>
          </p:spPr>
        </p:pic>
        <p:pic>
          <p:nvPicPr>
            <p:cNvPr id="24" name="Picture 26" descr="Resultado de imagem para usb text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4831" y="994238"/>
              <a:ext cx="735704" cy="735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Imagem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70" y="1339036"/>
            <a:ext cx="641587" cy="1065034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549660" y="4247395"/>
            <a:ext cx="19037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Aplicação final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2235616" y="2687315"/>
            <a:ext cx="1657269" cy="4102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6450419" y="2663087"/>
            <a:ext cx="165726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7671555" y="3907494"/>
            <a:ext cx="93440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949905" y="2695518"/>
            <a:ext cx="836346" cy="2375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Cabo USB</a:t>
            </a:r>
          </a:p>
        </p:txBody>
      </p:sp>
      <p:pic>
        <p:nvPicPr>
          <p:cNvPr id="39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07" y="1749240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84" y="1915557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Agrupar 97"/>
          <p:cNvGrpSpPr/>
          <p:nvPr/>
        </p:nvGrpSpPr>
        <p:grpSpPr>
          <a:xfrm>
            <a:off x="6990006" y="1348016"/>
            <a:ext cx="641587" cy="1065034"/>
            <a:chOff x="6990006" y="1348016"/>
            <a:chExt cx="641587" cy="1065034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0006" y="1348016"/>
              <a:ext cx="641587" cy="1065034"/>
            </a:xfrm>
            <a:prstGeom prst="rect">
              <a:avLst/>
            </a:prstGeom>
          </p:spPr>
        </p:pic>
        <p:pic>
          <p:nvPicPr>
            <p:cNvPr id="41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563" y="1405513"/>
              <a:ext cx="496379" cy="496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0" t="15412" r="14200" b="15874"/>
          <a:stretch/>
        </p:blipFill>
        <p:spPr bwMode="auto">
          <a:xfrm>
            <a:off x="2808376" y="1405261"/>
            <a:ext cx="505609" cy="47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Resultado de imagem para azure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61" y="1690405"/>
            <a:ext cx="1277746" cy="3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ângulo 47"/>
          <p:cNvSpPr/>
          <p:nvPr/>
        </p:nvSpPr>
        <p:spPr>
          <a:xfrm>
            <a:off x="8500739" y="2135034"/>
            <a:ext cx="250572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Banco de dados na nuvem</a:t>
            </a:r>
            <a:endParaRPr lang="pt-B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49" name="Picture 16" descr="Resultado de imagem para SQL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1" r="28931"/>
          <a:stretch/>
        </p:blipFill>
        <p:spPr bwMode="auto">
          <a:xfrm>
            <a:off x="8748657" y="1518800"/>
            <a:ext cx="517643" cy="65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5159310" y="4067629"/>
            <a:ext cx="2729217" cy="2425283"/>
          </a:xfrm>
          <a:prstGeom prst="rect">
            <a:avLst/>
          </a:prstGeom>
          <a:noFill/>
        </p:spPr>
      </p:pic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16" y="4817904"/>
            <a:ext cx="1421720" cy="142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/>
          <p:cNvSpPr/>
          <p:nvPr/>
        </p:nvSpPr>
        <p:spPr>
          <a:xfrm>
            <a:off x="6673518" y="6396310"/>
            <a:ext cx="13170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Usuário</a:t>
            </a:r>
            <a:endParaRPr lang="pt-B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2808376" y="4647505"/>
            <a:ext cx="25641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WEB responsivo centralizador de dados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3074286" y="5175332"/>
            <a:ext cx="22982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Gerenciamento –</a:t>
            </a:r>
          </a:p>
          <a:p>
            <a:pPr algn="r"/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Gráficos –</a:t>
            </a:r>
          </a:p>
          <a:p>
            <a:pPr algn="r"/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Estatísticas –</a:t>
            </a: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22" y="4864110"/>
            <a:ext cx="1699594" cy="1695293"/>
          </a:xfrm>
          <a:prstGeom prst="rect">
            <a:avLst/>
          </a:prstGeom>
        </p:spPr>
      </p:pic>
      <p:cxnSp>
        <p:nvCxnSpPr>
          <p:cNvPr id="99" name="Conector Angulado 98"/>
          <p:cNvCxnSpPr>
            <a:stCxn id="19" idx="0"/>
            <a:endCxn id="1030" idx="2"/>
          </p:cNvCxnSpPr>
          <p:nvPr/>
        </p:nvCxnSpPr>
        <p:spPr>
          <a:xfrm rot="5400000" flipH="1" flipV="1">
            <a:off x="7730545" y="2044575"/>
            <a:ext cx="816428" cy="3229681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Agrupar 111"/>
          <p:cNvGrpSpPr/>
          <p:nvPr/>
        </p:nvGrpSpPr>
        <p:grpSpPr>
          <a:xfrm>
            <a:off x="7789337" y="3293051"/>
            <a:ext cx="676318" cy="676318"/>
            <a:chOff x="5931978" y="2016121"/>
            <a:chExt cx="1055528" cy="1055528"/>
          </a:xfrm>
        </p:grpSpPr>
        <p:sp>
          <p:nvSpPr>
            <p:cNvPr id="113" name="Elipse 112"/>
            <p:cNvSpPr/>
            <p:nvPr/>
          </p:nvSpPr>
          <p:spPr>
            <a:xfrm>
              <a:off x="5931978" y="2016121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4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992" y="2185519"/>
              <a:ext cx="698463" cy="69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" name="Agrupar 114"/>
          <p:cNvGrpSpPr/>
          <p:nvPr/>
        </p:nvGrpSpPr>
        <p:grpSpPr>
          <a:xfrm rot="10800000">
            <a:off x="7819125" y="4136227"/>
            <a:ext cx="1856200" cy="1118192"/>
            <a:chOff x="6345195" y="4525282"/>
            <a:chExt cx="2578023" cy="1553025"/>
          </a:xfrm>
        </p:grpSpPr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857694" y="4012783"/>
              <a:ext cx="1553025" cy="2578023"/>
            </a:xfrm>
            <a:prstGeom prst="rect">
              <a:avLst/>
            </a:prstGeom>
          </p:spPr>
        </p:pic>
        <p:pic>
          <p:nvPicPr>
            <p:cNvPr id="117" name="Picture 20" descr="Resultado de imagem para html css javascript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628142" y="4785199"/>
              <a:ext cx="980850" cy="880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Retângulo 117"/>
          <p:cNvSpPr/>
          <p:nvPr/>
        </p:nvSpPr>
        <p:spPr>
          <a:xfrm>
            <a:off x="9746200" y="4258748"/>
            <a:ext cx="25641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HTML</a:t>
            </a:r>
          </a:p>
          <a:p>
            <a:r>
              <a:rPr lang="pt-BR" sz="16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CSS</a:t>
            </a:r>
          </a:p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JAVASCRIPT</a:t>
            </a:r>
            <a:endParaRPr lang="pt-BR" sz="16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FERRAMENTAS DE DESENVOLVIMENTO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/>
          <p:cNvGrpSpPr/>
          <p:nvPr/>
        </p:nvGrpSpPr>
        <p:grpSpPr>
          <a:xfrm>
            <a:off x="2555217" y="1989821"/>
            <a:ext cx="7081565" cy="1064663"/>
            <a:chOff x="2484236" y="1459754"/>
            <a:chExt cx="7081565" cy="1064663"/>
          </a:xfrm>
        </p:grpSpPr>
        <p:grpSp>
          <p:nvGrpSpPr>
            <p:cNvPr id="14" name="Agrupar 13"/>
            <p:cNvGrpSpPr/>
            <p:nvPr/>
          </p:nvGrpSpPr>
          <p:grpSpPr>
            <a:xfrm>
              <a:off x="2484236" y="1459754"/>
              <a:ext cx="1055528" cy="1055528"/>
              <a:chOff x="7395056" y="1698354"/>
              <a:chExt cx="1055528" cy="1055528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7395056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1" name="Picture 20" descr="Resultado de imagem para html css javascript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6790" y="1957207"/>
                <a:ext cx="712060" cy="6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Agrupar 9"/>
            <p:cNvGrpSpPr/>
            <p:nvPr/>
          </p:nvGrpSpPr>
          <p:grpSpPr>
            <a:xfrm>
              <a:off x="4492915" y="1459754"/>
              <a:ext cx="1055528" cy="1055528"/>
              <a:chOff x="4202985" y="1698354"/>
              <a:chExt cx="1055528" cy="1055528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4202985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34" name="Picture 10" descr="Resultado de imagem para bootstrap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781" y="1907844"/>
                <a:ext cx="757936" cy="6365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Agrupar 14"/>
            <p:cNvGrpSpPr/>
            <p:nvPr/>
          </p:nvGrpSpPr>
          <p:grpSpPr>
            <a:xfrm>
              <a:off x="8510273" y="1459754"/>
              <a:ext cx="1055528" cy="1055528"/>
              <a:chOff x="5931978" y="2016121"/>
              <a:chExt cx="1055528" cy="1055528"/>
            </a:xfrm>
          </p:grpSpPr>
          <p:sp>
            <p:nvSpPr>
              <p:cNvPr id="24" name="Elipse 23"/>
              <p:cNvSpPr/>
              <p:nvPr/>
            </p:nvSpPr>
            <p:spPr>
              <a:xfrm>
                <a:off x="5931978" y="2016121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5" name="Picture 24" descr="Resultado de imagem para nodejs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1992" y="2185519"/>
                <a:ext cx="698463" cy="698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Agrupar 15"/>
            <p:cNvGrpSpPr/>
            <p:nvPr/>
          </p:nvGrpSpPr>
          <p:grpSpPr>
            <a:xfrm>
              <a:off x="6501594" y="1468889"/>
              <a:ext cx="1055528" cy="1055528"/>
              <a:chOff x="2066442" y="1698354"/>
              <a:chExt cx="1055528" cy="1055528"/>
            </a:xfrm>
          </p:grpSpPr>
          <p:sp>
            <p:nvSpPr>
              <p:cNvPr id="21" name="Elipse 20"/>
              <p:cNvSpPr/>
              <p:nvPr/>
            </p:nvSpPr>
            <p:spPr>
              <a:xfrm>
                <a:off x="2066442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36" name="Picture 12" descr="Resultado de imagem para jquery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793" y="1846705"/>
                <a:ext cx="758825" cy="758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9" name="Colchete Esquerdo 28"/>
          <p:cNvSpPr/>
          <p:nvPr/>
        </p:nvSpPr>
        <p:spPr>
          <a:xfrm rot="5400000" flipH="1">
            <a:off x="5946931" y="142611"/>
            <a:ext cx="312602" cy="6081540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5086487" y="3004562"/>
            <a:ext cx="1" cy="36052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V="1">
            <a:off x="7115243" y="3007883"/>
            <a:ext cx="1" cy="36052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V="1">
            <a:off x="6096000" y="3328820"/>
            <a:ext cx="7232" cy="382242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4334607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BOOTSTRAP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6348458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JQUERY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8357138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1074396" y="2046785"/>
            <a:ext cx="1503759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HTML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CSS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JAVASCRIPT</a:t>
            </a:r>
          </a:p>
        </p:txBody>
      </p:sp>
      <p:grpSp>
        <p:nvGrpSpPr>
          <p:cNvPr id="40" name="Agrupar 39"/>
          <p:cNvGrpSpPr/>
          <p:nvPr/>
        </p:nvGrpSpPr>
        <p:grpSpPr>
          <a:xfrm>
            <a:off x="5575468" y="3639781"/>
            <a:ext cx="1055528" cy="1055528"/>
            <a:chOff x="6096000" y="5320219"/>
            <a:chExt cx="1055528" cy="1055528"/>
          </a:xfrm>
        </p:grpSpPr>
        <p:sp>
          <p:nvSpPr>
            <p:cNvPr id="23" name="Elipse 22"/>
            <p:cNvSpPr/>
            <p:nvPr/>
          </p:nvSpPr>
          <p:spPr>
            <a:xfrm>
              <a:off x="6096000" y="5320219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38" name="Picture 14" descr="Resultado de imagem para visual studio cod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289" y="5542785"/>
              <a:ext cx="612950" cy="610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Retângulo 58"/>
          <p:cNvSpPr/>
          <p:nvPr/>
        </p:nvSpPr>
        <p:spPr>
          <a:xfrm>
            <a:off x="5148049" y="4715930"/>
            <a:ext cx="194552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VISUAL STUDIO CODE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2343700" y="5443417"/>
            <a:ext cx="194552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MICROSOFT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875435" y="5443417"/>
            <a:ext cx="1945524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ARDUINO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71" name="Conector reto 70"/>
          <p:cNvCxnSpPr>
            <a:endCxn id="54" idx="2"/>
          </p:cNvCxnSpPr>
          <p:nvPr/>
        </p:nvCxnSpPr>
        <p:spPr>
          <a:xfrm>
            <a:off x="9391599" y="4882263"/>
            <a:ext cx="939450" cy="5496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67" idx="6"/>
            <a:endCxn id="57" idx="2"/>
          </p:cNvCxnSpPr>
          <p:nvPr/>
        </p:nvCxnSpPr>
        <p:spPr>
          <a:xfrm flipV="1">
            <a:off x="1835548" y="4874614"/>
            <a:ext cx="954453" cy="7923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>
            <a:off x="2790001" y="4346850"/>
            <a:ext cx="1055528" cy="1055528"/>
            <a:chOff x="254672" y="4204405"/>
            <a:chExt cx="1055528" cy="1055528"/>
          </a:xfrm>
        </p:grpSpPr>
        <p:sp>
          <p:nvSpPr>
            <p:cNvPr id="57" name="Elipse 56"/>
            <p:cNvSpPr/>
            <p:nvPr/>
          </p:nvSpPr>
          <p:spPr>
            <a:xfrm>
              <a:off x="254672" y="4204405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6" name="Picture 4" descr="Resultado de imagem para azure logo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876"/>
            <a:stretch/>
          </p:blipFill>
          <p:spPr bwMode="auto">
            <a:xfrm>
              <a:off x="438388" y="4427084"/>
              <a:ext cx="688095" cy="521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Agrupar 61"/>
          <p:cNvGrpSpPr/>
          <p:nvPr/>
        </p:nvGrpSpPr>
        <p:grpSpPr>
          <a:xfrm>
            <a:off x="8336071" y="4354499"/>
            <a:ext cx="1055528" cy="1055528"/>
            <a:chOff x="3086652" y="1482407"/>
            <a:chExt cx="1055528" cy="1055528"/>
          </a:xfrm>
        </p:grpSpPr>
        <p:sp>
          <p:nvSpPr>
            <p:cNvPr id="63" name="Elipse 62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4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Agrupar 42"/>
          <p:cNvGrpSpPr/>
          <p:nvPr/>
        </p:nvGrpSpPr>
        <p:grpSpPr>
          <a:xfrm>
            <a:off x="10331049" y="4359995"/>
            <a:ext cx="1055528" cy="1055528"/>
            <a:chOff x="10923170" y="945514"/>
            <a:chExt cx="1055528" cy="1055528"/>
          </a:xfrm>
        </p:grpSpPr>
        <p:sp>
          <p:nvSpPr>
            <p:cNvPr id="54" name="Elipse 53"/>
            <p:cNvSpPr/>
            <p:nvPr/>
          </p:nvSpPr>
          <p:spPr>
            <a:xfrm>
              <a:off x="10923170" y="945514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42" name="Picture 18" descr="Resultado de imagem para C#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1956" y="1124300"/>
              <a:ext cx="697956" cy="697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Agrupar 41"/>
          <p:cNvGrpSpPr/>
          <p:nvPr/>
        </p:nvGrpSpPr>
        <p:grpSpPr>
          <a:xfrm>
            <a:off x="780020" y="4354773"/>
            <a:ext cx="1055528" cy="1055528"/>
            <a:chOff x="6927539" y="4901188"/>
            <a:chExt cx="1055528" cy="1055528"/>
          </a:xfrm>
        </p:grpSpPr>
        <p:sp>
          <p:nvSpPr>
            <p:cNvPr id="67" name="Elipse 66"/>
            <p:cNvSpPr/>
            <p:nvPr/>
          </p:nvSpPr>
          <p:spPr>
            <a:xfrm>
              <a:off x="6927539" y="4901188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40" name="Picture 16" descr="Resultado de imagem para SQL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7196481" y="5103704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tângulo 77"/>
          <p:cNvSpPr/>
          <p:nvPr/>
        </p:nvSpPr>
        <p:spPr>
          <a:xfrm>
            <a:off x="555903" y="396759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SQL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10576188" y="4004008"/>
            <a:ext cx="561378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C#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</a:p>
        </p:txBody>
      </p:sp>
    </p:spTree>
    <p:extLst>
      <p:ext uri="{BB962C8B-B14F-4D97-AF65-F5344CB8AC3E}">
        <p14:creationId xmlns:p14="http://schemas.microsoft.com/office/powerpoint/2010/main" val="27615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RESPONSIVO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53C3B9E-A4D1-44C4-8606-47C0B0C7C645}"/>
              </a:ext>
            </a:extLst>
          </p:cNvPr>
          <p:cNvGrpSpPr/>
          <p:nvPr/>
        </p:nvGrpSpPr>
        <p:grpSpPr>
          <a:xfrm>
            <a:off x="2997752" y="1577931"/>
            <a:ext cx="5769106" cy="4485699"/>
            <a:chOff x="2997752" y="1577931"/>
            <a:chExt cx="5769106" cy="4485699"/>
          </a:xfrm>
        </p:grpSpPr>
        <p:pic>
          <p:nvPicPr>
            <p:cNvPr id="2054" name="Picture 6" descr="Resultado de imagem para MONITOR VECTO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752" y="1577931"/>
              <a:ext cx="5769106" cy="448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9C31B254-0017-4F74-8459-F8999F97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07848" y="1818167"/>
              <a:ext cx="5351361" cy="2604977"/>
            </a:xfrm>
            <a:prstGeom prst="rect">
              <a:avLst/>
            </a:prstGeom>
          </p:spPr>
        </p:pic>
      </p:grpSp>
      <p:sp>
        <p:nvSpPr>
          <p:cNvPr id="13" name="Retângulo 12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4F71602-B395-44B6-8887-E14CAEF64ADB}"/>
              </a:ext>
            </a:extLst>
          </p:cNvPr>
          <p:cNvGrpSpPr/>
          <p:nvPr/>
        </p:nvGrpSpPr>
        <p:grpSpPr>
          <a:xfrm>
            <a:off x="7534960" y="2912193"/>
            <a:ext cx="2467074" cy="3275839"/>
            <a:chOff x="7534960" y="2912193"/>
            <a:chExt cx="2467074" cy="3275839"/>
          </a:xfrm>
        </p:grpSpPr>
        <p:pic>
          <p:nvPicPr>
            <p:cNvPr id="2056" name="Picture 8" descr="Resultado de imagem para TABLET VECTOR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0" t="5208" r="16628" b="5533"/>
            <a:stretch/>
          </p:blipFill>
          <p:spPr bwMode="auto">
            <a:xfrm>
              <a:off x="7534960" y="2912193"/>
              <a:ext cx="2467074" cy="327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C04278F-2736-403F-AF79-4AA72B6EA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97971" y="3170848"/>
              <a:ext cx="2158409" cy="2746862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47FD79B-9A67-4EFD-8CD7-15E488ACC61D}"/>
              </a:ext>
            </a:extLst>
          </p:cNvPr>
          <p:cNvGrpSpPr/>
          <p:nvPr/>
        </p:nvGrpSpPr>
        <p:grpSpPr>
          <a:xfrm>
            <a:off x="2633244" y="4025899"/>
            <a:ext cx="1038599" cy="2170461"/>
            <a:chOff x="2633244" y="4025899"/>
            <a:chExt cx="1038599" cy="2170461"/>
          </a:xfrm>
        </p:grpSpPr>
        <p:pic>
          <p:nvPicPr>
            <p:cNvPr id="2058" name="Picture 10" descr="Resultado de imagem para IPHONE VECTO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244" y="4025899"/>
              <a:ext cx="1038599" cy="2170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E51EA2D-37A4-4C65-9FE2-EE7FE9A8A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84773" y="4282105"/>
              <a:ext cx="934727" cy="1655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86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DEMONSTRAÇÃO</a:t>
            </a:r>
            <a:endParaRPr lang="pt-BR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</a:p>
        </p:txBody>
      </p:sp>
    </p:spTree>
    <p:extLst>
      <p:ext uri="{BB962C8B-B14F-4D97-AF65-F5344CB8AC3E}">
        <p14:creationId xmlns:p14="http://schemas.microsoft.com/office/powerpoint/2010/main" val="19526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INSTALAÇÃO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9534496" y="103418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</a:p>
        </p:txBody>
      </p:sp>
    </p:spTree>
    <p:extLst>
      <p:ext uri="{BB962C8B-B14F-4D97-AF65-F5344CB8AC3E}">
        <p14:creationId xmlns:p14="http://schemas.microsoft.com/office/powerpoint/2010/main" val="34161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PROCESSO DE ATENDIMENTO E SUPORTE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298061" y="1122557"/>
            <a:ext cx="11595878" cy="556574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9534496" y="103418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</a:p>
        </p:txBody>
      </p:sp>
    </p:spTree>
    <p:extLst>
      <p:ext uri="{BB962C8B-B14F-4D97-AF65-F5344CB8AC3E}">
        <p14:creationId xmlns:p14="http://schemas.microsoft.com/office/powerpoint/2010/main" val="36875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HELPDESK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0"/>
          <a:stretch/>
        </p:blipFill>
        <p:spPr>
          <a:xfrm>
            <a:off x="1560415" y="3200962"/>
            <a:ext cx="2847975" cy="1356981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9534496" y="103418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533" y="2490352"/>
            <a:ext cx="5715389" cy="277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-5907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MEDIDOR DE TEMPERATURA E</a:t>
            </a:r>
          </a:p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UMIDADE COM ARDUÍNO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3919022" y="577039"/>
            <a:ext cx="4353952" cy="4353952"/>
            <a:chOff x="3919022" y="577039"/>
            <a:chExt cx="4353952" cy="4353952"/>
          </a:xfrm>
        </p:grpSpPr>
        <p:sp>
          <p:nvSpPr>
            <p:cNvPr id="21" name="Elipse 20"/>
            <p:cNvSpPr/>
            <p:nvPr/>
          </p:nvSpPr>
          <p:spPr>
            <a:xfrm>
              <a:off x="3919022" y="577039"/>
              <a:ext cx="4353952" cy="4353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Resultado de imagem para ARDUINO UN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342" y="1739014"/>
              <a:ext cx="2145309" cy="151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m para thermomet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294" y="2143980"/>
              <a:ext cx="1987223" cy="1987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597" y="2173797"/>
              <a:ext cx="1960359" cy="1960359"/>
            </a:xfrm>
            <a:prstGeom prst="rect">
              <a:avLst/>
            </a:prstGeom>
          </p:spPr>
        </p:pic>
      </p:grpSp>
      <p:sp>
        <p:nvSpPr>
          <p:cNvPr id="13" name="Retângulo 12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</a:p>
        </p:txBody>
      </p:sp>
    </p:spTree>
    <p:extLst>
      <p:ext uri="{BB962C8B-B14F-4D97-AF65-F5344CB8AC3E}">
        <p14:creationId xmlns:p14="http://schemas.microsoft.com/office/powerpoint/2010/main" val="5362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RESULTADOS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</a:p>
        </p:txBody>
      </p:sp>
    </p:spTree>
    <p:extLst>
      <p:ext uri="{BB962C8B-B14F-4D97-AF65-F5344CB8AC3E}">
        <p14:creationId xmlns:p14="http://schemas.microsoft.com/office/powerpoint/2010/main" val="35765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PROCESSO DE APRENDIZAGEM COM O PROJETO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</a:p>
        </p:txBody>
      </p:sp>
      <p:sp>
        <p:nvSpPr>
          <p:cNvPr id="8" name="Retângulo 7"/>
          <p:cNvSpPr/>
          <p:nvPr/>
        </p:nvSpPr>
        <p:spPr>
          <a:xfrm>
            <a:off x="9952944" y="783562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</a:p>
        </p:txBody>
      </p:sp>
      <p:sp>
        <p:nvSpPr>
          <p:cNvPr id="9" name="Retângulo 8"/>
          <p:cNvSpPr/>
          <p:nvPr/>
        </p:nvSpPr>
        <p:spPr>
          <a:xfrm>
            <a:off x="9549309" y="1440124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534496" y="2160186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</a:p>
        </p:txBody>
      </p:sp>
    </p:spTree>
    <p:extLst>
      <p:ext uri="{BB962C8B-B14F-4D97-AF65-F5344CB8AC3E}">
        <p14:creationId xmlns:p14="http://schemas.microsoft.com/office/powerpoint/2010/main" val="16562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13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14" name="Retângulo 13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5696697"/>
            <a:ext cx="4292600" cy="1144693"/>
          </a:xfrm>
          <a:prstGeom prst="rect">
            <a:avLst/>
          </a:prstGeom>
          <a:effectLst/>
        </p:spPr>
      </p:pic>
      <p:sp>
        <p:nvSpPr>
          <p:cNvPr id="15" name="Retângulo 14"/>
          <p:cNvSpPr/>
          <p:nvPr/>
        </p:nvSpPr>
        <p:spPr>
          <a:xfrm>
            <a:off x="2139561" y="2393422"/>
            <a:ext cx="7912878" cy="1862048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1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0BRIGADO!</a:t>
            </a:r>
            <a:endParaRPr lang="pt-BR" sz="115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16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145593" y="103053"/>
            <a:ext cx="2445207" cy="84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4"/>
          <a:stretch/>
        </p:blipFill>
        <p:spPr>
          <a:xfrm>
            <a:off x="9690100" y="-5907"/>
            <a:ext cx="2450842" cy="1093658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9952944" y="783562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9549309" y="1440124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9534496" y="2160186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</a:p>
        </p:txBody>
      </p:sp>
    </p:spTree>
    <p:extLst>
      <p:ext uri="{BB962C8B-B14F-4D97-AF65-F5344CB8AC3E}">
        <p14:creationId xmlns:p14="http://schemas.microsoft.com/office/powerpoint/2010/main" val="62374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Agrupar 1"/>
          <p:cNvGrpSpPr/>
          <p:nvPr/>
        </p:nvGrpSpPr>
        <p:grpSpPr>
          <a:xfrm>
            <a:off x="1162350" y="2057400"/>
            <a:ext cx="3644106" cy="3644106"/>
            <a:chOff x="1251250" y="1804754"/>
            <a:chExt cx="4353952" cy="4353952"/>
          </a:xfrm>
        </p:grpSpPr>
        <p:sp>
          <p:nvSpPr>
            <p:cNvPr id="10" name="Elipse 9"/>
            <p:cNvSpPr/>
            <p:nvPr/>
          </p:nvSpPr>
          <p:spPr>
            <a:xfrm>
              <a:off x="1251250" y="1804754"/>
              <a:ext cx="4353952" cy="4353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Imagem relacionada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6" b="89929" l="6894" r="953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5" t="2389" r="6849" b="18259"/>
            <a:stretch/>
          </p:blipFill>
          <p:spPr bwMode="auto">
            <a:xfrm>
              <a:off x="1814639" y="2596784"/>
              <a:ext cx="2363310" cy="1594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5" t="9335" r="10598" b="11235"/>
            <a:stretch/>
          </p:blipFill>
          <p:spPr>
            <a:xfrm>
              <a:off x="2907004" y="3382599"/>
              <a:ext cx="1921071" cy="1845399"/>
            </a:xfrm>
            <a:prstGeom prst="rect">
              <a:avLst/>
            </a:prstGeom>
          </p:spPr>
        </p:pic>
      </p:grp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CONTEXTO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9952944" y="103418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</a:p>
        </p:txBody>
      </p:sp>
    </p:spTree>
    <p:extLst>
      <p:ext uri="{BB962C8B-B14F-4D97-AF65-F5344CB8AC3E}">
        <p14:creationId xmlns:p14="http://schemas.microsoft.com/office/powerpoint/2010/main" val="6734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JUSTIFICATIVA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/>
          <p:cNvGrpSpPr/>
          <p:nvPr/>
        </p:nvGrpSpPr>
        <p:grpSpPr>
          <a:xfrm>
            <a:off x="1162350" y="2057400"/>
            <a:ext cx="3644106" cy="3644106"/>
            <a:chOff x="1162350" y="2057400"/>
            <a:chExt cx="3644106" cy="3644106"/>
          </a:xfrm>
        </p:grpSpPr>
        <p:sp>
          <p:nvSpPr>
            <p:cNvPr id="10" name="Elipse 9"/>
            <p:cNvSpPr/>
            <p:nvPr/>
          </p:nvSpPr>
          <p:spPr>
            <a:xfrm>
              <a:off x="1162350" y="2057400"/>
              <a:ext cx="3644106" cy="3644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2" name="Picture 2" descr="Resultado de imagem para MONEY vecto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550" y="2616200"/>
              <a:ext cx="2576459" cy="2576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tângulo 12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56D9A76-5F22-4559-8295-EB71E94956C6}"/>
              </a:ext>
            </a:extLst>
          </p:cNvPr>
          <p:cNvGrpSpPr/>
          <p:nvPr/>
        </p:nvGrpSpPr>
        <p:grpSpPr>
          <a:xfrm>
            <a:off x="5894376" y="2517614"/>
            <a:ext cx="3327952" cy="2587609"/>
            <a:chOff x="2997752" y="1577931"/>
            <a:chExt cx="5769106" cy="4485699"/>
          </a:xfrm>
        </p:grpSpPr>
        <p:pic>
          <p:nvPicPr>
            <p:cNvPr id="15" name="Picture 6" descr="Resultado de imagem para MONITOR VECTOR">
              <a:extLst>
                <a:ext uri="{FF2B5EF4-FFF2-40B4-BE49-F238E27FC236}">
                  <a16:creationId xmlns:a16="http://schemas.microsoft.com/office/drawing/2014/main" id="{6BE240E2-7FFB-4263-8B9A-0EB81A70A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752" y="1577931"/>
              <a:ext cx="5769106" cy="448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6CCA4E70-293F-43F2-875A-5EAFE5F3E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07847" y="1812127"/>
              <a:ext cx="5351362" cy="2633030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B58EDC4-BF0F-418B-B71A-C837ABBC1988}"/>
              </a:ext>
            </a:extLst>
          </p:cNvPr>
          <p:cNvGrpSpPr/>
          <p:nvPr/>
        </p:nvGrpSpPr>
        <p:grpSpPr>
          <a:xfrm>
            <a:off x="8894777" y="3214050"/>
            <a:ext cx="1423150" cy="1889692"/>
            <a:chOff x="7534960" y="2912193"/>
            <a:chExt cx="2467074" cy="3275839"/>
          </a:xfrm>
        </p:grpSpPr>
        <p:pic>
          <p:nvPicPr>
            <p:cNvPr id="18" name="Picture 8" descr="Resultado de imagem para TABLET VECTOR">
              <a:extLst>
                <a:ext uri="{FF2B5EF4-FFF2-40B4-BE49-F238E27FC236}">
                  <a16:creationId xmlns:a16="http://schemas.microsoft.com/office/drawing/2014/main" id="{32ACD9F4-E204-40AC-868A-8526887355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0" t="5208" r="16628" b="5533"/>
            <a:stretch/>
          </p:blipFill>
          <p:spPr bwMode="auto">
            <a:xfrm>
              <a:off x="7534960" y="2912193"/>
              <a:ext cx="2467074" cy="327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13AC957E-6055-4665-806D-6E3B015CC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97969" y="3170848"/>
              <a:ext cx="2158408" cy="2746863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35848B9-63A1-4F69-AF1A-954920296EAF}"/>
              </a:ext>
            </a:extLst>
          </p:cNvPr>
          <p:cNvGrpSpPr/>
          <p:nvPr/>
        </p:nvGrpSpPr>
        <p:grpSpPr>
          <a:xfrm>
            <a:off x="10132230" y="3851695"/>
            <a:ext cx="599124" cy="1252047"/>
            <a:chOff x="2633244" y="4025899"/>
            <a:chExt cx="1038599" cy="2170461"/>
          </a:xfrm>
        </p:grpSpPr>
        <p:pic>
          <p:nvPicPr>
            <p:cNvPr id="21" name="Picture 10" descr="Resultado de imagem para IPHONE VECTOR">
              <a:extLst>
                <a:ext uri="{FF2B5EF4-FFF2-40B4-BE49-F238E27FC236}">
                  <a16:creationId xmlns:a16="http://schemas.microsoft.com/office/drawing/2014/main" id="{37317431-C7B8-46C9-8C39-19879373A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244" y="4025899"/>
              <a:ext cx="1038599" cy="2170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AAB66BDC-8F59-4C76-A4C2-96819C0C2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84773" y="4282105"/>
              <a:ext cx="934727" cy="1655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96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DE TEMPERATURA E UMIDADE PARA INCUBADORAS NEONATAL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9534496" y="103418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</a:p>
        </p:txBody>
      </p:sp>
    </p:spTree>
    <p:extLst>
      <p:ext uri="{BB962C8B-B14F-4D97-AF65-F5344CB8AC3E}">
        <p14:creationId xmlns:p14="http://schemas.microsoft.com/office/powerpoint/2010/main" val="10336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96620"/>
              </p:ext>
            </p:extLst>
          </p:nvPr>
        </p:nvGraphicFramePr>
        <p:xfrm>
          <a:off x="266700" y="1294689"/>
          <a:ext cx="6578600" cy="53608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791">
                  <a:extLst>
                    <a:ext uri="{9D8B030D-6E8A-4147-A177-3AD203B41FA5}">
                      <a16:colId xmlns:a16="http://schemas.microsoft.com/office/drawing/2014/main" val="1568329710"/>
                    </a:ext>
                  </a:extLst>
                </a:gridCol>
                <a:gridCol w="4290817">
                  <a:extLst>
                    <a:ext uri="{9D8B030D-6E8A-4147-A177-3AD203B41FA5}">
                      <a16:colId xmlns:a16="http://schemas.microsoft.com/office/drawing/2014/main" val="1871891061"/>
                    </a:ext>
                  </a:extLst>
                </a:gridCol>
                <a:gridCol w="1978992">
                  <a:extLst>
                    <a:ext uri="{9D8B030D-6E8A-4147-A177-3AD203B41FA5}">
                      <a16:colId xmlns:a16="http://schemas.microsoft.com/office/drawing/2014/main" val="579065303"/>
                    </a:ext>
                  </a:extLst>
                </a:gridCol>
              </a:tblGrid>
              <a:tr h="291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585819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A aplicação web terá sistema de login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273268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acessar o sistema o usuário deverá ter um cadastro prévio;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794314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Cada usuário terá um nível de acesso (Administradores, Médicos e Enfermeiros);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518698"/>
                  </a:ext>
                </a:extLst>
              </a:tr>
              <a:tr h="291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fazer o CRUD de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5861265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o CRUD de recém-nascidos nas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575384"/>
                  </a:ext>
                </a:extLst>
              </a:tr>
              <a:tr h="944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6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obter temperatura e umidade das incubadoras físicas relacionadas  a cada incubadora cadastrada;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989410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7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exibir dados de temperatura e umidade em forma de gráfico;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7018614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8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dar alta a um recém-nascido seguido de um relatório;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745648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9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ambiente web será totalmente responsivo;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5670915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10751"/>
              </p:ext>
            </p:extLst>
          </p:nvPr>
        </p:nvGraphicFramePr>
        <p:xfrm>
          <a:off x="7137676" y="1294689"/>
          <a:ext cx="4761948" cy="5372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541">
                  <a:extLst>
                    <a:ext uri="{9D8B030D-6E8A-4147-A177-3AD203B41FA5}">
                      <a16:colId xmlns:a16="http://schemas.microsoft.com/office/drawing/2014/main" val="946642547"/>
                    </a:ext>
                  </a:extLst>
                </a:gridCol>
                <a:gridCol w="2508558">
                  <a:extLst>
                    <a:ext uri="{9D8B030D-6E8A-4147-A177-3AD203B41FA5}">
                      <a16:colId xmlns:a16="http://schemas.microsoft.com/office/drawing/2014/main" val="2882887969"/>
                    </a:ext>
                  </a:extLst>
                </a:gridCol>
                <a:gridCol w="1969849">
                  <a:extLst>
                    <a:ext uri="{9D8B030D-6E8A-4147-A177-3AD203B41FA5}">
                      <a16:colId xmlns:a16="http://schemas.microsoft.com/office/drawing/2014/main" val="1670058364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NÂO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653519"/>
                  </a:ext>
                </a:extLst>
              </a:tr>
              <a:tr h="8934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ficará em produção em plataforma Cloud Azure com Windows Server;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 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003131"/>
                  </a:ext>
                </a:extLst>
              </a:tr>
              <a:tr h="5956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contará com um Arduino UNO e um sensor DHT11;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3650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o sistema ser executado com performance  deverá estar conectado a uma rede 4MB (Mínimo) via Wifi;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7535889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de desempenho: Processador Clock 2.0, RAM 4 GB, Armazenamento 1 GB escalável (Mínimo) em Cloud;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56318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poderá ser executado em navegadores: Opera, Chrome, Edge, Firefox. O sistema não dará suporte ao navegador Internet Explorer;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6794137"/>
                  </a:ext>
                </a:extLst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126222" y="198787"/>
            <a:ext cx="69857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REQUISITOS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</a:p>
        </p:txBody>
      </p:sp>
    </p:spTree>
    <p:extLst>
      <p:ext uri="{BB962C8B-B14F-4D97-AF65-F5344CB8AC3E}">
        <p14:creationId xmlns:p14="http://schemas.microsoft.com/office/powerpoint/2010/main" val="7656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METODOLOGIA ÁGIL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734174" y="2338243"/>
            <a:ext cx="2178122" cy="2178122"/>
            <a:chOff x="734174" y="2338243"/>
            <a:chExt cx="2178122" cy="2178122"/>
          </a:xfrm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grpSp>
        <p:nvGrpSpPr>
          <p:cNvPr id="3" name="Agrupar 2"/>
          <p:cNvGrpSpPr/>
          <p:nvPr/>
        </p:nvGrpSpPr>
        <p:grpSpPr>
          <a:xfrm>
            <a:off x="3576620" y="2312259"/>
            <a:ext cx="2178122" cy="2178122"/>
            <a:chOff x="3576620" y="2312259"/>
            <a:chExt cx="2178122" cy="2178122"/>
          </a:xfrm>
        </p:grpSpPr>
        <p:sp>
          <p:nvSpPr>
            <p:cNvPr id="15" name="Elipse 14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sp>
        <p:nvSpPr>
          <p:cNvPr id="19" name="Retângulo 18"/>
          <p:cNvSpPr/>
          <p:nvPr/>
        </p:nvSpPr>
        <p:spPr>
          <a:xfrm>
            <a:off x="6542635" y="465457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383824" y="465304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59451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OWNER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701446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SCRUM MASTER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grpSp>
        <p:nvGrpSpPr>
          <p:cNvPr id="36" name="Agrupar 35"/>
          <p:cNvGrpSpPr/>
          <p:nvPr/>
        </p:nvGrpSpPr>
        <p:grpSpPr>
          <a:xfrm>
            <a:off x="6419066" y="2211400"/>
            <a:ext cx="2178122" cy="2275319"/>
            <a:chOff x="6419066" y="2211400"/>
            <a:chExt cx="2178122" cy="2275319"/>
          </a:xfrm>
        </p:grpSpPr>
        <p:sp>
          <p:nvSpPr>
            <p:cNvPr id="10" name="Elipse 9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433" y="2211400"/>
              <a:ext cx="1603387" cy="1835055"/>
            </a:xfrm>
            <a:prstGeom prst="rect">
              <a:avLst/>
            </a:prstGeom>
          </p:spPr>
        </p:pic>
      </p:grpSp>
      <p:grpSp>
        <p:nvGrpSpPr>
          <p:cNvPr id="35" name="Agrupar 34"/>
          <p:cNvGrpSpPr/>
          <p:nvPr/>
        </p:nvGrpSpPr>
        <p:grpSpPr>
          <a:xfrm>
            <a:off x="9261512" y="2312259"/>
            <a:ext cx="2178122" cy="2178122"/>
            <a:chOff x="9261512" y="2312259"/>
            <a:chExt cx="2178122" cy="2178122"/>
          </a:xfrm>
        </p:grpSpPr>
        <p:sp>
          <p:nvSpPr>
            <p:cNvPr id="16" name="Elipse 15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8963" y="2351620"/>
              <a:ext cx="1597290" cy="1694835"/>
            </a:xfrm>
            <a:prstGeom prst="rect">
              <a:avLst/>
            </a:prstGeom>
          </p:spPr>
        </p:pic>
      </p:grpSp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8"/>
          <a:srcRect t="3922" r="574" b="246"/>
          <a:stretch/>
        </p:blipFill>
        <p:spPr>
          <a:xfrm>
            <a:off x="197993" y="1752600"/>
            <a:ext cx="6723508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42" name="Imagem 41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1153" r="54053" b="1598"/>
          <a:stretch/>
        </p:blipFill>
        <p:spPr bwMode="auto">
          <a:xfrm>
            <a:off x="7000897" y="1752600"/>
            <a:ext cx="4947411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126222" y="124822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965320" y="127125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SPRINTS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</a:p>
        </p:txBody>
      </p:sp>
    </p:spTree>
    <p:extLst>
      <p:ext uri="{BB962C8B-B14F-4D97-AF65-F5344CB8AC3E}">
        <p14:creationId xmlns:p14="http://schemas.microsoft.com/office/powerpoint/2010/main" val="37309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732853" y="91989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349861" y="281269"/>
            <a:ext cx="2178122" cy="2178122"/>
            <a:chOff x="734174" y="2338243"/>
            <a:chExt cx="2178122" cy="2178122"/>
          </a:xfrm>
          <a:effectLst/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3985723" y="232217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2585311" y="443535"/>
            <a:ext cx="3026685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Yudi Ganeko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4211010" y="5136284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9685873" y="1607817"/>
            <a:ext cx="2178122" cy="2178122"/>
            <a:chOff x="3576620" y="2312259"/>
            <a:chExt cx="2178122" cy="2178122"/>
          </a:xfrm>
          <a:effectLst/>
        </p:grpSpPr>
        <p:sp>
          <p:nvSpPr>
            <p:cNvPr id="24" name="Elipse 23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564554" y="3699968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/>
          <p:cNvGrpSpPr/>
          <p:nvPr/>
        </p:nvGrpSpPr>
        <p:grpSpPr>
          <a:xfrm>
            <a:off x="9694221" y="4478859"/>
            <a:ext cx="2178122" cy="2178122"/>
            <a:chOff x="9261512" y="2312259"/>
            <a:chExt cx="2178122" cy="2178122"/>
          </a:xfrm>
          <a:effectLst/>
        </p:grpSpPr>
        <p:sp>
          <p:nvSpPr>
            <p:cNvPr id="33" name="Elipse 32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631" y="2444571"/>
              <a:ext cx="1601884" cy="1601884"/>
            </a:xfrm>
            <a:prstGeom prst="rect">
              <a:avLst/>
            </a:prstGeom>
          </p:spPr>
        </p:pic>
        <p:pic>
          <p:nvPicPr>
            <p:cNvPr id="36" name="Picture 8" descr="https://3dsupply.de/en/composition/noob-cap-cap-cap-front~eJwdijkKgDAQRa8SppYwk_xsXkUsBC0CggHTiXc3Y_mWh1qn2QhySbGIE8uToToU7Uff6kkD-78ElwEW7_6lXbdKnbUughgSPEdYXrUPGQW6ag8Z6f0Ad2cYzg==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817" y="2350360"/>
              <a:ext cx="945583" cy="64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/>
          <p:cNvGrpSpPr/>
          <p:nvPr/>
        </p:nvGrpSpPr>
        <p:grpSpPr>
          <a:xfrm>
            <a:off x="349861" y="3137775"/>
            <a:ext cx="2178122" cy="2276565"/>
            <a:chOff x="6419066" y="2210154"/>
            <a:chExt cx="2178122" cy="2276565"/>
          </a:xfrm>
          <a:effectLst/>
        </p:grpSpPr>
        <p:sp>
          <p:nvSpPr>
            <p:cNvPr id="32" name="Elipse 31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093" y="2444571"/>
              <a:ext cx="1601884" cy="1601884"/>
            </a:xfrm>
            <a:prstGeom prst="rect">
              <a:avLst/>
            </a:prstGeom>
          </p:spPr>
        </p:pic>
        <p:pic>
          <p:nvPicPr>
            <p:cNvPr id="37" name="Picture 2" descr="Imagem relacionada"/>
            <p:cNvPicPr>
              <a:picLocks noChangeAspect="1" noChangeArrowheads="1"/>
            </p:cNvPicPr>
            <p:nvPr/>
          </p:nvPicPr>
          <p:blipFill>
            <a:blip r:embed="rId10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9588" b="85052" l="1799" r="96403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24223" y="2210154"/>
              <a:ext cx="1091511" cy="92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tângulo 39"/>
          <p:cNvSpPr/>
          <p:nvPr/>
        </p:nvSpPr>
        <p:spPr>
          <a:xfrm>
            <a:off x="6893547" y="1848190"/>
            <a:ext cx="28929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Rodolfo Gregório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511095" y="4667275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Matheus de Oliveira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100752" y="3226768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Bezerra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2588983" y="945156"/>
            <a:ext cx="63429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front-end</a:t>
            </a: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Planejamento do projeto 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Documentação do projeto    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3260035" y="2339232"/>
            <a:ext cx="63611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back-end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planejamento do projeto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</a:t>
            </a:r>
            <a:r>
              <a:rPr lang="pt-B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ocumentação do projeto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2585311" y="3726868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 banco de dados</a:t>
            </a: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4167320" y="5168356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dos processos de help desk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</a:p>
        </p:txBody>
      </p:sp>
    </p:spTree>
    <p:extLst>
      <p:ext uri="{BB962C8B-B14F-4D97-AF65-F5344CB8AC3E}">
        <p14:creationId xmlns:p14="http://schemas.microsoft.com/office/powerpoint/2010/main" val="333021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GESTÃO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4"/>
          <a:stretch>
            <a:fillRect/>
          </a:stretch>
        </p:blipFill>
        <p:spPr>
          <a:xfrm>
            <a:off x="2162092" y="2078086"/>
            <a:ext cx="7867816" cy="3807288"/>
          </a:xfrm>
          <a:prstGeom prst="rect">
            <a:avLst/>
          </a:prstGeom>
        </p:spPr>
      </p:pic>
      <p:pic>
        <p:nvPicPr>
          <p:cNvPr id="1028" name="Picture 4" descr="Resultado de imagem para trel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5098789"/>
            <a:ext cx="3244232" cy="997097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5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8509000" y="6019686"/>
            <a:ext cx="199191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</a:p>
        </p:txBody>
      </p:sp>
    </p:spTree>
    <p:extLst>
      <p:ext uri="{BB962C8B-B14F-4D97-AF65-F5344CB8AC3E}">
        <p14:creationId xmlns:p14="http://schemas.microsoft.com/office/powerpoint/2010/main" val="2298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508</Words>
  <Application>Microsoft Office PowerPoint</Application>
  <PresentationFormat>Widescreen</PresentationFormat>
  <Paragraphs>168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Exo 2 Extra Light</vt:lpstr>
      <vt:lpstr>Exo 2 Medium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108</cp:revision>
  <dcterms:created xsi:type="dcterms:W3CDTF">2018-11-27T18:14:46Z</dcterms:created>
  <dcterms:modified xsi:type="dcterms:W3CDTF">2018-12-04T17:36:03Z</dcterms:modified>
</cp:coreProperties>
</file>