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88" r:id="rId4"/>
    <p:sldId id="258" r:id="rId5"/>
    <p:sldId id="256" r:id="rId6"/>
    <p:sldId id="265" r:id="rId7"/>
    <p:sldId id="287" r:id="rId8"/>
    <p:sldId id="260" r:id="rId9"/>
    <p:sldId id="261" r:id="rId10"/>
    <p:sldId id="262" r:id="rId11"/>
    <p:sldId id="266" r:id="rId12"/>
    <p:sldId id="273" r:id="rId13"/>
    <p:sldId id="268" r:id="rId14"/>
    <p:sldId id="269" r:id="rId15"/>
    <p:sldId id="271" r:id="rId16"/>
    <p:sldId id="274" r:id="rId17"/>
    <p:sldId id="276" r:id="rId18"/>
    <p:sldId id="277" r:id="rId19"/>
    <p:sldId id="284" r:id="rId20"/>
    <p:sldId id="280" r:id="rId21"/>
    <p:sldId id="285" r:id="rId22"/>
    <p:sldId id="282" r:id="rId23"/>
    <p:sldId id="2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Yudi Ganeko" initials="LYG" lastIdx="1" clrIdx="0">
    <p:extLst>
      <p:ext uri="{19B8F6BF-5375-455C-9EA6-DF929625EA0E}">
        <p15:presenceInfo xmlns:p15="http://schemas.microsoft.com/office/powerpoint/2012/main" userId="918279df19e798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010"/>
    <a:srgbClr val="68CBCC"/>
    <a:srgbClr val="57C1BE"/>
    <a:srgbClr val="7BC1DB"/>
    <a:srgbClr val="299BC6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519" autoAdjust="0"/>
  </p:normalViewPr>
  <p:slideViewPr>
    <p:cSldViewPr snapToGrid="0">
      <p:cViewPr>
        <p:scale>
          <a:sx n="66" d="100"/>
          <a:sy n="66" d="100"/>
        </p:scale>
        <p:origin x="300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49.png"/><Relationship Id="rId3" Type="http://schemas.microsoft.com/office/2007/relationships/hdphoto" Target="../media/hdphoto1.wdp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microsoft.com/office/2007/relationships/hdphoto" Target="../media/hdphoto10.wdp"/><Relationship Id="rId2" Type="http://schemas.openxmlformats.org/officeDocument/2006/relationships/image" Target="../media/image7.png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microsoft.com/office/2007/relationships/hdphoto" Target="../media/hdphoto9.wdp"/><Relationship Id="rId10" Type="http://schemas.openxmlformats.org/officeDocument/2006/relationships/image" Target="../media/image43.png"/><Relationship Id="rId19" Type="http://schemas.openxmlformats.org/officeDocument/2006/relationships/image" Target="../media/image50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microsoft.com/office/2007/relationships/hdphoto" Target="../media/hdphoto1.wdp"/><Relationship Id="rId7" Type="http://schemas.openxmlformats.org/officeDocument/2006/relationships/image" Target="../media/image54.png"/><Relationship Id="rId12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6.png"/><Relationship Id="rId5" Type="http://schemas.openxmlformats.org/officeDocument/2006/relationships/image" Target="../media/image53.png"/><Relationship Id="rId10" Type="http://schemas.openxmlformats.org/officeDocument/2006/relationships/image" Target="../media/image31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58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microsoft.com/office/2007/relationships/hdphoto" Target="../media/hdphoto1.wdp"/><Relationship Id="rId7" Type="http://schemas.microsoft.com/office/2007/relationships/hdphoto" Target="../media/hdphoto11.wdp"/><Relationship Id="rId12" Type="http://schemas.openxmlformats.org/officeDocument/2006/relationships/image" Target="../media/image6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3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microsoft.com/office/2007/relationships/hdphoto" Target="../media/hdphoto7.wdp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EDCEECEC-C7A7-42B0-92B0-556E58C2D97D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ED7D7B9-52F9-4AE8-8186-F92722AC746F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6182507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728492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6383810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6503711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974644" y="3961174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6993361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017441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979880" y="2595890"/>
            <a:ext cx="1773012" cy="400577"/>
          </a:xfrm>
          <a:prstGeom prst="bentConnector3">
            <a:avLst>
              <a:gd name="adj1" fmla="val 218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7262376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6568819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648695" y="5003945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586797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4790685" y="2016121"/>
            <a:ext cx="1055528" cy="1055528"/>
            <a:chOff x="5931978" y="2016121"/>
            <a:chExt cx="1055528" cy="1055528"/>
          </a:xfrm>
        </p:grpSpPr>
        <p:sp>
          <p:nvSpPr>
            <p:cNvPr id="50" name="Elipse 49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tângulo 52"/>
          <p:cNvSpPr/>
          <p:nvPr/>
        </p:nvSpPr>
        <p:spPr>
          <a:xfrm>
            <a:off x="4366143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745257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164319" y="-1684171"/>
            <a:ext cx="216155" cy="7170881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6465236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705274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4356709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4355122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4367353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4356709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7005934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4308838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4559187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4425321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7318044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9290181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9353934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9290181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8048888" y="2018800"/>
            <a:ext cx="207301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NO SQL SERVER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BE8EA85-3B27-4325-A2E1-239BEC91ACD7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ARDUINO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EB56AF2B-1DFB-437F-A692-B8AAC5F68C53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7639" y="3270917"/>
              <a:ext cx="1933527" cy="1976085"/>
              <a:chOff x="1751346" y="3027433"/>
              <a:chExt cx="2469860" cy="2524220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6613" y="3027433"/>
                <a:ext cx="1579327" cy="19164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1346" y="4837710"/>
                <a:ext cx="2469860" cy="713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Retângulo 11"/>
          <p:cNvSpPr/>
          <p:nvPr/>
        </p:nvSpPr>
        <p:spPr>
          <a:xfrm>
            <a:off x="5155032" y="2686142"/>
            <a:ext cx="663056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ALTA DISPONIBILIDADE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155033" y="3501749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ELASTICIDADE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155033" y="4317357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FACILIDADE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2" charset="0"/>
            </a:endParaRPr>
          </a:p>
        </p:txBody>
      </p:sp>
      <p:pic>
        <p:nvPicPr>
          <p:cNvPr id="1027" name="Picture 3" descr="C:\Users\Rodolfo\Pictures\0576.sql-serv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78" y="2057399"/>
            <a:ext cx="1495227" cy="121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odeloLog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96" y="1440177"/>
            <a:ext cx="7617407" cy="493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0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7758112" y="732291"/>
            <a:ext cx="3990975" cy="25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esultado de imagem para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67" y="2169295"/>
            <a:ext cx="1127425" cy="7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1" y="1594243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>
            <a:off x="2445388" y="2613534"/>
            <a:ext cx="123772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6" y="2103127"/>
            <a:ext cx="932370" cy="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5020728" y="2601371"/>
            <a:ext cx="67518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45731" y="2609432"/>
            <a:ext cx="91238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5054328" y="1339036"/>
            <a:ext cx="641587" cy="1065034"/>
            <a:chOff x="5610926" y="907462"/>
            <a:chExt cx="914479" cy="151803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26" y="907462"/>
              <a:ext cx="914479" cy="1518036"/>
            </a:xfrm>
            <a:prstGeom prst="rect">
              <a:avLst/>
            </a:prstGeom>
          </p:spPr>
        </p:pic>
        <p:pic>
          <p:nvPicPr>
            <p:cNvPr id="2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831" y="994238"/>
              <a:ext cx="735704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0" y="1339036"/>
            <a:ext cx="641587" cy="106503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549660" y="4247395"/>
            <a:ext cx="1903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final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235616" y="2687315"/>
            <a:ext cx="1657269" cy="410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450419" y="2663087"/>
            <a:ext cx="1657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671555" y="3907494"/>
            <a:ext cx="9344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49905" y="2695518"/>
            <a:ext cx="836346" cy="237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</a:p>
        </p:txBody>
      </p:sp>
      <p:pic>
        <p:nvPicPr>
          <p:cNvPr id="39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7" y="1749240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4" y="1915557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Agrupar 97"/>
          <p:cNvGrpSpPr/>
          <p:nvPr/>
        </p:nvGrpSpPr>
        <p:grpSpPr>
          <a:xfrm>
            <a:off x="6990006" y="1348016"/>
            <a:ext cx="641587" cy="1065034"/>
            <a:chOff x="6990006" y="1348016"/>
            <a:chExt cx="641587" cy="106503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6" y="1348016"/>
              <a:ext cx="641587" cy="1065034"/>
            </a:xfrm>
            <a:prstGeom prst="rect">
              <a:avLst/>
            </a:prstGeom>
          </p:spPr>
        </p:pic>
        <p:pic>
          <p:nvPicPr>
            <p:cNvPr id="41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63" y="1405513"/>
              <a:ext cx="496379" cy="49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5412" r="14200" b="15874"/>
          <a:stretch/>
        </p:blipFill>
        <p:spPr bwMode="auto">
          <a:xfrm>
            <a:off x="2808376" y="1405261"/>
            <a:ext cx="505609" cy="4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m para azur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199243"/>
            <a:ext cx="1277746" cy="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8765380" y="2012592"/>
            <a:ext cx="517643" cy="6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5159310" y="4067629"/>
            <a:ext cx="2729217" cy="2425283"/>
          </a:xfrm>
          <a:prstGeom prst="rect">
            <a:avLst/>
          </a:prstGeom>
          <a:noFill/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6" y="4817904"/>
            <a:ext cx="1421720" cy="14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6673518" y="6396310"/>
            <a:ext cx="1317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Usuário</a:t>
            </a:r>
            <a:endParaRPr lang="pt-B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808376" y="4647505"/>
            <a:ext cx="2564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responsivo centralizador de dados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064250" y="5741752"/>
            <a:ext cx="22982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Gerenciamento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Gráficos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Estatísticas –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22" y="4864110"/>
            <a:ext cx="1699594" cy="1695293"/>
          </a:xfrm>
          <a:prstGeom prst="rect">
            <a:avLst/>
          </a:prstGeom>
        </p:spPr>
      </p:pic>
      <p:cxnSp>
        <p:nvCxnSpPr>
          <p:cNvPr id="99" name="Conector Angulado 98"/>
          <p:cNvCxnSpPr>
            <a:stCxn id="19" idx="0"/>
            <a:endCxn id="1030" idx="2"/>
          </p:cNvCxnSpPr>
          <p:nvPr/>
        </p:nvCxnSpPr>
        <p:spPr>
          <a:xfrm rot="5400000" flipH="1" flipV="1">
            <a:off x="7730545" y="2044575"/>
            <a:ext cx="816428" cy="3229681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Agrupar 111"/>
          <p:cNvGrpSpPr/>
          <p:nvPr/>
        </p:nvGrpSpPr>
        <p:grpSpPr>
          <a:xfrm>
            <a:off x="7789337" y="3293051"/>
            <a:ext cx="676318" cy="676318"/>
            <a:chOff x="5931978" y="2016121"/>
            <a:chExt cx="1055528" cy="1055528"/>
          </a:xfrm>
        </p:grpSpPr>
        <p:sp>
          <p:nvSpPr>
            <p:cNvPr id="113" name="Elipse 112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4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Agrupar 114"/>
          <p:cNvGrpSpPr/>
          <p:nvPr/>
        </p:nvGrpSpPr>
        <p:grpSpPr>
          <a:xfrm rot="10800000">
            <a:off x="7819125" y="4136227"/>
            <a:ext cx="1856200" cy="1118192"/>
            <a:chOff x="6345195" y="4525282"/>
            <a:chExt cx="2578023" cy="1553025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57694" y="4012783"/>
              <a:ext cx="1553025" cy="2578023"/>
            </a:xfrm>
            <a:prstGeom prst="rect">
              <a:avLst/>
            </a:prstGeom>
          </p:spPr>
        </p:pic>
        <p:pic>
          <p:nvPicPr>
            <p:cNvPr id="117" name="Picture 20" descr="Resultado de imagem para html css javascrip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28142" y="4785199"/>
              <a:ext cx="980850" cy="88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tângulo 117"/>
          <p:cNvSpPr/>
          <p:nvPr/>
        </p:nvSpPr>
        <p:spPr>
          <a:xfrm>
            <a:off x="9746200" y="4258748"/>
            <a:ext cx="2564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r>
              <a:rPr lang="pt-BR" sz="1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  <a:endParaRPr lang="pt-B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Elipse 53"/>
          <p:cNvSpPr/>
          <p:nvPr/>
        </p:nvSpPr>
        <p:spPr>
          <a:xfrm>
            <a:off x="10331049" y="4359995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442825" y="3967590"/>
            <a:ext cx="1787797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 SERVER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497664" y="4004008"/>
            <a:ext cx="714112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C++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1026" name="Picture 2" descr="Resultado de imagem para C++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902" y="4582311"/>
            <a:ext cx="533636" cy="5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53C3B9E-A4D1-44C4-8606-47C0B0C7C645}"/>
              </a:ext>
            </a:extLst>
          </p:cNvPr>
          <p:cNvGrpSpPr/>
          <p:nvPr/>
        </p:nvGrpSpPr>
        <p:grpSpPr>
          <a:xfrm>
            <a:off x="2997752" y="1577931"/>
            <a:ext cx="5769106" cy="4485699"/>
            <a:chOff x="2997752" y="1577931"/>
            <a:chExt cx="5769106" cy="4485699"/>
          </a:xfrm>
        </p:grpSpPr>
        <p:pic>
          <p:nvPicPr>
            <p:cNvPr id="2054" name="Picture 6" descr="Resultado de imagem para MONITOR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C31B254-0017-4F74-8459-F8999F97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8" y="1818167"/>
              <a:ext cx="5351361" cy="2604977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F71602-B395-44B6-8887-E14CAEF64ADB}"/>
              </a:ext>
            </a:extLst>
          </p:cNvPr>
          <p:cNvGrpSpPr/>
          <p:nvPr/>
        </p:nvGrpSpPr>
        <p:grpSpPr>
          <a:xfrm>
            <a:off x="7534960" y="2912193"/>
            <a:ext cx="2467074" cy="3275839"/>
            <a:chOff x="7534960" y="2912193"/>
            <a:chExt cx="2467074" cy="3275839"/>
          </a:xfrm>
        </p:grpSpPr>
        <p:pic>
          <p:nvPicPr>
            <p:cNvPr id="2056" name="Picture 8" descr="Resultado de imagem para TABLET VECTOR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C04278F-2736-403F-AF79-4AA72B6EA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71" y="3170848"/>
              <a:ext cx="2158409" cy="274686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47FD79B-9A67-4EFD-8CD7-15E488ACC61D}"/>
              </a:ext>
            </a:extLst>
          </p:cNvPr>
          <p:cNvGrpSpPr/>
          <p:nvPr/>
        </p:nvGrpSpPr>
        <p:grpSpPr>
          <a:xfrm>
            <a:off x="2633244" y="4025899"/>
            <a:ext cx="1038599" cy="2170461"/>
            <a:chOff x="2633244" y="4025899"/>
            <a:chExt cx="1038599" cy="2170461"/>
          </a:xfrm>
        </p:grpSpPr>
        <p:pic>
          <p:nvPicPr>
            <p:cNvPr id="2058" name="Picture 10" descr="Resultado de imagem para IPHONE VECTO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E51EA2D-37A4-4C65-9FE2-EE7FE9A8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pic>
        <p:nvPicPr>
          <p:cNvPr id="17" name="Picture 10" descr="Resultado de imagem para bootstrap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64" y="196393"/>
            <a:ext cx="757936" cy="6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200047" y="5908198"/>
            <a:ext cx="94853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rgbClr val="7BC1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insensorweb.azurewebsites.net</a:t>
            </a:r>
            <a:endParaRPr lang="pt-BR" sz="3600" b="1" cap="none" spc="0" dirty="0">
              <a:ln w="0"/>
              <a:solidFill>
                <a:srgbClr val="7BC1D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371242" y="2276961"/>
            <a:ext cx="37393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banca@banca.com</a:t>
            </a:r>
          </a:p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123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249243" y="2033119"/>
            <a:ext cx="4099940" cy="2129096"/>
            <a:chOff x="467479" y="1223871"/>
            <a:chExt cx="6251644" cy="3246474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4"/>
            <a:srcRect t="52359" r="58868" b="957"/>
            <a:stretch/>
          </p:blipFill>
          <p:spPr>
            <a:xfrm>
              <a:off x="4448050" y="2673349"/>
              <a:ext cx="2271073" cy="1676401"/>
            </a:xfrm>
            <a:prstGeom prst="rect">
              <a:avLst/>
            </a:prstGeom>
          </p:spPr>
        </p:pic>
        <p:pic>
          <p:nvPicPr>
            <p:cNvPr id="10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-5965" y="1697315"/>
              <a:ext cx="3246474" cy="2299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dht11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7667" l="0" r="48000">
                          <a14:backgroundMark x1="13333" y1="17333" x2="13333" y2="17333"/>
                          <a14:backgroundMark x1="22667" y1="17000" x2="22667" y2="17000"/>
                          <a14:backgroundMark x1="33667" y1="18333" x2="33667" y2="18333"/>
                          <a14:backgroundMark x1="34000" y1="26667" x2="34000" y2="26667"/>
                          <a14:backgroundMark x1="34000" y1="37333" x2="34000" y2="37333"/>
                          <a14:backgroundMark x1="22667" y1="36333" x2="22667" y2="36333"/>
                          <a14:backgroundMark x1="22667" y1="29667" x2="22667" y2="29667"/>
                          <a14:backgroundMark x1="14333" y1="27333" x2="14333" y2="27333"/>
                          <a14:backgroundMark x1="14000" y1="39333" x2="14000" y2="39333"/>
                          <a14:backgroundMark x1="13333" y1="50000" x2="13333" y2="50000"/>
                          <a14:backgroundMark x1="24333" y1="49000" x2="24333" y2="49000"/>
                          <a14:backgroundMark x1="33000" y1="49000" x2="33000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4" r="53068" b="14169"/>
            <a:stretch/>
          </p:blipFill>
          <p:spPr bwMode="auto">
            <a:xfrm>
              <a:off x="4649353" y="1596949"/>
              <a:ext cx="842478" cy="12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Elipse 13"/>
            <p:cNvSpPr/>
            <p:nvPr/>
          </p:nvSpPr>
          <p:spPr>
            <a:xfrm>
              <a:off x="4769254" y="3114678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pic>
          <p:nvPicPr>
            <p:cNvPr id="15" name="Picture 16" descr="Resultado de imagem para resistor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35" t="43802" r="40637" b="42865"/>
            <a:stretch/>
          </p:blipFill>
          <p:spPr bwMode="auto">
            <a:xfrm>
              <a:off x="4730779" y="2907758"/>
              <a:ext cx="302419" cy="187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Elipse 15"/>
            <p:cNvSpPr/>
            <p:nvPr/>
          </p:nvSpPr>
          <p:spPr>
            <a:xfrm>
              <a:off x="4970817" y="328814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622252" y="3152778"/>
              <a:ext cx="2206159" cy="0"/>
            </a:xfrm>
            <a:prstGeom prst="line">
              <a:avLst/>
            </a:prstGeom>
            <a:ln w="57150">
              <a:solidFill>
                <a:srgbClr val="FF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/>
            <p:nvPr/>
          </p:nvCxnSpPr>
          <p:spPr>
            <a:xfrm>
              <a:off x="2620665" y="3368262"/>
              <a:ext cx="2693675" cy="115310"/>
            </a:xfrm>
            <a:prstGeom prst="bentConnector3">
              <a:avLst>
                <a:gd name="adj1" fmla="val 968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/>
            <p:nvPr/>
          </p:nvCxnSpPr>
          <p:spPr>
            <a:xfrm flipV="1">
              <a:off x="2632896" y="3328951"/>
              <a:ext cx="2400302" cy="366750"/>
            </a:xfrm>
            <a:prstGeom prst="bentConnector3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do 19"/>
            <p:cNvCxnSpPr/>
            <p:nvPr/>
          </p:nvCxnSpPr>
          <p:spPr>
            <a:xfrm>
              <a:off x="2622252" y="3368443"/>
              <a:ext cx="2693675" cy="115310"/>
            </a:xfrm>
            <a:prstGeom prst="bentConnector3">
              <a:avLst>
                <a:gd name="adj1" fmla="val 968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5271477" y="3445653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574381" y="2805238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5V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24729" y="3124069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GND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690863" y="3670301"/>
              <a:ext cx="1078187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DADOS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202591" y="4326119"/>
            <a:ext cx="3140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DH11 no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:</a:t>
            </a:r>
            <a:b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Resistor entre Positivo e Dados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Positivo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5V</a:t>
            </a:r>
          </a:p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 A0</a:t>
            </a:r>
            <a:b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</a:b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Negativo  GND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49242" y="1267178"/>
            <a:ext cx="572278" cy="572278"/>
            <a:chOff x="856615" y="1086102"/>
            <a:chExt cx="676318" cy="676318"/>
          </a:xfrm>
        </p:grpSpPr>
        <p:sp>
          <p:nvSpPr>
            <p:cNvPr id="27" name="Elipse 2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1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4488554" y="1267178"/>
            <a:ext cx="572278" cy="572278"/>
            <a:chOff x="856615" y="1086102"/>
            <a:chExt cx="676318" cy="676318"/>
          </a:xfrm>
        </p:grpSpPr>
        <p:sp>
          <p:nvSpPr>
            <p:cNvPr id="29" name="Elipse 28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2</a:t>
              </a:r>
            </a:p>
          </p:txBody>
        </p:sp>
      </p:grpSp>
      <p:pic>
        <p:nvPicPr>
          <p:cNvPr id="1028" name="Picture 4" descr="Resultado de imagem para computer vector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154" b="78077" l="21889" r="78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9875" r="24063" b="21663"/>
          <a:stretch/>
        </p:blipFill>
        <p:spPr bwMode="auto">
          <a:xfrm>
            <a:off x="5133352" y="1197472"/>
            <a:ext cx="2016349" cy="13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/>
          <p:cNvSpPr/>
          <p:nvPr/>
        </p:nvSpPr>
        <p:spPr>
          <a:xfrm>
            <a:off x="5043794" y="2485433"/>
            <a:ext cx="25608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no computador via porta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41" name="Agrupar 40"/>
          <p:cNvGrpSpPr/>
          <p:nvPr/>
        </p:nvGrpSpPr>
        <p:grpSpPr>
          <a:xfrm>
            <a:off x="8267225" y="1273085"/>
            <a:ext cx="572278" cy="572278"/>
            <a:chOff x="856615" y="1086102"/>
            <a:chExt cx="676318" cy="676318"/>
          </a:xfrm>
        </p:grpSpPr>
        <p:sp>
          <p:nvSpPr>
            <p:cNvPr id="42" name="Elipse 4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4</a:t>
              </a:r>
            </a:p>
          </p:txBody>
        </p:sp>
      </p:grpSp>
      <p:sp>
        <p:nvSpPr>
          <p:cNvPr id="44" name="Retângulo 43"/>
          <p:cNvSpPr/>
          <p:nvPr/>
        </p:nvSpPr>
        <p:spPr>
          <a:xfrm>
            <a:off x="5043794" y="5029901"/>
            <a:ext cx="31408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SHIFT + botão direito do mouse para abrir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PowerShell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na pasta do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Arduino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3851" y="3540177"/>
            <a:ext cx="2903676" cy="1422074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2524" y="1285200"/>
            <a:ext cx="2953926" cy="1219200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>
            <a:off x="4486864" y="3515071"/>
            <a:ext cx="572278" cy="572278"/>
            <a:chOff x="856615" y="1086102"/>
            <a:chExt cx="676318" cy="676318"/>
          </a:xfrm>
        </p:grpSpPr>
        <p:sp>
          <p:nvSpPr>
            <p:cNvPr id="52" name="Elipse 5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3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8883536" y="2592084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install</a:t>
            </a:r>
            <a:endParaRPr lang="pt-BR" sz="1600" b="0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6677" y="3540419"/>
            <a:ext cx="2969773" cy="1227920"/>
          </a:xfrm>
          <a:prstGeom prst="rect">
            <a:avLst/>
          </a:prstGeom>
        </p:spPr>
      </p:pic>
      <p:grpSp>
        <p:nvGrpSpPr>
          <p:cNvPr id="62" name="Agrupar 61"/>
          <p:cNvGrpSpPr/>
          <p:nvPr/>
        </p:nvGrpSpPr>
        <p:grpSpPr>
          <a:xfrm>
            <a:off x="8267225" y="3515604"/>
            <a:ext cx="572278" cy="572278"/>
            <a:chOff x="856615" y="1086102"/>
            <a:chExt cx="676318" cy="676318"/>
          </a:xfrm>
        </p:grpSpPr>
        <p:sp>
          <p:nvSpPr>
            <p:cNvPr id="63" name="Elipse 62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</a:t>
              </a:r>
            </a:p>
          </p:txBody>
        </p:sp>
      </p:grpSp>
      <p:sp>
        <p:nvSpPr>
          <p:cNvPr id="65" name="Retângulo 64"/>
          <p:cNvSpPr/>
          <p:nvPr/>
        </p:nvSpPr>
        <p:spPr>
          <a:xfrm>
            <a:off x="8883536" y="4818561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start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66" name="Agrupar 65"/>
          <p:cNvGrpSpPr/>
          <p:nvPr/>
        </p:nvGrpSpPr>
        <p:grpSpPr>
          <a:xfrm>
            <a:off x="8267225" y="5649558"/>
            <a:ext cx="572278" cy="572278"/>
            <a:chOff x="856615" y="1086102"/>
            <a:chExt cx="676318" cy="676318"/>
          </a:xfrm>
        </p:grpSpPr>
        <p:sp>
          <p:nvSpPr>
            <p:cNvPr id="67" name="Elipse 6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6</a:t>
              </a:r>
            </a:p>
          </p:txBody>
        </p:sp>
      </p:grpSp>
      <p:sp>
        <p:nvSpPr>
          <p:cNvPr id="69" name="Retângulo 68"/>
          <p:cNvSpPr/>
          <p:nvPr/>
        </p:nvSpPr>
        <p:spPr>
          <a:xfrm>
            <a:off x="8839502" y="5649728"/>
            <a:ext cx="31408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Acesse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o sistema em </a:t>
            </a:r>
            <a:r>
              <a:rPr lang="pt-BR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insensorweb.azurewebsites.net</a:t>
            </a:r>
            <a:endParaRPr lang="pt-BR" sz="16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540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16" y="1034917"/>
            <a:ext cx="10232568" cy="57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Light" panose="00000400000000000000" pitchFamily="2" charset="0"/>
              </a:rPr>
              <a:t>SISTEMA MEDIDOR DE TEMPERATURA E</a:t>
            </a:r>
          </a:p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Light" panose="00000400000000000000" pitchFamily="2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Light" panose="000004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33" y="2490352"/>
            <a:ext cx="5715389" cy="277819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579593" y="5471488"/>
            <a:ext cx="5839267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Chamados, escalonamento, chat, </a:t>
            </a:r>
            <a:r>
              <a:rPr lang="pt-BR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email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, base de conhecimento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Resultado de imagem para resul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40" y="2769790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5209928" y="1222496"/>
          <a:ext cx="6578600" cy="5406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348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72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10079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2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Resultado de imagem para learn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06" y="2857756"/>
            <a:ext cx="2043393" cy="20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669FAAF2-9D0E-4D18-AB53-C816955C6198}"/>
              </a:ext>
            </a:extLst>
          </p:cNvPr>
          <p:cNvSpPr/>
          <p:nvPr/>
        </p:nvSpPr>
        <p:spPr>
          <a:xfrm>
            <a:off x="5764235" y="3377766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24" descr="Resultado de imagem para nodejs">
            <a:extLst>
              <a:ext uri="{FF2B5EF4-FFF2-40B4-BE49-F238E27FC236}">
                <a16:creationId xmlns:a16="http://schemas.microsoft.com/office/drawing/2014/main" id="{683E078B-F65D-4381-8943-44C59AB5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49" y="3547164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494FCF9F-E62B-459A-A035-CB378F4CEDB9}"/>
              </a:ext>
            </a:extLst>
          </p:cNvPr>
          <p:cNvGrpSpPr/>
          <p:nvPr/>
        </p:nvGrpSpPr>
        <p:grpSpPr>
          <a:xfrm>
            <a:off x="7385546" y="3377766"/>
            <a:ext cx="1055528" cy="1055528"/>
            <a:chOff x="780020" y="4354773"/>
            <a:chExt cx="1055528" cy="105552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D080525-71E3-4B81-BC05-30C1585BD7FA}"/>
                </a:ext>
              </a:extLst>
            </p:cNvPr>
            <p:cNvSpPr/>
            <p:nvPr/>
          </p:nvSpPr>
          <p:spPr>
            <a:xfrm>
              <a:off x="780020" y="4354773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Picture 16" descr="Resultado de imagem para SQL">
              <a:extLst>
                <a:ext uri="{FF2B5EF4-FFF2-40B4-BE49-F238E27FC236}">
                  <a16:creationId xmlns:a16="http://schemas.microsoft.com/office/drawing/2014/main" id="{250DB77A-0166-4390-B049-587BDA79E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1048962" y="4557289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1AE7639E-7CA0-4E37-9FDE-351DF21FA242}"/>
              </a:ext>
            </a:extLst>
          </p:cNvPr>
          <p:cNvSpPr/>
          <p:nvPr/>
        </p:nvSpPr>
        <p:spPr>
          <a:xfrm>
            <a:off x="9006732" y="3421478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20" descr="Resultado de imagem para html css javascript">
            <a:extLst>
              <a:ext uri="{FF2B5EF4-FFF2-40B4-BE49-F238E27FC236}">
                <a16:creationId xmlns:a16="http://schemas.microsoft.com/office/drawing/2014/main" id="{206D33A5-77C8-45E5-AEC7-700CD187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66" y="3680331"/>
            <a:ext cx="712060" cy="6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0" y="2393422"/>
            <a:ext cx="9315839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2" descr="http://www.correiodoestadoonline.com.br/arquivos/noticias/3.png">
            <a:extLst>
              <a:ext uri="{FF2B5EF4-FFF2-40B4-BE49-F238E27FC236}">
                <a16:creationId xmlns:a16="http://schemas.microsoft.com/office/drawing/2014/main" id="{F12C2948-40A8-4D2B-BBDA-5C85008F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-219507" y="38370"/>
            <a:ext cx="27566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chemeClr val="bg1"/>
                </a:solidFill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latin typeface="Exo 2 Medium" panose="00000600000000000000" pitchFamily="50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67FD2A4-F701-4D24-9E33-27478367A14D}"/>
              </a:ext>
            </a:extLst>
          </p:cNvPr>
          <p:cNvGrpSpPr/>
          <p:nvPr/>
        </p:nvGrpSpPr>
        <p:grpSpPr>
          <a:xfrm>
            <a:off x="4072838" y="1405838"/>
            <a:ext cx="4046324" cy="4046324"/>
            <a:chOff x="2389748" y="1932720"/>
            <a:chExt cx="2692239" cy="2692239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8B374BCC-BF39-47E4-8F47-031C8CD04319}"/>
                </a:ext>
              </a:extLst>
            </p:cNvPr>
            <p:cNvSpPr/>
            <p:nvPr/>
          </p:nvSpPr>
          <p:spPr>
            <a:xfrm>
              <a:off x="2389748" y="1932720"/>
              <a:ext cx="2692239" cy="2692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Imagem relacionad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6" b="89929" l="6894" r="953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89" r="6849" b="18259"/>
            <a:stretch/>
          </p:blipFill>
          <p:spPr bwMode="auto">
            <a:xfrm>
              <a:off x="2934324" y="2725444"/>
              <a:ext cx="1603085" cy="1081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7FD154B-60F7-4F3A-BB3B-0F376FF5C084}"/>
              </a:ext>
            </a:extLst>
          </p:cNvPr>
          <p:cNvGrpSpPr/>
          <p:nvPr/>
        </p:nvGrpSpPr>
        <p:grpSpPr>
          <a:xfrm>
            <a:off x="5257626" y="2611194"/>
            <a:ext cx="4544626" cy="1536363"/>
            <a:chOff x="5257626" y="2519284"/>
            <a:chExt cx="4544626" cy="1536363"/>
          </a:xfrm>
        </p:grpSpPr>
        <p:sp>
          <p:nvSpPr>
            <p:cNvPr id="14" name="Retângulo 13"/>
            <p:cNvSpPr/>
            <p:nvPr/>
          </p:nvSpPr>
          <p:spPr>
            <a:xfrm>
              <a:off x="5257626" y="2519284"/>
              <a:ext cx="3781646" cy="70788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pt-BR" sz="4000" b="1" dirty="0">
                  <a:ln w="0"/>
                  <a:solidFill>
                    <a:srgbClr val="68CBC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Bold" panose="00000900000000000000" pitchFamily="2" charset="0"/>
                </a:rPr>
                <a:t>R$ 8 BILHÕES</a:t>
              </a:r>
              <a:endParaRPr lang="pt-BR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2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BF2F1C0-8625-4D35-85A8-4D19310CCF29}"/>
                </a:ext>
              </a:extLst>
            </p:cNvPr>
            <p:cNvSpPr/>
            <p:nvPr/>
          </p:nvSpPr>
          <p:spPr>
            <a:xfrm>
              <a:off x="5257626" y="3101540"/>
              <a:ext cx="4544626" cy="954107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just"/>
              <a:r>
                <a:rPr lang="pt-BR" sz="2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Light" panose="00000400000000000000" pitchFamily="2" charset="0"/>
                </a:rPr>
                <a:t>DE REAIS MOVIMENTADOS</a:t>
              </a:r>
            </a:p>
            <a:p>
              <a:pPr algn="just"/>
              <a:r>
                <a:rPr lang="pt-BR" sz="2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Light" panose="00000400000000000000" pitchFamily="2" charset="0"/>
                </a:rPr>
                <a:t>NO </a:t>
              </a:r>
              <a:r>
                <a:rPr lang="pt-BR" sz="2800" b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Light" panose="00000400000000000000" pitchFamily="2" charset="0"/>
                </a:rPr>
                <a:t>BRASIL </a:t>
              </a:r>
              <a:r>
                <a:rPr lang="pt-BR" sz="2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Light" panose="00000400000000000000" pitchFamily="2" charset="0"/>
                </a:rPr>
                <a:t>EM 2018</a:t>
              </a:r>
              <a:endParaRPr lang="pt-BR" sz="28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Light" panose="00000400000000000000" pitchFamily="2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F16F505-F314-4044-BB0C-9E81B40CEB46}"/>
              </a:ext>
            </a:extLst>
          </p:cNvPr>
          <p:cNvGrpSpPr/>
          <p:nvPr/>
        </p:nvGrpSpPr>
        <p:grpSpPr>
          <a:xfrm>
            <a:off x="9140426" y="3699164"/>
            <a:ext cx="2692239" cy="2692239"/>
            <a:chOff x="9140426" y="3699164"/>
            <a:chExt cx="2692239" cy="269223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19843B7-D8E0-4996-AF80-DA76BF145CEA}"/>
                </a:ext>
              </a:extLst>
            </p:cNvPr>
            <p:cNvSpPr/>
            <p:nvPr/>
          </p:nvSpPr>
          <p:spPr>
            <a:xfrm>
              <a:off x="9140426" y="3699164"/>
              <a:ext cx="2692239" cy="2692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5" t="9335" r="10598" b="11235"/>
            <a:stretch/>
          </p:blipFill>
          <p:spPr>
            <a:xfrm>
              <a:off x="9711891" y="4301143"/>
              <a:ext cx="1549308" cy="1488280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7618340-2D6F-4B65-A886-6F7CDA68E60B}"/>
              </a:ext>
            </a:extLst>
          </p:cNvPr>
          <p:cNvGrpSpPr/>
          <p:nvPr/>
        </p:nvGrpSpPr>
        <p:grpSpPr>
          <a:xfrm>
            <a:off x="2945154" y="4161482"/>
            <a:ext cx="5992519" cy="1576298"/>
            <a:chOff x="2945154" y="4161482"/>
            <a:chExt cx="5992519" cy="1576298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1BBFA4D-B89D-480E-9003-12DE9F625666}"/>
                </a:ext>
              </a:extLst>
            </p:cNvPr>
            <p:cNvSpPr/>
            <p:nvPr/>
          </p:nvSpPr>
          <p:spPr>
            <a:xfrm>
              <a:off x="3814083" y="4161482"/>
              <a:ext cx="5123590" cy="70788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pt-BR" sz="4000" b="1" cap="none" spc="0" dirty="0">
                  <a:ln w="0"/>
                  <a:solidFill>
                    <a:srgbClr val="68CBC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Bold" panose="00000900000000000000" pitchFamily="2" charset="0"/>
                </a:rPr>
                <a:t>60% DOS HOSPITAIS</a:t>
              </a:r>
              <a:endParaRPr lang="pt-BR" sz="4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2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4A65DBA-30B8-4DB5-B7FB-5D2E52F18B23}"/>
                </a:ext>
              </a:extLst>
            </p:cNvPr>
            <p:cNvSpPr/>
            <p:nvPr/>
          </p:nvSpPr>
          <p:spPr>
            <a:xfrm>
              <a:off x="2945154" y="4783673"/>
              <a:ext cx="5992518" cy="954107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r"/>
              <a:r>
                <a:rPr lang="pt-BR" sz="2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Light" panose="00000400000000000000" pitchFamily="2" charset="0"/>
                </a:rPr>
                <a:t>POSSUEM </a:t>
              </a:r>
              <a:r>
                <a:rPr lang="pt-BR" sz="2800" b="1" dirty="0" err="1">
                  <a:ln w="0"/>
                  <a:solidFill>
                    <a:srgbClr val="68CBCC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Light" panose="00000400000000000000" pitchFamily="2" charset="0"/>
                </a:rPr>
                <a:t>IoT</a:t>
              </a:r>
              <a:r>
                <a:rPr lang="pt-BR" sz="2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Light" panose="00000400000000000000" pitchFamily="2" charset="0"/>
                </a:rPr>
                <a:t> EM ALGUMA</a:t>
              </a:r>
            </a:p>
            <a:p>
              <a:pPr algn="r"/>
              <a:r>
                <a:rPr lang="pt-BR" sz="28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Light" panose="00000400000000000000" pitchFamily="2" charset="0"/>
                </a:rPr>
                <a:t>DE SUAS ÁREAS</a:t>
              </a:r>
              <a:endParaRPr lang="pt-BR" sz="28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Light" panose="00000400000000000000" pitchFamily="2" charset="0"/>
              </a:endParaRPr>
            </a:p>
          </p:txBody>
        </p:sp>
      </p:grp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2F9719B-68A6-44D0-8EC8-6C23258B534F}"/>
              </a:ext>
            </a:extLst>
          </p:cNvPr>
          <p:cNvCxnSpPr>
            <a:cxnSpLocks/>
          </p:cNvCxnSpPr>
          <p:nvPr/>
        </p:nvCxnSpPr>
        <p:spPr>
          <a:xfrm>
            <a:off x="0" y="704334"/>
            <a:ext cx="238974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0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167 0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67 0 L -0.34167 -0.11921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59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14492 -0.1120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3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E853116-7F79-4919-A106-AACC8C978B78}"/>
              </a:ext>
            </a:extLst>
          </p:cNvPr>
          <p:cNvCxnSpPr>
            <a:cxnSpLocks/>
          </p:cNvCxnSpPr>
          <p:nvPr/>
        </p:nvCxnSpPr>
        <p:spPr>
          <a:xfrm>
            <a:off x="3824955" y="3452191"/>
            <a:ext cx="2226717" cy="1163352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86F9C93-9D1B-47E8-B5BB-C30C778B1B7B}"/>
              </a:ext>
            </a:extLst>
          </p:cNvPr>
          <p:cNvCxnSpPr>
            <a:cxnSpLocks/>
          </p:cNvCxnSpPr>
          <p:nvPr/>
        </p:nvCxnSpPr>
        <p:spPr>
          <a:xfrm flipH="1">
            <a:off x="6095504" y="3299791"/>
            <a:ext cx="2478654" cy="1315752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56D9A76-5F22-4559-8295-EB71E94956C6}"/>
              </a:ext>
            </a:extLst>
          </p:cNvPr>
          <p:cNvGrpSpPr/>
          <p:nvPr/>
        </p:nvGrpSpPr>
        <p:grpSpPr>
          <a:xfrm>
            <a:off x="4425195" y="230371"/>
            <a:ext cx="3327952" cy="2587609"/>
            <a:chOff x="2997752" y="1577931"/>
            <a:chExt cx="5769106" cy="4485699"/>
          </a:xfrm>
        </p:grpSpPr>
        <p:pic>
          <p:nvPicPr>
            <p:cNvPr id="15" name="Picture 6" descr="Resultado de imagem para MONITOR VECTOR">
              <a:extLst>
                <a:ext uri="{FF2B5EF4-FFF2-40B4-BE49-F238E27FC236}">
                  <a16:creationId xmlns:a16="http://schemas.microsoft.com/office/drawing/2014/main" id="{6BE240E2-7FFB-4263-8B9A-0EB81A70A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CCA4E70-293F-43F2-875A-5EAFE5F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7" y="1812127"/>
              <a:ext cx="5351362" cy="263303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B58EDC4-BF0F-418B-B71A-C837ABBC1988}"/>
              </a:ext>
            </a:extLst>
          </p:cNvPr>
          <p:cNvGrpSpPr/>
          <p:nvPr/>
        </p:nvGrpSpPr>
        <p:grpSpPr>
          <a:xfrm>
            <a:off x="8674527" y="1813238"/>
            <a:ext cx="1423150" cy="1889692"/>
            <a:chOff x="7534960" y="2912193"/>
            <a:chExt cx="2467074" cy="3275839"/>
          </a:xfrm>
        </p:grpSpPr>
        <p:pic>
          <p:nvPicPr>
            <p:cNvPr id="18" name="Picture 8" descr="Resultado de imagem para TABLET VECTOR">
              <a:extLst>
                <a:ext uri="{FF2B5EF4-FFF2-40B4-BE49-F238E27FC236}">
                  <a16:creationId xmlns:a16="http://schemas.microsoft.com/office/drawing/2014/main" id="{32ACD9F4-E204-40AC-868A-852688735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13AC957E-6055-4665-806D-6E3B015C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68" y="3170848"/>
              <a:ext cx="2158408" cy="2746863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35848B9-63A1-4F69-AF1A-954920296EAF}"/>
              </a:ext>
            </a:extLst>
          </p:cNvPr>
          <p:cNvGrpSpPr/>
          <p:nvPr/>
        </p:nvGrpSpPr>
        <p:grpSpPr>
          <a:xfrm>
            <a:off x="3161993" y="2450883"/>
            <a:ext cx="599124" cy="1252047"/>
            <a:chOff x="2633244" y="4025899"/>
            <a:chExt cx="1038599" cy="2170461"/>
          </a:xfrm>
        </p:grpSpPr>
        <p:pic>
          <p:nvPicPr>
            <p:cNvPr id="21" name="Picture 10" descr="Resultado de imagem para IPHONE VECTOR">
              <a:extLst>
                <a:ext uri="{FF2B5EF4-FFF2-40B4-BE49-F238E27FC236}">
                  <a16:creationId xmlns:a16="http://schemas.microsoft.com/office/drawing/2014/main" id="{37317431-C7B8-46C9-8C39-19879373A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AB66BDC-8F59-4C76-A4C2-96819C0C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BA6CEC-1B41-4DD7-9BC3-A30305CB177A}"/>
              </a:ext>
            </a:extLst>
          </p:cNvPr>
          <p:cNvGrpSpPr/>
          <p:nvPr/>
        </p:nvGrpSpPr>
        <p:grpSpPr>
          <a:xfrm>
            <a:off x="4025385" y="1632315"/>
            <a:ext cx="4141229" cy="4141229"/>
            <a:chOff x="2649376" y="250956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2649376" y="250956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Picture 4" descr="Resultado de imagem para INCUBADORA NEONATA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775" y="3020616"/>
              <a:ext cx="1659290" cy="2621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B96D3393-9797-4AE5-B530-7A5DE4A0D18B}"/>
              </a:ext>
            </a:extLst>
          </p:cNvPr>
          <p:cNvSpPr/>
          <p:nvPr/>
        </p:nvSpPr>
        <p:spPr>
          <a:xfrm>
            <a:off x="23136" y="38370"/>
            <a:ext cx="3494335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0"/>
                <a:solidFill>
                  <a:schemeClr val="bg1"/>
                </a:solidFill>
                <a:latin typeface="Exo 2 Medium" panose="00000600000000000000" pitchFamily="50" charset="0"/>
              </a:rPr>
              <a:t>JUSTIFICATIVA</a:t>
            </a:r>
            <a:endParaRPr lang="pt-BR" sz="3200" b="1" cap="none" spc="0" dirty="0">
              <a:ln w="0"/>
              <a:solidFill>
                <a:schemeClr val="bg1"/>
              </a:solidFill>
              <a:latin typeface="Exo 2 Medium" panose="00000600000000000000" pitchFamily="50" charset="0"/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FA69872-7BF0-4E8B-8465-91EDA5C9FB7B}"/>
              </a:ext>
            </a:extLst>
          </p:cNvPr>
          <p:cNvCxnSpPr>
            <a:cxnSpLocks/>
          </p:cNvCxnSpPr>
          <p:nvPr/>
        </p:nvCxnSpPr>
        <p:spPr>
          <a:xfrm>
            <a:off x="0" y="704334"/>
            <a:ext cx="3040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FBC24E10-9F24-46BF-AA56-CB436B6F139E}"/>
              </a:ext>
            </a:extLst>
          </p:cNvPr>
          <p:cNvCxnSpPr>
            <a:cxnSpLocks/>
          </p:cNvCxnSpPr>
          <p:nvPr/>
        </p:nvCxnSpPr>
        <p:spPr>
          <a:xfrm>
            <a:off x="6096497" y="2953078"/>
            <a:ext cx="0" cy="1009322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5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2321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8CBCC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Light" panose="00000400000000000000" pitchFamily="2" charset="0"/>
              </a:rPr>
              <a:t>SISTEMA WEB CENTRALIZADOR DE DADOS DE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Light" panose="00000400000000000000" pitchFamily="2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921943" y="6092866"/>
            <a:ext cx="63481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Light" panose="00000400000000000000" pitchFamily="2" charset="0"/>
              </a:rPr>
              <a:t>GRAFICOS, ESTATÍSTICAS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6799"/>
              </p:ext>
            </p:extLst>
          </p:nvPr>
        </p:nvGraphicFramePr>
        <p:xfrm>
          <a:off x="266700" y="1294689"/>
          <a:ext cx="6578600" cy="5372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317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397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5635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  <a:tab pos="449580" algn="l"/>
                        </a:tabLst>
                        <a:defRPr/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1010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49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8D1A6B34-4559-498A-81EC-F893FFE25A78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DF0B0A9-58D4-42DB-993A-EC589233B490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38E2491E-85A7-427B-A827-BE4A4A2CDEEB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RISCOS DO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71FE46C-2EFB-4F05-9C7E-396CBF5E8875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572C94B-9144-45CA-9C95-51EE5013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30614"/>
              </p:ext>
            </p:extLst>
          </p:nvPr>
        </p:nvGraphicFramePr>
        <p:xfrm>
          <a:off x="241300" y="1141760"/>
          <a:ext cx="11709399" cy="5527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06">
                  <a:extLst>
                    <a:ext uri="{9D8B030D-6E8A-4147-A177-3AD203B41FA5}">
                      <a16:colId xmlns:a16="http://schemas.microsoft.com/office/drawing/2014/main" val="4011902459"/>
                    </a:ext>
                  </a:extLst>
                </a:gridCol>
                <a:gridCol w="3462696">
                  <a:extLst>
                    <a:ext uri="{9D8B030D-6E8A-4147-A177-3AD203B41FA5}">
                      <a16:colId xmlns:a16="http://schemas.microsoft.com/office/drawing/2014/main" val="1145538588"/>
                    </a:ext>
                  </a:extLst>
                </a:gridCol>
                <a:gridCol w="1848590">
                  <a:extLst>
                    <a:ext uri="{9D8B030D-6E8A-4147-A177-3AD203B41FA5}">
                      <a16:colId xmlns:a16="http://schemas.microsoft.com/office/drawing/2014/main" val="555987189"/>
                    </a:ext>
                  </a:extLst>
                </a:gridCol>
                <a:gridCol w="1043156">
                  <a:extLst>
                    <a:ext uri="{9D8B030D-6E8A-4147-A177-3AD203B41FA5}">
                      <a16:colId xmlns:a16="http://schemas.microsoft.com/office/drawing/2014/main" val="2342499536"/>
                    </a:ext>
                  </a:extLst>
                </a:gridCol>
                <a:gridCol w="1501974">
                  <a:extLst>
                    <a:ext uri="{9D8B030D-6E8A-4147-A177-3AD203B41FA5}">
                      <a16:colId xmlns:a16="http://schemas.microsoft.com/office/drawing/2014/main" val="3075212314"/>
                    </a:ext>
                  </a:extLst>
                </a:gridCol>
                <a:gridCol w="746154">
                  <a:extLst>
                    <a:ext uri="{9D8B030D-6E8A-4147-A177-3AD203B41FA5}">
                      <a16:colId xmlns:a16="http://schemas.microsoft.com/office/drawing/2014/main" val="300522548"/>
                    </a:ext>
                  </a:extLst>
                </a:gridCol>
                <a:gridCol w="2853223">
                  <a:extLst>
                    <a:ext uri="{9D8B030D-6E8A-4147-A177-3AD203B41FA5}">
                      <a16:colId xmlns:a16="http://schemas.microsoft.com/office/drawing/2014/main" val="228911756"/>
                    </a:ext>
                  </a:extLst>
                </a:gridCol>
              </a:tblGrid>
              <a:tr h="2972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#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Riscos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Probabilidade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Impacto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Fator de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Ação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Como?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12419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Aceitar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O conhecimento de todos deve estar no mesmo nível para que o projeto prossiga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076227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conhecimento de algum integrante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Baixo (1)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Dividir o conhecimento entre todos do grupo para evitar o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24667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Atrasos em entregas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Médio (2)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uma cobrança do grupo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99462"/>
                  </a:ext>
                </a:extLst>
              </a:tr>
              <a:tr h="435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Queimar o arduino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Usar com atenção e cuidado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182618"/>
                  </a:ext>
                </a:extLst>
              </a:tr>
              <a:tr h="535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Prazo subestimado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Médio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e cuidado com o prazo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29812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produtividade da equipe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 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Todos os membros devem ter interesse e manter o foco no projeto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089141"/>
                  </a:ext>
                </a:extLst>
              </a:tr>
              <a:tr h="630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7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Ultrapassar os limites do Escopo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Evitar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 err="1">
                          <a:effectLst/>
                        </a:rPr>
                        <a:t>Product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Owner</a:t>
                      </a:r>
                      <a:r>
                        <a:rPr lang="pt-BR" sz="1600" dirty="0">
                          <a:effectLst/>
                        </a:rPr>
                        <a:t> deve estar bem alinhado com o cliente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79490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7A11C8EF-C4EC-4323-A0A7-806E780562B3}"/>
              </a:ext>
            </a:extLst>
          </p:cNvPr>
          <p:cNvSpPr/>
          <p:nvPr/>
        </p:nvSpPr>
        <p:spPr>
          <a:xfrm>
            <a:off x="-2" y="2511645"/>
            <a:ext cx="12191999" cy="434635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8C866EB-925C-4219-8EC2-EF78CD98B2F4}"/>
              </a:ext>
            </a:extLst>
          </p:cNvPr>
          <p:cNvSpPr/>
          <p:nvPr/>
        </p:nvSpPr>
        <p:spPr>
          <a:xfrm>
            <a:off x="-2" y="-5907"/>
            <a:ext cx="12191999" cy="1466407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787AC6A-CAEB-4C79-9B88-0132670002AE}"/>
              </a:ext>
            </a:extLst>
          </p:cNvPr>
          <p:cNvSpPr/>
          <p:nvPr/>
        </p:nvSpPr>
        <p:spPr>
          <a:xfrm>
            <a:off x="884132" y="1868019"/>
            <a:ext cx="2800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Perda de um membro do grupo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4B944E9-B6F3-4E2A-AAEC-1DBA3CEE3D5D}"/>
              </a:ext>
            </a:extLst>
          </p:cNvPr>
          <p:cNvSpPr/>
          <p:nvPr/>
        </p:nvSpPr>
        <p:spPr>
          <a:xfrm>
            <a:off x="0" y="1460500"/>
            <a:ext cx="241297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D9FE1F1-B412-46D3-BE19-9101505575B1}"/>
              </a:ext>
            </a:extLst>
          </p:cNvPr>
          <p:cNvSpPr/>
          <p:nvPr/>
        </p:nvSpPr>
        <p:spPr>
          <a:xfrm>
            <a:off x="11950699" y="1460500"/>
            <a:ext cx="241298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4"/>
          <a:srcRect t="3922" r="574" b="246"/>
          <a:stretch/>
        </p:blipFill>
        <p:spPr>
          <a:xfrm>
            <a:off x="135146" y="1732919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32919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E43635-9421-4BAC-8766-C1D77D2784FE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 - SCRUM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F119B3F-1695-4B77-9799-CEBB849D4CF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57815"/>
            <a:ext cx="37773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685873" y="1607817"/>
            <a:ext cx="2178122" cy="2178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287171" y="1848190"/>
            <a:ext cx="3368711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055591" y="4667275"/>
            <a:ext cx="3575384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276264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do projeto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Documentação do projeto   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da aplicação web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Implantação do banco de dados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83" y="1732482"/>
            <a:ext cx="1609101" cy="1609101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19481" y="21496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PRODUCT OWNER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902105" y="1562587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SCRUM MASTER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42431" y="2972082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194418" y="438170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879</Words>
  <Application>Microsoft Office PowerPoint</Application>
  <PresentationFormat>Widescreen</PresentationFormat>
  <Paragraphs>258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Exo 2 Extra Bold</vt:lpstr>
      <vt:lpstr>Exo 2 Extra Light</vt:lpstr>
      <vt:lpstr>Exo 2 Light</vt:lpstr>
      <vt:lpstr>Exo 2 Medium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Yudi Ganeko</cp:lastModifiedBy>
  <cp:revision>181</cp:revision>
  <dcterms:created xsi:type="dcterms:W3CDTF">2018-11-27T18:14:46Z</dcterms:created>
  <dcterms:modified xsi:type="dcterms:W3CDTF">2018-12-10T19:46:40Z</dcterms:modified>
</cp:coreProperties>
</file>