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72" r:id="rId4"/>
    <p:sldId id="258" r:id="rId5"/>
    <p:sldId id="289" r:id="rId6"/>
    <p:sldId id="256" r:id="rId7"/>
    <p:sldId id="265" r:id="rId8"/>
    <p:sldId id="287" r:id="rId9"/>
    <p:sldId id="260" r:id="rId10"/>
    <p:sldId id="261" r:id="rId11"/>
    <p:sldId id="262" r:id="rId12"/>
    <p:sldId id="266" r:id="rId13"/>
    <p:sldId id="273" r:id="rId14"/>
    <p:sldId id="268" r:id="rId15"/>
    <p:sldId id="269" r:id="rId16"/>
    <p:sldId id="271" r:id="rId17"/>
    <p:sldId id="274" r:id="rId18"/>
    <p:sldId id="276" r:id="rId19"/>
    <p:sldId id="277" r:id="rId20"/>
    <p:sldId id="284" r:id="rId21"/>
    <p:sldId id="280" r:id="rId22"/>
    <p:sldId id="285" r:id="rId23"/>
    <p:sldId id="282" r:id="rId24"/>
    <p:sldId id="283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CBCC"/>
    <a:srgbClr val="7BC1DB"/>
    <a:srgbClr val="299BC6"/>
    <a:srgbClr val="FF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Escuro 1 - Ênfase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38" autoAdjust="0"/>
    <p:restoredTop sz="94464" autoAdjust="0"/>
  </p:normalViewPr>
  <p:slideViewPr>
    <p:cSldViewPr snapToGrid="0">
      <p:cViewPr>
        <p:scale>
          <a:sx n="75" d="100"/>
          <a:sy n="75" d="100"/>
        </p:scale>
        <p:origin x="-666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687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49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23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5077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073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247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719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17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967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904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4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BD4CD-1A6A-4953-94B0-D07B000D9A03}" type="datetimeFigureOut">
              <a:rPr lang="pt-BR" smtClean="0"/>
              <a:t>07/12/2018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60AF-D3B1-4255-97F2-ED7F866DD56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287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1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22.png"/><Relationship Id="rId10" Type="http://schemas.microsoft.com/office/2007/relationships/hdphoto" Target="../media/hdphoto7.wdp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microsoft.com/office/2007/relationships/hdphoto" Target="../media/hdphoto8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48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microsoft.com/office/2007/relationships/hdphoto" Target="../media/hdphoto10.wdp"/><Relationship Id="rId2" Type="http://schemas.openxmlformats.org/officeDocument/2006/relationships/image" Target="../media/image7.png"/><Relationship Id="rId16" Type="http://schemas.openxmlformats.org/officeDocument/2006/relationships/image" Target="../media/image47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5" Type="http://schemas.microsoft.com/office/2007/relationships/hdphoto" Target="../media/hdphoto9.wdp"/><Relationship Id="rId10" Type="http://schemas.openxmlformats.org/officeDocument/2006/relationships/image" Target="../media/image42.png"/><Relationship Id="rId19" Type="http://schemas.openxmlformats.org/officeDocument/2006/relationships/image" Target="../media/image49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microsoft.com/office/2007/relationships/hdphoto" Target="../media/hdphoto1.wdp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5.png"/><Relationship Id="rId5" Type="http://schemas.openxmlformats.org/officeDocument/2006/relationships/image" Target="../media/image52.png"/><Relationship Id="rId10" Type="http://schemas.openxmlformats.org/officeDocument/2006/relationships/image" Target="../media/image31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2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57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microsoft.com/office/2007/relationships/hdphoto" Target="../media/hdphoto1.wdp"/><Relationship Id="rId7" Type="http://schemas.microsoft.com/office/2007/relationships/hdphoto" Target="../media/hdphoto11.wdp"/><Relationship Id="rId12" Type="http://schemas.openxmlformats.org/officeDocument/2006/relationships/image" Target="../media/image6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microsoft.com/office/2007/relationships/hdphoto" Target="../media/hdphoto12.wdp"/><Relationship Id="rId4" Type="http://schemas.openxmlformats.org/officeDocument/2006/relationships/image" Target="../media/image29.png"/><Relationship Id="rId9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33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12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2716696" y="1918259"/>
            <a:ext cx="6758608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/>
          <p:cNvSpPr/>
          <p:nvPr/>
        </p:nvSpPr>
        <p:spPr>
          <a:xfrm>
            <a:off x="4799822" y="1973023"/>
            <a:ext cx="4909283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CURSO DE TECNOLOGIA EM ANÁLISE E DESENVOLVIMENTO DE SISTEMAS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799822" y="1311579"/>
            <a:ext cx="330200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GERAÇÃO FUTURA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437852" y="502737"/>
            <a:ext cx="3924116" cy="392411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8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983793" y="1973023"/>
            <a:ext cx="2832235" cy="98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/>
          <p:cNvSpPr/>
          <p:nvPr/>
        </p:nvSpPr>
        <p:spPr>
          <a:xfrm>
            <a:off x="5944591" y="5382303"/>
            <a:ext cx="4909283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BEZERRA DE SOUZA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LUCAS YUDI GANEKO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MATHEUS DE OLIVEIRA RODRIGUES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RODOLFO GREGÓRIO ALVES DE LIMA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11031222" y="5382302"/>
            <a:ext cx="1022521" cy="132343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52029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52044</a:t>
            </a:r>
          </a:p>
          <a:p>
            <a:pPr algn="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52046</a:t>
            </a:r>
          </a:p>
          <a:p>
            <a:pPr algn="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52074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AE5231F2-20F2-43E3-AE00-E9BD274B7EC7}"/>
              </a:ext>
            </a:extLst>
          </p:cNvPr>
          <p:cNvCxnSpPr>
            <a:cxnSpLocks/>
          </p:cNvCxnSpPr>
          <p:nvPr/>
        </p:nvCxnSpPr>
        <p:spPr>
          <a:xfrm>
            <a:off x="10986639" y="4774019"/>
            <a:ext cx="0" cy="1931722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=""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960" y="4653932"/>
            <a:ext cx="2768600" cy="738293"/>
          </a:xfrm>
          <a:prstGeom prst="rect">
            <a:avLst/>
          </a:prstGeom>
          <a:effectLst/>
        </p:spPr>
      </p:pic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DAEBF0E9-611C-40AA-B044-6DD76EEDBD11}"/>
              </a:ext>
            </a:extLst>
          </p:cNvPr>
          <p:cNvSpPr/>
          <p:nvPr/>
        </p:nvSpPr>
        <p:spPr>
          <a:xfrm>
            <a:off x="11204003" y="4774019"/>
            <a:ext cx="676957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78905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732853" y="91989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349861" y="281269"/>
            <a:ext cx="2178122" cy="2178122"/>
            <a:chOff x="734174" y="2338243"/>
            <a:chExt cx="2178122" cy="2178122"/>
          </a:xfrm>
          <a:effectLst/>
        </p:grpSpPr>
        <p:sp>
          <p:nvSpPr>
            <p:cNvPr id="17" name="Elipse 16"/>
            <p:cNvSpPr/>
            <p:nvPr/>
          </p:nvSpPr>
          <p:spPr>
            <a:xfrm>
              <a:off x="734174" y="2338243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293" y="2444571"/>
              <a:ext cx="1601884" cy="1601884"/>
            </a:xfrm>
            <a:prstGeom prst="rect">
              <a:avLst/>
            </a:prstGeom>
          </p:spPr>
        </p:pic>
      </p:grpSp>
      <p:cxnSp>
        <p:nvCxnSpPr>
          <p:cNvPr id="31" name="Conector reto 30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3985723" y="2322177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2585311" y="457815"/>
            <a:ext cx="37773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YUDI GANEKO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39" name="Conector reto 38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4211010" y="5136284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ipse 23"/>
          <p:cNvSpPr/>
          <p:nvPr/>
        </p:nvSpPr>
        <p:spPr>
          <a:xfrm>
            <a:off x="9685873" y="1607817"/>
            <a:ext cx="2178122" cy="21781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8" name="Conector reto 37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1564554" y="3699968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/>
          <p:cNvGrpSpPr/>
          <p:nvPr/>
        </p:nvGrpSpPr>
        <p:grpSpPr>
          <a:xfrm>
            <a:off x="9694221" y="4478859"/>
            <a:ext cx="2178122" cy="2178122"/>
            <a:chOff x="9261512" y="2312259"/>
            <a:chExt cx="2178122" cy="2178122"/>
          </a:xfrm>
          <a:effectLst/>
        </p:grpSpPr>
        <p:sp>
          <p:nvSpPr>
            <p:cNvPr id="33" name="Elipse 32"/>
            <p:cNvSpPr/>
            <p:nvPr/>
          </p:nvSpPr>
          <p:spPr>
            <a:xfrm>
              <a:off x="9261512" y="2312259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5" name="Imagem 3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9631" y="2444571"/>
              <a:ext cx="1601884" cy="1601884"/>
            </a:xfrm>
            <a:prstGeom prst="rect">
              <a:avLst/>
            </a:prstGeom>
          </p:spPr>
        </p:pic>
        <p:pic>
          <p:nvPicPr>
            <p:cNvPr id="36" name="Picture 8" descr="https://3dsupply.de/en/composition/noob-cap-cap-cap-front~eJwdijkKgDAQRa8SppYwk_xsXkUsBC0CggHTiXc3Y_mWh1qn2QhySbGIE8uToToU7Uff6kkD-78ElwEW7_6lXbdKnbUughgSPEdYXrUPGQW6ag8Z6f0Ad2cYzg==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4817" y="2350360"/>
              <a:ext cx="945583" cy="640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Agrupar 8"/>
          <p:cNvGrpSpPr/>
          <p:nvPr/>
        </p:nvGrpSpPr>
        <p:grpSpPr>
          <a:xfrm>
            <a:off x="349861" y="3137775"/>
            <a:ext cx="2178122" cy="2276565"/>
            <a:chOff x="6419066" y="2210154"/>
            <a:chExt cx="2178122" cy="2276565"/>
          </a:xfrm>
          <a:effectLst/>
        </p:grpSpPr>
        <p:sp>
          <p:nvSpPr>
            <p:cNvPr id="32" name="Elipse 31"/>
            <p:cNvSpPr/>
            <p:nvPr/>
          </p:nvSpPr>
          <p:spPr>
            <a:xfrm>
              <a:off x="6419066" y="2308597"/>
              <a:ext cx="2178122" cy="217812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4" name="Imagem 3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93" y="2444571"/>
              <a:ext cx="1601884" cy="1601884"/>
            </a:xfrm>
            <a:prstGeom prst="rect">
              <a:avLst/>
            </a:prstGeom>
          </p:spPr>
        </p:pic>
        <p:pic>
          <p:nvPicPr>
            <p:cNvPr id="37" name="Picture 2" descr="Imagem relacionada"/>
            <p:cNvPicPr>
              <a:picLocks noChangeAspect="1" noChangeArrowheads="1"/>
            </p:cNvPicPr>
            <p:nvPr/>
          </p:nvPicPr>
          <p:blipFill>
            <a:blip r:embed="rId9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9588" b="85052" l="1799" r="96403"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924223" y="2210154"/>
              <a:ext cx="1091511" cy="925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tângulo 39"/>
          <p:cNvSpPr/>
          <p:nvPr/>
        </p:nvSpPr>
        <p:spPr>
          <a:xfrm>
            <a:off x="6287171" y="1848190"/>
            <a:ext cx="3368711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RODOLFO GREGÓRIO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6055591" y="4667275"/>
            <a:ext cx="3575384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MATHEUS DE OLIVEIRA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2276264" y="3226768"/>
            <a:ext cx="3185689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LUCAS BEZERRA</a:t>
            </a:r>
            <a:endParaRPr lang="pt-BR" sz="2400" b="1" cap="none" spc="0" dirty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2588983" y="945156"/>
            <a:ext cx="63429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front-end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Planejamento do projeto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Documentação do projeto    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3260035" y="2339232"/>
            <a:ext cx="6361182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back-end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Arquitetura da aplicação web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Implantação do banco de dados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2" name="Retângulo 51"/>
          <p:cNvSpPr/>
          <p:nvPr/>
        </p:nvSpPr>
        <p:spPr>
          <a:xfrm>
            <a:off x="2585311" y="3726868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 banco de dados</a:t>
            </a:r>
          </a:p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sp>
        <p:nvSpPr>
          <p:cNvPr id="53" name="Retângulo 52"/>
          <p:cNvSpPr/>
          <p:nvPr/>
        </p:nvSpPr>
        <p:spPr>
          <a:xfrm>
            <a:off x="4167320" y="5168356"/>
            <a:ext cx="5469573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no desenvolvimento do sistema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Desenvolvimento dos processos de help desk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Auxílio na documentação do projeto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0383" y="1732482"/>
            <a:ext cx="1609101" cy="1609101"/>
          </a:xfrm>
          <a:prstGeom prst="rect">
            <a:avLst/>
          </a:prstGeom>
        </p:spPr>
      </p:pic>
      <p:sp>
        <p:nvSpPr>
          <p:cNvPr id="30" name="Retângulo 29"/>
          <p:cNvSpPr/>
          <p:nvPr/>
        </p:nvSpPr>
        <p:spPr>
          <a:xfrm>
            <a:off x="2019481" y="21496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PRODUCT OWNER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902105" y="1562587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SCRUM MASTER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1642431" y="2972082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7194418" y="4381703"/>
            <a:ext cx="343773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DEV TEAM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21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9" name="Imagem 8"/>
          <p:cNvPicPr/>
          <p:nvPr/>
        </p:nvPicPr>
        <p:blipFill>
          <a:blip r:embed="rId4"/>
          <a:stretch>
            <a:fillRect/>
          </a:stretch>
        </p:blipFill>
        <p:spPr>
          <a:xfrm>
            <a:off x="2162092" y="2078086"/>
            <a:ext cx="7867816" cy="3807288"/>
          </a:xfrm>
          <a:prstGeom prst="rect">
            <a:avLst/>
          </a:prstGeom>
        </p:spPr>
      </p:pic>
      <p:pic>
        <p:nvPicPr>
          <p:cNvPr id="1028" name="Picture 4" descr="Resultado de imagem para trell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5098789"/>
            <a:ext cx="3244232" cy="997097"/>
          </a:xfrm>
          <a:prstGeom prst="rect">
            <a:avLst/>
          </a:prstGeom>
          <a:noFill/>
          <a:effectLst>
            <a:outerShdw blurRad="50800" dist="50800" dir="2700000" algn="tl" rotWithShape="0">
              <a:prstClr val="black">
                <a:alpha val="5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8509000" y="6019686"/>
            <a:ext cx="1991912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="" xmlns:a16="http://schemas.microsoft.com/office/drawing/2014/main" id="{EDCEECEC-C7A7-42B0-92B0-556E58C2D97D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GESTÃO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CED7D7B9-52F9-4AE8-8186-F92722AC746F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2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7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8" name="Retângulo 7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2049" name="Imagem 2048"/>
          <p:cNvPicPr>
            <a:picLocks noChangeAspect="1"/>
          </p:cNvPicPr>
          <p:nvPr/>
        </p:nvPicPr>
        <p:blipFill rotWithShape="1">
          <a:blip r:embed="rId4"/>
          <a:srcRect t="52359" r="58868" b="957"/>
          <a:stretch/>
        </p:blipFill>
        <p:spPr>
          <a:xfrm>
            <a:off x="6182507" y="4692649"/>
            <a:ext cx="2271073" cy="1676401"/>
          </a:xfrm>
          <a:prstGeom prst="rect">
            <a:avLst/>
          </a:prstGeom>
        </p:spPr>
      </p:pic>
      <p:pic>
        <p:nvPicPr>
          <p:cNvPr id="4" name="Picture 2" descr="Resultado de imagem para ARDUINO U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728492" y="3716615"/>
            <a:ext cx="3246474" cy="2299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87667" l="0" r="48000">
                        <a14:backgroundMark x1="13333" y1="17333" x2="13333" y2="17333"/>
                        <a14:backgroundMark x1="22667" y1="17000" x2="22667" y2="17000"/>
                        <a14:backgroundMark x1="33667" y1="18333" x2="33667" y2="18333"/>
                        <a14:backgroundMark x1="34000" y1="26667" x2="34000" y2="26667"/>
                        <a14:backgroundMark x1="34000" y1="37333" x2="34000" y2="37333"/>
                        <a14:backgroundMark x1="22667" y1="36333" x2="22667" y2="36333"/>
                        <a14:backgroundMark x1="22667" y1="29667" x2="22667" y2="29667"/>
                        <a14:backgroundMark x1="14333" y1="27333" x2="14333" y2="27333"/>
                        <a14:backgroundMark x1="14000" y1="39333" x2="14000" y2="39333"/>
                        <a14:backgroundMark x1="13333" y1="50000" x2="13333" y2="50000"/>
                        <a14:backgroundMark x1="24333" y1="49000" x2="24333" y2="49000"/>
                        <a14:backgroundMark x1="33000" y1="49000" x2="33000" y2="4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964" r="53068" b="14169"/>
          <a:stretch/>
        </p:blipFill>
        <p:spPr bwMode="auto">
          <a:xfrm>
            <a:off x="6383810" y="3616249"/>
            <a:ext cx="842478" cy="12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2" name="Elipse 2071"/>
          <p:cNvSpPr/>
          <p:nvPr/>
        </p:nvSpPr>
        <p:spPr>
          <a:xfrm>
            <a:off x="6503711" y="5133978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8" name="Agrupar 37"/>
          <p:cNvGrpSpPr/>
          <p:nvPr/>
        </p:nvGrpSpPr>
        <p:grpSpPr>
          <a:xfrm>
            <a:off x="974644" y="3961174"/>
            <a:ext cx="1055528" cy="1055528"/>
            <a:chOff x="3086652" y="1482407"/>
            <a:chExt cx="1055528" cy="1055528"/>
          </a:xfrm>
        </p:grpSpPr>
        <p:sp>
          <p:nvSpPr>
            <p:cNvPr id="16" name="Elipse 15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2056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Elipse 41"/>
          <p:cNvSpPr/>
          <p:nvPr/>
        </p:nvSpPr>
        <p:spPr>
          <a:xfrm>
            <a:off x="6993361" y="1965441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9" name="Conector de Seta Reta 18"/>
          <p:cNvCxnSpPr/>
          <p:nvPr/>
        </p:nvCxnSpPr>
        <p:spPr>
          <a:xfrm>
            <a:off x="6017441" y="2486807"/>
            <a:ext cx="813189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Angulado 17"/>
          <p:cNvCxnSpPr/>
          <p:nvPr/>
        </p:nvCxnSpPr>
        <p:spPr>
          <a:xfrm flipV="1">
            <a:off x="2979880" y="2595890"/>
            <a:ext cx="1773012" cy="400577"/>
          </a:xfrm>
          <a:prstGeom prst="bentConnector3">
            <a:avLst>
              <a:gd name="adj1" fmla="val 218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2" name="Picture 14" descr="Imagem relacionada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63" t="13429" r="20104" b="14571"/>
          <a:stretch/>
        </p:blipFill>
        <p:spPr bwMode="auto">
          <a:xfrm>
            <a:off x="7262376" y="2172819"/>
            <a:ext cx="517498" cy="62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tângulo 44"/>
          <p:cNvSpPr/>
          <p:nvPr/>
        </p:nvSpPr>
        <p:spPr>
          <a:xfrm>
            <a:off x="6568819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CLOUD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6" name="Retângulo 45"/>
          <p:cNvSpPr/>
          <p:nvPr/>
        </p:nvSpPr>
        <p:spPr>
          <a:xfrm>
            <a:off x="648695" y="5003945"/>
            <a:ext cx="1707425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2586797" y="2883982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USB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grpSp>
        <p:nvGrpSpPr>
          <p:cNvPr id="2" name="Agrupar 1"/>
          <p:cNvGrpSpPr/>
          <p:nvPr/>
        </p:nvGrpSpPr>
        <p:grpSpPr>
          <a:xfrm>
            <a:off x="4790685" y="2016121"/>
            <a:ext cx="1055528" cy="1055528"/>
            <a:chOff x="5931978" y="2016121"/>
            <a:chExt cx="1055528" cy="1055528"/>
          </a:xfrm>
        </p:grpSpPr>
        <p:sp>
          <p:nvSpPr>
            <p:cNvPr id="50" name="Elipse 49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2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Retângulo 52"/>
          <p:cNvSpPr/>
          <p:nvPr/>
        </p:nvSpPr>
        <p:spPr>
          <a:xfrm>
            <a:off x="4366143" y="3009849"/>
            <a:ext cx="190461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NODEJS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4" name="Retângulo 53"/>
          <p:cNvSpPr/>
          <p:nvPr/>
        </p:nvSpPr>
        <p:spPr>
          <a:xfrm>
            <a:off x="4745257" y="1328501"/>
            <a:ext cx="246937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FLUXO DOS 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41" name="Colchete Esquerdo 40"/>
          <p:cNvSpPr/>
          <p:nvPr/>
        </p:nvSpPr>
        <p:spPr>
          <a:xfrm rot="5400000">
            <a:off x="6164319" y="-1684171"/>
            <a:ext cx="216155" cy="7170881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64" name="Picture 16" descr="Resultado de imagem para resistor"/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35" t="43802" r="40637" b="42865"/>
          <a:stretch/>
        </p:blipFill>
        <p:spPr bwMode="auto">
          <a:xfrm>
            <a:off x="6465236" y="4927058"/>
            <a:ext cx="302419" cy="18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Elipse 95"/>
          <p:cNvSpPr/>
          <p:nvPr/>
        </p:nvSpPr>
        <p:spPr>
          <a:xfrm>
            <a:off x="6705274" y="5307440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055" name="Conector reto 2054"/>
          <p:cNvCxnSpPr/>
          <p:nvPr/>
        </p:nvCxnSpPr>
        <p:spPr>
          <a:xfrm>
            <a:off x="4356709" y="5172078"/>
            <a:ext cx="2206159" cy="0"/>
          </a:xfrm>
          <a:prstGeom prst="line">
            <a:avLst/>
          </a:prstGeom>
          <a:ln w="57150">
            <a:solidFill>
              <a:srgbClr val="FF21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Angulado 108"/>
          <p:cNvCxnSpPr/>
          <p:nvPr/>
        </p:nvCxnSpPr>
        <p:spPr>
          <a:xfrm>
            <a:off x="4355122" y="5387562"/>
            <a:ext cx="2693675" cy="115310"/>
          </a:xfrm>
          <a:prstGeom prst="bentConnector3">
            <a:avLst>
              <a:gd name="adj1" fmla="val 9689"/>
            </a:avLst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Conector Angulado 2062"/>
          <p:cNvCxnSpPr/>
          <p:nvPr/>
        </p:nvCxnSpPr>
        <p:spPr>
          <a:xfrm flipV="1">
            <a:off x="4367353" y="5348251"/>
            <a:ext cx="2400302" cy="366750"/>
          </a:xfrm>
          <a:prstGeom prst="bentConnector3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Angulado 91"/>
          <p:cNvCxnSpPr/>
          <p:nvPr/>
        </p:nvCxnSpPr>
        <p:spPr>
          <a:xfrm>
            <a:off x="4356709" y="5387743"/>
            <a:ext cx="2693675" cy="115310"/>
          </a:xfrm>
          <a:prstGeom prst="bentConnector3">
            <a:avLst>
              <a:gd name="adj1" fmla="val 9689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ipse 96"/>
          <p:cNvSpPr/>
          <p:nvPr/>
        </p:nvSpPr>
        <p:spPr>
          <a:xfrm>
            <a:off x="7005934" y="5464953"/>
            <a:ext cx="76200" cy="762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tângulo 101"/>
          <p:cNvSpPr/>
          <p:nvPr/>
        </p:nvSpPr>
        <p:spPr>
          <a:xfrm>
            <a:off x="4308838" y="4824538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5V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4559187" y="5143369"/>
            <a:ext cx="742891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GND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0" name="Retângulo 109"/>
          <p:cNvSpPr/>
          <p:nvPr/>
        </p:nvSpPr>
        <p:spPr>
          <a:xfrm>
            <a:off x="4425321" y="5689601"/>
            <a:ext cx="1078187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DADOS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2075" name="Conector de Seta Reta 2074"/>
          <p:cNvCxnSpPr/>
          <p:nvPr/>
        </p:nvCxnSpPr>
        <p:spPr>
          <a:xfrm flipH="1">
            <a:off x="7318044" y="4032249"/>
            <a:ext cx="1972137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7" name="Retângulo Arredondado 2076"/>
          <p:cNvSpPr/>
          <p:nvPr/>
        </p:nvSpPr>
        <p:spPr>
          <a:xfrm>
            <a:off x="9290181" y="3580489"/>
            <a:ext cx="2035197" cy="2250468"/>
          </a:xfrm>
          <a:prstGeom prst="round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4" name="Retângulo 123"/>
          <p:cNvSpPr/>
          <p:nvPr/>
        </p:nvSpPr>
        <p:spPr>
          <a:xfrm>
            <a:off x="9353934" y="3580489"/>
            <a:ext cx="190461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DHT11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9290181" y="4068053"/>
            <a:ext cx="2035197" cy="163121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0°C ~ 50 °C</a:t>
            </a:r>
          </a:p>
          <a:p>
            <a:pPr algn="ctr"/>
            <a:r>
              <a:rPr lang="pt-BR" sz="2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20% a 90%</a:t>
            </a:r>
          </a:p>
        </p:txBody>
      </p:sp>
      <p:sp>
        <p:nvSpPr>
          <p:cNvPr id="129" name="Retângulo 128"/>
          <p:cNvSpPr/>
          <p:nvPr/>
        </p:nvSpPr>
        <p:spPr>
          <a:xfrm>
            <a:off x="8048888" y="2018800"/>
            <a:ext cx="1941645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ARMAZENADOS NA NUVEM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="" xmlns:a16="http://schemas.microsoft.com/office/drawing/2014/main" id="{ABE8EA85-3B27-4325-A2E1-239BEC91ACD7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AQUISIÇÃO DE DADOS COM ARDUINO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44" name="Conector reto 43">
            <a:extLst>
              <a:ext uri="{FF2B5EF4-FFF2-40B4-BE49-F238E27FC236}">
                <a16:creationId xmlns="" xmlns:a16="http://schemas.microsoft.com/office/drawing/2014/main" id="{EB56AF2B-1DFB-437F-A692-B8AAC5F68C53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Agrupar 5"/>
          <p:cNvGrpSpPr/>
          <p:nvPr/>
        </p:nvGrpSpPr>
        <p:grpSpPr>
          <a:xfrm>
            <a:off x="1162350" y="2057400"/>
            <a:ext cx="3644106" cy="3644106"/>
            <a:chOff x="1162350" y="2057400"/>
            <a:chExt cx="3644106" cy="3644106"/>
          </a:xfrm>
        </p:grpSpPr>
        <p:sp>
          <p:nvSpPr>
            <p:cNvPr id="10" name="Elipse 9"/>
            <p:cNvSpPr/>
            <p:nvPr/>
          </p:nvSpPr>
          <p:spPr>
            <a:xfrm>
              <a:off x="1162350" y="2057400"/>
              <a:ext cx="3644106" cy="3644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" name="Agrupar 1"/>
            <p:cNvGrpSpPr/>
            <p:nvPr/>
          </p:nvGrpSpPr>
          <p:grpSpPr>
            <a:xfrm>
              <a:off x="2016173" y="2781259"/>
              <a:ext cx="1933527" cy="2059231"/>
              <a:chOff x="1749473" y="2401951"/>
              <a:chExt cx="2469860" cy="2630432"/>
            </a:xfrm>
          </p:grpSpPr>
          <p:pic>
            <p:nvPicPr>
              <p:cNvPr id="13" name="Picture 14" descr="Imagem relacionada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63" t="13429" r="20104" b="14571"/>
              <a:stretch/>
            </p:blipFill>
            <p:spPr bwMode="auto">
              <a:xfrm>
                <a:off x="2194740" y="2401951"/>
                <a:ext cx="1579327" cy="1916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Resultado de imagem para azure logo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9473" y="4318439"/>
                <a:ext cx="2469860" cy="7139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2" name="Retângulo 11"/>
          <p:cNvSpPr/>
          <p:nvPr/>
        </p:nvSpPr>
        <p:spPr>
          <a:xfrm>
            <a:off x="5155032" y="2686142"/>
            <a:ext cx="467221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ALTA DISPONIBILIDADE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5155033" y="3501749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ELASTICIDADE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5155033" y="4317357"/>
            <a:ext cx="36837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2" charset="0"/>
              </a:rPr>
              <a:t>FACILIDADE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449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0" name="Retângulo 9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MODELO DE DADOS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ModeloLogi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296" y="1440177"/>
            <a:ext cx="7617407" cy="4930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9066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1030" name="Picture 6" descr="Resultado de imagem para cloud"/>
          <p:cNvPicPr>
            <a:picLocks noChangeAspect="1" noChangeArrowheads="1"/>
          </p:cNvPicPr>
          <p:nvPr/>
        </p:nvPicPr>
        <p:blipFill rotWithShape="1">
          <a:blip r:embed="rId4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73"/>
          <a:stretch/>
        </p:blipFill>
        <p:spPr bwMode="auto">
          <a:xfrm>
            <a:off x="7758112" y="732291"/>
            <a:ext cx="3990975" cy="251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 11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– DESENHO DA SOLUÇÃO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Resultado de imagem para arduin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767" y="2169295"/>
            <a:ext cx="1127425" cy="79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41" y="1594243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de Seta Reta 13"/>
          <p:cNvCxnSpPr/>
          <p:nvPr/>
        </p:nvCxnSpPr>
        <p:spPr>
          <a:xfrm>
            <a:off x="2445388" y="2613534"/>
            <a:ext cx="1237724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6" descr="Resultado de imagem para pc icon"/>
          <p:cNvPicPr>
            <a:picLocks noChangeAspect="1" noChangeArrowheads="1"/>
          </p:cNvPicPr>
          <p:nvPr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056" y="2103127"/>
            <a:ext cx="932370" cy="932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de Seta Reta 16"/>
          <p:cNvCxnSpPr/>
          <p:nvPr/>
        </p:nvCxnSpPr>
        <p:spPr>
          <a:xfrm>
            <a:off x="5020728" y="2601371"/>
            <a:ext cx="675187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6845731" y="2609432"/>
            <a:ext cx="912381" cy="0"/>
          </a:xfrm>
          <a:prstGeom prst="straightConnector1">
            <a:avLst/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Agrupar 21"/>
          <p:cNvGrpSpPr/>
          <p:nvPr/>
        </p:nvGrpSpPr>
        <p:grpSpPr>
          <a:xfrm>
            <a:off x="5054328" y="1339036"/>
            <a:ext cx="641587" cy="1065034"/>
            <a:chOff x="5610926" y="907462"/>
            <a:chExt cx="914479" cy="1518036"/>
          </a:xfrm>
        </p:grpSpPr>
        <p:pic>
          <p:nvPicPr>
            <p:cNvPr id="23" name="Imagem 22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0926" y="907462"/>
              <a:ext cx="914479" cy="1518036"/>
            </a:xfrm>
            <a:prstGeom prst="rect">
              <a:avLst/>
            </a:prstGeom>
          </p:spPr>
        </p:pic>
        <p:pic>
          <p:nvPicPr>
            <p:cNvPr id="24" name="Picture 26" descr="Resultado de imagem para usb text ic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4831" y="994238"/>
              <a:ext cx="735704" cy="7357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6" name="Imagem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0" y="1339036"/>
            <a:ext cx="641587" cy="1065034"/>
          </a:xfrm>
          <a:prstGeom prst="rect">
            <a:avLst/>
          </a:prstGeom>
        </p:spPr>
      </p:pic>
      <p:sp>
        <p:nvSpPr>
          <p:cNvPr id="31" name="Retângulo 30"/>
          <p:cNvSpPr/>
          <p:nvPr/>
        </p:nvSpPr>
        <p:spPr>
          <a:xfrm>
            <a:off x="3549660" y="4247395"/>
            <a:ext cx="190379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Aplicação final</a:t>
            </a:r>
          </a:p>
        </p:txBody>
      </p:sp>
      <p:sp>
        <p:nvSpPr>
          <p:cNvPr id="35" name="Retângulo 34"/>
          <p:cNvSpPr/>
          <p:nvPr/>
        </p:nvSpPr>
        <p:spPr>
          <a:xfrm>
            <a:off x="2235616" y="2687315"/>
            <a:ext cx="1657269" cy="410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Sensor de temperatura e umidade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450419" y="2663087"/>
            <a:ext cx="1657269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671555" y="3907494"/>
            <a:ext cx="93440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949905" y="2695518"/>
            <a:ext cx="836346" cy="2375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Cabo USB</a:t>
            </a:r>
          </a:p>
        </p:txBody>
      </p:sp>
      <p:pic>
        <p:nvPicPr>
          <p:cNvPr id="39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07" y="1749240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4" y="1915557"/>
            <a:ext cx="1078517" cy="17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8" name="Agrupar 97"/>
          <p:cNvGrpSpPr/>
          <p:nvPr/>
        </p:nvGrpSpPr>
        <p:grpSpPr>
          <a:xfrm>
            <a:off x="6990006" y="1348016"/>
            <a:ext cx="641587" cy="1065034"/>
            <a:chOff x="6990006" y="1348016"/>
            <a:chExt cx="641587" cy="1065034"/>
          </a:xfrm>
        </p:grpSpPr>
        <p:pic>
          <p:nvPicPr>
            <p:cNvPr id="29" name="Imagem 2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0006" y="1348016"/>
              <a:ext cx="641587" cy="1065034"/>
            </a:xfrm>
            <a:prstGeom prst="rect">
              <a:avLst/>
            </a:prstGeom>
          </p:spPr>
        </p:pic>
        <p:pic>
          <p:nvPicPr>
            <p:cNvPr id="41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4563" y="1405513"/>
              <a:ext cx="496379" cy="496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Resultado de imagem para dht11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0" t="15412" r="14200" b="15874"/>
          <a:stretch/>
        </p:blipFill>
        <p:spPr bwMode="auto">
          <a:xfrm>
            <a:off x="2808376" y="1405261"/>
            <a:ext cx="505609" cy="475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 descr="Resultado de imagem para azure logo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61" y="1690405"/>
            <a:ext cx="1277746" cy="36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ângulo 47"/>
          <p:cNvSpPr/>
          <p:nvPr/>
        </p:nvSpPr>
        <p:spPr>
          <a:xfrm>
            <a:off x="8500739" y="2135034"/>
            <a:ext cx="250572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Banco de dados na nuvem</a:t>
            </a:r>
            <a:endParaRPr lang="pt-BR" sz="24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49" name="Picture 16" descr="Resultado de imagem para SQL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91" r="28931"/>
          <a:stretch/>
        </p:blipFill>
        <p:spPr bwMode="auto">
          <a:xfrm>
            <a:off x="8748657" y="1518800"/>
            <a:ext cx="517643" cy="65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Resultado de imagem para pc icon"/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12305" b="89844" l="7813" r="89844">
                        <a14:foregroundMark x1="20313" y1="74219" x2="81055" y2="83398"/>
                        <a14:foregroundMark x1="30273" y1="84375" x2="67969" y2="79688"/>
                        <a14:foregroundMark x1="67969" y1="79688" x2="67969" y2="79688"/>
                        <a14:foregroundMark x1="18750" y1="83398" x2="18945" y2="78906"/>
                        <a14:foregroundMark x1="18945" y1="78711" x2="18945" y2="77148"/>
                        <a14:foregroundMark x1="18945" y1="75781" x2="18945" y2="75781"/>
                        <a14:foregroundMark x1="18945" y1="75781" x2="18945" y2="75781"/>
                        <a14:foregroundMark x1="27148" y1="84961" x2="15820" y2="75781"/>
                        <a14:foregroundMark x1="18555" y1="84180" x2="41602" y2="83789"/>
                        <a14:foregroundMark x1="41602" y1="83789" x2="41602" y2="83789"/>
                        <a14:foregroundMark x1="79492" y1="74023" x2="79492" y2="74023"/>
                        <a14:foregroundMark x1="81445" y1="84570" x2="74414" y2="73633"/>
                        <a14:foregroundMark x1="83789" y1="84570" x2="81836" y2="75977"/>
                        <a14:foregroundMark x1="81445" y1="25781" x2="37305" y2="50781"/>
                        <a14:foregroundMark x1="81250" y1="54688" x2="50781" y2="15625"/>
                        <a14:foregroundMark x1="50586" y1="55664" x2="83008" y2="33203"/>
                        <a14:foregroundMark x1="87695" y1="20313" x2="88477" y2="43750"/>
                        <a14:foregroundMark x1="82617" y1="60742" x2="14648" y2="60938"/>
                        <a14:foregroundMark x1="11914" y1="57031" x2="11719" y2="16992"/>
                        <a14:foregroundMark x1="13086" y1="15430" x2="85938" y2="16016"/>
                        <a14:foregroundMark x1="86914" y1="17773" x2="87695" y2="59570"/>
                        <a14:foregroundMark x1="88281" y1="59961" x2="11914" y2="59375"/>
                        <a14:foregroundMark x1="49219" y1="73633" x2="48633" y2="46094"/>
                        <a14:foregroundMark x1="82617" y1="84961" x2="27930" y2="83594"/>
                        <a14:foregroundMark x1="87305" y1="61523" x2="41406" y2="60938"/>
                        <a14:backgroundMark x1="43164" y1="66406" x2="39063" y2="68164"/>
                        <a14:backgroundMark x1="56836" y1="65430" x2="58398" y2="65430"/>
                        <a14:backgroundMark x1="58789" y1="66211" x2="55273" y2="64844"/>
                        <a14:backgroundMark x1="37500" y1="71875" x2="34375" y2="701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1136"/>
          <a:stretch/>
        </p:blipFill>
        <p:spPr bwMode="auto">
          <a:xfrm>
            <a:off x="5159310" y="4067629"/>
            <a:ext cx="2729217" cy="2425283"/>
          </a:xfrm>
          <a:prstGeom prst="rect">
            <a:avLst/>
          </a:prstGeom>
          <a:noFill/>
        </p:spPr>
      </p:pic>
      <p:pic>
        <p:nvPicPr>
          <p:cNvPr id="1034" name="Picture 10" descr="Imagem relacionada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16" y="4817904"/>
            <a:ext cx="1421720" cy="14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Retângulo 53"/>
          <p:cNvSpPr/>
          <p:nvPr/>
        </p:nvSpPr>
        <p:spPr>
          <a:xfrm>
            <a:off x="6673518" y="6396310"/>
            <a:ext cx="131700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Usuário</a:t>
            </a:r>
            <a:endParaRPr lang="pt-BR" sz="2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59" name="Retângulo 58"/>
          <p:cNvSpPr/>
          <p:nvPr/>
        </p:nvSpPr>
        <p:spPr>
          <a:xfrm>
            <a:off x="2808376" y="4647505"/>
            <a:ext cx="256414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responsivo centralizador de dados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3074286" y="5175332"/>
            <a:ext cx="229823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Gerenciamento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Gráficos –</a:t>
            </a:r>
          </a:p>
          <a:p>
            <a:pPr algn="r"/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Estatísticas –</a:t>
            </a: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222" y="4864110"/>
            <a:ext cx="1699594" cy="1695293"/>
          </a:xfrm>
          <a:prstGeom prst="rect">
            <a:avLst/>
          </a:prstGeom>
        </p:spPr>
      </p:pic>
      <p:cxnSp>
        <p:nvCxnSpPr>
          <p:cNvPr id="99" name="Conector Angulado 98"/>
          <p:cNvCxnSpPr>
            <a:stCxn id="19" idx="0"/>
            <a:endCxn id="1030" idx="2"/>
          </p:cNvCxnSpPr>
          <p:nvPr/>
        </p:nvCxnSpPr>
        <p:spPr>
          <a:xfrm rot="5400000" flipH="1" flipV="1">
            <a:off x="7730545" y="2044575"/>
            <a:ext cx="816428" cy="3229681"/>
          </a:xfrm>
          <a:prstGeom prst="bentConnector3">
            <a:avLst>
              <a:gd name="adj1" fmla="val 50000"/>
            </a:avLst>
          </a:prstGeom>
          <a:ln w="762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Agrupar 111"/>
          <p:cNvGrpSpPr/>
          <p:nvPr/>
        </p:nvGrpSpPr>
        <p:grpSpPr>
          <a:xfrm>
            <a:off x="7789337" y="3293051"/>
            <a:ext cx="676318" cy="676318"/>
            <a:chOff x="5931978" y="2016121"/>
            <a:chExt cx="1055528" cy="1055528"/>
          </a:xfrm>
        </p:grpSpPr>
        <p:sp>
          <p:nvSpPr>
            <p:cNvPr id="113" name="Elipse 112"/>
            <p:cNvSpPr/>
            <p:nvPr/>
          </p:nvSpPr>
          <p:spPr>
            <a:xfrm>
              <a:off x="5931978" y="2016121"/>
              <a:ext cx="1055528" cy="10555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14" name="Picture 24" descr="Resultado de imagem para nodejs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992" y="2185519"/>
              <a:ext cx="698463" cy="698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Agrupar 114"/>
          <p:cNvGrpSpPr/>
          <p:nvPr/>
        </p:nvGrpSpPr>
        <p:grpSpPr>
          <a:xfrm rot="10800000">
            <a:off x="7819125" y="4136227"/>
            <a:ext cx="1856200" cy="1118192"/>
            <a:chOff x="6345195" y="4525282"/>
            <a:chExt cx="2578023" cy="1553025"/>
          </a:xfrm>
        </p:grpSpPr>
        <p:pic>
          <p:nvPicPr>
            <p:cNvPr id="116" name="Imagem 1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857694" y="4012783"/>
              <a:ext cx="1553025" cy="2578023"/>
            </a:xfrm>
            <a:prstGeom prst="rect">
              <a:avLst/>
            </a:prstGeom>
          </p:spPr>
        </p:pic>
        <p:pic>
          <p:nvPicPr>
            <p:cNvPr id="117" name="Picture 20" descr="Resultado de imagem para html css javascript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6628142" y="4785199"/>
              <a:ext cx="980850" cy="88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8" name="Retângulo 117"/>
          <p:cNvSpPr/>
          <p:nvPr/>
        </p:nvSpPr>
        <p:spPr>
          <a:xfrm>
            <a:off x="9746200" y="4258748"/>
            <a:ext cx="256414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r>
              <a:rPr lang="pt-BR" sz="160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  <a:endParaRPr lang="pt-BR" sz="160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21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" name="Retângulo 6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FERRAMENTAS DE DESENVOLVIMENTO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Agrupar 17"/>
          <p:cNvGrpSpPr/>
          <p:nvPr/>
        </p:nvGrpSpPr>
        <p:grpSpPr>
          <a:xfrm>
            <a:off x="2555217" y="1989821"/>
            <a:ext cx="7081565" cy="1064663"/>
            <a:chOff x="2484236" y="1459754"/>
            <a:chExt cx="7081565" cy="1064663"/>
          </a:xfrm>
        </p:grpSpPr>
        <p:grpSp>
          <p:nvGrpSpPr>
            <p:cNvPr id="14" name="Agrupar 13"/>
            <p:cNvGrpSpPr/>
            <p:nvPr/>
          </p:nvGrpSpPr>
          <p:grpSpPr>
            <a:xfrm>
              <a:off x="2484236" y="1459754"/>
              <a:ext cx="1055528" cy="1055528"/>
              <a:chOff x="7395056" y="1698354"/>
              <a:chExt cx="1055528" cy="1055528"/>
            </a:xfrm>
          </p:grpSpPr>
          <p:sp>
            <p:nvSpPr>
              <p:cNvPr id="17" name="Elipse 16"/>
              <p:cNvSpPr/>
              <p:nvPr/>
            </p:nvSpPr>
            <p:spPr>
              <a:xfrm>
                <a:off x="7395056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1" name="Picture 20" descr="Resultado de imagem para html css javascript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66790" y="1957207"/>
                <a:ext cx="712060" cy="6394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Agrupar 9"/>
            <p:cNvGrpSpPr/>
            <p:nvPr/>
          </p:nvGrpSpPr>
          <p:grpSpPr>
            <a:xfrm>
              <a:off x="4492915" y="1459754"/>
              <a:ext cx="1055528" cy="1055528"/>
              <a:chOff x="4202985" y="1698354"/>
              <a:chExt cx="1055528" cy="1055528"/>
            </a:xfrm>
          </p:grpSpPr>
          <p:sp>
            <p:nvSpPr>
              <p:cNvPr id="13" name="Elipse 12"/>
              <p:cNvSpPr/>
              <p:nvPr/>
            </p:nvSpPr>
            <p:spPr>
              <a:xfrm>
                <a:off x="4202985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4" name="Picture 10" descr="Resultado de imagem para bootstrap ic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51781" y="1907844"/>
                <a:ext cx="757936" cy="6365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Agrupar 14"/>
            <p:cNvGrpSpPr/>
            <p:nvPr/>
          </p:nvGrpSpPr>
          <p:grpSpPr>
            <a:xfrm>
              <a:off x="8510273" y="1459754"/>
              <a:ext cx="1055528" cy="1055528"/>
              <a:chOff x="5931978" y="2016121"/>
              <a:chExt cx="1055528" cy="1055528"/>
            </a:xfrm>
          </p:grpSpPr>
          <p:sp>
            <p:nvSpPr>
              <p:cNvPr id="24" name="Elipse 23"/>
              <p:cNvSpPr/>
              <p:nvPr/>
            </p:nvSpPr>
            <p:spPr>
              <a:xfrm>
                <a:off x="5931978" y="2016121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25" name="Picture 24" descr="Resultado de imagem para nodejs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992" y="2185519"/>
                <a:ext cx="698463" cy="698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" name="Agrupar 15"/>
            <p:cNvGrpSpPr/>
            <p:nvPr/>
          </p:nvGrpSpPr>
          <p:grpSpPr>
            <a:xfrm>
              <a:off x="6501594" y="1468889"/>
              <a:ext cx="1055528" cy="1055528"/>
              <a:chOff x="2066442" y="1698354"/>
              <a:chExt cx="1055528" cy="1055528"/>
            </a:xfrm>
          </p:grpSpPr>
          <p:sp>
            <p:nvSpPr>
              <p:cNvPr id="21" name="Elipse 20"/>
              <p:cNvSpPr/>
              <p:nvPr/>
            </p:nvSpPr>
            <p:spPr>
              <a:xfrm>
                <a:off x="2066442" y="1698354"/>
                <a:ext cx="1055528" cy="105552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pic>
            <p:nvPicPr>
              <p:cNvPr id="1036" name="Picture 12" descr="Resultado de imagem para jquery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4793" y="1846705"/>
                <a:ext cx="758825" cy="7588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9" name="Colchete Esquerdo 28"/>
          <p:cNvSpPr/>
          <p:nvPr/>
        </p:nvSpPr>
        <p:spPr>
          <a:xfrm rot="5400000" flipH="1">
            <a:off x="5946931" y="142611"/>
            <a:ext cx="312602" cy="6081540"/>
          </a:xfrm>
          <a:prstGeom prst="leftBracket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1" name="Conector reto 30"/>
          <p:cNvCxnSpPr/>
          <p:nvPr/>
        </p:nvCxnSpPr>
        <p:spPr>
          <a:xfrm flipV="1">
            <a:off x="5086487" y="3004562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 flipV="1">
            <a:off x="7115243" y="3007883"/>
            <a:ext cx="1" cy="360520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6096000" y="3328820"/>
            <a:ext cx="7232" cy="382242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/>
          <p:cNvSpPr/>
          <p:nvPr/>
        </p:nvSpPr>
        <p:spPr>
          <a:xfrm>
            <a:off x="4334607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BOOTSTRAP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634845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JQUERY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0" name="Retângulo 49"/>
          <p:cNvSpPr/>
          <p:nvPr/>
        </p:nvSpPr>
        <p:spPr>
          <a:xfrm>
            <a:off x="8357138" y="160923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NODEJS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1074396" y="2046785"/>
            <a:ext cx="1503759" cy="92333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HTML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CSS</a:t>
            </a:r>
          </a:p>
          <a:p>
            <a:pPr algn="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JAVASCRIPT</a:t>
            </a:r>
          </a:p>
        </p:txBody>
      </p:sp>
      <p:grpSp>
        <p:nvGrpSpPr>
          <p:cNvPr id="40" name="Agrupar 39"/>
          <p:cNvGrpSpPr/>
          <p:nvPr/>
        </p:nvGrpSpPr>
        <p:grpSpPr>
          <a:xfrm>
            <a:off x="5575468" y="3639781"/>
            <a:ext cx="1055528" cy="1055528"/>
            <a:chOff x="6096000" y="5320219"/>
            <a:chExt cx="1055528" cy="1055528"/>
          </a:xfrm>
        </p:grpSpPr>
        <p:sp>
          <p:nvSpPr>
            <p:cNvPr id="23" name="Elipse 22"/>
            <p:cNvSpPr/>
            <p:nvPr/>
          </p:nvSpPr>
          <p:spPr>
            <a:xfrm>
              <a:off x="6096000" y="5320219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38" name="Picture 14" descr="Resultado de imagem para visual studio code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7289" y="5542785"/>
              <a:ext cx="612950" cy="610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Retângulo 58"/>
          <p:cNvSpPr/>
          <p:nvPr/>
        </p:nvSpPr>
        <p:spPr>
          <a:xfrm>
            <a:off x="5148049" y="4715930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VISUAL STUDIO CODE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2343700" y="5443417"/>
            <a:ext cx="1945524" cy="707886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MICROSOFT AZURE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875435" y="5443417"/>
            <a:ext cx="1945524" cy="40011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ARDUINO</a:t>
            </a:r>
            <a:endParaRPr lang="pt-BR" sz="2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71" name="Conector reto 70"/>
          <p:cNvCxnSpPr>
            <a:endCxn id="54" idx="2"/>
          </p:cNvCxnSpPr>
          <p:nvPr/>
        </p:nvCxnSpPr>
        <p:spPr>
          <a:xfrm>
            <a:off x="9391599" y="4882263"/>
            <a:ext cx="939450" cy="5496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/>
          <p:cNvCxnSpPr>
            <a:stCxn id="67" idx="6"/>
            <a:endCxn id="57" idx="2"/>
          </p:cNvCxnSpPr>
          <p:nvPr/>
        </p:nvCxnSpPr>
        <p:spPr>
          <a:xfrm flipV="1">
            <a:off x="1835548" y="4874614"/>
            <a:ext cx="954453" cy="7923"/>
          </a:xfrm>
          <a:prstGeom prst="line">
            <a:avLst/>
          </a:prstGeom>
          <a:ln w="571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Agrupar 40"/>
          <p:cNvGrpSpPr/>
          <p:nvPr/>
        </p:nvGrpSpPr>
        <p:grpSpPr>
          <a:xfrm>
            <a:off x="2790001" y="4346850"/>
            <a:ext cx="1055528" cy="1055528"/>
            <a:chOff x="254672" y="4204405"/>
            <a:chExt cx="1055528" cy="1055528"/>
          </a:xfrm>
        </p:grpSpPr>
        <p:sp>
          <p:nvSpPr>
            <p:cNvPr id="57" name="Elipse 56"/>
            <p:cNvSpPr/>
            <p:nvPr/>
          </p:nvSpPr>
          <p:spPr>
            <a:xfrm>
              <a:off x="254672" y="4204405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56" name="Picture 4" descr="Resultado de imagem para azure logo"/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876"/>
            <a:stretch/>
          </p:blipFill>
          <p:spPr bwMode="auto">
            <a:xfrm>
              <a:off x="438388" y="4427084"/>
              <a:ext cx="688095" cy="5217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2" name="Agrupar 61"/>
          <p:cNvGrpSpPr/>
          <p:nvPr/>
        </p:nvGrpSpPr>
        <p:grpSpPr>
          <a:xfrm>
            <a:off x="8336071" y="4354499"/>
            <a:ext cx="1055528" cy="1055528"/>
            <a:chOff x="3086652" y="1482407"/>
            <a:chExt cx="1055528" cy="1055528"/>
          </a:xfrm>
        </p:grpSpPr>
        <p:sp>
          <p:nvSpPr>
            <p:cNvPr id="63" name="Elipse 62"/>
            <p:cNvSpPr/>
            <p:nvPr/>
          </p:nvSpPr>
          <p:spPr>
            <a:xfrm>
              <a:off x="3086652" y="1482407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299BC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64" name="Picture 8" descr="Resultado de imagem para ARDUINO LOGO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86" t="9633" r="18680" b="8700"/>
            <a:stretch/>
          </p:blipFill>
          <p:spPr bwMode="auto">
            <a:xfrm>
              <a:off x="3199734" y="1742810"/>
              <a:ext cx="829364" cy="534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Elipse 53"/>
          <p:cNvSpPr/>
          <p:nvPr/>
        </p:nvSpPr>
        <p:spPr>
          <a:xfrm>
            <a:off x="10331049" y="4359995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2" name="Agrupar 41"/>
          <p:cNvGrpSpPr/>
          <p:nvPr/>
        </p:nvGrpSpPr>
        <p:grpSpPr>
          <a:xfrm>
            <a:off x="780020" y="4354773"/>
            <a:ext cx="1055528" cy="1055528"/>
            <a:chOff x="6927539" y="4901188"/>
            <a:chExt cx="1055528" cy="1055528"/>
          </a:xfrm>
        </p:grpSpPr>
        <p:sp>
          <p:nvSpPr>
            <p:cNvPr id="67" name="Elipse 66"/>
            <p:cNvSpPr/>
            <p:nvPr/>
          </p:nvSpPr>
          <p:spPr>
            <a:xfrm>
              <a:off x="6927539" y="4901188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40" name="Picture 16" descr="Resultado de imagem para SQL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7196481" y="5103704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tângulo 77"/>
          <p:cNvSpPr/>
          <p:nvPr/>
        </p:nvSpPr>
        <p:spPr>
          <a:xfrm>
            <a:off x="555903" y="3967590"/>
            <a:ext cx="1503759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SQL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10497664" y="4004008"/>
            <a:ext cx="714112" cy="369332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b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C++</a:t>
            </a:r>
            <a:endParaRPr lang="pt-BR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1026" name="Picture 2" descr="Resultado de imagem para C++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902" y="4582311"/>
            <a:ext cx="533636" cy="59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503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RESPONSIVO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153C3B9E-A4D1-44C4-8606-47C0B0C7C645}"/>
              </a:ext>
            </a:extLst>
          </p:cNvPr>
          <p:cNvGrpSpPr/>
          <p:nvPr/>
        </p:nvGrpSpPr>
        <p:grpSpPr>
          <a:xfrm>
            <a:off x="2997752" y="1577931"/>
            <a:ext cx="5769106" cy="4485699"/>
            <a:chOff x="2997752" y="1577931"/>
            <a:chExt cx="5769106" cy="4485699"/>
          </a:xfrm>
        </p:grpSpPr>
        <p:pic>
          <p:nvPicPr>
            <p:cNvPr id="2054" name="Picture 6" descr="Resultado de imagem para MONITOR VECTOR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" name="Imagem 1">
              <a:extLst>
                <a:ext uri="{FF2B5EF4-FFF2-40B4-BE49-F238E27FC236}">
                  <a16:creationId xmlns="" xmlns:a16="http://schemas.microsoft.com/office/drawing/2014/main" id="{9C31B254-0017-4F74-8459-F8999F979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8" y="1818167"/>
              <a:ext cx="5351361" cy="2604977"/>
            </a:xfrm>
            <a:prstGeom prst="rect">
              <a:avLst/>
            </a:prstGeom>
          </p:spPr>
        </p:pic>
      </p:grpSp>
      <p:grpSp>
        <p:nvGrpSpPr>
          <p:cNvPr id="9" name="Agrupar 8">
            <a:extLst>
              <a:ext uri="{FF2B5EF4-FFF2-40B4-BE49-F238E27FC236}">
                <a16:creationId xmlns="" xmlns:a16="http://schemas.microsoft.com/office/drawing/2014/main" id="{34F71602-B395-44B6-8887-E14CAEF64ADB}"/>
              </a:ext>
            </a:extLst>
          </p:cNvPr>
          <p:cNvGrpSpPr/>
          <p:nvPr/>
        </p:nvGrpSpPr>
        <p:grpSpPr>
          <a:xfrm>
            <a:off x="7534960" y="2912193"/>
            <a:ext cx="2467074" cy="3275839"/>
            <a:chOff x="7534960" y="2912193"/>
            <a:chExt cx="2467074" cy="3275839"/>
          </a:xfrm>
        </p:grpSpPr>
        <p:pic>
          <p:nvPicPr>
            <p:cNvPr id="2056" name="Picture 8" descr="Resultado de imagem para TABLET VECTOR"/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Imagem 2">
              <a:extLst>
                <a:ext uri="{FF2B5EF4-FFF2-40B4-BE49-F238E27FC236}">
                  <a16:creationId xmlns="" xmlns:a16="http://schemas.microsoft.com/office/drawing/2014/main" id="{BC04278F-2736-403F-AF79-4AA72B6EA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71" y="3170848"/>
              <a:ext cx="2158409" cy="2746862"/>
            </a:xfrm>
            <a:prstGeom prst="rect">
              <a:avLst/>
            </a:prstGeom>
          </p:spPr>
        </p:pic>
      </p:grpSp>
      <p:grpSp>
        <p:nvGrpSpPr>
          <p:cNvPr id="10" name="Agrupar 9">
            <a:extLst>
              <a:ext uri="{FF2B5EF4-FFF2-40B4-BE49-F238E27FC236}">
                <a16:creationId xmlns="" xmlns:a16="http://schemas.microsoft.com/office/drawing/2014/main" id="{147FD79B-9A67-4EFD-8CD7-15E488ACC61D}"/>
              </a:ext>
            </a:extLst>
          </p:cNvPr>
          <p:cNvGrpSpPr/>
          <p:nvPr/>
        </p:nvGrpSpPr>
        <p:grpSpPr>
          <a:xfrm>
            <a:off x="2633244" y="4025899"/>
            <a:ext cx="1038599" cy="2170461"/>
            <a:chOff x="2633244" y="4025899"/>
            <a:chExt cx="1038599" cy="2170461"/>
          </a:xfrm>
        </p:grpSpPr>
        <p:pic>
          <p:nvPicPr>
            <p:cNvPr id="2058" name="Picture 10" descr="Resultado de imagem para IPHONE VECTOR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m 6">
              <a:extLst>
                <a:ext uri="{FF2B5EF4-FFF2-40B4-BE49-F238E27FC236}">
                  <a16:creationId xmlns="" xmlns:a16="http://schemas.microsoft.com/office/drawing/2014/main" id="{DE51EA2D-37A4-4C65-9FE2-EE7FE9A8A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17" name="Picture 10" descr="Resultado de imagem para bootstrap icon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564" y="196393"/>
            <a:ext cx="757936" cy="63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67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DEMONSTRAÇÃO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2312939" y="5926491"/>
            <a:ext cx="756611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b="1" dirty="0">
                <a:ln w="0"/>
                <a:solidFill>
                  <a:srgbClr val="7BC1D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insensorweb.azurewebsites.net</a:t>
            </a:r>
            <a:endParaRPr lang="pt-BR" sz="3600" b="1" cap="none" spc="0" dirty="0">
              <a:ln w="0"/>
              <a:solidFill>
                <a:srgbClr val="7BC1D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371242" y="2276961"/>
            <a:ext cx="37393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banca@banca.com</a:t>
            </a:r>
          </a:p>
          <a:p>
            <a:pPr algn="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123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4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INSTALAÇÃO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/>
          <p:cNvGrpSpPr/>
          <p:nvPr/>
        </p:nvGrpSpPr>
        <p:grpSpPr>
          <a:xfrm>
            <a:off x="249243" y="2033119"/>
            <a:ext cx="4099940" cy="2129096"/>
            <a:chOff x="467479" y="1223871"/>
            <a:chExt cx="6251644" cy="3246474"/>
          </a:xfrm>
        </p:grpSpPr>
        <p:pic>
          <p:nvPicPr>
            <p:cNvPr id="9" name="Imagem 8"/>
            <p:cNvPicPr>
              <a:picLocks noChangeAspect="1"/>
            </p:cNvPicPr>
            <p:nvPr/>
          </p:nvPicPr>
          <p:blipFill rotWithShape="1">
            <a:blip r:embed="rId4"/>
            <a:srcRect t="52359" r="58868" b="957"/>
            <a:stretch/>
          </p:blipFill>
          <p:spPr>
            <a:xfrm>
              <a:off x="4448050" y="2673349"/>
              <a:ext cx="2271073" cy="1676401"/>
            </a:xfrm>
            <a:prstGeom prst="rect">
              <a:avLst/>
            </a:prstGeom>
          </p:spPr>
        </p:pic>
        <p:pic>
          <p:nvPicPr>
            <p:cNvPr id="10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-5965" y="1697315"/>
              <a:ext cx="3246474" cy="229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Resultado de imagem para dht11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87667" l="0" r="48000">
                          <a14:backgroundMark x1="13333" y1="17333" x2="13333" y2="17333"/>
                          <a14:backgroundMark x1="22667" y1="17000" x2="22667" y2="17000"/>
                          <a14:backgroundMark x1="33667" y1="18333" x2="33667" y2="18333"/>
                          <a14:backgroundMark x1="34000" y1="26667" x2="34000" y2="26667"/>
                          <a14:backgroundMark x1="34000" y1="37333" x2="34000" y2="37333"/>
                          <a14:backgroundMark x1="22667" y1="36333" x2="22667" y2="36333"/>
                          <a14:backgroundMark x1="22667" y1="29667" x2="22667" y2="29667"/>
                          <a14:backgroundMark x1="14333" y1="27333" x2="14333" y2="27333"/>
                          <a14:backgroundMark x1="14000" y1="39333" x2="14000" y2="39333"/>
                          <a14:backgroundMark x1="13333" y1="50000" x2="13333" y2="50000"/>
                          <a14:backgroundMark x1="24333" y1="49000" x2="24333" y2="49000"/>
                          <a14:backgroundMark x1="33000" y1="49000" x2="33000" y2="4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64" r="53068" b="14169"/>
            <a:stretch/>
          </p:blipFill>
          <p:spPr bwMode="auto">
            <a:xfrm>
              <a:off x="4649353" y="1596949"/>
              <a:ext cx="842478" cy="1289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Elipse 13"/>
            <p:cNvSpPr/>
            <p:nvPr/>
          </p:nvSpPr>
          <p:spPr>
            <a:xfrm>
              <a:off x="4769254" y="3114678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pic>
          <p:nvPicPr>
            <p:cNvPr id="15" name="Picture 16" descr="Resultado de imagem para resistor"/>
            <p:cNvPicPr>
              <a:picLocks noChangeAspect="1" noChangeArrowheads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335" t="43802" r="40637" b="42865"/>
            <a:stretch/>
          </p:blipFill>
          <p:spPr bwMode="auto">
            <a:xfrm>
              <a:off x="4730779" y="2907758"/>
              <a:ext cx="302419" cy="187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Elipse 15"/>
            <p:cNvSpPr/>
            <p:nvPr/>
          </p:nvSpPr>
          <p:spPr>
            <a:xfrm>
              <a:off x="4970817" y="3288140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cxnSp>
          <p:nvCxnSpPr>
            <p:cNvPr id="17" name="Conector reto 16"/>
            <p:cNvCxnSpPr/>
            <p:nvPr/>
          </p:nvCxnSpPr>
          <p:spPr>
            <a:xfrm>
              <a:off x="2622252" y="3152778"/>
              <a:ext cx="2206159" cy="0"/>
            </a:xfrm>
            <a:prstGeom prst="line">
              <a:avLst/>
            </a:prstGeom>
            <a:ln w="57150">
              <a:solidFill>
                <a:srgbClr val="FF212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Angulado 17"/>
            <p:cNvCxnSpPr/>
            <p:nvPr/>
          </p:nvCxnSpPr>
          <p:spPr>
            <a:xfrm>
              <a:off x="2620665" y="3368262"/>
              <a:ext cx="2693675" cy="115310"/>
            </a:xfrm>
            <a:prstGeom prst="bentConnector3">
              <a:avLst>
                <a:gd name="adj1" fmla="val 9689"/>
              </a:avLst>
            </a:prstGeom>
            <a:ln w="762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Angulado 18"/>
            <p:cNvCxnSpPr/>
            <p:nvPr/>
          </p:nvCxnSpPr>
          <p:spPr>
            <a:xfrm flipV="1">
              <a:off x="2632896" y="3328951"/>
              <a:ext cx="2400302" cy="366750"/>
            </a:xfrm>
            <a:prstGeom prst="bentConnector3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Angulado 19"/>
            <p:cNvCxnSpPr/>
            <p:nvPr/>
          </p:nvCxnSpPr>
          <p:spPr>
            <a:xfrm>
              <a:off x="2622252" y="3368443"/>
              <a:ext cx="2693675" cy="115310"/>
            </a:xfrm>
            <a:prstGeom prst="bentConnector3">
              <a:avLst>
                <a:gd name="adj1" fmla="val 9689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/>
            <p:cNvSpPr/>
            <p:nvPr/>
          </p:nvSpPr>
          <p:spPr>
            <a:xfrm>
              <a:off x="5271477" y="3445653"/>
              <a:ext cx="76200" cy="76200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2574381" y="2805238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5V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2824729" y="3124069"/>
              <a:ext cx="742892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GND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2690863" y="3670301"/>
              <a:ext cx="1078187" cy="39890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1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DADOS</a:t>
              </a:r>
              <a:endParaRPr lang="pt-BR" sz="11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25" name="Retângulo 24"/>
          <p:cNvSpPr/>
          <p:nvPr/>
        </p:nvSpPr>
        <p:spPr>
          <a:xfrm>
            <a:off x="202591" y="4326119"/>
            <a:ext cx="314088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DH11 no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:</a:t>
            </a:r>
            <a:b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</a:b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Resistor entre Positivo e Dados</a:t>
            </a:r>
            <a:endParaRPr lang="pt-BR" sz="16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  <a:p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Positivo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5V</a:t>
            </a:r>
          </a:p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Dados 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 A0</a:t>
            </a:r>
            <a:b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</a:b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Negativo  GND</a:t>
            </a:r>
          </a:p>
        </p:txBody>
      </p:sp>
      <p:grpSp>
        <p:nvGrpSpPr>
          <p:cNvPr id="3" name="Agrupar 2"/>
          <p:cNvGrpSpPr/>
          <p:nvPr/>
        </p:nvGrpSpPr>
        <p:grpSpPr>
          <a:xfrm>
            <a:off x="249242" y="1267178"/>
            <a:ext cx="572278" cy="572278"/>
            <a:chOff x="856615" y="1086102"/>
            <a:chExt cx="676318" cy="676318"/>
          </a:xfrm>
        </p:grpSpPr>
        <p:sp>
          <p:nvSpPr>
            <p:cNvPr id="27" name="Elipse 2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1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4488554" y="1267178"/>
            <a:ext cx="572278" cy="572278"/>
            <a:chOff x="856615" y="1086102"/>
            <a:chExt cx="676318" cy="676318"/>
          </a:xfrm>
        </p:grpSpPr>
        <p:sp>
          <p:nvSpPr>
            <p:cNvPr id="29" name="Elipse 28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2</a:t>
              </a:r>
            </a:p>
          </p:txBody>
        </p:sp>
      </p:grpSp>
      <p:pic>
        <p:nvPicPr>
          <p:cNvPr id="1028" name="Picture 4" descr="Resultado de imagem para computer vector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1154" b="78077" l="21889" r="785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641" t="19875" r="24063" b="21663"/>
          <a:stretch/>
        </p:blipFill>
        <p:spPr bwMode="auto">
          <a:xfrm>
            <a:off x="5133352" y="1197472"/>
            <a:ext cx="2016349" cy="130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ângulo 39"/>
          <p:cNvSpPr/>
          <p:nvPr/>
        </p:nvSpPr>
        <p:spPr>
          <a:xfrm>
            <a:off x="5043794" y="2485433"/>
            <a:ext cx="25608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Conectar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Arduino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 no computador via porta USB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41" name="Agrupar 40"/>
          <p:cNvGrpSpPr/>
          <p:nvPr/>
        </p:nvGrpSpPr>
        <p:grpSpPr>
          <a:xfrm>
            <a:off x="8267225" y="1273085"/>
            <a:ext cx="572278" cy="572278"/>
            <a:chOff x="856615" y="1086102"/>
            <a:chExt cx="676318" cy="676318"/>
          </a:xfrm>
        </p:grpSpPr>
        <p:sp>
          <p:nvSpPr>
            <p:cNvPr id="42" name="Elipse 4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4</a:t>
              </a:r>
            </a:p>
          </p:txBody>
        </p:sp>
      </p:grpSp>
      <p:sp>
        <p:nvSpPr>
          <p:cNvPr id="44" name="Retângulo 43"/>
          <p:cNvSpPr/>
          <p:nvPr/>
        </p:nvSpPr>
        <p:spPr>
          <a:xfrm>
            <a:off x="5043794" y="5029901"/>
            <a:ext cx="314088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SHIFT + botão direito do mouse para abrir 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PowerShell</a:t>
            </a:r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na pasta do </a:t>
            </a:r>
            <a:r>
              <a:rPr lang="pt-BR" sz="16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Arduino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5" name="Imagem 4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83851" y="3540177"/>
            <a:ext cx="2903676" cy="1422074"/>
          </a:xfrm>
          <a:prstGeom prst="rect">
            <a:avLst/>
          </a:prstGeom>
        </p:spPr>
      </p:pic>
      <p:pic>
        <p:nvPicPr>
          <p:cNvPr id="48" name="Imagem 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2524" y="1285200"/>
            <a:ext cx="2953926" cy="1219200"/>
          </a:xfrm>
          <a:prstGeom prst="rect">
            <a:avLst/>
          </a:prstGeom>
        </p:spPr>
      </p:pic>
      <p:grpSp>
        <p:nvGrpSpPr>
          <p:cNvPr id="51" name="Agrupar 50"/>
          <p:cNvGrpSpPr/>
          <p:nvPr/>
        </p:nvGrpSpPr>
        <p:grpSpPr>
          <a:xfrm>
            <a:off x="4486864" y="3515071"/>
            <a:ext cx="572278" cy="572278"/>
            <a:chOff x="856615" y="1086102"/>
            <a:chExt cx="676318" cy="676318"/>
          </a:xfrm>
        </p:grpSpPr>
        <p:sp>
          <p:nvSpPr>
            <p:cNvPr id="52" name="Elipse 51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3</a:t>
              </a:r>
              <a:endParaRPr lang="pt-B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endParaRPr>
            </a:p>
          </p:txBody>
        </p:sp>
      </p:grpSp>
      <p:sp>
        <p:nvSpPr>
          <p:cNvPr id="54" name="Retângulo 53"/>
          <p:cNvSpPr/>
          <p:nvPr/>
        </p:nvSpPr>
        <p:spPr>
          <a:xfrm>
            <a:off x="8883536" y="2592084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install</a:t>
            </a:r>
            <a:endParaRPr lang="pt-BR" sz="1600" b="0" i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pic>
        <p:nvPicPr>
          <p:cNvPr id="49" name="Imagem 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946677" y="3540419"/>
            <a:ext cx="2969773" cy="1227920"/>
          </a:xfrm>
          <a:prstGeom prst="rect">
            <a:avLst/>
          </a:prstGeom>
        </p:spPr>
      </p:pic>
      <p:grpSp>
        <p:nvGrpSpPr>
          <p:cNvPr id="62" name="Agrupar 61"/>
          <p:cNvGrpSpPr/>
          <p:nvPr/>
        </p:nvGrpSpPr>
        <p:grpSpPr>
          <a:xfrm>
            <a:off x="8267225" y="3515604"/>
            <a:ext cx="572278" cy="572278"/>
            <a:chOff x="856615" y="1086102"/>
            <a:chExt cx="676318" cy="676318"/>
          </a:xfrm>
        </p:grpSpPr>
        <p:sp>
          <p:nvSpPr>
            <p:cNvPr id="63" name="Elipse 62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5</a:t>
              </a:r>
            </a:p>
          </p:txBody>
        </p:sp>
      </p:grpSp>
      <p:sp>
        <p:nvSpPr>
          <p:cNvPr id="65" name="Retângulo 64"/>
          <p:cNvSpPr/>
          <p:nvPr/>
        </p:nvSpPr>
        <p:spPr>
          <a:xfrm>
            <a:off x="8883536" y="4818561"/>
            <a:ext cx="314088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Executar o comando </a:t>
            </a:r>
            <a:r>
              <a:rPr lang="pt-BR" sz="1600" b="0" i="1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npm</a:t>
            </a:r>
            <a:r>
              <a:rPr lang="pt-BR" sz="1600" b="0" i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 start</a:t>
            </a:r>
            <a:endParaRPr lang="pt-BR" sz="16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  <p:grpSp>
        <p:nvGrpSpPr>
          <p:cNvPr id="66" name="Agrupar 65"/>
          <p:cNvGrpSpPr/>
          <p:nvPr/>
        </p:nvGrpSpPr>
        <p:grpSpPr>
          <a:xfrm>
            <a:off x="8267225" y="5649558"/>
            <a:ext cx="572278" cy="572278"/>
            <a:chOff x="856615" y="1086102"/>
            <a:chExt cx="676318" cy="676318"/>
          </a:xfrm>
        </p:grpSpPr>
        <p:sp>
          <p:nvSpPr>
            <p:cNvPr id="67" name="Elipse 66"/>
            <p:cNvSpPr/>
            <p:nvPr/>
          </p:nvSpPr>
          <p:spPr>
            <a:xfrm>
              <a:off x="856615" y="1086102"/>
              <a:ext cx="676318" cy="6763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1002001" y="1107400"/>
              <a:ext cx="385544" cy="545596"/>
            </a:xfrm>
            <a:prstGeom prst="rect">
              <a:avLst/>
            </a:prstGeom>
            <a:noFill/>
            <a:effectLst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Exo 2 Medium" panose="00000600000000000000" pitchFamily="50" charset="0"/>
                </a:rPr>
                <a:t>6</a:t>
              </a:r>
            </a:p>
          </p:txBody>
        </p:sp>
      </p:grpSp>
      <p:sp>
        <p:nvSpPr>
          <p:cNvPr id="69" name="Retângulo 68"/>
          <p:cNvSpPr/>
          <p:nvPr/>
        </p:nvSpPr>
        <p:spPr>
          <a:xfrm>
            <a:off x="8839502" y="5649728"/>
            <a:ext cx="31408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16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Acesse </a:t>
            </a:r>
            <a:r>
              <a:rPr lang="pt-BR" sz="1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o sistema em </a:t>
            </a:r>
            <a:r>
              <a:rPr lang="pt-BR" sz="16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  <a:sym typeface="Wingdings" panose="05000000000000000000" pitchFamily="2" charset="2"/>
              </a:rPr>
              <a:t>insensorweb.azurewebsites.net</a:t>
            </a:r>
            <a:endParaRPr lang="pt-BR" sz="1600" b="0" cap="none" spc="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612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-5907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MEDIDOR DE TEMPERATURA E</a:t>
            </a:r>
          </a:p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UMIDADE COM ARDUÍNO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Agrupar 11"/>
          <p:cNvGrpSpPr/>
          <p:nvPr/>
        </p:nvGrpSpPr>
        <p:grpSpPr>
          <a:xfrm>
            <a:off x="3919022" y="577039"/>
            <a:ext cx="4353952" cy="4353952"/>
            <a:chOff x="3919022" y="577039"/>
            <a:chExt cx="4353952" cy="4353952"/>
          </a:xfrm>
        </p:grpSpPr>
        <p:sp>
          <p:nvSpPr>
            <p:cNvPr id="21" name="Elipse 20"/>
            <p:cNvSpPr/>
            <p:nvPr/>
          </p:nvSpPr>
          <p:spPr>
            <a:xfrm>
              <a:off x="3919022" y="577039"/>
              <a:ext cx="4353952" cy="43539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026" name="Picture 2" descr="Resultado de imagem para ARDUINO UNO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342" y="1739014"/>
              <a:ext cx="2145309" cy="1519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Resultado de imagem para thermometer 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1294" y="2143980"/>
              <a:ext cx="1987223" cy="1987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597" y="2173797"/>
              <a:ext cx="1960359" cy="1960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629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2540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ATENDIMENTO E SUPORTE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116" y="1034917"/>
            <a:ext cx="10232568" cy="574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67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FERRAMENTA DE HELPDESK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00"/>
          <a:stretch/>
        </p:blipFill>
        <p:spPr>
          <a:xfrm>
            <a:off x="1560415" y="3200962"/>
            <a:ext cx="2847975" cy="135698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533" y="2490352"/>
            <a:ext cx="5715389" cy="2778199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5579593" y="5471488"/>
            <a:ext cx="5839267" cy="954107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Chamados, escalonamento, chat, </a:t>
            </a:r>
            <a:r>
              <a:rPr lang="pt-BR" sz="2800" b="1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email</a:t>
            </a:r>
            <a:r>
              <a:rPr lang="pt-BR" sz="2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, base de conhecimento</a:t>
            </a:r>
            <a:endParaRPr lang="pt-BR" sz="2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RESULTADOS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50" name="Picture 2" descr="Resultado de imagem para result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740" y="2769790"/>
            <a:ext cx="2219325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a 9"/>
          <p:cNvGraphicFramePr>
            <a:graphicFrameLocks noGrp="1"/>
          </p:cNvGraphicFramePr>
          <p:nvPr>
            <p:extLst/>
          </p:nvPr>
        </p:nvGraphicFramePr>
        <p:xfrm>
          <a:off x="5209928" y="1222496"/>
          <a:ext cx="6578600" cy="54380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=""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=""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="" xmlns:a16="http://schemas.microsoft.com/office/drawing/2014/main" val="579065303"/>
                    </a:ext>
                  </a:extLst>
                </a:gridCol>
              </a:tblGrid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38585819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29273268"/>
                  </a:ext>
                </a:extLst>
              </a:tr>
              <a:tr h="348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9794314"/>
                  </a:ext>
                </a:extLst>
              </a:tr>
              <a:tr h="396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91518698"/>
                  </a:ext>
                </a:extLst>
              </a:tr>
              <a:tr h="3171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5861265"/>
                  </a:ext>
                </a:extLst>
              </a:tr>
              <a:tr h="67211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52575384"/>
                  </a:ext>
                </a:extLst>
              </a:tr>
              <a:tr h="100792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989410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018614"/>
                  </a:ext>
                </a:extLst>
              </a:tr>
              <a:tr h="6594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94745648"/>
                  </a:ext>
                </a:extLst>
              </a:tr>
              <a:tr h="3909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45670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21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5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6" name="Retângulo 5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1" name="Retângulo 10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PROCESSO DE APRENDIZAGEM COM 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Resultado de imagem para learning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706" y="2857756"/>
            <a:ext cx="2043393" cy="204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Elipse 13">
            <a:extLst>
              <a:ext uri="{FF2B5EF4-FFF2-40B4-BE49-F238E27FC236}">
                <a16:creationId xmlns="" xmlns:a16="http://schemas.microsoft.com/office/drawing/2014/main" id="{669FAAF2-9D0E-4D18-AB53-C816955C6198}"/>
              </a:ext>
            </a:extLst>
          </p:cNvPr>
          <p:cNvSpPr/>
          <p:nvPr/>
        </p:nvSpPr>
        <p:spPr>
          <a:xfrm>
            <a:off x="5764235" y="3377766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Picture 24" descr="Resultado de imagem para nodejs">
            <a:extLst>
              <a:ext uri="{FF2B5EF4-FFF2-40B4-BE49-F238E27FC236}">
                <a16:creationId xmlns="" xmlns:a16="http://schemas.microsoft.com/office/drawing/2014/main" id="{683E078B-F65D-4381-8943-44C59AB59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249" y="3547164"/>
            <a:ext cx="698463" cy="6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Agrupar 1">
            <a:extLst>
              <a:ext uri="{FF2B5EF4-FFF2-40B4-BE49-F238E27FC236}">
                <a16:creationId xmlns="" xmlns:a16="http://schemas.microsoft.com/office/drawing/2014/main" id="{494FCF9F-E62B-459A-A035-CB378F4CEDB9}"/>
              </a:ext>
            </a:extLst>
          </p:cNvPr>
          <p:cNvGrpSpPr/>
          <p:nvPr/>
        </p:nvGrpSpPr>
        <p:grpSpPr>
          <a:xfrm>
            <a:off x="7385546" y="3377766"/>
            <a:ext cx="1055528" cy="1055528"/>
            <a:chOff x="780020" y="4354773"/>
            <a:chExt cx="1055528" cy="1055528"/>
          </a:xfrm>
        </p:grpSpPr>
        <p:sp>
          <p:nvSpPr>
            <p:cNvPr id="17" name="Elipse 16">
              <a:extLst>
                <a:ext uri="{FF2B5EF4-FFF2-40B4-BE49-F238E27FC236}">
                  <a16:creationId xmlns="" xmlns:a16="http://schemas.microsoft.com/office/drawing/2014/main" id="{8D080525-71E3-4B81-BC05-30C1585BD7FA}"/>
                </a:ext>
              </a:extLst>
            </p:cNvPr>
            <p:cNvSpPr/>
            <p:nvPr/>
          </p:nvSpPr>
          <p:spPr>
            <a:xfrm>
              <a:off x="780020" y="4354773"/>
              <a:ext cx="1055528" cy="1055528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8" name="Picture 16" descr="Resultado de imagem para SQL">
              <a:extLst>
                <a:ext uri="{FF2B5EF4-FFF2-40B4-BE49-F238E27FC236}">
                  <a16:creationId xmlns="" xmlns:a16="http://schemas.microsoft.com/office/drawing/2014/main" id="{250DB77A-0166-4390-B049-587BDA79E8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291" r="28931"/>
            <a:stretch/>
          </p:blipFill>
          <p:spPr bwMode="auto">
            <a:xfrm>
              <a:off x="1048962" y="4557289"/>
              <a:ext cx="517643" cy="650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Elipse 18">
            <a:extLst>
              <a:ext uri="{FF2B5EF4-FFF2-40B4-BE49-F238E27FC236}">
                <a16:creationId xmlns="" xmlns:a16="http://schemas.microsoft.com/office/drawing/2014/main" id="{1AE7639E-7CA0-4E37-9FDE-351DF21FA242}"/>
              </a:ext>
            </a:extLst>
          </p:cNvPr>
          <p:cNvSpPr/>
          <p:nvPr/>
        </p:nvSpPr>
        <p:spPr>
          <a:xfrm>
            <a:off x="9006732" y="3421478"/>
            <a:ext cx="1055528" cy="105552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0" name="Picture 20" descr="Resultado de imagem para html css javascript">
            <a:extLst>
              <a:ext uri="{FF2B5EF4-FFF2-40B4-BE49-F238E27FC236}">
                <a16:creationId xmlns="" xmlns:a16="http://schemas.microsoft.com/office/drawing/2014/main" id="{206D33A5-77C8-45E5-AEC7-700CD187E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466" y="3680331"/>
            <a:ext cx="712060" cy="63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25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13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14" name="Retângulo 13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7" name="Imagem 6">
            <a:extLst>
              <a:ext uri="{FF2B5EF4-FFF2-40B4-BE49-F238E27FC236}">
                <a16:creationId xmlns="" xmlns:a16="http://schemas.microsoft.com/office/drawing/2014/main" id="{FE19BE6A-7136-4270-BC7B-F58B33793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700" y="5696697"/>
            <a:ext cx="4292600" cy="1144693"/>
          </a:xfrm>
          <a:prstGeom prst="rect">
            <a:avLst/>
          </a:prstGeom>
          <a:effectLst/>
        </p:spPr>
      </p:pic>
      <p:sp>
        <p:nvSpPr>
          <p:cNvPr id="15" name="Retângulo 14"/>
          <p:cNvSpPr/>
          <p:nvPr/>
        </p:nvSpPr>
        <p:spPr>
          <a:xfrm>
            <a:off x="2139561" y="2393422"/>
            <a:ext cx="7912878" cy="186204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115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0BRIGADO!</a:t>
            </a:r>
            <a:endParaRPr lang="pt-BR" sz="115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pic>
        <p:nvPicPr>
          <p:cNvPr id="16" name="Picture 4" descr="Resultado de imagem para bandtec digital school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9"/>
          <a:stretch/>
        </p:blipFill>
        <p:spPr bwMode="auto">
          <a:xfrm>
            <a:off x="145593" y="103053"/>
            <a:ext cx="2445207" cy="84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4"/>
          <a:stretch/>
        </p:blipFill>
        <p:spPr>
          <a:xfrm>
            <a:off x="9690100" y="-5907"/>
            <a:ext cx="2450842" cy="109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40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-241300" y="-31877"/>
            <a:ext cx="12738100" cy="7251246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901700" y="1840734"/>
            <a:ext cx="4356100" cy="40901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6" name="Picture 2" descr="Imagem relacionad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16" b="89929" l="6894" r="953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5" t="2389" r="6849" b="18259"/>
          <a:stretch/>
        </p:blipFill>
        <p:spPr bwMode="auto">
          <a:xfrm>
            <a:off x="1181504" y="2244304"/>
            <a:ext cx="2692239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5" t="9335" r="10598" b="11235"/>
          <a:stretch/>
        </p:blipFill>
        <p:spPr>
          <a:xfrm>
            <a:off x="2489523" y="3271330"/>
            <a:ext cx="2186913" cy="210077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CONTEXTO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6096000" y="1951259"/>
            <a:ext cx="4361306" cy="1200329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 err="1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IoT</a:t>
            </a:r>
            <a:r>
              <a:rPr lang="pt-BR" sz="36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no Brasil</a:t>
            </a:r>
          </a:p>
          <a:p>
            <a:pPr algn="just"/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  8R</a:t>
            </a:r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$ bilhões</a:t>
            </a:r>
            <a:endParaRPr lang="pt-BR" sz="3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6096000" y="3885817"/>
            <a:ext cx="5992518" cy="646331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pt-BR" sz="36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60% dos </a:t>
            </a:r>
            <a:r>
              <a:rPr lang="pt-BR" sz="3600" b="1" dirty="0" smtClean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Hospitais</a:t>
            </a:r>
            <a:endParaRPr lang="pt-BR" sz="3600" b="1" dirty="0" smtClean="0">
              <a:ln w="0"/>
              <a:solidFill>
                <a:srgbClr val="68CBCC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7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0" y="5907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1162350" y="2057400"/>
            <a:ext cx="3644106" cy="364410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4" name="Agrupar 13">
            <a:extLst>
              <a:ext uri="{FF2B5EF4-FFF2-40B4-BE49-F238E27FC236}">
                <a16:creationId xmlns="" xmlns:a16="http://schemas.microsoft.com/office/drawing/2014/main" id="{456D9A76-5F22-4559-8295-EB71E94956C6}"/>
              </a:ext>
            </a:extLst>
          </p:cNvPr>
          <p:cNvGrpSpPr/>
          <p:nvPr/>
        </p:nvGrpSpPr>
        <p:grpSpPr>
          <a:xfrm>
            <a:off x="7069826" y="2517614"/>
            <a:ext cx="3327952" cy="2587609"/>
            <a:chOff x="2997752" y="1577931"/>
            <a:chExt cx="5769106" cy="4485699"/>
          </a:xfrm>
        </p:grpSpPr>
        <p:pic>
          <p:nvPicPr>
            <p:cNvPr id="15" name="Picture 6" descr="Resultado de imagem para MONITOR VECTOR">
              <a:extLst>
                <a:ext uri="{FF2B5EF4-FFF2-40B4-BE49-F238E27FC236}">
                  <a16:creationId xmlns="" xmlns:a16="http://schemas.microsoft.com/office/drawing/2014/main" id="{6BE240E2-7FFB-4263-8B9A-0EB81A70A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7752" y="1577931"/>
              <a:ext cx="5769106" cy="4485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Imagem 15">
              <a:extLst>
                <a:ext uri="{FF2B5EF4-FFF2-40B4-BE49-F238E27FC236}">
                  <a16:creationId xmlns="" xmlns:a16="http://schemas.microsoft.com/office/drawing/2014/main" id="{6CCA4E70-293F-43F2-875A-5EAFE5F3E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7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07847" y="1812127"/>
              <a:ext cx="5351362" cy="2633030"/>
            </a:xfrm>
            <a:prstGeom prst="rect">
              <a:avLst/>
            </a:prstGeom>
          </p:spPr>
        </p:pic>
      </p:grpSp>
      <p:grpSp>
        <p:nvGrpSpPr>
          <p:cNvPr id="17" name="Agrupar 16">
            <a:extLst>
              <a:ext uri="{FF2B5EF4-FFF2-40B4-BE49-F238E27FC236}">
                <a16:creationId xmlns="" xmlns:a16="http://schemas.microsoft.com/office/drawing/2014/main" id="{8B58EDC4-BF0F-418B-B71A-C837ABBC1988}"/>
              </a:ext>
            </a:extLst>
          </p:cNvPr>
          <p:cNvGrpSpPr/>
          <p:nvPr/>
        </p:nvGrpSpPr>
        <p:grpSpPr>
          <a:xfrm>
            <a:off x="6418849" y="3214050"/>
            <a:ext cx="1423150" cy="1889692"/>
            <a:chOff x="7534960" y="2912193"/>
            <a:chExt cx="2467074" cy="3275839"/>
          </a:xfrm>
        </p:grpSpPr>
        <p:pic>
          <p:nvPicPr>
            <p:cNvPr id="18" name="Picture 8" descr="Resultado de imagem para TABLET VECTOR">
              <a:extLst>
                <a:ext uri="{FF2B5EF4-FFF2-40B4-BE49-F238E27FC236}">
                  <a16:creationId xmlns="" xmlns:a16="http://schemas.microsoft.com/office/drawing/2014/main" id="{32ACD9F4-E204-40AC-868A-8526887355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150" t="5208" r="16628" b="5533"/>
            <a:stretch/>
          </p:blipFill>
          <p:spPr bwMode="auto">
            <a:xfrm>
              <a:off x="7534960" y="2912193"/>
              <a:ext cx="2467074" cy="32758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Imagem 18">
              <a:extLst>
                <a:ext uri="{FF2B5EF4-FFF2-40B4-BE49-F238E27FC236}">
                  <a16:creationId xmlns="" xmlns:a16="http://schemas.microsoft.com/office/drawing/2014/main" id="{13AC957E-6055-4665-806D-6E3B015C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697969" y="3170848"/>
              <a:ext cx="2158408" cy="2746863"/>
            </a:xfrm>
            <a:prstGeom prst="rect">
              <a:avLst/>
            </a:prstGeom>
          </p:spPr>
        </p:pic>
      </p:grpSp>
      <p:grpSp>
        <p:nvGrpSpPr>
          <p:cNvPr id="20" name="Agrupar 19">
            <a:extLst>
              <a:ext uri="{FF2B5EF4-FFF2-40B4-BE49-F238E27FC236}">
                <a16:creationId xmlns="" xmlns:a16="http://schemas.microsoft.com/office/drawing/2014/main" id="{C35848B9-63A1-4F69-AF1A-954920296EAF}"/>
              </a:ext>
            </a:extLst>
          </p:cNvPr>
          <p:cNvGrpSpPr/>
          <p:nvPr/>
        </p:nvGrpSpPr>
        <p:grpSpPr>
          <a:xfrm>
            <a:off x="6085263" y="3851695"/>
            <a:ext cx="599124" cy="1252047"/>
            <a:chOff x="2633244" y="4025899"/>
            <a:chExt cx="1038599" cy="2170461"/>
          </a:xfrm>
        </p:grpSpPr>
        <p:pic>
          <p:nvPicPr>
            <p:cNvPr id="21" name="Picture 10" descr="Resultado de imagem para IPHONE VECTOR">
              <a:extLst>
                <a:ext uri="{FF2B5EF4-FFF2-40B4-BE49-F238E27FC236}">
                  <a16:creationId xmlns="" xmlns:a16="http://schemas.microsoft.com/office/drawing/2014/main" id="{37317431-C7B8-46C9-8C39-19879373A5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3244" y="4025899"/>
              <a:ext cx="1038599" cy="21704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Imagem 21">
              <a:extLst>
                <a:ext uri="{FF2B5EF4-FFF2-40B4-BE49-F238E27FC236}">
                  <a16:creationId xmlns="" xmlns:a16="http://schemas.microsoft.com/office/drawing/2014/main" id="{AAB66BDC-8F59-4C76-A4C2-96819C0C2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9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684773" y="4282105"/>
              <a:ext cx="934727" cy="1655394"/>
            </a:xfrm>
            <a:prstGeom prst="rect">
              <a:avLst/>
            </a:prstGeom>
          </p:spPr>
        </p:pic>
      </p:grpSp>
      <p:pic>
        <p:nvPicPr>
          <p:cNvPr id="23" name="Picture 4" descr="Resultado de imagem para INCUBADORA NEONATAL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629" y="2323089"/>
            <a:ext cx="2073548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68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3" name="Retângulo 2"/>
          <p:cNvSpPr/>
          <p:nvPr/>
        </p:nvSpPr>
        <p:spPr>
          <a:xfrm>
            <a:off x="-79784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7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JUSTIFICATIVA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>
          <a:xfrm>
            <a:off x="1901416" y="1807110"/>
            <a:ext cx="8868184" cy="1077218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b="1" dirty="0">
                <a:ln w="0"/>
                <a:solidFill>
                  <a:srgbClr val="68CBCC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Gerenciamento de Incubadoras e Recém-Nascidos</a:t>
            </a:r>
          </a:p>
        </p:txBody>
      </p:sp>
    </p:spTree>
    <p:extLst>
      <p:ext uri="{BB962C8B-B14F-4D97-AF65-F5344CB8AC3E}">
        <p14:creationId xmlns:p14="http://schemas.microsoft.com/office/powerpoint/2010/main" val="30891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2" descr="http://www.correiodoestadoonline.com.br/arquivos/noticias/3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-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3907"/>
          </a:xfrm>
          <a:prstGeom prst="rect">
            <a:avLst/>
          </a:prstGeom>
          <a:noFill/>
        </p:spPr>
      </p:pic>
      <p:sp>
        <p:nvSpPr>
          <p:cNvPr id="8" name="Retângulo 7"/>
          <p:cNvSpPr/>
          <p:nvPr/>
        </p:nvSpPr>
        <p:spPr>
          <a:xfrm>
            <a:off x="0" y="0"/>
            <a:ext cx="12192000" cy="6863907"/>
          </a:xfrm>
          <a:prstGeom prst="rect">
            <a:avLst/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8CBCC"/>
              </a:solidFill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3919022" y="577039"/>
            <a:ext cx="4353952" cy="435395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0" t="62755" r="13058" b="8894"/>
          <a:stretch/>
        </p:blipFill>
        <p:spPr>
          <a:xfrm>
            <a:off x="4603748" y="3066346"/>
            <a:ext cx="2990852" cy="725624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2921943" y="5261869"/>
            <a:ext cx="6348109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SISTEMA WEB CENTRALIZADOR DE DADOS DE INCUBADORAS NEONATAL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  <p:pic>
        <p:nvPicPr>
          <p:cNvPr id="22" name="Imagem 2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506"/>
          <a:stretch/>
        </p:blipFill>
        <p:spPr>
          <a:xfrm>
            <a:off x="4854092" y="1520107"/>
            <a:ext cx="2483812" cy="1493444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="" xmlns:a16="http://schemas.microsoft.com/office/drawing/2014/main" id="{6510727C-C843-4D84-A07F-20F37366891D}"/>
              </a:ext>
            </a:extLst>
          </p:cNvPr>
          <p:cNvCxnSpPr/>
          <p:nvPr/>
        </p:nvCxnSpPr>
        <p:spPr>
          <a:xfrm>
            <a:off x="5433530" y="5170077"/>
            <a:ext cx="13038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/>
          <p:cNvSpPr/>
          <p:nvPr/>
        </p:nvSpPr>
        <p:spPr>
          <a:xfrm>
            <a:off x="2921943" y="6092866"/>
            <a:ext cx="6348109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Extra Light" panose="00000300000000000000" pitchFamily="50" charset="0"/>
              </a:rPr>
              <a:t>GRAFICOS, ESTATÍSTICAS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Extra Light" panose="000003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605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66799"/>
              </p:ext>
            </p:extLst>
          </p:nvPr>
        </p:nvGraphicFramePr>
        <p:xfrm>
          <a:off x="266700" y="1294689"/>
          <a:ext cx="6578600" cy="5403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8791">
                  <a:extLst>
                    <a:ext uri="{9D8B030D-6E8A-4147-A177-3AD203B41FA5}">
                      <a16:colId xmlns="" xmlns:a16="http://schemas.microsoft.com/office/drawing/2014/main" val="1568329710"/>
                    </a:ext>
                  </a:extLst>
                </a:gridCol>
                <a:gridCol w="4290817">
                  <a:extLst>
                    <a:ext uri="{9D8B030D-6E8A-4147-A177-3AD203B41FA5}">
                      <a16:colId xmlns="" xmlns:a16="http://schemas.microsoft.com/office/drawing/2014/main" val="1871891061"/>
                    </a:ext>
                  </a:extLst>
                </a:gridCol>
                <a:gridCol w="1978992">
                  <a:extLst>
                    <a:ext uri="{9D8B030D-6E8A-4147-A177-3AD203B41FA5}">
                      <a16:colId xmlns="" xmlns:a16="http://schemas.microsoft.com/office/drawing/2014/main" val="579065303"/>
                    </a:ext>
                  </a:extLst>
                </a:gridCol>
              </a:tblGrid>
              <a:tr h="317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638585819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A aplicação web terá sistema de </a:t>
                      </a:r>
                      <a:r>
                        <a:rPr lang="pt-BR" sz="1300" dirty="0" err="1">
                          <a:effectLst/>
                        </a:rPr>
                        <a:t>login</a:t>
                      </a:r>
                      <a:r>
                        <a:rPr lang="pt-BR" sz="1300" dirty="0">
                          <a:effectLst/>
                        </a:rPr>
                        <a:t>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729273268"/>
                  </a:ext>
                </a:extLst>
              </a:tr>
              <a:tr h="31703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gerenciar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139794314"/>
                  </a:ext>
                </a:extLst>
              </a:tr>
              <a:tr h="39777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Coletar dados</a:t>
                      </a:r>
                      <a:r>
                        <a:rPr lang="pt-BR" sz="1300" baseline="0" dirty="0">
                          <a:effectLst/>
                        </a:rPr>
                        <a:t> de temperatura e umidade do ar;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491518698"/>
                  </a:ext>
                </a:extLst>
              </a:tr>
              <a:tr h="5635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40385" algn="l"/>
                          <a:tab pos="449580" algn="l"/>
                        </a:tabLst>
                        <a:defRPr/>
                      </a:pPr>
                      <a:r>
                        <a:rPr lang="pt-BR" sz="1300" dirty="0">
                          <a:effectLst/>
                        </a:rPr>
                        <a:t>Para acessar o sistema o usuário deverá ter um cadastro prévio;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225861265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o CRUD de recém-nascidos nas incubadoras;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52575384"/>
                  </a:ext>
                </a:extLst>
              </a:tr>
              <a:tr h="101008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6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obter temperatura e umidade das incubadoras físicas relacionadas  a cada incubadora cadastrada;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4275989410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7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exibir dados de temperatura e umidade em forma de gráfico;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77018614"/>
                  </a:ext>
                </a:extLst>
              </a:tr>
              <a:tr h="6608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8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deverá permitir dar alta a um recém-nascido seguido de um relatório;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694745648"/>
                  </a:ext>
                </a:extLst>
              </a:tr>
              <a:tr h="39176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9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ambiente web será totalmente responsivo;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45670915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710751"/>
              </p:ext>
            </p:extLst>
          </p:nvPr>
        </p:nvGraphicFramePr>
        <p:xfrm>
          <a:off x="7137676" y="1294689"/>
          <a:ext cx="4761948" cy="53723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3541">
                  <a:extLst>
                    <a:ext uri="{9D8B030D-6E8A-4147-A177-3AD203B41FA5}">
                      <a16:colId xmlns="" xmlns:a16="http://schemas.microsoft.com/office/drawing/2014/main" val="946642547"/>
                    </a:ext>
                  </a:extLst>
                </a:gridCol>
                <a:gridCol w="2508558">
                  <a:extLst>
                    <a:ext uri="{9D8B030D-6E8A-4147-A177-3AD203B41FA5}">
                      <a16:colId xmlns="" xmlns:a16="http://schemas.microsoft.com/office/drawing/2014/main" val="2882887969"/>
                    </a:ext>
                  </a:extLst>
                </a:gridCol>
                <a:gridCol w="1969849">
                  <a:extLst>
                    <a:ext uri="{9D8B030D-6E8A-4147-A177-3AD203B41FA5}">
                      <a16:colId xmlns="" xmlns:a16="http://schemas.microsoft.com/office/drawing/2014/main" val="1670058364"/>
                    </a:ext>
                  </a:extLst>
                </a:gridCol>
              </a:tblGrid>
              <a:tr h="2740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ID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NÂO FUNCIONAIS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PRIORIDADE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13653519"/>
                  </a:ext>
                </a:extLst>
              </a:tr>
              <a:tr h="8934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1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ficará em produção em plataforma Cloud Azure com Windows Server;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 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042003131"/>
                  </a:ext>
                </a:extLst>
              </a:tr>
              <a:tr h="59565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2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contará com um Arduino UNO e um sensor DHT11;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313650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3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Para o sistema ser executado com performance  deverá estar conectado a uma rede 4MB (Mínimo) via Wifi;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Essencial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867535889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4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Requisitos de desempenho: Processador Clock 2.0, RAM 4 GB, Armazenamento 1 GB escalável (Mínimo) em Cloud;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495631882"/>
                  </a:ext>
                </a:extLst>
              </a:tr>
              <a:tr h="11953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5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O Sistema poderá ser executado em navegadores: Opera, Chrome, Edge, Firefox. O sistema não dará suporte ao navegador Internet Explorer;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49580" algn="l"/>
                        </a:tabLst>
                      </a:pPr>
                      <a:r>
                        <a:rPr lang="pt-BR" sz="1300" dirty="0">
                          <a:effectLst/>
                        </a:rPr>
                        <a:t>Importante</a:t>
                      </a:r>
                      <a:endParaRPr lang="pt-BR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36794137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8D1A6B34-4559-498A-81EC-F893FFE25A78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REQUISITOS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BDF0B0A9-58D4-42DB-993A-EC589233B490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63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-5907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="" xmlns:a16="http://schemas.microsoft.com/office/drawing/2014/main" id="{38E2491E-85A7-427B-A827-BE4A4A2CDEEB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RISCOS DO PROJETO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="" xmlns:a16="http://schemas.microsoft.com/office/drawing/2014/main" id="{971FE46C-2EFB-4F05-9C7E-396CBF5E8875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ela 11">
            <a:extLst>
              <a:ext uri="{FF2B5EF4-FFF2-40B4-BE49-F238E27FC236}">
                <a16:creationId xmlns="" xmlns:a16="http://schemas.microsoft.com/office/drawing/2014/main" id="{C572C94B-9144-45CA-9C95-51EE5013B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30614"/>
              </p:ext>
            </p:extLst>
          </p:nvPr>
        </p:nvGraphicFramePr>
        <p:xfrm>
          <a:off x="241300" y="1141760"/>
          <a:ext cx="11709399" cy="57258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606">
                  <a:extLst>
                    <a:ext uri="{9D8B030D-6E8A-4147-A177-3AD203B41FA5}">
                      <a16:colId xmlns="" xmlns:a16="http://schemas.microsoft.com/office/drawing/2014/main" val="4011902459"/>
                    </a:ext>
                  </a:extLst>
                </a:gridCol>
                <a:gridCol w="3462696">
                  <a:extLst>
                    <a:ext uri="{9D8B030D-6E8A-4147-A177-3AD203B41FA5}">
                      <a16:colId xmlns="" xmlns:a16="http://schemas.microsoft.com/office/drawing/2014/main" val="1145538588"/>
                    </a:ext>
                  </a:extLst>
                </a:gridCol>
                <a:gridCol w="1848590">
                  <a:extLst>
                    <a:ext uri="{9D8B030D-6E8A-4147-A177-3AD203B41FA5}">
                      <a16:colId xmlns="" xmlns:a16="http://schemas.microsoft.com/office/drawing/2014/main" val="555987189"/>
                    </a:ext>
                  </a:extLst>
                </a:gridCol>
                <a:gridCol w="1043156">
                  <a:extLst>
                    <a:ext uri="{9D8B030D-6E8A-4147-A177-3AD203B41FA5}">
                      <a16:colId xmlns="" xmlns:a16="http://schemas.microsoft.com/office/drawing/2014/main" val="2342499536"/>
                    </a:ext>
                  </a:extLst>
                </a:gridCol>
                <a:gridCol w="1501974">
                  <a:extLst>
                    <a:ext uri="{9D8B030D-6E8A-4147-A177-3AD203B41FA5}">
                      <a16:colId xmlns="" xmlns:a16="http://schemas.microsoft.com/office/drawing/2014/main" val="3075212314"/>
                    </a:ext>
                  </a:extLst>
                </a:gridCol>
                <a:gridCol w="746154">
                  <a:extLst>
                    <a:ext uri="{9D8B030D-6E8A-4147-A177-3AD203B41FA5}">
                      <a16:colId xmlns="" xmlns:a16="http://schemas.microsoft.com/office/drawing/2014/main" val="300522548"/>
                    </a:ext>
                  </a:extLst>
                </a:gridCol>
                <a:gridCol w="2853223">
                  <a:extLst>
                    <a:ext uri="{9D8B030D-6E8A-4147-A177-3AD203B41FA5}">
                      <a16:colId xmlns="" xmlns:a16="http://schemas.microsoft.com/office/drawing/2014/main" val="228911756"/>
                    </a:ext>
                  </a:extLst>
                </a:gridCol>
              </a:tblGrid>
              <a:tr h="29728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#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Riscos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Probabilidade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Impacto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Fator de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Ação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Como?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9612419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Aceitar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O conhecimento de todos deve estar no mesmo nível para que o projeto prossiga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365076227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conhecimento de algum integrante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Baixo (1)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 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Dividir o conhecimento entre todos do grupo para evitar o risco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533246673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Atrasos em entregas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Médio (2)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uma cobrança do grupo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30899462"/>
                  </a:ext>
                </a:extLst>
              </a:tr>
              <a:tr h="43526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Queimar o arduino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Pouco Provável (1)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Alto (3)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Usar com atenção e cuidado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2597182618"/>
                  </a:ext>
                </a:extLst>
              </a:tr>
              <a:tr h="5356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Prazo subestimado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Médio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Mitigar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Ter e cuidado com o prazo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229298124"/>
                  </a:ext>
                </a:extLst>
              </a:tr>
              <a:tr h="96370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Falta de produtividade da equipe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 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24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Evitar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Todos os membros devem ter interesse e manter o foco no projeto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973089141"/>
                  </a:ext>
                </a:extLst>
              </a:tr>
              <a:tr h="6304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Ultrapassar os limites do Escopo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Provável (2)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>
                          <a:effectLst/>
                        </a:rPr>
                        <a:t>Alto(3)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>
                          <a:effectLst/>
                        </a:rPr>
                        <a:t>Evitar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540385" algn="l"/>
                          <a:tab pos="450215" algn="l"/>
                          <a:tab pos="540385" algn="l"/>
                        </a:tabLst>
                      </a:pPr>
                      <a:r>
                        <a:rPr lang="pt-BR" sz="1600" dirty="0" err="1">
                          <a:effectLst/>
                        </a:rPr>
                        <a:t>Product</a:t>
                      </a:r>
                      <a:r>
                        <a:rPr lang="pt-BR" sz="1600" dirty="0">
                          <a:effectLst/>
                        </a:rPr>
                        <a:t> </a:t>
                      </a:r>
                      <a:r>
                        <a:rPr lang="pt-BR" sz="1600" dirty="0" err="1">
                          <a:effectLst/>
                        </a:rPr>
                        <a:t>Owner</a:t>
                      </a:r>
                      <a:r>
                        <a:rPr lang="pt-BR" sz="1600" dirty="0">
                          <a:effectLst/>
                        </a:rPr>
                        <a:t> deve estar bem alinhado com o cliente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111" marR="45111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436794901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="" xmlns:a16="http://schemas.microsoft.com/office/drawing/2014/main" id="{7A11C8EF-C4EC-4323-A0A7-806E780562B3}"/>
              </a:ext>
            </a:extLst>
          </p:cNvPr>
          <p:cNvSpPr/>
          <p:nvPr/>
        </p:nvSpPr>
        <p:spPr>
          <a:xfrm>
            <a:off x="-2" y="2511645"/>
            <a:ext cx="12191999" cy="434635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88C866EB-925C-4219-8EC2-EF78CD98B2F4}"/>
              </a:ext>
            </a:extLst>
          </p:cNvPr>
          <p:cNvSpPr/>
          <p:nvPr/>
        </p:nvSpPr>
        <p:spPr>
          <a:xfrm>
            <a:off x="-2" y="-5907"/>
            <a:ext cx="12191999" cy="1466407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="" xmlns:a16="http://schemas.microsoft.com/office/drawing/2014/main" id="{D787AC6A-CAEB-4C79-9B88-0132670002AE}"/>
              </a:ext>
            </a:extLst>
          </p:cNvPr>
          <p:cNvSpPr/>
          <p:nvPr/>
        </p:nvSpPr>
        <p:spPr>
          <a:xfrm>
            <a:off x="884132" y="1868019"/>
            <a:ext cx="28001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Perda de um membro do grupo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="" xmlns:a16="http://schemas.microsoft.com/office/drawing/2014/main" id="{24B944E9-B6F3-4E2A-AAEC-1DBA3CEE3D5D}"/>
              </a:ext>
            </a:extLst>
          </p:cNvPr>
          <p:cNvSpPr/>
          <p:nvPr/>
        </p:nvSpPr>
        <p:spPr>
          <a:xfrm>
            <a:off x="0" y="1460500"/>
            <a:ext cx="241297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="" xmlns:a16="http://schemas.microsoft.com/office/drawing/2014/main" id="{0D9FE1F1-B412-46D3-BE19-9101505575B1}"/>
              </a:ext>
            </a:extLst>
          </p:cNvPr>
          <p:cNvSpPr/>
          <p:nvPr/>
        </p:nvSpPr>
        <p:spPr>
          <a:xfrm>
            <a:off x="11950699" y="1460500"/>
            <a:ext cx="241298" cy="1051141"/>
          </a:xfrm>
          <a:prstGeom prst="rect">
            <a:avLst/>
          </a:prstGeom>
          <a:solidFill>
            <a:schemeClr val="dk1">
              <a:alpha val="53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77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3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/>
          <p:cNvGrpSpPr/>
          <p:nvPr/>
        </p:nvGrpSpPr>
        <p:grpSpPr>
          <a:xfrm>
            <a:off x="0" y="0"/>
            <a:ext cx="12192000" cy="6863907"/>
            <a:chOff x="0" y="0"/>
            <a:chExt cx="12192000" cy="6863907"/>
          </a:xfrm>
        </p:grpSpPr>
        <p:pic>
          <p:nvPicPr>
            <p:cNvPr id="4" name="Picture 22" descr="http://www.correiodoestadoonline.com.br/arquivos/noticias/3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80000"/>
                      </a14:imgEffect>
                      <a14:imgEffect>
                        <a14:brightnessContrast bright="-4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63907"/>
            </a:xfrm>
            <a:prstGeom prst="rect">
              <a:avLst/>
            </a:prstGeom>
            <a:noFill/>
          </p:spPr>
        </p:pic>
        <p:sp>
          <p:nvSpPr>
            <p:cNvPr id="5" name="Retângulo 4"/>
            <p:cNvSpPr/>
            <p:nvPr/>
          </p:nvSpPr>
          <p:spPr>
            <a:xfrm>
              <a:off x="0" y="5907"/>
              <a:ext cx="12192000" cy="6858000"/>
            </a:xfrm>
            <a:prstGeom prst="rect">
              <a:avLst/>
            </a:prstGeom>
            <a:solidFill>
              <a:schemeClr val="tx1">
                <a:lumMod val="95000"/>
                <a:lumOff val="5000"/>
                <a:alpha val="87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pic>
        <p:nvPicPr>
          <p:cNvPr id="37" name="Imagem 36"/>
          <p:cNvPicPr>
            <a:picLocks noChangeAspect="1"/>
          </p:cNvPicPr>
          <p:nvPr/>
        </p:nvPicPr>
        <p:blipFill rotWithShape="1">
          <a:blip r:embed="rId4"/>
          <a:srcRect t="3922" r="574" b="246"/>
          <a:stretch/>
        </p:blipFill>
        <p:spPr>
          <a:xfrm>
            <a:off x="135146" y="1732919"/>
            <a:ext cx="6723508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42" name="Imagem 41"/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" t="1153" r="54053" b="1598"/>
          <a:stretch/>
        </p:blipFill>
        <p:spPr bwMode="auto">
          <a:xfrm>
            <a:off x="7000897" y="1732919"/>
            <a:ext cx="4947411" cy="4940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Retângulo 26"/>
          <p:cNvSpPr/>
          <p:nvPr/>
        </p:nvSpPr>
        <p:spPr>
          <a:xfrm>
            <a:off x="126222" y="124822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PRODUCT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6965320" y="1271254"/>
            <a:ext cx="3328178" cy="46166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2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SPRINTS BACKLOG</a:t>
            </a:r>
            <a:endParaRPr lang="pt-BR" sz="2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D2E43635-9421-4BAC-8766-C1D77D2784FE}"/>
              </a:ext>
            </a:extLst>
          </p:cNvPr>
          <p:cNvSpPr/>
          <p:nvPr/>
        </p:nvSpPr>
        <p:spPr>
          <a:xfrm>
            <a:off x="126222" y="198787"/>
            <a:ext cx="9627378" cy="584775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pt-BR" sz="3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Exo 2 Medium" panose="00000600000000000000" pitchFamily="50" charset="0"/>
              </a:rPr>
              <a:t>METODOLOGIA ÁGIL - SCRUM</a:t>
            </a:r>
            <a:endParaRPr lang="pt-BR" sz="3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Exo 2 Medium" panose="00000600000000000000" pitchFamily="50" charset="0"/>
            </a:endParaRPr>
          </a:p>
        </p:txBody>
      </p:sp>
      <p:cxnSp>
        <p:nvCxnSpPr>
          <p:cNvPr id="12" name="Conector reto 11">
            <a:extLst>
              <a:ext uri="{FF2B5EF4-FFF2-40B4-BE49-F238E27FC236}">
                <a16:creationId xmlns="" xmlns:a16="http://schemas.microsoft.com/office/drawing/2014/main" id="{2F119B3F-1695-4B77-9799-CEBB849D4CFD}"/>
              </a:ext>
            </a:extLst>
          </p:cNvPr>
          <p:cNvCxnSpPr/>
          <p:nvPr/>
        </p:nvCxnSpPr>
        <p:spPr>
          <a:xfrm>
            <a:off x="0" y="953059"/>
            <a:ext cx="6325704" cy="0"/>
          </a:xfrm>
          <a:prstGeom prst="line">
            <a:avLst/>
          </a:prstGeom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96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861</Words>
  <Application>Microsoft Office PowerPoint</Application>
  <PresentationFormat>Personalizar</PresentationFormat>
  <Paragraphs>258</Paragraphs>
  <Slides>24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Rodolfo</cp:lastModifiedBy>
  <cp:revision>157</cp:revision>
  <dcterms:created xsi:type="dcterms:W3CDTF">2018-11-27T18:14:46Z</dcterms:created>
  <dcterms:modified xsi:type="dcterms:W3CDTF">2018-12-07T23:35:32Z</dcterms:modified>
</cp:coreProperties>
</file>