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72" r:id="rId4"/>
    <p:sldId id="258" r:id="rId5"/>
    <p:sldId id="256" r:id="rId6"/>
    <p:sldId id="265" r:id="rId7"/>
    <p:sldId id="287" r:id="rId8"/>
    <p:sldId id="260" r:id="rId9"/>
    <p:sldId id="261" r:id="rId10"/>
    <p:sldId id="262" r:id="rId11"/>
    <p:sldId id="266" r:id="rId12"/>
    <p:sldId id="273" r:id="rId13"/>
    <p:sldId id="268" r:id="rId14"/>
    <p:sldId id="269" r:id="rId15"/>
    <p:sldId id="271" r:id="rId16"/>
    <p:sldId id="274" r:id="rId17"/>
    <p:sldId id="276" r:id="rId18"/>
    <p:sldId id="277" r:id="rId19"/>
    <p:sldId id="284" r:id="rId20"/>
    <p:sldId id="280" r:id="rId21"/>
    <p:sldId id="285" r:id="rId22"/>
    <p:sldId id="282" r:id="rId23"/>
    <p:sldId id="283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CBCC"/>
    <a:srgbClr val="7BC1DB"/>
    <a:srgbClr val="299BC6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14" autoAdjust="0"/>
    <p:restoredTop sz="94464" autoAdjust="0"/>
  </p:normalViewPr>
  <p:slideViewPr>
    <p:cSldViewPr snapToGrid="0">
      <p:cViewPr>
        <p:scale>
          <a:sx n="75" d="100"/>
          <a:sy n="75" d="100"/>
        </p:scale>
        <p:origin x="7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6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4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2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0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0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4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1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91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9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04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4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2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07/relationships/hdphoto" Target="../media/hdphoto1.wdp"/><Relationship Id="rId7" Type="http://schemas.microsoft.com/office/2007/relationships/hdphoto" Target="../media/hdphoto8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18" Type="http://schemas.openxmlformats.org/officeDocument/2006/relationships/image" Target="../media/image47.png"/><Relationship Id="rId3" Type="http://schemas.microsoft.com/office/2007/relationships/hdphoto" Target="../media/hdphoto1.wdp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17" Type="http://schemas.microsoft.com/office/2007/relationships/hdphoto" Target="../media/hdphoto10.wdp"/><Relationship Id="rId2" Type="http://schemas.openxmlformats.org/officeDocument/2006/relationships/image" Target="../media/image7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42.png"/><Relationship Id="rId5" Type="http://schemas.openxmlformats.org/officeDocument/2006/relationships/image" Target="../media/image38.png"/><Relationship Id="rId15" Type="http://schemas.microsoft.com/office/2007/relationships/hdphoto" Target="../media/hdphoto9.wdp"/><Relationship Id="rId10" Type="http://schemas.openxmlformats.org/officeDocument/2006/relationships/image" Target="../media/image33.png"/><Relationship Id="rId19" Type="http://schemas.openxmlformats.org/officeDocument/2006/relationships/image" Target="../media/image48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microsoft.com/office/2007/relationships/hdphoto" Target="../media/hdphoto1.wdp"/><Relationship Id="rId7" Type="http://schemas.openxmlformats.org/officeDocument/2006/relationships/image" Target="../media/image51.png"/><Relationship Id="rId12" Type="http://schemas.openxmlformats.org/officeDocument/2006/relationships/image" Target="../media/image5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4.png"/><Relationship Id="rId5" Type="http://schemas.openxmlformats.org/officeDocument/2006/relationships/image" Target="../media/image50.png"/><Relationship Id="rId10" Type="http://schemas.openxmlformats.org/officeDocument/2006/relationships/image" Target="../media/image31.png"/><Relationship Id="rId4" Type="http://schemas.openxmlformats.org/officeDocument/2006/relationships/image" Target="../media/image49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0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12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54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58.png"/><Relationship Id="rId3" Type="http://schemas.microsoft.com/office/2007/relationships/hdphoto" Target="../media/hdphoto1.wdp"/><Relationship Id="rId7" Type="http://schemas.microsoft.com/office/2007/relationships/hdphoto" Target="../media/hdphoto8.wdp"/><Relationship Id="rId12" Type="http://schemas.openxmlformats.org/officeDocument/2006/relationships/image" Target="../media/image5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56.png"/><Relationship Id="rId5" Type="http://schemas.openxmlformats.org/officeDocument/2006/relationships/image" Target="../media/image4.png"/><Relationship Id="rId10" Type="http://schemas.microsoft.com/office/2007/relationships/hdphoto" Target="../media/hdphoto11.wdp"/><Relationship Id="rId4" Type="http://schemas.openxmlformats.org/officeDocument/2006/relationships/image" Target="../media/image29.png"/><Relationship Id="rId9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3.png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12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1.wdp"/><Relationship Id="rId7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microsoft.com/office/2007/relationships/hdphoto" Target="../media/hdphoto7.wdp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2716696" y="1918259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799822" y="1973023"/>
            <a:ext cx="4909283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CURSO DE TECNOLOGIA EM ANÁLISE E DESENVOLVIMENTO DE SISTEMAS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99822" y="1311579"/>
            <a:ext cx="3302004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GERAÇÃO FUTURA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37852" y="502737"/>
            <a:ext cx="3924116" cy="392411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983793" y="1973023"/>
            <a:ext cx="2832235" cy="9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944591" y="5382303"/>
            <a:ext cx="4909283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DE SOUZA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GANEKO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RODRIGUES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ALVES DE LIMA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031222" y="5382302"/>
            <a:ext cx="1022521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52029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52044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52046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52074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E5231F2-20F2-43E3-AE00-E9BD274B7EC7}"/>
              </a:ext>
            </a:extLst>
          </p:cNvPr>
          <p:cNvCxnSpPr>
            <a:cxnSpLocks/>
          </p:cNvCxnSpPr>
          <p:nvPr/>
        </p:nvCxnSpPr>
        <p:spPr>
          <a:xfrm>
            <a:off x="10986639" y="4774019"/>
            <a:ext cx="0" cy="193172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0" y="4653932"/>
            <a:ext cx="2768600" cy="738293"/>
          </a:xfrm>
          <a:prstGeom prst="rect">
            <a:avLst/>
          </a:prstGeom>
          <a:effectLst/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AEBF0E9-611C-40AA-B044-6DD76EEDBD11}"/>
              </a:ext>
            </a:extLst>
          </p:cNvPr>
          <p:cNvSpPr/>
          <p:nvPr/>
        </p:nvSpPr>
        <p:spPr>
          <a:xfrm>
            <a:off x="11204003" y="4774019"/>
            <a:ext cx="676957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7890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9" name="Imagem 8"/>
          <p:cNvPicPr/>
          <p:nvPr/>
        </p:nvPicPr>
        <p:blipFill>
          <a:blip r:embed="rId4"/>
          <a:stretch>
            <a:fillRect/>
          </a:stretch>
        </p:blipFill>
        <p:spPr>
          <a:xfrm>
            <a:off x="2162092" y="2078086"/>
            <a:ext cx="7867816" cy="3807288"/>
          </a:xfrm>
          <a:prstGeom prst="rect">
            <a:avLst/>
          </a:prstGeom>
        </p:spPr>
      </p:pic>
      <p:pic>
        <p:nvPicPr>
          <p:cNvPr id="1028" name="Picture 4" descr="Resultado de imagem para trel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5098789"/>
            <a:ext cx="3244232" cy="997097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5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8509000" y="6019686"/>
            <a:ext cx="199191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EDCEECEC-C7A7-42B0-92B0-556E58C2D97D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GESTÃO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ED7D7B9-52F9-4AE8-8186-F92722AC746F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7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8" name="Retângulo 7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2049" name="Imagem 2048"/>
          <p:cNvPicPr>
            <a:picLocks noChangeAspect="1"/>
          </p:cNvPicPr>
          <p:nvPr/>
        </p:nvPicPr>
        <p:blipFill rotWithShape="1">
          <a:blip r:embed="rId4"/>
          <a:srcRect t="52359" r="58868" b="957"/>
          <a:stretch/>
        </p:blipFill>
        <p:spPr>
          <a:xfrm>
            <a:off x="6182507" y="4692649"/>
            <a:ext cx="2271073" cy="1676401"/>
          </a:xfrm>
          <a:prstGeom prst="rect">
            <a:avLst/>
          </a:prstGeom>
        </p:spPr>
      </p:pic>
      <p:pic>
        <p:nvPicPr>
          <p:cNvPr id="4" name="Picture 2" descr="Resultado de imagem para ARDUINO U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728492" y="3716615"/>
            <a:ext cx="3246474" cy="229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dht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7667" l="0" r="48000">
                        <a14:backgroundMark x1="13333" y1="17333" x2="13333" y2="17333"/>
                        <a14:backgroundMark x1="22667" y1="17000" x2="22667" y2="17000"/>
                        <a14:backgroundMark x1="33667" y1="18333" x2="33667" y2="18333"/>
                        <a14:backgroundMark x1="34000" y1="26667" x2="34000" y2="26667"/>
                        <a14:backgroundMark x1="34000" y1="37333" x2="34000" y2="37333"/>
                        <a14:backgroundMark x1="22667" y1="36333" x2="22667" y2="36333"/>
                        <a14:backgroundMark x1="22667" y1="29667" x2="22667" y2="29667"/>
                        <a14:backgroundMark x1="14333" y1="27333" x2="14333" y2="27333"/>
                        <a14:backgroundMark x1="14000" y1="39333" x2="14000" y2="39333"/>
                        <a14:backgroundMark x1="13333" y1="50000" x2="13333" y2="50000"/>
                        <a14:backgroundMark x1="24333" y1="49000" x2="24333" y2="49000"/>
                        <a14:backgroundMark x1="33000" y1="49000" x2="33000" y2="4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64" r="53068" b="14169"/>
          <a:stretch/>
        </p:blipFill>
        <p:spPr bwMode="auto">
          <a:xfrm>
            <a:off x="6383810" y="3616249"/>
            <a:ext cx="842478" cy="12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Elipse 2071"/>
          <p:cNvSpPr/>
          <p:nvPr/>
        </p:nvSpPr>
        <p:spPr>
          <a:xfrm>
            <a:off x="6503711" y="5133978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8" name="Agrupar 37"/>
          <p:cNvGrpSpPr/>
          <p:nvPr/>
        </p:nvGrpSpPr>
        <p:grpSpPr>
          <a:xfrm>
            <a:off x="974644" y="3961174"/>
            <a:ext cx="1055528" cy="1055528"/>
            <a:chOff x="3086652" y="1482407"/>
            <a:chExt cx="1055528" cy="1055528"/>
          </a:xfrm>
        </p:grpSpPr>
        <p:sp>
          <p:nvSpPr>
            <p:cNvPr id="16" name="Elipse 15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056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Elipse 41"/>
          <p:cNvSpPr/>
          <p:nvPr/>
        </p:nvSpPr>
        <p:spPr>
          <a:xfrm>
            <a:off x="6993361" y="1965441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6017441" y="2486807"/>
            <a:ext cx="813189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 flipV="1">
            <a:off x="2979880" y="2595890"/>
            <a:ext cx="1773012" cy="400577"/>
          </a:xfrm>
          <a:prstGeom prst="bentConnector3">
            <a:avLst>
              <a:gd name="adj1" fmla="val 218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Imagem relacionada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3" t="13429" r="20104" b="14571"/>
          <a:stretch/>
        </p:blipFill>
        <p:spPr bwMode="auto">
          <a:xfrm>
            <a:off x="7262376" y="2172819"/>
            <a:ext cx="517498" cy="62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/>
          <p:cNvSpPr/>
          <p:nvPr/>
        </p:nvSpPr>
        <p:spPr>
          <a:xfrm>
            <a:off x="6568819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CLOUD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648695" y="5003945"/>
            <a:ext cx="1707425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ARDUINO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2586797" y="2883982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USB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4790685" y="2016121"/>
            <a:ext cx="1055528" cy="1055528"/>
            <a:chOff x="5931978" y="2016121"/>
            <a:chExt cx="1055528" cy="1055528"/>
          </a:xfrm>
        </p:grpSpPr>
        <p:sp>
          <p:nvSpPr>
            <p:cNvPr id="50" name="Elipse 49"/>
            <p:cNvSpPr/>
            <p:nvPr/>
          </p:nvSpPr>
          <p:spPr>
            <a:xfrm>
              <a:off x="5931978" y="2016121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2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992" y="2185519"/>
              <a:ext cx="698463" cy="69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Retângulo 52"/>
          <p:cNvSpPr/>
          <p:nvPr/>
        </p:nvSpPr>
        <p:spPr>
          <a:xfrm>
            <a:off x="4366143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NODEJS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4745257" y="1328501"/>
            <a:ext cx="246937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FLUXO DOS 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Colchete Esquerdo 40"/>
          <p:cNvSpPr/>
          <p:nvPr/>
        </p:nvSpPr>
        <p:spPr>
          <a:xfrm rot="5400000">
            <a:off x="6164319" y="-1684171"/>
            <a:ext cx="216155" cy="7170881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64" name="Picture 16" descr="Resultado de imagem para resistor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5" t="43802" r="40637" b="42865"/>
          <a:stretch/>
        </p:blipFill>
        <p:spPr bwMode="auto">
          <a:xfrm>
            <a:off x="6465236" y="4927058"/>
            <a:ext cx="302419" cy="18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Elipse 95"/>
          <p:cNvSpPr/>
          <p:nvPr/>
        </p:nvSpPr>
        <p:spPr>
          <a:xfrm>
            <a:off x="6705274" y="5307440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55" name="Conector reto 2054"/>
          <p:cNvCxnSpPr/>
          <p:nvPr/>
        </p:nvCxnSpPr>
        <p:spPr>
          <a:xfrm>
            <a:off x="4356709" y="5172078"/>
            <a:ext cx="2206159" cy="0"/>
          </a:xfrm>
          <a:prstGeom prst="line">
            <a:avLst/>
          </a:prstGeom>
          <a:ln w="571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/>
          <p:nvPr/>
        </p:nvCxnSpPr>
        <p:spPr>
          <a:xfrm>
            <a:off x="4355122" y="5387562"/>
            <a:ext cx="2693675" cy="115310"/>
          </a:xfrm>
          <a:prstGeom prst="bentConnector3">
            <a:avLst>
              <a:gd name="adj1" fmla="val 9689"/>
            </a:avLst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ector Angulado 2062"/>
          <p:cNvCxnSpPr/>
          <p:nvPr/>
        </p:nvCxnSpPr>
        <p:spPr>
          <a:xfrm flipV="1">
            <a:off x="4367353" y="5348251"/>
            <a:ext cx="2400302" cy="366750"/>
          </a:xfrm>
          <a:prstGeom prst="bentConnector3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/>
          <p:nvPr/>
        </p:nvCxnSpPr>
        <p:spPr>
          <a:xfrm>
            <a:off x="4356709" y="5387743"/>
            <a:ext cx="2693675" cy="115310"/>
          </a:xfrm>
          <a:prstGeom prst="bentConnector3">
            <a:avLst>
              <a:gd name="adj1" fmla="val 968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ipse 96"/>
          <p:cNvSpPr/>
          <p:nvPr/>
        </p:nvSpPr>
        <p:spPr>
          <a:xfrm>
            <a:off x="7005934" y="5464953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/>
          <p:cNvSpPr/>
          <p:nvPr/>
        </p:nvSpPr>
        <p:spPr>
          <a:xfrm>
            <a:off x="4308838" y="4824538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5V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4559187" y="5143369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GND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4425321" y="5689601"/>
            <a:ext cx="107818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2075" name="Conector de Seta Reta 2074"/>
          <p:cNvCxnSpPr/>
          <p:nvPr/>
        </p:nvCxnSpPr>
        <p:spPr>
          <a:xfrm flipH="1">
            <a:off x="7318044" y="4032249"/>
            <a:ext cx="197213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Retângulo Arredondado 2076"/>
          <p:cNvSpPr/>
          <p:nvPr/>
        </p:nvSpPr>
        <p:spPr>
          <a:xfrm>
            <a:off x="9290181" y="3580489"/>
            <a:ext cx="2035197" cy="2250468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4" name="Retângulo 123"/>
          <p:cNvSpPr/>
          <p:nvPr/>
        </p:nvSpPr>
        <p:spPr>
          <a:xfrm>
            <a:off x="9353934" y="3580489"/>
            <a:ext cx="1904611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DHT11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9290181" y="4068053"/>
            <a:ext cx="2035197" cy="163121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</a:p>
          <a:p>
            <a:pPr algn="ct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0°C ~ 50 °C</a:t>
            </a:r>
          </a:p>
          <a:p>
            <a:pPr algn="ct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20% a 90%</a:t>
            </a:r>
          </a:p>
        </p:txBody>
      </p:sp>
      <p:sp>
        <p:nvSpPr>
          <p:cNvPr id="129" name="Retângulo 128"/>
          <p:cNvSpPr/>
          <p:nvPr/>
        </p:nvSpPr>
        <p:spPr>
          <a:xfrm>
            <a:off x="8048888" y="2018800"/>
            <a:ext cx="1941645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DADOS ARMAZENADOS NA NUVEM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BE8EA85-3B27-4325-A2E1-239BEC91ACD7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AQUISIÇÃO DE DADOS COM ARDUINO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EB56AF2B-1DFB-437F-A692-B8AAC5F68C53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BANCO DE DADOS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/>
          <p:cNvGrpSpPr/>
          <p:nvPr/>
        </p:nvGrpSpPr>
        <p:grpSpPr>
          <a:xfrm>
            <a:off x="1162350" y="2057400"/>
            <a:ext cx="3644106" cy="3644106"/>
            <a:chOff x="1162350" y="2057400"/>
            <a:chExt cx="3644106" cy="3644106"/>
          </a:xfrm>
        </p:grpSpPr>
        <p:sp>
          <p:nvSpPr>
            <p:cNvPr id="10" name="Elipse 9"/>
            <p:cNvSpPr/>
            <p:nvPr/>
          </p:nvSpPr>
          <p:spPr>
            <a:xfrm>
              <a:off x="1162350" y="2057400"/>
              <a:ext cx="3644106" cy="3644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" name="Agrupar 1"/>
            <p:cNvGrpSpPr/>
            <p:nvPr/>
          </p:nvGrpSpPr>
          <p:grpSpPr>
            <a:xfrm>
              <a:off x="2016173" y="2781259"/>
              <a:ext cx="1933527" cy="2059231"/>
              <a:chOff x="1749473" y="2401951"/>
              <a:chExt cx="2469860" cy="2630432"/>
            </a:xfrm>
          </p:grpSpPr>
          <p:pic>
            <p:nvPicPr>
              <p:cNvPr id="13" name="Picture 14" descr="Imagem relacionada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63" t="13429" r="20104" b="14571"/>
              <a:stretch/>
            </p:blipFill>
            <p:spPr bwMode="auto">
              <a:xfrm>
                <a:off x="2194740" y="2401951"/>
                <a:ext cx="1579327" cy="1916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Resultado de imagem para azure log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9473" y="4318439"/>
                <a:ext cx="2469860" cy="713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2" name="Retângulo 11"/>
          <p:cNvSpPr/>
          <p:nvPr/>
        </p:nvSpPr>
        <p:spPr>
          <a:xfrm>
            <a:off x="5155032" y="2686142"/>
            <a:ext cx="467221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ALTA DISPONIBILIDADE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155033" y="3501749"/>
            <a:ext cx="36837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ELASTICIDADE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155033" y="4317357"/>
            <a:ext cx="36837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FACILIDADE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449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Retângulo 9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MODELO DE DADOS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ModeloLog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296" y="1440177"/>
            <a:ext cx="7617407" cy="493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06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030" name="Picture 6" descr="Resultado de imagem para cloud"/>
          <p:cNvPicPr>
            <a:picLocks noChangeAspect="1" noChangeArrowheads="1"/>
          </p:cNvPicPr>
          <p:nvPr/>
        </p:nvPicPr>
        <p:blipFill rotWithShape="1"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3"/>
          <a:stretch/>
        </p:blipFill>
        <p:spPr bwMode="auto">
          <a:xfrm>
            <a:off x="7758112" y="732291"/>
            <a:ext cx="3990975" cy="251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APLICAÇÃO – DESENHO DA SOLUÇÃO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Resultado de imagem para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767" y="2169295"/>
            <a:ext cx="1127425" cy="79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41" y="1594243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/>
          <p:cNvCxnSpPr/>
          <p:nvPr/>
        </p:nvCxnSpPr>
        <p:spPr>
          <a:xfrm>
            <a:off x="2445388" y="2613534"/>
            <a:ext cx="123772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6" descr="Resultado de imagem para pc icon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56" y="2103127"/>
            <a:ext cx="932370" cy="93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de Seta Reta 16"/>
          <p:cNvCxnSpPr/>
          <p:nvPr/>
        </p:nvCxnSpPr>
        <p:spPr>
          <a:xfrm>
            <a:off x="5020728" y="2601371"/>
            <a:ext cx="675187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6845731" y="2609432"/>
            <a:ext cx="912381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/>
          <p:cNvGrpSpPr/>
          <p:nvPr/>
        </p:nvGrpSpPr>
        <p:grpSpPr>
          <a:xfrm>
            <a:off x="5054328" y="1339036"/>
            <a:ext cx="641587" cy="1065034"/>
            <a:chOff x="5610926" y="907462"/>
            <a:chExt cx="914479" cy="1518036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926" y="907462"/>
              <a:ext cx="914479" cy="1518036"/>
            </a:xfrm>
            <a:prstGeom prst="rect">
              <a:avLst/>
            </a:prstGeom>
          </p:spPr>
        </p:pic>
        <p:pic>
          <p:nvPicPr>
            <p:cNvPr id="24" name="Picture 26" descr="Resultado de imagem para usb text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4831" y="994238"/>
              <a:ext cx="735704" cy="735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Imagem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70" y="1339036"/>
            <a:ext cx="641587" cy="1065034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549660" y="4247395"/>
            <a:ext cx="19037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Aplicação final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2235616" y="2687315"/>
            <a:ext cx="1657269" cy="4102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6450419" y="2663087"/>
            <a:ext cx="165726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7671555" y="3907494"/>
            <a:ext cx="93440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949905" y="2695518"/>
            <a:ext cx="836346" cy="2375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Cabo USB</a:t>
            </a:r>
          </a:p>
        </p:txBody>
      </p:sp>
      <p:pic>
        <p:nvPicPr>
          <p:cNvPr id="39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07" y="1749240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84" y="1915557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Agrupar 97"/>
          <p:cNvGrpSpPr/>
          <p:nvPr/>
        </p:nvGrpSpPr>
        <p:grpSpPr>
          <a:xfrm>
            <a:off x="6990006" y="1348016"/>
            <a:ext cx="641587" cy="1065034"/>
            <a:chOff x="6990006" y="1348016"/>
            <a:chExt cx="641587" cy="1065034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0006" y="1348016"/>
              <a:ext cx="641587" cy="1065034"/>
            </a:xfrm>
            <a:prstGeom prst="rect">
              <a:avLst/>
            </a:prstGeom>
          </p:spPr>
        </p:pic>
        <p:pic>
          <p:nvPicPr>
            <p:cNvPr id="41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563" y="1405513"/>
              <a:ext cx="496379" cy="496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Resultado de imagem para dht11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0" t="15412" r="14200" b="15874"/>
          <a:stretch/>
        </p:blipFill>
        <p:spPr bwMode="auto">
          <a:xfrm>
            <a:off x="2808376" y="1405261"/>
            <a:ext cx="505609" cy="47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Resultado de imagem para azure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61" y="1690405"/>
            <a:ext cx="1277746" cy="3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ângulo 47"/>
          <p:cNvSpPr/>
          <p:nvPr/>
        </p:nvSpPr>
        <p:spPr>
          <a:xfrm>
            <a:off x="8500739" y="2135034"/>
            <a:ext cx="250572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Banco de dados na nuvem</a:t>
            </a:r>
            <a:endParaRPr lang="pt-B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49" name="Picture 16" descr="Resultado de imagem para SQL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1" r="28931"/>
          <a:stretch/>
        </p:blipFill>
        <p:spPr bwMode="auto">
          <a:xfrm>
            <a:off x="8748657" y="1518800"/>
            <a:ext cx="517643" cy="65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Resultado de imagem para pc icon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6"/>
          <a:stretch/>
        </p:blipFill>
        <p:spPr bwMode="auto">
          <a:xfrm>
            <a:off x="5159310" y="4067629"/>
            <a:ext cx="2729217" cy="2425283"/>
          </a:xfrm>
          <a:prstGeom prst="rect">
            <a:avLst/>
          </a:prstGeom>
          <a:noFill/>
        </p:spPr>
      </p:pic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16" y="4817904"/>
            <a:ext cx="1421720" cy="142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/>
          <p:cNvSpPr/>
          <p:nvPr/>
        </p:nvSpPr>
        <p:spPr>
          <a:xfrm>
            <a:off x="6673518" y="6396310"/>
            <a:ext cx="13170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Usuário</a:t>
            </a:r>
            <a:endParaRPr lang="pt-B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2808376" y="4647505"/>
            <a:ext cx="25641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WEB responsivo centralizador de dados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3074286" y="5175332"/>
            <a:ext cx="22982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Gerenciamento –</a:t>
            </a:r>
          </a:p>
          <a:p>
            <a:pPr algn="r"/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Gráficos –</a:t>
            </a:r>
          </a:p>
          <a:p>
            <a:pPr algn="r"/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Estatísticas –</a:t>
            </a: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22" y="4864110"/>
            <a:ext cx="1699594" cy="1695293"/>
          </a:xfrm>
          <a:prstGeom prst="rect">
            <a:avLst/>
          </a:prstGeom>
        </p:spPr>
      </p:pic>
      <p:cxnSp>
        <p:nvCxnSpPr>
          <p:cNvPr id="99" name="Conector Angulado 98"/>
          <p:cNvCxnSpPr>
            <a:stCxn id="19" idx="0"/>
            <a:endCxn id="1030" idx="2"/>
          </p:cNvCxnSpPr>
          <p:nvPr/>
        </p:nvCxnSpPr>
        <p:spPr>
          <a:xfrm rot="5400000" flipH="1" flipV="1">
            <a:off x="7730545" y="2044575"/>
            <a:ext cx="816428" cy="3229681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Agrupar 111"/>
          <p:cNvGrpSpPr/>
          <p:nvPr/>
        </p:nvGrpSpPr>
        <p:grpSpPr>
          <a:xfrm>
            <a:off x="7789337" y="3293051"/>
            <a:ext cx="676318" cy="676318"/>
            <a:chOff x="5931978" y="2016121"/>
            <a:chExt cx="1055528" cy="1055528"/>
          </a:xfrm>
        </p:grpSpPr>
        <p:sp>
          <p:nvSpPr>
            <p:cNvPr id="113" name="Elipse 112"/>
            <p:cNvSpPr/>
            <p:nvPr/>
          </p:nvSpPr>
          <p:spPr>
            <a:xfrm>
              <a:off x="5931978" y="2016121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4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992" y="2185519"/>
              <a:ext cx="698463" cy="69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" name="Agrupar 114"/>
          <p:cNvGrpSpPr/>
          <p:nvPr/>
        </p:nvGrpSpPr>
        <p:grpSpPr>
          <a:xfrm rot="10800000">
            <a:off x="7819125" y="4136227"/>
            <a:ext cx="1856200" cy="1118192"/>
            <a:chOff x="6345195" y="4525282"/>
            <a:chExt cx="2578023" cy="1553025"/>
          </a:xfrm>
        </p:grpSpPr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857694" y="4012783"/>
              <a:ext cx="1553025" cy="2578023"/>
            </a:xfrm>
            <a:prstGeom prst="rect">
              <a:avLst/>
            </a:prstGeom>
          </p:spPr>
        </p:pic>
        <p:pic>
          <p:nvPicPr>
            <p:cNvPr id="117" name="Picture 20" descr="Resultado de imagem para html css javascript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628142" y="4785199"/>
              <a:ext cx="980850" cy="880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Retângulo 117"/>
          <p:cNvSpPr/>
          <p:nvPr/>
        </p:nvSpPr>
        <p:spPr>
          <a:xfrm>
            <a:off x="9746200" y="4258748"/>
            <a:ext cx="25641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HTML</a:t>
            </a:r>
          </a:p>
          <a:p>
            <a:r>
              <a:rPr lang="pt-BR" sz="16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CSS</a:t>
            </a:r>
          </a:p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JAVASCRIPT</a:t>
            </a:r>
            <a:endParaRPr lang="pt-BR" sz="16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1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FERRAMENTAS DE DESENVOLVIMENTO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/>
          <p:cNvGrpSpPr/>
          <p:nvPr/>
        </p:nvGrpSpPr>
        <p:grpSpPr>
          <a:xfrm>
            <a:off x="2555217" y="1989821"/>
            <a:ext cx="7081565" cy="1064663"/>
            <a:chOff x="2484236" y="1459754"/>
            <a:chExt cx="7081565" cy="1064663"/>
          </a:xfrm>
        </p:grpSpPr>
        <p:grpSp>
          <p:nvGrpSpPr>
            <p:cNvPr id="14" name="Agrupar 13"/>
            <p:cNvGrpSpPr/>
            <p:nvPr/>
          </p:nvGrpSpPr>
          <p:grpSpPr>
            <a:xfrm>
              <a:off x="2484236" y="1459754"/>
              <a:ext cx="1055528" cy="1055528"/>
              <a:chOff x="7395056" y="1698354"/>
              <a:chExt cx="1055528" cy="1055528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7395056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1" name="Picture 20" descr="Resultado de imagem para html css javascript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6790" y="1957207"/>
                <a:ext cx="712060" cy="639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Agrupar 9"/>
            <p:cNvGrpSpPr/>
            <p:nvPr/>
          </p:nvGrpSpPr>
          <p:grpSpPr>
            <a:xfrm>
              <a:off x="4492915" y="1459754"/>
              <a:ext cx="1055528" cy="1055528"/>
              <a:chOff x="4202985" y="1698354"/>
              <a:chExt cx="1055528" cy="1055528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4202985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34" name="Picture 10" descr="Resultado de imagem para bootstrap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781" y="1907844"/>
                <a:ext cx="757936" cy="6365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Agrupar 14"/>
            <p:cNvGrpSpPr/>
            <p:nvPr/>
          </p:nvGrpSpPr>
          <p:grpSpPr>
            <a:xfrm>
              <a:off x="8510273" y="1459754"/>
              <a:ext cx="1055528" cy="1055528"/>
              <a:chOff x="5931978" y="2016121"/>
              <a:chExt cx="1055528" cy="1055528"/>
            </a:xfrm>
          </p:grpSpPr>
          <p:sp>
            <p:nvSpPr>
              <p:cNvPr id="24" name="Elipse 23"/>
              <p:cNvSpPr/>
              <p:nvPr/>
            </p:nvSpPr>
            <p:spPr>
              <a:xfrm>
                <a:off x="5931978" y="2016121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5" name="Picture 24" descr="Resultado de imagem para nodejs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1992" y="2185519"/>
                <a:ext cx="698463" cy="698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Agrupar 15"/>
            <p:cNvGrpSpPr/>
            <p:nvPr/>
          </p:nvGrpSpPr>
          <p:grpSpPr>
            <a:xfrm>
              <a:off x="6501594" y="1468889"/>
              <a:ext cx="1055528" cy="1055528"/>
              <a:chOff x="2066442" y="1698354"/>
              <a:chExt cx="1055528" cy="1055528"/>
            </a:xfrm>
          </p:grpSpPr>
          <p:sp>
            <p:nvSpPr>
              <p:cNvPr id="21" name="Elipse 20"/>
              <p:cNvSpPr/>
              <p:nvPr/>
            </p:nvSpPr>
            <p:spPr>
              <a:xfrm>
                <a:off x="2066442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36" name="Picture 12" descr="Resultado de imagem para jquery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793" y="1846705"/>
                <a:ext cx="758825" cy="758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9" name="Colchete Esquerdo 28"/>
          <p:cNvSpPr/>
          <p:nvPr/>
        </p:nvSpPr>
        <p:spPr>
          <a:xfrm rot="5400000" flipH="1">
            <a:off x="5946931" y="142611"/>
            <a:ext cx="312602" cy="6081540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5086487" y="3004562"/>
            <a:ext cx="1" cy="36052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V="1">
            <a:off x="7115243" y="3007883"/>
            <a:ext cx="1" cy="36052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V="1">
            <a:off x="6096000" y="3328820"/>
            <a:ext cx="7232" cy="382242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4334607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BOOTSTRAP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6348458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JQUERY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8357138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1074396" y="2046785"/>
            <a:ext cx="1503759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HTML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CSS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JAVASCRIPT</a:t>
            </a:r>
          </a:p>
        </p:txBody>
      </p:sp>
      <p:grpSp>
        <p:nvGrpSpPr>
          <p:cNvPr id="40" name="Agrupar 39"/>
          <p:cNvGrpSpPr/>
          <p:nvPr/>
        </p:nvGrpSpPr>
        <p:grpSpPr>
          <a:xfrm>
            <a:off x="5575468" y="3639781"/>
            <a:ext cx="1055528" cy="1055528"/>
            <a:chOff x="6096000" y="5320219"/>
            <a:chExt cx="1055528" cy="1055528"/>
          </a:xfrm>
        </p:grpSpPr>
        <p:sp>
          <p:nvSpPr>
            <p:cNvPr id="23" name="Elipse 22"/>
            <p:cNvSpPr/>
            <p:nvPr/>
          </p:nvSpPr>
          <p:spPr>
            <a:xfrm>
              <a:off x="6096000" y="5320219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38" name="Picture 14" descr="Resultado de imagem para visual studio cod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289" y="5542785"/>
              <a:ext cx="612950" cy="610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Retângulo 58"/>
          <p:cNvSpPr/>
          <p:nvPr/>
        </p:nvSpPr>
        <p:spPr>
          <a:xfrm>
            <a:off x="5148049" y="4715930"/>
            <a:ext cx="194552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VISUAL STUDIO CODE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2343700" y="5443417"/>
            <a:ext cx="194552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MICROSOFT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7875435" y="5443417"/>
            <a:ext cx="1945524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ARDUINO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71" name="Conector reto 70"/>
          <p:cNvCxnSpPr>
            <a:endCxn id="54" idx="2"/>
          </p:cNvCxnSpPr>
          <p:nvPr/>
        </p:nvCxnSpPr>
        <p:spPr>
          <a:xfrm>
            <a:off x="9391599" y="4882263"/>
            <a:ext cx="939450" cy="5496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67" idx="6"/>
            <a:endCxn id="57" idx="2"/>
          </p:cNvCxnSpPr>
          <p:nvPr/>
        </p:nvCxnSpPr>
        <p:spPr>
          <a:xfrm flipV="1">
            <a:off x="1835548" y="4874614"/>
            <a:ext cx="954453" cy="7923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/>
          <p:cNvGrpSpPr/>
          <p:nvPr/>
        </p:nvGrpSpPr>
        <p:grpSpPr>
          <a:xfrm>
            <a:off x="2790001" y="4346850"/>
            <a:ext cx="1055528" cy="1055528"/>
            <a:chOff x="254672" y="4204405"/>
            <a:chExt cx="1055528" cy="1055528"/>
          </a:xfrm>
        </p:grpSpPr>
        <p:sp>
          <p:nvSpPr>
            <p:cNvPr id="57" name="Elipse 56"/>
            <p:cNvSpPr/>
            <p:nvPr/>
          </p:nvSpPr>
          <p:spPr>
            <a:xfrm>
              <a:off x="254672" y="4204405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6" name="Picture 4" descr="Resultado de imagem para azure logo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876"/>
            <a:stretch/>
          </p:blipFill>
          <p:spPr bwMode="auto">
            <a:xfrm>
              <a:off x="438388" y="4427084"/>
              <a:ext cx="688095" cy="521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Agrupar 61"/>
          <p:cNvGrpSpPr/>
          <p:nvPr/>
        </p:nvGrpSpPr>
        <p:grpSpPr>
          <a:xfrm>
            <a:off x="8336071" y="4354499"/>
            <a:ext cx="1055528" cy="1055528"/>
            <a:chOff x="3086652" y="1482407"/>
            <a:chExt cx="1055528" cy="1055528"/>
          </a:xfrm>
        </p:grpSpPr>
        <p:sp>
          <p:nvSpPr>
            <p:cNvPr id="63" name="Elipse 62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4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Elipse 53"/>
          <p:cNvSpPr/>
          <p:nvPr/>
        </p:nvSpPr>
        <p:spPr>
          <a:xfrm>
            <a:off x="10331049" y="4359995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2" name="Agrupar 41"/>
          <p:cNvGrpSpPr/>
          <p:nvPr/>
        </p:nvGrpSpPr>
        <p:grpSpPr>
          <a:xfrm>
            <a:off x="780020" y="4354773"/>
            <a:ext cx="1055528" cy="1055528"/>
            <a:chOff x="6927539" y="4901188"/>
            <a:chExt cx="1055528" cy="1055528"/>
          </a:xfrm>
        </p:grpSpPr>
        <p:sp>
          <p:nvSpPr>
            <p:cNvPr id="67" name="Elipse 66"/>
            <p:cNvSpPr/>
            <p:nvPr/>
          </p:nvSpPr>
          <p:spPr>
            <a:xfrm>
              <a:off x="6927539" y="4901188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40" name="Picture 16" descr="Resultado de imagem para SQL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7196481" y="5103704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tângulo 77"/>
          <p:cNvSpPr/>
          <p:nvPr/>
        </p:nvSpPr>
        <p:spPr>
          <a:xfrm>
            <a:off x="555903" y="396759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SQL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10497664" y="4004008"/>
            <a:ext cx="714112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C++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1026" name="Picture 2" descr="Resultado de imagem para C++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902" y="4582311"/>
            <a:ext cx="533636" cy="59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50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RESPONSIVO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53C3B9E-A4D1-44C4-8606-47C0B0C7C645}"/>
              </a:ext>
            </a:extLst>
          </p:cNvPr>
          <p:cNvGrpSpPr/>
          <p:nvPr/>
        </p:nvGrpSpPr>
        <p:grpSpPr>
          <a:xfrm>
            <a:off x="2997752" y="1577931"/>
            <a:ext cx="5769106" cy="4485699"/>
            <a:chOff x="2997752" y="1577931"/>
            <a:chExt cx="5769106" cy="4485699"/>
          </a:xfrm>
        </p:grpSpPr>
        <p:pic>
          <p:nvPicPr>
            <p:cNvPr id="2054" name="Picture 6" descr="Resultado de imagem para MONITOR VECTO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752" y="1577931"/>
              <a:ext cx="5769106" cy="448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9C31B254-0017-4F74-8459-F8999F97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07848" y="1818167"/>
              <a:ext cx="5351361" cy="2604977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4F71602-B395-44B6-8887-E14CAEF64ADB}"/>
              </a:ext>
            </a:extLst>
          </p:cNvPr>
          <p:cNvGrpSpPr/>
          <p:nvPr/>
        </p:nvGrpSpPr>
        <p:grpSpPr>
          <a:xfrm>
            <a:off x="7534960" y="2912193"/>
            <a:ext cx="2467074" cy="3275839"/>
            <a:chOff x="7534960" y="2912193"/>
            <a:chExt cx="2467074" cy="3275839"/>
          </a:xfrm>
        </p:grpSpPr>
        <p:pic>
          <p:nvPicPr>
            <p:cNvPr id="2056" name="Picture 8" descr="Resultado de imagem para TABLET VECTOR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0" t="5208" r="16628" b="5533"/>
            <a:stretch/>
          </p:blipFill>
          <p:spPr bwMode="auto">
            <a:xfrm>
              <a:off x="7534960" y="2912193"/>
              <a:ext cx="2467074" cy="3275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BC04278F-2736-403F-AF79-4AA72B6EA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97971" y="3170848"/>
              <a:ext cx="2158409" cy="2746862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47FD79B-9A67-4EFD-8CD7-15E488ACC61D}"/>
              </a:ext>
            </a:extLst>
          </p:cNvPr>
          <p:cNvGrpSpPr/>
          <p:nvPr/>
        </p:nvGrpSpPr>
        <p:grpSpPr>
          <a:xfrm>
            <a:off x="2633244" y="4025899"/>
            <a:ext cx="1038599" cy="2170461"/>
            <a:chOff x="2633244" y="4025899"/>
            <a:chExt cx="1038599" cy="2170461"/>
          </a:xfrm>
        </p:grpSpPr>
        <p:pic>
          <p:nvPicPr>
            <p:cNvPr id="2058" name="Picture 10" descr="Resultado de imagem para IPHONE VECTO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244" y="4025899"/>
              <a:ext cx="1038599" cy="2170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E51EA2D-37A4-4C65-9FE2-EE7FE9A8A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84773" y="4282105"/>
              <a:ext cx="934727" cy="1655394"/>
            </a:xfrm>
            <a:prstGeom prst="rect">
              <a:avLst/>
            </a:prstGeom>
          </p:spPr>
        </p:pic>
      </p:grpSp>
      <p:pic>
        <p:nvPicPr>
          <p:cNvPr id="17" name="Picture 10" descr="Resultado de imagem para bootstrap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564" y="196393"/>
            <a:ext cx="757936" cy="63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67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DEMONSTRAÇÃO</a:t>
            </a:r>
            <a:endParaRPr lang="pt-BR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2312939" y="5926491"/>
            <a:ext cx="75661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0"/>
                <a:solidFill>
                  <a:srgbClr val="7BC1D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insensorweb.azurewebsites.net</a:t>
            </a:r>
            <a:endParaRPr lang="pt-BR" sz="3600" b="1" cap="none" spc="0" dirty="0">
              <a:ln w="0"/>
              <a:solidFill>
                <a:srgbClr val="7BC1D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8371242" y="2276961"/>
            <a:ext cx="373933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banca@banca.com</a:t>
            </a:r>
          </a:p>
          <a:p>
            <a:pPr algn="r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123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4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INSTALAÇÃO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249243" y="2033119"/>
            <a:ext cx="4099940" cy="2129096"/>
            <a:chOff x="467479" y="1223871"/>
            <a:chExt cx="6251644" cy="3246474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4"/>
            <a:srcRect t="52359" r="58868" b="957"/>
            <a:stretch/>
          </p:blipFill>
          <p:spPr>
            <a:xfrm>
              <a:off x="4448050" y="2673349"/>
              <a:ext cx="2271073" cy="1676401"/>
            </a:xfrm>
            <a:prstGeom prst="rect">
              <a:avLst/>
            </a:prstGeom>
          </p:spPr>
        </p:pic>
        <p:pic>
          <p:nvPicPr>
            <p:cNvPr id="10" name="Picture 2" descr="Resultado de imagem para ARDUINO UN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-5965" y="1697315"/>
              <a:ext cx="3246474" cy="2299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dht11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7667" l="0" r="48000">
                          <a14:backgroundMark x1="13333" y1="17333" x2="13333" y2="17333"/>
                          <a14:backgroundMark x1="22667" y1="17000" x2="22667" y2="17000"/>
                          <a14:backgroundMark x1="33667" y1="18333" x2="33667" y2="18333"/>
                          <a14:backgroundMark x1="34000" y1="26667" x2="34000" y2="26667"/>
                          <a14:backgroundMark x1="34000" y1="37333" x2="34000" y2="37333"/>
                          <a14:backgroundMark x1="22667" y1="36333" x2="22667" y2="36333"/>
                          <a14:backgroundMark x1="22667" y1="29667" x2="22667" y2="29667"/>
                          <a14:backgroundMark x1="14333" y1="27333" x2="14333" y2="27333"/>
                          <a14:backgroundMark x1="14000" y1="39333" x2="14000" y2="39333"/>
                          <a14:backgroundMark x1="13333" y1="50000" x2="13333" y2="50000"/>
                          <a14:backgroundMark x1="24333" y1="49000" x2="24333" y2="49000"/>
                          <a14:backgroundMark x1="33000" y1="49000" x2="33000" y2="49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4" r="53068" b="14169"/>
            <a:stretch/>
          </p:blipFill>
          <p:spPr bwMode="auto">
            <a:xfrm>
              <a:off x="4649353" y="1596949"/>
              <a:ext cx="842478" cy="128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Elipse 13"/>
            <p:cNvSpPr/>
            <p:nvPr/>
          </p:nvSpPr>
          <p:spPr>
            <a:xfrm>
              <a:off x="4769254" y="3114678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pic>
          <p:nvPicPr>
            <p:cNvPr id="15" name="Picture 16" descr="Resultado de imagem para resistor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35" t="43802" r="40637" b="42865"/>
            <a:stretch/>
          </p:blipFill>
          <p:spPr bwMode="auto">
            <a:xfrm>
              <a:off x="4730779" y="2907758"/>
              <a:ext cx="302419" cy="187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Elipse 15"/>
            <p:cNvSpPr/>
            <p:nvPr/>
          </p:nvSpPr>
          <p:spPr>
            <a:xfrm>
              <a:off x="4970817" y="3288140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622252" y="3152778"/>
              <a:ext cx="2206159" cy="0"/>
            </a:xfrm>
            <a:prstGeom prst="line">
              <a:avLst/>
            </a:prstGeom>
            <a:ln w="57150">
              <a:solidFill>
                <a:srgbClr val="FF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7"/>
            <p:cNvCxnSpPr/>
            <p:nvPr/>
          </p:nvCxnSpPr>
          <p:spPr>
            <a:xfrm>
              <a:off x="2620665" y="3368262"/>
              <a:ext cx="2693675" cy="115310"/>
            </a:xfrm>
            <a:prstGeom prst="bentConnector3">
              <a:avLst>
                <a:gd name="adj1" fmla="val 9689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8"/>
            <p:cNvCxnSpPr/>
            <p:nvPr/>
          </p:nvCxnSpPr>
          <p:spPr>
            <a:xfrm flipV="1">
              <a:off x="2632896" y="3328951"/>
              <a:ext cx="2400302" cy="366750"/>
            </a:xfrm>
            <a:prstGeom prst="bentConnector3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Angulado 19"/>
            <p:cNvCxnSpPr/>
            <p:nvPr/>
          </p:nvCxnSpPr>
          <p:spPr>
            <a:xfrm>
              <a:off x="2622252" y="3368443"/>
              <a:ext cx="2693675" cy="115310"/>
            </a:xfrm>
            <a:prstGeom prst="bentConnector3">
              <a:avLst>
                <a:gd name="adj1" fmla="val 968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/>
            <p:cNvSpPr/>
            <p:nvPr/>
          </p:nvSpPr>
          <p:spPr>
            <a:xfrm>
              <a:off x="5271477" y="3445653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574381" y="2805238"/>
              <a:ext cx="742892" cy="39890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1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5V</a:t>
              </a:r>
              <a:endParaRPr lang="pt-BR" sz="11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824729" y="3124069"/>
              <a:ext cx="742892" cy="39890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1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GND</a:t>
              </a:r>
              <a:endParaRPr lang="pt-BR" sz="11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2690863" y="3670301"/>
              <a:ext cx="1078187" cy="39890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1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DADOS</a:t>
              </a:r>
              <a:endParaRPr lang="pt-BR" sz="11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</p:grpSp>
      <p:sp>
        <p:nvSpPr>
          <p:cNvPr id="25" name="Retângulo 24"/>
          <p:cNvSpPr/>
          <p:nvPr/>
        </p:nvSpPr>
        <p:spPr>
          <a:xfrm>
            <a:off x="202591" y="4326119"/>
            <a:ext cx="31408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Conectar o DH11 no </a:t>
            </a:r>
            <a:r>
              <a:rPr lang="pt-B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Arduino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:</a:t>
            </a:r>
            <a:b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</a:b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Resistor entre Positivo e Dados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Positivo 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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 5V</a:t>
            </a:r>
          </a:p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Dados </a:t>
            </a:r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 A0</a:t>
            </a:r>
            <a:b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</a:br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Negativo  GND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49242" y="1267178"/>
            <a:ext cx="572278" cy="572278"/>
            <a:chOff x="856615" y="1086102"/>
            <a:chExt cx="676318" cy="676318"/>
          </a:xfrm>
        </p:grpSpPr>
        <p:sp>
          <p:nvSpPr>
            <p:cNvPr id="27" name="Elipse 26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1</a:t>
              </a:r>
              <a:endParaRPr lang="pt-B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</p:grpSp>
      <p:grpSp>
        <p:nvGrpSpPr>
          <p:cNvPr id="28" name="Agrupar 27"/>
          <p:cNvGrpSpPr/>
          <p:nvPr/>
        </p:nvGrpSpPr>
        <p:grpSpPr>
          <a:xfrm>
            <a:off x="4488554" y="1267178"/>
            <a:ext cx="572278" cy="572278"/>
            <a:chOff x="856615" y="1086102"/>
            <a:chExt cx="676318" cy="676318"/>
          </a:xfrm>
        </p:grpSpPr>
        <p:sp>
          <p:nvSpPr>
            <p:cNvPr id="29" name="Elipse 28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2</a:t>
              </a:r>
            </a:p>
          </p:txBody>
        </p:sp>
      </p:grpSp>
      <p:pic>
        <p:nvPicPr>
          <p:cNvPr id="1028" name="Picture 4" descr="Resultado de imagem para computer vector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154" b="78077" l="21889" r="78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41" t="19875" r="24063" b="21663"/>
          <a:stretch/>
        </p:blipFill>
        <p:spPr bwMode="auto">
          <a:xfrm>
            <a:off x="5133352" y="1197472"/>
            <a:ext cx="2016349" cy="130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ângulo 39"/>
          <p:cNvSpPr/>
          <p:nvPr/>
        </p:nvSpPr>
        <p:spPr>
          <a:xfrm>
            <a:off x="5043794" y="2485433"/>
            <a:ext cx="256082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Conectar o </a:t>
            </a:r>
            <a:r>
              <a:rPr lang="pt-B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Arduino</a:t>
            </a:r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 no computador via porta USB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  <p:grpSp>
        <p:nvGrpSpPr>
          <p:cNvPr id="41" name="Agrupar 40"/>
          <p:cNvGrpSpPr/>
          <p:nvPr/>
        </p:nvGrpSpPr>
        <p:grpSpPr>
          <a:xfrm>
            <a:off x="8267225" y="1273085"/>
            <a:ext cx="572278" cy="572278"/>
            <a:chOff x="856615" y="1086102"/>
            <a:chExt cx="676318" cy="676318"/>
          </a:xfrm>
        </p:grpSpPr>
        <p:sp>
          <p:nvSpPr>
            <p:cNvPr id="42" name="Elipse 41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4</a:t>
              </a:r>
            </a:p>
          </p:txBody>
        </p:sp>
      </p:grpSp>
      <p:sp>
        <p:nvSpPr>
          <p:cNvPr id="44" name="Retângulo 43"/>
          <p:cNvSpPr/>
          <p:nvPr/>
        </p:nvSpPr>
        <p:spPr>
          <a:xfrm>
            <a:off x="5043794" y="5029901"/>
            <a:ext cx="314088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SHIFT + botão direito do mouse para abrir o </a:t>
            </a:r>
            <a:r>
              <a:rPr lang="pt-B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PowerShell</a:t>
            </a:r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 na pasta do </a:t>
            </a:r>
            <a:r>
              <a:rPr lang="pt-B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Arduino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83851" y="3540177"/>
            <a:ext cx="2903676" cy="1422074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62524" y="1285200"/>
            <a:ext cx="2953926" cy="1219200"/>
          </a:xfrm>
          <a:prstGeom prst="rect">
            <a:avLst/>
          </a:prstGeom>
        </p:spPr>
      </p:pic>
      <p:grpSp>
        <p:nvGrpSpPr>
          <p:cNvPr id="51" name="Agrupar 50"/>
          <p:cNvGrpSpPr/>
          <p:nvPr/>
        </p:nvGrpSpPr>
        <p:grpSpPr>
          <a:xfrm>
            <a:off x="4486864" y="3515071"/>
            <a:ext cx="572278" cy="572278"/>
            <a:chOff x="856615" y="1086102"/>
            <a:chExt cx="676318" cy="676318"/>
          </a:xfrm>
        </p:grpSpPr>
        <p:sp>
          <p:nvSpPr>
            <p:cNvPr id="52" name="Elipse 51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3</a:t>
              </a:r>
              <a:endParaRPr lang="pt-B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</p:grpSp>
      <p:sp>
        <p:nvSpPr>
          <p:cNvPr id="54" name="Retângulo 53"/>
          <p:cNvSpPr/>
          <p:nvPr/>
        </p:nvSpPr>
        <p:spPr>
          <a:xfrm>
            <a:off x="8883536" y="2592084"/>
            <a:ext cx="314088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Executar o comando </a:t>
            </a:r>
            <a:r>
              <a:rPr lang="pt-BR" sz="1600" b="0" i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npm</a:t>
            </a:r>
            <a:r>
              <a:rPr lang="pt-BR" sz="1600" b="0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 </a:t>
            </a:r>
            <a:r>
              <a:rPr lang="pt-BR" sz="1600" b="0" i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install</a:t>
            </a:r>
            <a:endParaRPr lang="pt-BR" sz="1600" b="0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46677" y="3540419"/>
            <a:ext cx="2969773" cy="1227920"/>
          </a:xfrm>
          <a:prstGeom prst="rect">
            <a:avLst/>
          </a:prstGeom>
        </p:spPr>
      </p:pic>
      <p:grpSp>
        <p:nvGrpSpPr>
          <p:cNvPr id="62" name="Agrupar 61"/>
          <p:cNvGrpSpPr/>
          <p:nvPr/>
        </p:nvGrpSpPr>
        <p:grpSpPr>
          <a:xfrm>
            <a:off x="8267225" y="3515604"/>
            <a:ext cx="572278" cy="572278"/>
            <a:chOff x="856615" y="1086102"/>
            <a:chExt cx="676318" cy="676318"/>
          </a:xfrm>
        </p:grpSpPr>
        <p:sp>
          <p:nvSpPr>
            <p:cNvPr id="63" name="Elipse 62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5</a:t>
              </a:r>
            </a:p>
          </p:txBody>
        </p:sp>
      </p:grpSp>
      <p:sp>
        <p:nvSpPr>
          <p:cNvPr id="65" name="Retângulo 64"/>
          <p:cNvSpPr/>
          <p:nvPr/>
        </p:nvSpPr>
        <p:spPr>
          <a:xfrm>
            <a:off x="8883536" y="4818561"/>
            <a:ext cx="314088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Executar o comando </a:t>
            </a:r>
            <a:r>
              <a:rPr lang="pt-BR" sz="1600" b="0" i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npm</a:t>
            </a:r>
            <a:r>
              <a:rPr lang="pt-BR" sz="1600" b="0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 start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  <p:grpSp>
        <p:nvGrpSpPr>
          <p:cNvPr id="66" name="Agrupar 65"/>
          <p:cNvGrpSpPr/>
          <p:nvPr/>
        </p:nvGrpSpPr>
        <p:grpSpPr>
          <a:xfrm>
            <a:off x="8267225" y="5649558"/>
            <a:ext cx="572278" cy="572278"/>
            <a:chOff x="856615" y="1086102"/>
            <a:chExt cx="676318" cy="676318"/>
          </a:xfrm>
        </p:grpSpPr>
        <p:sp>
          <p:nvSpPr>
            <p:cNvPr id="67" name="Elipse 66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6</a:t>
              </a:r>
            </a:p>
          </p:txBody>
        </p:sp>
      </p:grpSp>
      <p:sp>
        <p:nvSpPr>
          <p:cNvPr id="69" name="Retângulo 68"/>
          <p:cNvSpPr/>
          <p:nvPr/>
        </p:nvSpPr>
        <p:spPr>
          <a:xfrm>
            <a:off x="8839502" y="5649728"/>
            <a:ext cx="31408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Acesse 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o sistema em </a:t>
            </a:r>
            <a:r>
              <a:rPr lang="pt-BR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insensorweb.azurewebsites.net</a:t>
            </a:r>
            <a:endParaRPr lang="pt-BR" sz="1600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6125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2540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PROCESSO DE ATENDIMENTO E SUPORTE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116" y="1034917"/>
            <a:ext cx="10232568" cy="574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6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-5907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MEDIDOR DE TEMPERATURA E</a:t>
            </a:r>
          </a:p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UMIDADE COM ARDUÍNO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3919022" y="577039"/>
            <a:ext cx="4353952" cy="4353952"/>
            <a:chOff x="3919022" y="577039"/>
            <a:chExt cx="4353952" cy="4353952"/>
          </a:xfrm>
        </p:grpSpPr>
        <p:sp>
          <p:nvSpPr>
            <p:cNvPr id="21" name="Elipse 20"/>
            <p:cNvSpPr/>
            <p:nvPr/>
          </p:nvSpPr>
          <p:spPr>
            <a:xfrm>
              <a:off x="3919022" y="577039"/>
              <a:ext cx="4353952" cy="4353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Resultado de imagem para ARDUINO UN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342" y="1739014"/>
              <a:ext cx="2145309" cy="151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sultado de imagem para thermomet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294" y="2143980"/>
              <a:ext cx="1987223" cy="1987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597" y="2173797"/>
              <a:ext cx="1960359" cy="1960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290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HELPDESK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0"/>
          <a:stretch/>
        </p:blipFill>
        <p:spPr>
          <a:xfrm>
            <a:off x="1560415" y="3200962"/>
            <a:ext cx="2847975" cy="135698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533" y="2490352"/>
            <a:ext cx="5715389" cy="277819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5579593" y="5471488"/>
            <a:ext cx="5839267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Chamados, escalonamento, chat, </a:t>
            </a:r>
            <a:r>
              <a:rPr lang="pt-BR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email</a:t>
            </a:r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, base de conhecimento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58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RESULTADOS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0" name="Picture 2" descr="Resultado de imagem para resul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740" y="2769790"/>
            <a:ext cx="22193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/>
          </p:nvPr>
        </p:nvGraphicFramePr>
        <p:xfrm>
          <a:off x="5209928" y="1222496"/>
          <a:ext cx="6578600" cy="5406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791">
                  <a:extLst>
                    <a:ext uri="{9D8B030D-6E8A-4147-A177-3AD203B41FA5}">
                      <a16:colId xmlns:a16="http://schemas.microsoft.com/office/drawing/2014/main" val="1568329710"/>
                    </a:ext>
                  </a:extLst>
                </a:gridCol>
                <a:gridCol w="4290817">
                  <a:extLst>
                    <a:ext uri="{9D8B030D-6E8A-4147-A177-3AD203B41FA5}">
                      <a16:colId xmlns:a16="http://schemas.microsoft.com/office/drawing/2014/main" val="1871891061"/>
                    </a:ext>
                  </a:extLst>
                </a:gridCol>
                <a:gridCol w="1978992">
                  <a:extLst>
                    <a:ext uri="{9D8B030D-6E8A-4147-A177-3AD203B41FA5}">
                      <a16:colId xmlns:a16="http://schemas.microsoft.com/office/drawing/2014/main" val="579065303"/>
                    </a:ext>
                  </a:extLst>
                </a:gridCol>
              </a:tblGrid>
              <a:tr h="317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585819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A aplicação web terá sistema de </a:t>
                      </a:r>
                      <a:r>
                        <a:rPr lang="pt-BR" sz="1300" dirty="0" err="1">
                          <a:effectLst/>
                        </a:rPr>
                        <a:t>login</a:t>
                      </a:r>
                      <a:r>
                        <a:rPr lang="pt-BR" sz="1300" dirty="0">
                          <a:effectLst/>
                        </a:rPr>
                        <a:t>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273268"/>
                  </a:ext>
                </a:extLst>
              </a:tr>
              <a:tr h="348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gerenciar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794314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Coletar dados</a:t>
                      </a:r>
                      <a:r>
                        <a:rPr lang="pt-BR" sz="1300" baseline="0" dirty="0">
                          <a:effectLst/>
                        </a:rPr>
                        <a:t> de temperatura e umidade do ar;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518698"/>
                  </a:ext>
                </a:extLst>
              </a:tr>
              <a:tr h="317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acessar o sistema o usuário deverá ter um cadastro prévio;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5861265"/>
                  </a:ext>
                </a:extLst>
              </a:tr>
              <a:tr h="6721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o CRUD de recém-nascidos nas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575384"/>
                  </a:ext>
                </a:extLst>
              </a:tr>
              <a:tr h="10079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6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obter temperatura e umidade das incubadoras físicas relacionadas  a cada incubadora cadastrada;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989410"/>
                  </a:ext>
                </a:extLst>
              </a:tr>
              <a:tr h="659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7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exibir dados de temperatura e umidade em forma de gráfico;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7018614"/>
                  </a:ext>
                </a:extLst>
              </a:tr>
              <a:tr h="659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8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dar alta a um recém-nascido seguido de um relatório;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745648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9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ambiente web será totalmente responsivo;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5670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221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PROCESSO DE APRENDIZAGEM COM O PROJETO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Resultado de imagem para learni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706" y="2857756"/>
            <a:ext cx="2043393" cy="204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669FAAF2-9D0E-4D18-AB53-C816955C6198}"/>
              </a:ext>
            </a:extLst>
          </p:cNvPr>
          <p:cNvSpPr/>
          <p:nvPr/>
        </p:nvSpPr>
        <p:spPr>
          <a:xfrm>
            <a:off x="5764235" y="3377766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24" descr="Resultado de imagem para nodejs">
            <a:extLst>
              <a:ext uri="{FF2B5EF4-FFF2-40B4-BE49-F238E27FC236}">
                <a16:creationId xmlns:a16="http://schemas.microsoft.com/office/drawing/2014/main" id="{683E078B-F65D-4381-8943-44C59AB5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249" y="3547164"/>
            <a:ext cx="698463" cy="6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494FCF9F-E62B-459A-A035-CB378F4CEDB9}"/>
              </a:ext>
            </a:extLst>
          </p:cNvPr>
          <p:cNvGrpSpPr/>
          <p:nvPr/>
        </p:nvGrpSpPr>
        <p:grpSpPr>
          <a:xfrm>
            <a:off x="7385546" y="3377766"/>
            <a:ext cx="1055528" cy="1055528"/>
            <a:chOff x="780020" y="4354773"/>
            <a:chExt cx="1055528" cy="105552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D080525-71E3-4B81-BC05-30C1585BD7FA}"/>
                </a:ext>
              </a:extLst>
            </p:cNvPr>
            <p:cNvSpPr/>
            <p:nvPr/>
          </p:nvSpPr>
          <p:spPr>
            <a:xfrm>
              <a:off x="780020" y="4354773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8" name="Picture 16" descr="Resultado de imagem para SQL">
              <a:extLst>
                <a:ext uri="{FF2B5EF4-FFF2-40B4-BE49-F238E27FC236}">
                  <a16:creationId xmlns:a16="http://schemas.microsoft.com/office/drawing/2014/main" id="{250DB77A-0166-4390-B049-587BDA79E8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1048962" y="4557289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Elipse 18">
            <a:extLst>
              <a:ext uri="{FF2B5EF4-FFF2-40B4-BE49-F238E27FC236}">
                <a16:creationId xmlns:a16="http://schemas.microsoft.com/office/drawing/2014/main" id="{1AE7639E-7CA0-4E37-9FDE-351DF21FA242}"/>
              </a:ext>
            </a:extLst>
          </p:cNvPr>
          <p:cNvSpPr/>
          <p:nvPr/>
        </p:nvSpPr>
        <p:spPr>
          <a:xfrm>
            <a:off x="9006732" y="3421478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" name="Picture 20" descr="Resultado de imagem para html css javascript">
            <a:extLst>
              <a:ext uri="{FF2B5EF4-FFF2-40B4-BE49-F238E27FC236}">
                <a16:creationId xmlns:a16="http://schemas.microsoft.com/office/drawing/2014/main" id="{206D33A5-77C8-45E5-AEC7-700CD187E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66" y="3680331"/>
            <a:ext cx="712060" cy="63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25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13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14" name="Retângulo 13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5696697"/>
            <a:ext cx="4292600" cy="1144693"/>
          </a:xfrm>
          <a:prstGeom prst="rect">
            <a:avLst/>
          </a:prstGeom>
          <a:effectLst/>
        </p:spPr>
      </p:pic>
      <p:sp>
        <p:nvSpPr>
          <p:cNvPr id="15" name="Retângulo 14"/>
          <p:cNvSpPr/>
          <p:nvPr/>
        </p:nvSpPr>
        <p:spPr>
          <a:xfrm>
            <a:off x="2139561" y="2393422"/>
            <a:ext cx="7912878" cy="1862048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1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0BRIGADO!</a:t>
            </a:r>
            <a:endParaRPr lang="pt-BR" sz="115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16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145593" y="103053"/>
            <a:ext cx="2445207" cy="84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4"/>
          <a:stretch/>
        </p:blipFill>
        <p:spPr>
          <a:xfrm>
            <a:off x="9690100" y="-5907"/>
            <a:ext cx="2450842" cy="10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4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" name="Agrupar 1"/>
          <p:cNvGrpSpPr/>
          <p:nvPr/>
        </p:nvGrpSpPr>
        <p:grpSpPr>
          <a:xfrm>
            <a:off x="1162350" y="2057400"/>
            <a:ext cx="3644106" cy="3644106"/>
            <a:chOff x="1251250" y="1804754"/>
            <a:chExt cx="4353952" cy="4353952"/>
          </a:xfrm>
        </p:grpSpPr>
        <p:sp>
          <p:nvSpPr>
            <p:cNvPr id="10" name="Elipse 9"/>
            <p:cNvSpPr/>
            <p:nvPr/>
          </p:nvSpPr>
          <p:spPr>
            <a:xfrm>
              <a:off x="1251250" y="1804754"/>
              <a:ext cx="4353952" cy="4353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Imagem relacionada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16" b="89929" l="6894" r="9535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5" t="2389" r="6849" b="18259"/>
            <a:stretch/>
          </p:blipFill>
          <p:spPr bwMode="auto">
            <a:xfrm>
              <a:off x="1814639" y="2596784"/>
              <a:ext cx="2363310" cy="1594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15" t="9335" r="10598" b="11235"/>
            <a:stretch/>
          </p:blipFill>
          <p:spPr>
            <a:xfrm>
              <a:off x="2907004" y="3382599"/>
              <a:ext cx="1921071" cy="1845399"/>
            </a:xfrm>
            <a:prstGeom prst="rect">
              <a:avLst/>
            </a:prstGeom>
          </p:spPr>
        </p:pic>
      </p:grp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CONTEXTO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5277994" y="2841179"/>
            <a:ext cx="5045450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8 bilhões </a:t>
            </a:r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 reais no Brasil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277994" y="2256404"/>
            <a:ext cx="1047710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err="1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IoT</a:t>
            </a:r>
            <a:endParaRPr lang="pt-BR" sz="3200" b="1" cap="none" spc="0" dirty="0">
              <a:ln w="0"/>
              <a:solidFill>
                <a:srgbClr val="68CB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5277994" y="4538196"/>
            <a:ext cx="599251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60% dos hospitais </a:t>
            </a:r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possuem </a:t>
            </a:r>
            <a:r>
              <a:rPr lang="pt-BR" sz="24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IoT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277994" y="3953421"/>
            <a:ext cx="144085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Saúde</a:t>
            </a:r>
            <a:endParaRPr lang="pt-BR" sz="3200" b="1" cap="none" spc="0" dirty="0">
              <a:ln w="0"/>
              <a:solidFill>
                <a:srgbClr val="68CB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7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JUSTIFICATIVA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56D9A76-5F22-4559-8295-EB71E94956C6}"/>
              </a:ext>
            </a:extLst>
          </p:cNvPr>
          <p:cNvGrpSpPr/>
          <p:nvPr/>
        </p:nvGrpSpPr>
        <p:grpSpPr>
          <a:xfrm>
            <a:off x="7069826" y="2517614"/>
            <a:ext cx="3327952" cy="2587609"/>
            <a:chOff x="2997752" y="1577931"/>
            <a:chExt cx="5769106" cy="4485699"/>
          </a:xfrm>
        </p:grpSpPr>
        <p:pic>
          <p:nvPicPr>
            <p:cNvPr id="15" name="Picture 6" descr="Resultado de imagem para MONITOR VECTOR">
              <a:extLst>
                <a:ext uri="{FF2B5EF4-FFF2-40B4-BE49-F238E27FC236}">
                  <a16:creationId xmlns:a16="http://schemas.microsoft.com/office/drawing/2014/main" id="{6BE240E2-7FFB-4263-8B9A-0EB81A70A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752" y="1577931"/>
              <a:ext cx="5769106" cy="448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6CCA4E70-293F-43F2-875A-5EAFE5F3E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07847" y="1812127"/>
              <a:ext cx="5351362" cy="2633030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B58EDC4-BF0F-418B-B71A-C837ABBC1988}"/>
              </a:ext>
            </a:extLst>
          </p:cNvPr>
          <p:cNvGrpSpPr/>
          <p:nvPr/>
        </p:nvGrpSpPr>
        <p:grpSpPr>
          <a:xfrm>
            <a:off x="6418849" y="3214050"/>
            <a:ext cx="1423150" cy="1889692"/>
            <a:chOff x="7534960" y="2912193"/>
            <a:chExt cx="2467074" cy="3275839"/>
          </a:xfrm>
        </p:grpSpPr>
        <p:pic>
          <p:nvPicPr>
            <p:cNvPr id="18" name="Picture 8" descr="Resultado de imagem para TABLET VECTOR">
              <a:extLst>
                <a:ext uri="{FF2B5EF4-FFF2-40B4-BE49-F238E27FC236}">
                  <a16:creationId xmlns:a16="http://schemas.microsoft.com/office/drawing/2014/main" id="{32ACD9F4-E204-40AC-868A-8526887355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0" t="5208" r="16628" b="5533"/>
            <a:stretch/>
          </p:blipFill>
          <p:spPr bwMode="auto">
            <a:xfrm>
              <a:off x="7534960" y="2912193"/>
              <a:ext cx="2467074" cy="3275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13AC957E-6055-4665-806D-6E3B015CC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97969" y="3170848"/>
              <a:ext cx="2158408" cy="2746863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35848B9-63A1-4F69-AF1A-954920296EAF}"/>
              </a:ext>
            </a:extLst>
          </p:cNvPr>
          <p:cNvGrpSpPr/>
          <p:nvPr/>
        </p:nvGrpSpPr>
        <p:grpSpPr>
          <a:xfrm>
            <a:off x="6085263" y="3851695"/>
            <a:ext cx="599124" cy="1252047"/>
            <a:chOff x="2633244" y="4025899"/>
            <a:chExt cx="1038599" cy="2170461"/>
          </a:xfrm>
        </p:grpSpPr>
        <p:pic>
          <p:nvPicPr>
            <p:cNvPr id="21" name="Picture 10" descr="Resultado de imagem para IPHONE VECTOR">
              <a:extLst>
                <a:ext uri="{FF2B5EF4-FFF2-40B4-BE49-F238E27FC236}">
                  <a16:creationId xmlns:a16="http://schemas.microsoft.com/office/drawing/2014/main" id="{37317431-C7B8-46C9-8C39-19879373A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244" y="4025899"/>
              <a:ext cx="1038599" cy="2170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AAB66BDC-8F59-4C76-A4C2-96819C0C2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84773" y="4282105"/>
              <a:ext cx="934727" cy="1655394"/>
            </a:xfrm>
            <a:prstGeom prst="rect">
              <a:avLst/>
            </a:prstGeom>
          </p:spPr>
        </p:pic>
      </p:grpSp>
      <p:pic>
        <p:nvPicPr>
          <p:cNvPr id="23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826" y="2731162"/>
            <a:ext cx="1453756" cy="229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6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8CBCC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WEB CENTRALIZADOR DE DADOS DE INCUBADORAS NEONATAL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2921943" y="6092866"/>
            <a:ext cx="634810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GRAFICOS, ESTATÍSTICAS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66799"/>
              </p:ext>
            </p:extLst>
          </p:nvPr>
        </p:nvGraphicFramePr>
        <p:xfrm>
          <a:off x="266700" y="1294689"/>
          <a:ext cx="6578600" cy="53723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791">
                  <a:extLst>
                    <a:ext uri="{9D8B030D-6E8A-4147-A177-3AD203B41FA5}">
                      <a16:colId xmlns:a16="http://schemas.microsoft.com/office/drawing/2014/main" val="1568329710"/>
                    </a:ext>
                  </a:extLst>
                </a:gridCol>
                <a:gridCol w="4290817">
                  <a:extLst>
                    <a:ext uri="{9D8B030D-6E8A-4147-A177-3AD203B41FA5}">
                      <a16:colId xmlns:a16="http://schemas.microsoft.com/office/drawing/2014/main" val="1871891061"/>
                    </a:ext>
                  </a:extLst>
                </a:gridCol>
                <a:gridCol w="1978992">
                  <a:extLst>
                    <a:ext uri="{9D8B030D-6E8A-4147-A177-3AD203B41FA5}">
                      <a16:colId xmlns:a16="http://schemas.microsoft.com/office/drawing/2014/main" val="579065303"/>
                    </a:ext>
                  </a:extLst>
                </a:gridCol>
              </a:tblGrid>
              <a:tr h="317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8585819"/>
                  </a:ext>
                </a:extLst>
              </a:tr>
              <a:tr h="3917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A aplicação web terá sistema de </a:t>
                      </a:r>
                      <a:r>
                        <a:rPr lang="pt-BR" sz="1300" dirty="0" err="1">
                          <a:effectLst/>
                        </a:rPr>
                        <a:t>login</a:t>
                      </a:r>
                      <a:r>
                        <a:rPr lang="pt-BR" sz="1300" dirty="0">
                          <a:effectLst/>
                        </a:rPr>
                        <a:t>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9273268"/>
                  </a:ext>
                </a:extLst>
              </a:tr>
              <a:tr h="317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gerenciar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9794314"/>
                  </a:ext>
                </a:extLst>
              </a:tr>
              <a:tr h="3977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Coletar dados</a:t>
                      </a:r>
                      <a:r>
                        <a:rPr lang="pt-BR" sz="1300" baseline="0" dirty="0">
                          <a:effectLst/>
                        </a:rPr>
                        <a:t> de temperatura e umidade do ar;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518698"/>
                  </a:ext>
                </a:extLst>
              </a:tr>
              <a:tr h="5635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385" algn="l"/>
                          <a:tab pos="449580" algn="l"/>
                        </a:tabLst>
                        <a:defRPr/>
                      </a:pPr>
                      <a:r>
                        <a:rPr lang="pt-BR" sz="1300" dirty="0">
                          <a:effectLst/>
                        </a:rPr>
                        <a:t>Para acessar o sistema o usuário deverá ter um cadastro prévio;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5861265"/>
                  </a:ext>
                </a:extLst>
              </a:tr>
              <a:tr h="660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o CRUD de recém-nascidos nas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575384"/>
                  </a:ext>
                </a:extLst>
              </a:tr>
              <a:tr h="10100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6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obter temperatura e umidade das incubadoras físicas relacionadas  a cada incubadora cadastrada;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5989410"/>
                  </a:ext>
                </a:extLst>
              </a:tr>
              <a:tr h="660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7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exibir dados de temperatura e umidade em forma de gráfico;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7018614"/>
                  </a:ext>
                </a:extLst>
              </a:tr>
              <a:tr h="660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8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dar alta a um recém-nascido seguido de um relatório;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4745648"/>
                  </a:ext>
                </a:extLst>
              </a:tr>
              <a:tr h="3917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9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ambiente web será totalmente responsivo;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5670915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10751"/>
              </p:ext>
            </p:extLst>
          </p:nvPr>
        </p:nvGraphicFramePr>
        <p:xfrm>
          <a:off x="7137676" y="1294689"/>
          <a:ext cx="4761948" cy="5349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541">
                  <a:extLst>
                    <a:ext uri="{9D8B030D-6E8A-4147-A177-3AD203B41FA5}">
                      <a16:colId xmlns:a16="http://schemas.microsoft.com/office/drawing/2014/main" val="946642547"/>
                    </a:ext>
                  </a:extLst>
                </a:gridCol>
                <a:gridCol w="2508558">
                  <a:extLst>
                    <a:ext uri="{9D8B030D-6E8A-4147-A177-3AD203B41FA5}">
                      <a16:colId xmlns:a16="http://schemas.microsoft.com/office/drawing/2014/main" val="2882887969"/>
                    </a:ext>
                  </a:extLst>
                </a:gridCol>
                <a:gridCol w="1969849">
                  <a:extLst>
                    <a:ext uri="{9D8B030D-6E8A-4147-A177-3AD203B41FA5}">
                      <a16:colId xmlns:a16="http://schemas.microsoft.com/office/drawing/2014/main" val="1670058364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NÂO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3653519"/>
                  </a:ext>
                </a:extLst>
              </a:tr>
              <a:tr h="8934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ficará em produção em plataforma Cloud Azure com Windows Server;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 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003131"/>
                  </a:ext>
                </a:extLst>
              </a:tr>
              <a:tr h="5956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contará com um Arduino UNO e um sensor DHT11;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13650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o sistema ser executado com performance  deverá estar conectado a uma rede 4MB (Mínimo) via Wifi;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7535889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de desempenho: Processador Clock 2.0, RAM 4 GB, Armazenamento 1 GB escalável (Mínimo) em Cloud;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56318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poderá ser executado em navegadores: Opera, Chrome, Edge, Firefox. O sistema não dará suporte ao navegador Internet Explorer;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6794137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8D1A6B34-4559-498A-81EC-F893FFE25A78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REQUISITOS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DF0B0A9-58D4-42DB-993A-EC589233B490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63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38E2491E-85A7-427B-A827-BE4A4A2CDEEB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RISCOS DO PROJETO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71FE46C-2EFB-4F05-9C7E-396CBF5E8875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C572C94B-9144-45CA-9C95-51EE5013B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30614"/>
              </p:ext>
            </p:extLst>
          </p:nvPr>
        </p:nvGraphicFramePr>
        <p:xfrm>
          <a:off x="241300" y="1141760"/>
          <a:ext cx="11709399" cy="5527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606">
                  <a:extLst>
                    <a:ext uri="{9D8B030D-6E8A-4147-A177-3AD203B41FA5}">
                      <a16:colId xmlns:a16="http://schemas.microsoft.com/office/drawing/2014/main" val="4011902459"/>
                    </a:ext>
                  </a:extLst>
                </a:gridCol>
                <a:gridCol w="3462696">
                  <a:extLst>
                    <a:ext uri="{9D8B030D-6E8A-4147-A177-3AD203B41FA5}">
                      <a16:colId xmlns:a16="http://schemas.microsoft.com/office/drawing/2014/main" val="1145538588"/>
                    </a:ext>
                  </a:extLst>
                </a:gridCol>
                <a:gridCol w="1848590">
                  <a:extLst>
                    <a:ext uri="{9D8B030D-6E8A-4147-A177-3AD203B41FA5}">
                      <a16:colId xmlns:a16="http://schemas.microsoft.com/office/drawing/2014/main" val="555987189"/>
                    </a:ext>
                  </a:extLst>
                </a:gridCol>
                <a:gridCol w="1043156">
                  <a:extLst>
                    <a:ext uri="{9D8B030D-6E8A-4147-A177-3AD203B41FA5}">
                      <a16:colId xmlns:a16="http://schemas.microsoft.com/office/drawing/2014/main" val="2342499536"/>
                    </a:ext>
                  </a:extLst>
                </a:gridCol>
                <a:gridCol w="1501974">
                  <a:extLst>
                    <a:ext uri="{9D8B030D-6E8A-4147-A177-3AD203B41FA5}">
                      <a16:colId xmlns:a16="http://schemas.microsoft.com/office/drawing/2014/main" val="3075212314"/>
                    </a:ext>
                  </a:extLst>
                </a:gridCol>
                <a:gridCol w="746154">
                  <a:extLst>
                    <a:ext uri="{9D8B030D-6E8A-4147-A177-3AD203B41FA5}">
                      <a16:colId xmlns:a16="http://schemas.microsoft.com/office/drawing/2014/main" val="300522548"/>
                    </a:ext>
                  </a:extLst>
                </a:gridCol>
                <a:gridCol w="2853223">
                  <a:extLst>
                    <a:ext uri="{9D8B030D-6E8A-4147-A177-3AD203B41FA5}">
                      <a16:colId xmlns:a16="http://schemas.microsoft.com/office/drawing/2014/main" val="228911756"/>
                    </a:ext>
                  </a:extLst>
                </a:gridCol>
              </a:tblGrid>
              <a:tr h="2972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#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 Riscos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Probabilidade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Impacto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Fator de Risco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Ação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 Como?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6124194"/>
                  </a:ext>
                </a:extLst>
              </a:tr>
              <a:tr h="963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Pouco Provável (1)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Alto (3)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3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Aceitar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O conhecimento de todos deve estar no mesmo nível para que o projeto prossiga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5076227"/>
                  </a:ext>
                </a:extLst>
              </a:tr>
              <a:tr h="963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Falta de conhecimento de algum integrante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Pouco Provável (1)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Baixo (1)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 Evitar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Dividir o conhecimento entre todos do grupo para evitar o risco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324667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3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Atrasos em entregas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Provável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Médio (2)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Mitigar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Ter uma cobrança do grupo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899462"/>
                  </a:ext>
                </a:extLst>
              </a:tr>
              <a:tr h="4352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Queimar o arduino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Pouco Provável (1)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Alto (3)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3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Mitigar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Usar com atenção e cuidado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97182618"/>
                  </a:ext>
                </a:extLst>
              </a:tr>
              <a:tr h="535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5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Prazo subestimado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Provável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Médio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Mitigar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Ter e cuidado com o prazo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298124"/>
                  </a:ext>
                </a:extLst>
              </a:tr>
              <a:tr h="963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6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Falta de produtividade da equipe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Provável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Alto (3)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6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Evitar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Todos os membros devem ter interesse e manter o foco no projeto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3089141"/>
                  </a:ext>
                </a:extLst>
              </a:tr>
              <a:tr h="6304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7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Ultrapassar os limites do Escopo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Provável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Alto(3)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6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Evitar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 err="1">
                          <a:effectLst/>
                        </a:rPr>
                        <a:t>Product</a:t>
                      </a:r>
                      <a:r>
                        <a:rPr lang="pt-BR" sz="1600" dirty="0">
                          <a:effectLst/>
                        </a:rPr>
                        <a:t> </a:t>
                      </a:r>
                      <a:r>
                        <a:rPr lang="pt-BR" sz="1600" dirty="0" err="1">
                          <a:effectLst/>
                        </a:rPr>
                        <a:t>Owner</a:t>
                      </a:r>
                      <a:r>
                        <a:rPr lang="pt-BR" sz="1600" dirty="0">
                          <a:effectLst/>
                        </a:rPr>
                        <a:t> deve estar bem alinhado com o cliente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36794901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7A11C8EF-C4EC-4323-A0A7-806E780562B3}"/>
              </a:ext>
            </a:extLst>
          </p:cNvPr>
          <p:cNvSpPr/>
          <p:nvPr/>
        </p:nvSpPr>
        <p:spPr>
          <a:xfrm>
            <a:off x="-2" y="2511645"/>
            <a:ext cx="12191999" cy="4346351"/>
          </a:xfrm>
          <a:prstGeom prst="rect">
            <a:avLst/>
          </a:prstGeom>
          <a:solidFill>
            <a:schemeClr val="dk1">
              <a:alpha val="5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8C866EB-925C-4219-8EC2-EF78CD98B2F4}"/>
              </a:ext>
            </a:extLst>
          </p:cNvPr>
          <p:cNvSpPr/>
          <p:nvPr/>
        </p:nvSpPr>
        <p:spPr>
          <a:xfrm>
            <a:off x="-2" y="-5907"/>
            <a:ext cx="12191999" cy="1466407"/>
          </a:xfrm>
          <a:prstGeom prst="rect">
            <a:avLst/>
          </a:prstGeom>
          <a:solidFill>
            <a:schemeClr val="dk1">
              <a:alpha val="5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787AC6A-CAEB-4C79-9B88-0132670002AE}"/>
              </a:ext>
            </a:extLst>
          </p:cNvPr>
          <p:cNvSpPr/>
          <p:nvPr/>
        </p:nvSpPr>
        <p:spPr>
          <a:xfrm>
            <a:off x="884132" y="1868019"/>
            <a:ext cx="28001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Perda de um membro do grupo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4B944E9-B6F3-4E2A-AAEC-1DBA3CEE3D5D}"/>
              </a:ext>
            </a:extLst>
          </p:cNvPr>
          <p:cNvSpPr/>
          <p:nvPr/>
        </p:nvSpPr>
        <p:spPr>
          <a:xfrm>
            <a:off x="0" y="1460500"/>
            <a:ext cx="241297" cy="1051141"/>
          </a:xfrm>
          <a:prstGeom prst="rect">
            <a:avLst/>
          </a:prstGeom>
          <a:solidFill>
            <a:schemeClr val="dk1">
              <a:alpha val="5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D9FE1F1-B412-46D3-BE19-9101505575B1}"/>
              </a:ext>
            </a:extLst>
          </p:cNvPr>
          <p:cNvSpPr/>
          <p:nvPr/>
        </p:nvSpPr>
        <p:spPr>
          <a:xfrm>
            <a:off x="11950699" y="1460500"/>
            <a:ext cx="241298" cy="1051141"/>
          </a:xfrm>
          <a:prstGeom prst="rect">
            <a:avLst/>
          </a:prstGeom>
          <a:solidFill>
            <a:schemeClr val="dk1">
              <a:alpha val="5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77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3" grpId="0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4"/>
          <a:srcRect t="3922" r="574" b="246"/>
          <a:stretch/>
        </p:blipFill>
        <p:spPr>
          <a:xfrm>
            <a:off x="135146" y="1732919"/>
            <a:ext cx="6723508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42" name="Imagem 41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1153" r="54053" b="1598"/>
          <a:stretch/>
        </p:blipFill>
        <p:spPr bwMode="auto">
          <a:xfrm>
            <a:off x="7000897" y="1732919"/>
            <a:ext cx="4947411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Retângulo 26"/>
          <p:cNvSpPr/>
          <p:nvPr/>
        </p:nvSpPr>
        <p:spPr>
          <a:xfrm>
            <a:off x="126222" y="124822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965320" y="127125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SPRINTS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2E43635-9421-4BAC-8766-C1D77D2784FE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METODOLOGIA ÁGIL - SCRUM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F119B3F-1695-4B77-9799-CEBB849D4CF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99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732853" y="91989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349861" y="281269"/>
            <a:ext cx="2178122" cy="2178122"/>
            <a:chOff x="734174" y="2338243"/>
            <a:chExt cx="2178122" cy="2178122"/>
          </a:xfrm>
          <a:effectLst/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3985723" y="232217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2585311" y="457815"/>
            <a:ext cx="37773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YUDI GANEKO</a:t>
            </a:r>
            <a:endParaRPr lang="pt-BR" sz="2400" b="1" cap="none" spc="0" dirty="0">
              <a:ln w="0"/>
              <a:solidFill>
                <a:srgbClr val="68CB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4211010" y="5136284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9685873" y="1607817"/>
            <a:ext cx="2178122" cy="21781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564554" y="3699968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/>
          <p:cNvGrpSpPr/>
          <p:nvPr/>
        </p:nvGrpSpPr>
        <p:grpSpPr>
          <a:xfrm>
            <a:off x="9694221" y="4478859"/>
            <a:ext cx="2178122" cy="2178122"/>
            <a:chOff x="9261512" y="2312259"/>
            <a:chExt cx="2178122" cy="2178122"/>
          </a:xfrm>
          <a:effectLst/>
        </p:grpSpPr>
        <p:sp>
          <p:nvSpPr>
            <p:cNvPr id="33" name="Elipse 32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9631" y="2444571"/>
              <a:ext cx="1601884" cy="1601884"/>
            </a:xfrm>
            <a:prstGeom prst="rect">
              <a:avLst/>
            </a:prstGeom>
          </p:spPr>
        </p:pic>
        <p:pic>
          <p:nvPicPr>
            <p:cNvPr id="36" name="Picture 8" descr="https://3dsupply.de/en/composition/noob-cap-cap-cap-front~eJwdijkKgDAQRa8SppYwk_xsXkUsBC0CggHTiXc3Y_mWh1qn2QhySbGIE8uToToU7Uff6kkD-78ElwEW7_6lXbdKnbUughgSPEdYXrUPGQW6ag8Z6f0Ad2cYzg==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817" y="2350360"/>
              <a:ext cx="945583" cy="64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/>
          <p:cNvGrpSpPr/>
          <p:nvPr/>
        </p:nvGrpSpPr>
        <p:grpSpPr>
          <a:xfrm>
            <a:off x="349861" y="3137775"/>
            <a:ext cx="2178122" cy="2276565"/>
            <a:chOff x="6419066" y="2210154"/>
            <a:chExt cx="2178122" cy="2276565"/>
          </a:xfrm>
          <a:effectLst/>
        </p:grpSpPr>
        <p:sp>
          <p:nvSpPr>
            <p:cNvPr id="32" name="Elipse 31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093" y="2444571"/>
              <a:ext cx="1601884" cy="1601884"/>
            </a:xfrm>
            <a:prstGeom prst="rect">
              <a:avLst/>
            </a:prstGeom>
          </p:spPr>
        </p:pic>
        <p:pic>
          <p:nvPicPr>
            <p:cNvPr id="37" name="Picture 2" descr="Imagem relacionada"/>
            <p:cNvPicPr>
              <a:picLocks noChangeAspect="1" noChangeArrowheads="1"/>
            </p:cNvPicPr>
            <p:nvPr/>
          </p:nvPicPr>
          <p:blipFill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9588" b="85052" l="1799" r="96403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24223" y="2210154"/>
              <a:ext cx="1091511" cy="92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tângulo 39"/>
          <p:cNvSpPr/>
          <p:nvPr/>
        </p:nvSpPr>
        <p:spPr>
          <a:xfrm>
            <a:off x="6287171" y="1848190"/>
            <a:ext cx="3368711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4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RODOLFO GREGÓRIO</a:t>
            </a:r>
            <a:endParaRPr lang="pt-BR" sz="2400" b="1" cap="none" spc="0" dirty="0">
              <a:ln w="0"/>
              <a:solidFill>
                <a:srgbClr val="68CB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055591" y="4667275"/>
            <a:ext cx="3575384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4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MATHEUS DE OLIVEIRA</a:t>
            </a:r>
            <a:endParaRPr lang="pt-BR" sz="2400" b="1" cap="none" spc="0" dirty="0">
              <a:ln w="0"/>
              <a:solidFill>
                <a:srgbClr val="68CB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276264" y="3226768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BEZERRA</a:t>
            </a:r>
            <a:endParaRPr lang="pt-BR" sz="2400" b="1" cap="none" spc="0" dirty="0">
              <a:ln w="0"/>
              <a:solidFill>
                <a:srgbClr val="68CB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2588983" y="945156"/>
            <a:ext cx="63429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front-end</a:t>
            </a: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Planejamento do projeto 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Documentação do projeto    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3260035" y="2339232"/>
            <a:ext cx="63611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back-end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Arquitetura da aplicação web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Implantação do banco de dados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2585311" y="3726868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 banco de dados</a:t>
            </a: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4167320" y="5168356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dos processos de help desk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383" y="1732482"/>
            <a:ext cx="1609101" cy="1609101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019481" y="214963"/>
            <a:ext cx="343773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PRODUCT OWNER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6902105" y="1562587"/>
            <a:ext cx="343773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SCRUM MASTER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642431" y="2972082"/>
            <a:ext cx="343773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DEV TEAM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7194418" y="4381703"/>
            <a:ext cx="343773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DEV TEAM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9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874</Words>
  <Application>Microsoft Office PowerPoint</Application>
  <PresentationFormat>Widescreen</PresentationFormat>
  <Paragraphs>257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Exo 2 Extra Light</vt:lpstr>
      <vt:lpstr>Exo 2 Medium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Lucas Yudi Ganeko</cp:lastModifiedBy>
  <cp:revision>150</cp:revision>
  <dcterms:created xsi:type="dcterms:W3CDTF">2018-11-27T18:14:46Z</dcterms:created>
  <dcterms:modified xsi:type="dcterms:W3CDTF">2018-12-07T12:57:30Z</dcterms:modified>
</cp:coreProperties>
</file>