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4" r:id="rId3"/>
    <p:sldId id="272" r:id="rId4"/>
    <p:sldId id="258" r:id="rId5"/>
    <p:sldId id="256" r:id="rId6"/>
    <p:sldId id="265" r:id="rId7"/>
    <p:sldId id="260" r:id="rId8"/>
    <p:sldId id="261" r:id="rId9"/>
    <p:sldId id="262" r:id="rId10"/>
    <p:sldId id="266" r:id="rId11"/>
    <p:sldId id="273" r:id="rId12"/>
    <p:sldId id="268" r:id="rId13"/>
    <p:sldId id="269" r:id="rId14"/>
    <p:sldId id="271" r:id="rId15"/>
    <p:sldId id="274" r:id="rId16"/>
    <p:sldId id="276" r:id="rId17"/>
    <p:sldId id="277" r:id="rId18"/>
    <p:sldId id="278" r:id="rId19"/>
    <p:sldId id="280" r:id="rId20"/>
    <p:sldId id="281" r:id="rId21"/>
    <p:sldId id="282" r:id="rId22"/>
    <p:sldId id="283" r:id="rId2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9BC6"/>
    <a:srgbClr val="7BC1DB"/>
    <a:srgbClr val="FF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FD4443E-F989-4FC4-A0C8-D5A2AF1F390B}" styleName="Estilo Escuro 1 - Ênfase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Estilo Escuro 2 - Ênfase 5/Ênfase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Estilo Médio 1 - Ênfase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91" autoAdjust="0"/>
    <p:restoredTop sz="94464" autoAdjust="0"/>
  </p:normalViewPr>
  <p:slideViewPr>
    <p:cSldViewPr snapToGrid="0">
      <p:cViewPr varScale="1">
        <p:scale>
          <a:sx n="63" d="100"/>
          <a:sy n="63" d="100"/>
        </p:scale>
        <p:origin x="10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BD4CD-1A6A-4953-94B0-D07B000D9A03}" type="datetimeFigureOut">
              <a:rPr lang="pt-BR" smtClean="0"/>
              <a:t>30/11/2018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160AF-D3B1-4255-97F2-ED7F866DD56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50687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BD4CD-1A6A-4953-94B0-D07B000D9A03}" type="datetimeFigureOut">
              <a:rPr lang="pt-BR" smtClean="0"/>
              <a:t>30/11/2018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160AF-D3B1-4255-97F2-ED7F866DD56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42497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BD4CD-1A6A-4953-94B0-D07B000D9A03}" type="datetimeFigureOut">
              <a:rPr lang="pt-BR" smtClean="0"/>
              <a:t>30/11/2018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160AF-D3B1-4255-97F2-ED7F866DD56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75231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BD4CD-1A6A-4953-94B0-D07B000D9A03}" type="datetimeFigureOut">
              <a:rPr lang="pt-BR" smtClean="0"/>
              <a:t>30/11/2018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160AF-D3B1-4255-97F2-ED7F866DD56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25077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BD4CD-1A6A-4953-94B0-D07B000D9A03}" type="datetimeFigureOut">
              <a:rPr lang="pt-BR" smtClean="0"/>
              <a:t>30/11/2018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160AF-D3B1-4255-97F2-ED7F866DD56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25073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BD4CD-1A6A-4953-94B0-D07B000D9A03}" type="datetimeFigureOut">
              <a:rPr lang="pt-BR" smtClean="0"/>
              <a:t>30/11/2018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160AF-D3B1-4255-97F2-ED7F866DD56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62472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BD4CD-1A6A-4953-94B0-D07B000D9A03}" type="datetimeFigureOut">
              <a:rPr lang="pt-BR" smtClean="0"/>
              <a:t>30/11/2018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160AF-D3B1-4255-97F2-ED7F866DD56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37191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BD4CD-1A6A-4953-94B0-D07B000D9A03}" type="datetimeFigureOut">
              <a:rPr lang="pt-BR" smtClean="0"/>
              <a:t>30/11/2018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160AF-D3B1-4255-97F2-ED7F866DD56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31917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BD4CD-1A6A-4953-94B0-D07B000D9A03}" type="datetimeFigureOut">
              <a:rPr lang="pt-BR" smtClean="0"/>
              <a:t>30/11/2018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160AF-D3B1-4255-97F2-ED7F866DD56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72967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BD4CD-1A6A-4953-94B0-D07B000D9A03}" type="datetimeFigureOut">
              <a:rPr lang="pt-BR" smtClean="0"/>
              <a:t>30/11/2018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160AF-D3B1-4255-97F2-ED7F866DD56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89046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BD4CD-1A6A-4953-94B0-D07B000D9A03}" type="datetimeFigureOut">
              <a:rPr lang="pt-BR" smtClean="0"/>
              <a:t>30/11/2018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160AF-D3B1-4255-97F2-ED7F866DD56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12440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9BD4CD-1A6A-4953-94B0-D07B000D9A03}" type="datetimeFigureOut">
              <a:rPr lang="pt-BR" smtClean="0"/>
              <a:t>30/11/2018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4160AF-D3B1-4255-97F2-ED7F866DD56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17287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microsoft.com/office/2007/relationships/hdphoto" Target="../media/hdphoto1.wdp"/><Relationship Id="rId7" Type="http://schemas.microsoft.com/office/2007/relationships/hdphoto" Target="../media/hdphoto5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0.png"/><Relationship Id="rId5" Type="http://schemas.openxmlformats.org/officeDocument/2006/relationships/image" Target="../media/image4.png"/><Relationship Id="rId10" Type="http://schemas.openxmlformats.org/officeDocument/2006/relationships/image" Target="../media/image29.png"/><Relationship Id="rId4" Type="http://schemas.openxmlformats.org/officeDocument/2006/relationships/image" Target="../media/image25.png"/><Relationship Id="rId9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1.png"/><Relationship Id="rId18" Type="http://schemas.openxmlformats.org/officeDocument/2006/relationships/image" Target="../media/image44.png"/><Relationship Id="rId3" Type="http://schemas.microsoft.com/office/2007/relationships/hdphoto" Target="../media/hdphoto1.wdp"/><Relationship Id="rId7" Type="http://schemas.openxmlformats.org/officeDocument/2006/relationships/image" Target="../media/image36.png"/><Relationship Id="rId12" Type="http://schemas.openxmlformats.org/officeDocument/2006/relationships/image" Target="../media/image40.png"/><Relationship Id="rId17" Type="http://schemas.microsoft.com/office/2007/relationships/hdphoto" Target="../media/hdphoto7.wdp"/><Relationship Id="rId2" Type="http://schemas.openxmlformats.org/officeDocument/2006/relationships/image" Target="../media/image7.png"/><Relationship Id="rId16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image" Target="../media/image39.png"/><Relationship Id="rId5" Type="http://schemas.openxmlformats.org/officeDocument/2006/relationships/image" Target="../media/image34.png"/><Relationship Id="rId15" Type="http://schemas.microsoft.com/office/2007/relationships/hdphoto" Target="../media/hdphoto6.wdp"/><Relationship Id="rId10" Type="http://schemas.openxmlformats.org/officeDocument/2006/relationships/image" Target="../media/image29.png"/><Relationship Id="rId19" Type="http://schemas.openxmlformats.org/officeDocument/2006/relationships/image" Target="../media/image45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Relationship Id="rId14" Type="http://schemas.openxmlformats.org/officeDocument/2006/relationships/image" Target="../media/image4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microsoft.com/office/2007/relationships/hdphoto" Target="../media/hdphoto1.wdp"/><Relationship Id="rId7" Type="http://schemas.openxmlformats.org/officeDocument/2006/relationships/image" Target="../media/image48.png"/><Relationship Id="rId12" Type="http://schemas.openxmlformats.org/officeDocument/2006/relationships/image" Target="../media/image4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50.png"/><Relationship Id="rId5" Type="http://schemas.openxmlformats.org/officeDocument/2006/relationships/image" Target="../media/image47.png"/><Relationship Id="rId10" Type="http://schemas.openxmlformats.org/officeDocument/2006/relationships/image" Target="../media/image27.png"/><Relationship Id="rId4" Type="http://schemas.openxmlformats.org/officeDocument/2006/relationships/image" Target="../media/image46.png"/><Relationship Id="rId9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microsoft.com/office/2007/relationships/hdphoto" Target="../media/hdphoto2.wdp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microsoft.com/office/2007/relationships/hdphoto" Target="../media/hdphoto1.wdp"/><Relationship Id="rId7" Type="http://schemas.openxmlformats.org/officeDocument/2006/relationships/image" Target="../media/image1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microsoft.com/office/2007/relationships/hdphoto" Target="../media/hdphoto1.wdp"/><Relationship Id="rId7" Type="http://schemas.openxmlformats.org/officeDocument/2006/relationships/image" Target="../media/image2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microsoft.com/office/2007/relationships/hdphoto" Target="../media/hdphoto4.wdp"/><Relationship Id="rId5" Type="http://schemas.openxmlformats.org/officeDocument/2006/relationships/image" Target="../media/image14.png"/><Relationship Id="rId10" Type="http://schemas.openxmlformats.org/officeDocument/2006/relationships/image" Target="../media/image22.png"/><Relationship Id="rId4" Type="http://schemas.openxmlformats.org/officeDocument/2006/relationships/image" Target="../media/image13.png"/><Relationship Id="rId9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Retângulo 15"/>
          <p:cNvSpPr/>
          <p:nvPr/>
        </p:nvSpPr>
        <p:spPr>
          <a:xfrm>
            <a:off x="0" y="0"/>
            <a:ext cx="12192000" cy="6863907"/>
          </a:xfrm>
          <a:prstGeom prst="rect">
            <a:avLst/>
          </a:prstGeom>
          <a:solidFill>
            <a:schemeClr val="tx1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6510727C-C843-4D84-A07F-20F37366891D}"/>
              </a:ext>
            </a:extLst>
          </p:cNvPr>
          <p:cNvCxnSpPr/>
          <p:nvPr/>
        </p:nvCxnSpPr>
        <p:spPr>
          <a:xfrm>
            <a:off x="2716696" y="1918259"/>
            <a:ext cx="6758608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tângulo 9"/>
          <p:cNvSpPr/>
          <p:nvPr/>
        </p:nvSpPr>
        <p:spPr>
          <a:xfrm>
            <a:off x="4799822" y="1973023"/>
            <a:ext cx="4909283" cy="707886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r>
              <a:rPr lang="pt-BR" sz="2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CURSO DE TECNOLOGIA EM ANÁLISE E DESENVOLVIMENTO DE SISTEMAS</a:t>
            </a:r>
            <a:endParaRPr lang="pt-BR" sz="20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Light" panose="00000300000000000000" pitchFamily="50" charset="0"/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4799822" y="1311579"/>
            <a:ext cx="3302004" cy="523220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pt-BR" sz="2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GERAÇÃO FUTURA</a:t>
            </a:r>
            <a:endParaRPr lang="pt-BR" sz="28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sp>
        <p:nvSpPr>
          <p:cNvPr id="14" name="Elipse 13"/>
          <p:cNvSpPr/>
          <p:nvPr/>
        </p:nvSpPr>
        <p:spPr>
          <a:xfrm>
            <a:off x="437852" y="502737"/>
            <a:ext cx="3924116" cy="3924116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028" name="Picture 4" descr="Resultado de imagem para bandtec digital school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739"/>
          <a:stretch/>
        </p:blipFill>
        <p:spPr bwMode="auto">
          <a:xfrm>
            <a:off x="983793" y="1973023"/>
            <a:ext cx="2832235" cy="983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tângulo 18"/>
          <p:cNvSpPr/>
          <p:nvPr/>
        </p:nvSpPr>
        <p:spPr>
          <a:xfrm>
            <a:off x="5944591" y="5382303"/>
            <a:ext cx="4909283" cy="1323439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pt-BR" sz="2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LUCAS BEZERRA DE SOUZA</a:t>
            </a:r>
          </a:p>
          <a:p>
            <a:pPr algn="r"/>
            <a:r>
              <a:rPr lang="pt-BR" sz="20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LUCAS YUDI GANEKO</a:t>
            </a:r>
          </a:p>
          <a:p>
            <a:pPr algn="r"/>
            <a:r>
              <a:rPr lang="pt-BR" sz="2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MATHEUS DE OLIVEIRA RODRIGUES</a:t>
            </a:r>
          </a:p>
          <a:p>
            <a:pPr algn="r"/>
            <a:r>
              <a:rPr lang="pt-BR" sz="20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RODOLFO GREGÓRIO ALVES DE LIMA</a:t>
            </a:r>
          </a:p>
        </p:txBody>
      </p:sp>
      <p:sp>
        <p:nvSpPr>
          <p:cNvPr id="20" name="Retângulo 19"/>
          <p:cNvSpPr/>
          <p:nvPr/>
        </p:nvSpPr>
        <p:spPr>
          <a:xfrm>
            <a:off x="11031222" y="5382302"/>
            <a:ext cx="1022521" cy="1323439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pt-BR" sz="20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52029</a:t>
            </a:r>
          </a:p>
          <a:p>
            <a:pPr algn="r"/>
            <a:r>
              <a:rPr lang="pt-BR" sz="2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52044</a:t>
            </a:r>
          </a:p>
          <a:p>
            <a:pPr algn="r"/>
            <a:r>
              <a:rPr lang="pt-BR" sz="20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52046</a:t>
            </a:r>
          </a:p>
          <a:p>
            <a:pPr algn="r"/>
            <a:r>
              <a:rPr lang="pt-BR" sz="2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52074</a:t>
            </a:r>
            <a:endParaRPr lang="pt-BR" sz="20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Light" panose="00000300000000000000" pitchFamily="50" charset="0"/>
            </a:endParaRP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AE5231F2-20F2-43E3-AE00-E9BD274B7EC7}"/>
              </a:ext>
            </a:extLst>
          </p:cNvPr>
          <p:cNvCxnSpPr>
            <a:cxnSpLocks/>
          </p:cNvCxnSpPr>
          <p:nvPr/>
        </p:nvCxnSpPr>
        <p:spPr>
          <a:xfrm>
            <a:off x="10986639" y="4774019"/>
            <a:ext cx="0" cy="1931722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agem 12">
            <a:extLst>
              <a:ext uri="{FF2B5EF4-FFF2-40B4-BE49-F238E27FC236}">
                <a16:creationId xmlns:a16="http://schemas.microsoft.com/office/drawing/2014/main" id="{FE19BE6A-7136-4270-BC7B-F58B33793FE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8960" y="4653932"/>
            <a:ext cx="2768600" cy="738293"/>
          </a:xfrm>
          <a:prstGeom prst="rect">
            <a:avLst/>
          </a:prstGeom>
          <a:effectLst/>
        </p:spPr>
      </p:pic>
      <p:sp>
        <p:nvSpPr>
          <p:cNvPr id="15" name="Retângulo 14">
            <a:extLst>
              <a:ext uri="{FF2B5EF4-FFF2-40B4-BE49-F238E27FC236}">
                <a16:creationId xmlns:a16="http://schemas.microsoft.com/office/drawing/2014/main" id="{DAEBF0E9-611C-40AA-B044-6DD76EEDBD11}"/>
              </a:ext>
            </a:extLst>
          </p:cNvPr>
          <p:cNvSpPr/>
          <p:nvPr/>
        </p:nvSpPr>
        <p:spPr>
          <a:xfrm>
            <a:off x="11204003" y="4774019"/>
            <a:ext cx="676957" cy="523220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8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2" charset="0"/>
              </a:rPr>
              <a:t>RA</a:t>
            </a:r>
          </a:p>
        </p:txBody>
      </p:sp>
      <p:sp>
        <p:nvSpPr>
          <p:cNvPr id="17" name="Retângulo 16"/>
          <p:cNvSpPr/>
          <p:nvPr/>
        </p:nvSpPr>
        <p:spPr>
          <a:xfrm>
            <a:off x="10118375" y="103418"/>
            <a:ext cx="135325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4400" b="1" cap="none" spc="0" dirty="0" smtClean="0">
                <a:ln w="10160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YUDI</a:t>
            </a:r>
            <a:endParaRPr lang="pt-BR" sz="4400" b="1" cap="none" spc="0" dirty="0">
              <a:ln w="10160">
                <a:solidFill>
                  <a:srgbClr val="FF0000"/>
                </a:solidFill>
                <a:prstDash val="solid"/>
              </a:ln>
              <a:solidFill>
                <a:srgbClr val="FF00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89055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Agrupar 5"/>
          <p:cNvGrpSpPr/>
          <p:nvPr/>
        </p:nvGrpSpPr>
        <p:grpSpPr>
          <a:xfrm>
            <a:off x="0" y="-5907"/>
            <a:ext cx="12192000" cy="6863907"/>
            <a:chOff x="0" y="0"/>
            <a:chExt cx="12192000" cy="6863907"/>
          </a:xfrm>
        </p:grpSpPr>
        <p:pic>
          <p:nvPicPr>
            <p:cNvPr id="7" name="Picture 22" descr="http://www.correiodoestadoonline.com.br/arquivos/noticias/3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-80000"/>
                      </a14:imgEffect>
                      <a14:imgEffect>
                        <a14:brightnessContrast bright="-4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192000" cy="6863907"/>
            </a:xfrm>
            <a:prstGeom prst="rect">
              <a:avLst/>
            </a:prstGeom>
            <a:noFill/>
          </p:spPr>
        </p:pic>
        <p:sp>
          <p:nvSpPr>
            <p:cNvPr id="8" name="Retângulo 7"/>
            <p:cNvSpPr/>
            <p:nvPr/>
          </p:nvSpPr>
          <p:spPr>
            <a:xfrm>
              <a:off x="0" y="5907"/>
              <a:ext cx="12192000" cy="6858000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87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sp>
        <p:nvSpPr>
          <p:cNvPr id="9" name="Retângulo 8"/>
          <p:cNvSpPr/>
          <p:nvPr/>
        </p:nvSpPr>
        <p:spPr>
          <a:xfrm>
            <a:off x="126222" y="198787"/>
            <a:ext cx="9627378" cy="707886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pt-BR" sz="40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AQUISIÇÃO DE DADOS COM ARDUÍNO</a:t>
            </a:r>
            <a:endParaRPr lang="pt-BR" sz="40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6510727C-C843-4D84-A07F-20F37366891D}"/>
              </a:ext>
            </a:extLst>
          </p:cNvPr>
          <p:cNvCxnSpPr/>
          <p:nvPr/>
        </p:nvCxnSpPr>
        <p:spPr>
          <a:xfrm>
            <a:off x="0" y="1105459"/>
            <a:ext cx="6325704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49" name="Imagem 2048"/>
          <p:cNvPicPr>
            <a:picLocks noChangeAspect="1"/>
          </p:cNvPicPr>
          <p:nvPr/>
        </p:nvPicPr>
        <p:blipFill rotWithShape="1">
          <a:blip r:embed="rId4"/>
          <a:srcRect t="52359" r="58868" b="957"/>
          <a:stretch/>
        </p:blipFill>
        <p:spPr>
          <a:xfrm>
            <a:off x="5514850" y="4692649"/>
            <a:ext cx="2271073" cy="1676401"/>
          </a:xfrm>
          <a:prstGeom prst="rect">
            <a:avLst/>
          </a:prstGeom>
        </p:spPr>
      </p:pic>
      <p:pic>
        <p:nvPicPr>
          <p:cNvPr id="4" name="Picture 2" descr="Resultado de imagem para ARDUINO UN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 flipH="1">
            <a:off x="1060835" y="3716615"/>
            <a:ext cx="3246474" cy="2299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Resultado de imagem para dht11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87667" l="0" r="48000">
                        <a14:backgroundMark x1="13333" y1="17333" x2="13333" y2="17333"/>
                        <a14:backgroundMark x1="22667" y1="17000" x2="22667" y2="17000"/>
                        <a14:backgroundMark x1="33667" y1="18333" x2="33667" y2="18333"/>
                        <a14:backgroundMark x1="34000" y1="26667" x2="34000" y2="26667"/>
                        <a14:backgroundMark x1="34000" y1="37333" x2="34000" y2="37333"/>
                        <a14:backgroundMark x1="22667" y1="36333" x2="22667" y2="36333"/>
                        <a14:backgroundMark x1="22667" y1="29667" x2="22667" y2="29667"/>
                        <a14:backgroundMark x1="14333" y1="27333" x2="14333" y2="27333"/>
                        <a14:backgroundMark x1="14000" y1="39333" x2="14000" y2="39333"/>
                        <a14:backgroundMark x1="13333" y1="50000" x2="13333" y2="50000"/>
                        <a14:backgroundMark x1="24333" y1="49000" x2="24333" y2="49000"/>
                        <a14:backgroundMark x1="33000" y1="49000" x2="33000" y2="49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964" r="53068" b="14169"/>
          <a:stretch/>
        </p:blipFill>
        <p:spPr bwMode="auto">
          <a:xfrm>
            <a:off x="5716153" y="3616249"/>
            <a:ext cx="842478" cy="128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72" name="Elipse 2071"/>
          <p:cNvSpPr/>
          <p:nvPr/>
        </p:nvSpPr>
        <p:spPr>
          <a:xfrm>
            <a:off x="5836054" y="5133978"/>
            <a:ext cx="76200" cy="762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38" name="Agrupar 37"/>
          <p:cNvGrpSpPr/>
          <p:nvPr/>
        </p:nvGrpSpPr>
        <p:grpSpPr>
          <a:xfrm>
            <a:off x="3757665" y="1963096"/>
            <a:ext cx="1055528" cy="1055528"/>
            <a:chOff x="3086652" y="1482407"/>
            <a:chExt cx="1055528" cy="1055528"/>
          </a:xfrm>
        </p:grpSpPr>
        <p:sp>
          <p:nvSpPr>
            <p:cNvPr id="16" name="Elipse 15"/>
            <p:cNvSpPr/>
            <p:nvPr/>
          </p:nvSpPr>
          <p:spPr>
            <a:xfrm>
              <a:off x="3086652" y="1482407"/>
              <a:ext cx="1055528" cy="105552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2056" name="Picture 8" descr="Resultado de imagem para ARDUINO LOGO"/>
            <p:cNvPicPr>
              <a:picLocks noChangeAspect="1" noChangeArrowheads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986" t="9633" r="18680" b="8700"/>
            <a:stretch/>
          </p:blipFill>
          <p:spPr bwMode="auto">
            <a:xfrm>
              <a:off x="3199734" y="1742810"/>
              <a:ext cx="829364" cy="5347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2" name="Elipse 41"/>
          <p:cNvSpPr/>
          <p:nvPr/>
        </p:nvSpPr>
        <p:spPr>
          <a:xfrm>
            <a:off x="8134654" y="1965441"/>
            <a:ext cx="1055528" cy="1055528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19" name="Conector de Seta Reta 18"/>
          <p:cNvCxnSpPr/>
          <p:nvPr/>
        </p:nvCxnSpPr>
        <p:spPr>
          <a:xfrm>
            <a:off x="7158734" y="2486807"/>
            <a:ext cx="813189" cy="0"/>
          </a:xfrm>
          <a:prstGeom prst="straightConnector1">
            <a:avLst/>
          </a:prstGeom>
          <a:ln w="762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Angulado 17"/>
          <p:cNvCxnSpPr/>
          <p:nvPr/>
        </p:nvCxnSpPr>
        <p:spPr>
          <a:xfrm flipV="1">
            <a:off x="2312223" y="2486809"/>
            <a:ext cx="1305190" cy="509658"/>
          </a:xfrm>
          <a:prstGeom prst="bentConnector3">
            <a:avLst>
              <a:gd name="adj1" fmla="val 375"/>
            </a:avLst>
          </a:prstGeom>
          <a:ln w="762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62" name="Picture 14" descr="Imagem relacionada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63" t="13429" r="20104" b="14571"/>
          <a:stretch/>
        </p:blipFill>
        <p:spPr bwMode="auto">
          <a:xfrm>
            <a:off x="8403669" y="2172819"/>
            <a:ext cx="517498" cy="627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Retângulo 44"/>
          <p:cNvSpPr/>
          <p:nvPr/>
        </p:nvSpPr>
        <p:spPr>
          <a:xfrm>
            <a:off x="7710112" y="3009849"/>
            <a:ext cx="1904611" cy="400110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0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CLOUD AZURE</a:t>
            </a:r>
            <a:endParaRPr lang="pt-BR" sz="20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sp>
        <p:nvSpPr>
          <p:cNvPr id="46" name="Retângulo 45"/>
          <p:cNvSpPr/>
          <p:nvPr/>
        </p:nvSpPr>
        <p:spPr>
          <a:xfrm>
            <a:off x="3431716" y="3009849"/>
            <a:ext cx="1707425" cy="400110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0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ARDUINO</a:t>
            </a:r>
            <a:endParaRPr lang="pt-BR" sz="20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sp>
        <p:nvSpPr>
          <p:cNvPr id="48" name="Retângulo 47"/>
          <p:cNvSpPr/>
          <p:nvPr/>
        </p:nvSpPr>
        <p:spPr>
          <a:xfrm>
            <a:off x="1919140" y="2883982"/>
            <a:ext cx="742891" cy="400110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0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USB</a:t>
            </a:r>
            <a:endParaRPr lang="pt-BR" sz="20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cxnSp>
        <p:nvCxnSpPr>
          <p:cNvPr id="49" name="Conector de Seta Reta 48"/>
          <p:cNvCxnSpPr/>
          <p:nvPr/>
        </p:nvCxnSpPr>
        <p:spPr>
          <a:xfrm>
            <a:off x="4948934" y="2486807"/>
            <a:ext cx="813189" cy="0"/>
          </a:xfrm>
          <a:prstGeom prst="straightConnector1">
            <a:avLst/>
          </a:prstGeom>
          <a:ln w="762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Agrupar 1"/>
          <p:cNvGrpSpPr/>
          <p:nvPr/>
        </p:nvGrpSpPr>
        <p:grpSpPr>
          <a:xfrm>
            <a:off x="5931978" y="2016121"/>
            <a:ext cx="1055528" cy="1055528"/>
            <a:chOff x="5931978" y="2016121"/>
            <a:chExt cx="1055528" cy="1055528"/>
          </a:xfrm>
        </p:grpSpPr>
        <p:sp>
          <p:nvSpPr>
            <p:cNvPr id="50" name="Elipse 49"/>
            <p:cNvSpPr/>
            <p:nvPr/>
          </p:nvSpPr>
          <p:spPr>
            <a:xfrm>
              <a:off x="5931978" y="2016121"/>
              <a:ext cx="1055528" cy="105552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52" name="Picture 24" descr="Resultado de imagem para nodejs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11992" y="2185519"/>
              <a:ext cx="698463" cy="6984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3" name="Retângulo 52"/>
          <p:cNvSpPr/>
          <p:nvPr/>
        </p:nvSpPr>
        <p:spPr>
          <a:xfrm>
            <a:off x="5507436" y="3009849"/>
            <a:ext cx="1904611" cy="400110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0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NODEJS</a:t>
            </a:r>
            <a:endParaRPr lang="pt-BR" sz="20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sp>
        <p:nvSpPr>
          <p:cNvPr id="54" name="Retângulo 53"/>
          <p:cNvSpPr/>
          <p:nvPr/>
        </p:nvSpPr>
        <p:spPr>
          <a:xfrm>
            <a:off x="5164541" y="1328501"/>
            <a:ext cx="2469371" cy="400110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0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FLUXO DOS DADOS</a:t>
            </a:r>
            <a:endParaRPr lang="pt-BR" sz="20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sp>
        <p:nvSpPr>
          <p:cNvPr id="41" name="Colchete Esquerdo 40"/>
          <p:cNvSpPr/>
          <p:nvPr/>
        </p:nvSpPr>
        <p:spPr>
          <a:xfrm rot="5400000">
            <a:off x="6390785" y="-839929"/>
            <a:ext cx="166275" cy="5432517"/>
          </a:xfrm>
          <a:prstGeom prst="leftBracket">
            <a:avLst/>
          </a:prstGeom>
          <a:ln w="571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2064" name="Picture 16" descr="Resultado de imagem para resistor"/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335" t="43802" r="40637" b="42865"/>
          <a:stretch/>
        </p:blipFill>
        <p:spPr bwMode="auto">
          <a:xfrm>
            <a:off x="5797579" y="4927058"/>
            <a:ext cx="302419" cy="187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6" name="Elipse 95"/>
          <p:cNvSpPr/>
          <p:nvPr/>
        </p:nvSpPr>
        <p:spPr>
          <a:xfrm>
            <a:off x="6037617" y="5307440"/>
            <a:ext cx="76200" cy="762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2055" name="Conector reto 2054"/>
          <p:cNvCxnSpPr/>
          <p:nvPr/>
        </p:nvCxnSpPr>
        <p:spPr>
          <a:xfrm>
            <a:off x="3689052" y="5172078"/>
            <a:ext cx="2206159" cy="0"/>
          </a:xfrm>
          <a:prstGeom prst="line">
            <a:avLst/>
          </a:prstGeom>
          <a:ln w="57150">
            <a:solidFill>
              <a:srgbClr val="FF21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ector Angulado 108"/>
          <p:cNvCxnSpPr/>
          <p:nvPr/>
        </p:nvCxnSpPr>
        <p:spPr>
          <a:xfrm>
            <a:off x="3687465" y="5387562"/>
            <a:ext cx="2693675" cy="115310"/>
          </a:xfrm>
          <a:prstGeom prst="bentConnector3">
            <a:avLst>
              <a:gd name="adj1" fmla="val 9689"/>
            </a:avLst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3" name="Conector Angulado 2062"/>
          <p:cNvCxnSpPr/>
          <p:nvPr/>
        </p:nvCxnSpPr>
        <p:spPr>
          <a:xfrm flipV="1">
            <a:off x="3699696" y="5348251"/>
            <a:ext cx="2400302" cy="366750"/>
          </a:xfrm>
          <a:prstGeom prst="bentConnector3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ector Angulado 91"/>
          <p:cNvCxnSpPr/>
          <p:nvPr/>
        </p:nvCxnSpPr>
        <p:spPr>
          <a:xfrm>
            <a:off x="3689052" y="5387743"/>
            <a:ext cx="2693675" cy="115310"/>
          </a:xfrm>
          <a:prstGeom prst="bentConnector3">
            <a:avLst>
              <a:gd name="adj1" fmla="val 9689"/>
            </a:avLst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Elipse 96"/>
          <p:cNvSpPr/>
          <p:nvPr/>
        </p:nvSpPr>
        <p:spPr>
          <a:xfrm>
            <a:off x="6338277" y="5464953"/>
            <a:ext cx="76200" cy="762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2" name="Retângulo 101"/>
          <p:cNvSpPr/>
          <p:nvPr/>
        </p:nvSpPr>
        <p:spPr>
          <a:xfrm>
            <a:off x="3641181" y="4824538"/>
            <a:ext cx="742891" cy="400110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0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5V</a:t>
            </a:r>
            <a:endParaRPr lang="pt-BR" sz="20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sp>
        <p:nvSpPr>
          <p:cNvPr id="107" name="Retângulo 106"/>
          <p:cNvSpPr/>
          <p:nvPr/>
        </p:nvSpPr>
        <p:spPr>
          <a:xfrm>
            <a:off x="3891530" y="5143369"/>
            <a:ext cx="742891" cy="400110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0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GND</a:t>
            </a:r>
            <a:endParaRPr lang="pt-BR" sz="20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sp>
        <p:nvSpPr>
          <p:cNvPr id="110" name="Retângulo 109"/>
          <p:cNvSpPr/>
          <p:nvPr/>
        </p:nvSpPr>
        <p:spPr>
          <a:xfrm>
            <a:off x="3757664" y="5689601"/>
            <a:ext cx="1078187" cy="400110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0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DADOS</a:t>
            </a:r>
            <a:endParaRPr lang="pt-BR" sz="20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cxnSp>
        <p:nvCxnSpPr>
          <p:cNvPr id="2075" name="Conector de Seta Reta 2074"/>
          <p:cNvCxnSpPr/>
          <p:nvPr/>
        </p:nvCxnSpPr>
        <p:spPr>
          <a:xfrm flipH="1">
            <a:off x="6650387" y="4032249"/>
            <a:ext cx="1972137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7" name="Retângulo Arredondado 2076"/>
          <p:cNvSpPr/>
          <p:nvPr/>
        </p:nvSpPr>
        <p:spPr>
          <a:xfrm>
            <a:off x="8622524" y="3580489"/>
            <a:ext cx="2035197" cy="2250468"/>
          </a:xfrm>
          <a:prstGeom prst="round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4" name="Retângulo 123"/>
          <p:cNvSpPr/>
          <p:nvPr/>
        </p:nvSpPr>
        <p:spPr>
          <a:xfrm>
            <a:off x="8686277" y="3580489"/>
            <a:ext cx="1904611" cy="523220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8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DHT11</a:t>
            </a:r>
            <a:endParaRPr lang="pt-BR" sz="28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sp>
        <p:nvSpPr>
          <p:cNvPr id="125" name="Retângulo 124"/>
          <p:cNvSpPr/>
          <p:nvPr/>
        </p:nvSpPr>
        <p:spPr>
          <a:xfrm>
            <a:off x="8622524" y="4068053"/>
            <a:ext cx="2035197" cy="1631216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0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SENSOR DE TEMPERATURA E UMIDADE</a:t>
            </a:r>
          </a:p>
          <a:p>
            <a:pPr algn="ctr"/>
            <a:r>
              <a:rPr lang="pt-BR" sz="2000" b="1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0°C ~ 50 °C</a:t>
            </a:r>
          </a:p>
          <a:p>
            <a:pPr algn="ctr"/>
            <a:r>
              <a:rPr lang="pt-BR" sz="2000" b="1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20% a 90%</a:t>
            </a:r>
            <a:endParaRPr lang="pt-BR" sz="20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Light" panose="00000300000000000000" pitchFamily="50" charset="0"/>
            </a:endParaRPr>
          </a:p>
        </p:txBody>
      </p:sp>
      <p:sp>
        <p:nvSpPr>
          <p:cNvPr id="129" name="Retângulo 128"/>
          <p:cNvSpPr/>
          <p:nvPr/>
        </p:nvSpPr>
        <p:spPr>
          <a:xfrm>
            <a:off x="9190181" y="2018800"/>
            <a:ext cx="1941645" cy="923330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r>
              <a:rPr lang="pt-BR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DADOS ARMAZENADOS NA NUVEM</a:t>
            </a:r>
            <a:endParaRPr lang="pt-BR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Light" panose="00000300000000000000" pitchFamily="50" charset="0"/>
            </a:endParaRPr>
          </a:p>
        </p:txBody>
      </p:sp>
      <p:sp>
        <p:nvSpPr>
          <p:cNvPr id="44" name="Retângulo 43"/>
          <p:cNvSpPr/>
          <p:nvPr/>
        </p:nvSpPr>
        <p:spPr>
          <a:xfrm>
            <a:off x="9952944" y="103418"/>
            <a:ext cx="1684115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4400" b="1" cap="none" spc="0" dirty="0" smtClean="0">
                <a:ln w="10160">
                  <a:solidFill>
                    <a:schemeClr val="accent6"/>
                  </a:solidFill>
                  <a:prstDash val="solid"/>
                </a:ln>
                <a:solidFill>
                  <a:schemeClr val="accent6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LUCAS</a:t>
            </a:r>
            <a:endParaRPr lang="pt-BR" sz="4400" b="1" cap="none" spc="0" dirty="0">
              <a:ln w="10160">
                <a:solidFill>
                  <a:schemeClr val="accent6"/>
                </a:solidFill>
                <a:prstDash val="solid"/>
              </a:ln>
              <a:solidFill>
                <a:schemeClr val="accent6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289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2" descr="http://www.correiodoestadoonline.com.br/arquivos/noticias/3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80000"/>
                    </a14:imgEffect>
                    <a14:imgEffect>
                      <a14:brightnessContrast bright="-4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63907"/>
          </a:xfrm>
          <a:prstGeom prst="rect">
            <a:avLst/>
          </a:prstGeom>
          <a:noFill/>
        </p:spPr>
      </p:pic>
      <p:sp>
        <p:nvSpPr>
          <p:cNvPr id="3" name="Retângulo 2"/>
          <p:cNvSpPr/>
          <p:nvPr/>
        </p:nvSpPr>
        <p:spPr>
          <a:xfrm>
            <a:off x="0" y="5907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87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Retângulo 8"/>
          <p:cNvSpPr/>
          <p:nvPr/>
        </p:nvSpPr>
        <p:spPr>
          <a:xfrm>
            <a:off x="126222" y="198787"/>
            <a:ext cx="9627378" cy="584775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pt-BR" sz="3200" b="1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BANCO DE DADOS</a:t>
            </a:r>
            <a:endParaRPr lang="pt-BR" sz="32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6510727C-C843-4D84-A07F-20F37366891D}"/>
              </a:ext>
            </a:extLst>
          </p:cNvPr>
          <p:cNvCxnSpPr/>
          <p:nvPr/>
        </p:nvCxnSpPr>
        <p:spPr>
          <a:xfrm>
            <a:off x="0" y="953059"/>
            <a:ext cx="6325704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Agrupar 5"/>
          <p:cNvGrpSpPr/>
          <p:nvPr/>
        </p:nvGrpSpPr>
        <p:grpSpPr>
          <a:xfrm>
            <a:off x="1162350" y="2057400"/>
            <a:ext cx="3644106" cy="3644106"/>
            <a:chOff x="1162350" y="2057400"/>
            <a:chExt cx="3644106" cy="3644106"/>
          </a:xfrm>
        </p:grpSpPr>
        <p:sp>
          <p:nvSpPr>
            <p:cNvPr id="10" name="Elipse 9"/>
            <p:cNvSpPr/>
            <p:nvPr/>
          </p:nvSpPr>
          <p:spPr>
            <a:xfrm>
              <a:off x="1162350" y="2057400"/>
              <a:ext cx="3644106" cy="364410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2" name="Agrupar 1"/>
            <p:cNvGrpSpPr/>
            <p:nvPr/>
          </p:nvGrpSpPr>
          <p:grpSpPr>
            <a:xfrm>
              <a:off x="2016173" y="2781259"/>
              <a:ext cx="1933527" cy="2059231"/>
              <a:chOff x="1749473" y="2401951"/>
              <a:chExt cx="2469860" cy="2630432"/>
            </a:xfrm>
          </p:grpSpPr>
          <p:pic>
            <p:nvPicPr>
              <p:cNvPr id="13" name="Picture 14" descr="Imagem relacionada"/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0563" t="13429" r="20104" b="14571"/>
              <a:stretch/>
            </p:blipFill>
            <p:spPr bwMode="auto">
              <a:xfrm>
                <a:off x="2194740" y="2401951"/>
                <a:ext cx="1579327" cy="19164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" name="Picture 4" descr="Resultado de imagem para azure logo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49473" y="4318439"/>
                <a:ext cx="2469860" cy="71394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15" name="Retângulo 14"/>
          <p:cNvSpPr/>
          <p:nvPr/>
        </p:nvSpPr>
        <p:spPr>
          <a:xfrm>
            <a:off x="9952944" y="103418"/>
            <a:ext cx="1684115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4400" b="1" cap="none" spc="0" dirty="0" smtClean="0">
                <a:ln w="10160">
                  <a:solidFill>
                    <a:schemeClr val="accent6"/>
                  </a:solidFill>
                  <a:prstDash val="solid"/>
                </a:ln>
                <a:solidFill>
                  <a:schemeClr val="accent6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LUCAS</a:t>
            </a:r>
            <a:endParaRPr lang="pt-BR" sz="4400" b="1" cap="none" spc="0" dirty="0">
              <a:ln w="10160">
                <a:solidFill>
                  <a:schemeClr val="accent6"/>
                </a:solidFill>
                <a:prstDash val="solid"/>
              </a:ln>
              <a:solidFill>
                <a:schemeClr val="accent6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15449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/>
          <p:cNvGrpSpPr/>
          <p:nvPr/>
        </p:nvGrpSpPr>
        <p:grpSpPr>
          <a:xfrm>
            <a:off x="0" y="-5907"/>
            <a:ext cx="12192000" cy="6863907"/>
            <a:chOff x="0" y="0"/>
            <a:chExt cx="12192000" cy="6863907"/>
          </a:xfrm>
        </p:grpSpPr>
        <p:pic>
          <p:nvPicPr>
            <p:cNvPr id="5" name="Picture 22" descr="http://www.correiodoestadoonline.com.br/arquivos/noticias/3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-80000"/>
                      </a14:imgEffect>
                      <a14:imgEffect>
                        <a14:brightnessContrast bright="-4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192000" cy="6863907"/>
            </a:xfrm>
            <a:prstGeom prst="rect">
              <a:avLst/>
            </a:prstGeom>
            <a:noFill/>
          </p:spPr>
        </p:pic>
        <p:sp>
          <p:nvSpPr>
            <p:cNvPr id="6" name="Retângulo 5"/>
            <p:cNvSpPr/>
            <p:nvPr/>
          </p:nvSpPr>
          <p:spPr>
            <a:xfrm>
              <a:off x="0" y="5907"/>
              <a:ext cx="12192000" cy="6858000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87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68" t="1586" r="7003" b="4685"/>
          <a:stretch/>
        </p:blipFill>
        <p:spPr>
          <a:xfrm>
            <a:off x="456647" y="1421298"/>
            <a:ext cx="4931203" cy="5120864"/>
          </a:xfrm>
          <a:prstGeom prst="rect">
            <a:avLst/>
          </a:prstGeom>
        </p:spPr>
      </p:pic>
      <p:sp>
        <p:nvSpPr>
          <p:cNvPr id="10" name="Retângulo 9"/>
          <p:cNvSpPr/>
          <p:nvPr/>
        </p:nvSpPr>
        <p:spPr>
          <a:xfrm>
            <a:off x="126222" y="198787"/>
            <a:ext cx="9627378" cy="584775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pt-BR" sz="3200" b="1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MODELO DE DADOS</a:t>
            </a:r>
            <a:endParaRPr lang="pt-BR" sz="32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6510727C-C843-4D84-A07F-20F37366891D}"/>
              </a:ext>
            </a:extLst>
          </p:cNvPr>
          <p:cNvCxnSpPr/>
          <p:nvPr/>
        </p:nvCxnSpPr>
        <p:spPr>
          <a:xfrm>
            <a:off x="0" y="953059"/>
            <a:ext cx="6325704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tângulo 11"/>
          <p:cNvSpPr/>
          <p:nvPr/>
        </p:nvSpPr>
        <p:spPr>
          <a:xfrm>
            <a:off x="9952944" y="103418"/>
            <a:ext cx="1684115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4400" b="1" cap="none" spc="0" dirty="0" smtClean="0">
                <a:ln w="10160">
                  <a:solidFill>
                    <a:schemeClr val="accent6"/>
                  </a:solidFill>
                  <a:prstDash val="solid"/>
                </a:ln>
                <a:solidFill>
                  <a:schemeClr val="accent6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LUCAS</a:t>
            </a:r>
            <a:endParaRPr lang="pt-BR" sz="4400" b="1" cap="none" spc="0" dirty="0">
              <a:ln w="10160">
                <a:solidFill>
                  <a:schemeClr val="accent6"/>
                </a:solidFill>
                <a:prstDash val="solid"/>
              </a:ln>
              <a:solidFill>
                <a:schemeClr val="accent6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29066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/>
          <p:cNvGrpSpPr/>
          <p:nvPr/>
        </p:nvGrpSpPr>
        <p:grpSpPr>
          <a:xfrm>
            <a:off x="0" y="-5907"/>
            <a:ext cx="12192000" cy="6863907"/>
            <a:chOff x="0" y="0"/>
            <a:chExt cx="12192000" cy="6863907"/>
          </a:xfrm>
        </p:grpSpPr>
        <p:pic>
          <p:nvPicPr>
            <p:cNvPr id="5" name="Picture 22" descr="http://www.correiodoestadoonline.com.br/arquivos/noticias/3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-80000"/>
                      </a14:imgEffect>
                      <a14:imgEffect>
                        <a14:brightnessContrast bright="-4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192000" cy="6863907"/>
            </a:xfrm>
            <a:prstGeom prst="rect">
              <a:avLst/>
            </a:prstGeom>
            <a:noFill/>
          </p:spPr>
        </p:pic>
        <p:sp>
          <p:nvSpPr>
            <p:cNvPr id="6" name="Retângulo 5"/>
            <p:cNvSpPr/>
            <p:nvPr/>
          </p:nvSpPr>
          <p:spPr>
            <a:xfrm>
              <a:off x="0" y="5907"/>
              <a:ext cx="12192000" cy="6858000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87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pic>
        <p:nvPicPr>
          <p:cNvPr id="1030" name="Picture 6" descr="Resultado de imagem para cloud"/>
          <p:cNvPicPr>
            <a:picLocks noChangeAspect="1" noChangeArrowheads="1"/>
          </p:cNvPicPr>
          <p:nvPr/>
        </p:nvPicPr>
        <p:blipFill rotWithShape="1">
          <a:blip r:embed="rId4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73"/>
          <a:stretch/>
        </p:blipFill>
        <p:spPr bwMode="auto">
          <a:xfrm>
            <a:off x="7758112" y="732291"/>
            <a:ext cx="3990975" cy="2518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tângulo 11"/>
          <p:cNvSpPr/>
          <p:nvPr/>
        </p:nvSpPr>
        <p:spPr>
          <a:xfrm>
            <a:off x="126222" y="198787"/>
            <a:ext cx="9627378" cy="584775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pt-BR" sz="3200" b="1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APLICAÇÃO – DESENHO DA SOLUÇÃO</a:t>
            </a:r>
            <a:endParaRPr lang="pt-BR" sz="32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6510727C-C843-4D84-A07F-20F37366891D}"/>
              </a:ext>
            </a:extLst>
          </p:cNvPr>
          <p:cNvCxnSpPr/>
          <p:nvPr/>
        </p:nvCxnSpPr>
        <p:spPr>
          <a:xfrm>
            <a:off x="0" y="953059"/>
            <a:ext cx="6325704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7"/>
          <p:cNvSpPr/>
          <p:nvPr/>
        </p:nvSpPr>
        <p:spPr>
          <a:xfrm>
            <a:off x="9549309" y="103418"/>
            <a:ext cx="2491388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4400" b="1" cap="none" spc="0" dirty="0" smtClean="0">
                <a:ln w="10160">
                  <a:solidFill>
                    <a:schemeClr val="accent4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RODOLFO</a:t>
            </a:r>
            <a:endParaRPr lang="pt-BR" sz="4400" b="1" cap="none" spc="0" dirty="0">
              <a:ln w="10160">
                <a:solidFill>
                  <a:schemeClr val="accent4">
                    <a:lumMod val="60000"/>
                    <a:lumOff val="40000"/>
                  </a:schemeClr>
                </a:solidFill>
                <a:prstDash val="solid"/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9" name="Picture 2" descr="Resultado de imagem para arduin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4767" y="2169295"/>
            <a:ext cx="1127425" cy="798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Resultado de imagem para INCUBADORA NEONATAL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5741" y="1594243"/>
            <a:ext cx="1078517" cy="1704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Conector de Seta Reta 13"/>
          <p:cNvCxnSpPr/>
          <p:nvPr/>
        </p:nvCxnSpPr>
        <p:spPr>
          <a:xfrm>
            <a:off x="2445388" y="2613534"/>
            <a:ext cx="1237724" cy="0"/>
          </a:xfrm>
          <a:prstGeom prst="straightConnector1">
            <a:avLst/>
          </a:prstGeom>
          <a:ln w="762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6" descr="Resultado de imagem para pc icon"/>
          <p:cNvPicPr>
            <a:picLocks noChangeAspect="1" noChangeArrowheads="1"/>
          </p:cNvPicPr>
          <p:nvPr/>
        </p:nvPicPr>
        <p:blipFill>
          <a:blip r:embed="rId7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7056" y="2103127"/>
            <a:ext cx="932370" cy="932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Conector de Seta Reta 16"/>
          <p:cNvCxnSpPr/>
          <p:nvPr/>
        </p:nvCxnSpPr>
        <p:spPr>
          <a:xfrm>
            <a:off x="5020728" y="2601371"/>
            <a:ext cx="675187" cy="0"/>
          </a:xfrm>
          <a:prstGeom prst="straightConnector1">
            <a:avLst/>
          </a:prstGeom>
          <a:ln w="762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/>
          <p:nvPr/>
        </p:nvCxnSpPr>
        <p:spPr>
          <a:xfrm>
            <a:off x="6845731" y="2609432"/>
            <a:ext cx="912381" cy="0"/>
          </a:xfrm>
          <a:prstGeom prst="straightConnector1">
            <a:avLst/>
          </a:prstGeom>
          <a:ln w="762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Agrupar 21"/>
          <p:cNvGrpSpPr/>
          <p:nvPr/>
        </p:nvGrpSpPr>
        <p:grpSpPr>
          <a:xfrm>
            <a:off x="5054328" y="1339036"/>
            <a:ext cx="641587" cy="1065034"/>
            <a:chOff x="5610926" y="907462"/>
            <a:chExt cx="914479" cy="1518036"/>
          </a:xfrm>
        </p:grpSpPr>
        <p:pic>
          <p:nvPicPr>
            <p:cNvPr id="23" name="Imagem 22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10926" y="907462"/>
              <a:ext cx="914479" cy="1518036"/>
            </a:xfrm>
            <a:prstGeom prst="rect">
              <a:avLst/>
            </a:prstGeom>
          </p:spPr>
        </p:pic>
        <p:pic>
          <p:nvPicPr>
            <p:cNvPr id="24" name="Picture 26" descr="Resultado de imagem para usb text icon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84831" y="994238"/>
              <a:ext cx="735704" cy="7357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6" name="Imagem 2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5370" y="1339036"/>
            <a:ext cx="641587" cy="1065034"/>
          </a:xfrm>
          <a:prstGeom prst="rect">
            <a:avLst/>
          </a:prstGeom>
        </p:spPr>
      </p:pic>
      <p:sp>
        <p:nvSpPr>
          <p:cNvPr id="31" name="Retângulo 30"/>
          <p:cNvSpPr/>
          <p:nvPr/>
        </p:nvSpPr>
        <p:spPr>
          <a:xfrm>
            <a:off x="3549660" y="4247395"/>
            <a:ext cx="1903791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0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Aplicação final</a:t>
            </a:r>
            <a:endParaRPr lang="pt-BR" sz="20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sp>
        <p:nvSpPr>
          <p:cNvPr id="35" name="Retângulo 34"/>
          <p:cNvSpPr/>
          <p:nvPr/>
        </p:nvSpPr>
        <p:spPr>
          <a:xfrm>
            <a:off x="2235616" y="2687315"/>
            <a:ext cx="1657269" cy="41027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Sensor de temperatura e umidade</a:t>
            </a:r>
            <a:endParaRPr lang="pt-BR" sz="16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Light" panose="00000300000000000000" pitchFamily="50" charset="0"/>
            </a:endParaRPr>
          </a:p>
        </p:txBody>
      </p:sp>
      <p:sp>
        <p:nvSpPr>
          <p:cNvPr id="36" name="Retângulo 35"/>
          <p:cNvSpPr/>
          <p:nvPr/>
        </p:nvSpPr>
        <p:spPr>
          <a:xfrm>
            <a:off x="6450419" y="2663087"/>
            <a:ext cx="1657269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NodeJS</a:t>
            </a:r>
            <a:endParaRPr lang="pt-BR" sz="16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Light" panose="00000300000000000000" pitchFamily="50" charset="0"/>
            </a:endParaRPr>
          </a:p>
        </p:txBody>
      </p:sp>
      <p:sp>
        <p:nvSpPr>
          <p:cNvPr id="37" name="Retângulo 36"/>
          <p:cNvSpPr/>
          <p:nvPr/>
        </p:nvSpPr>
        <p:spPr>
          <a:xfrm>
            <a:off x="7671555" y="3907494"/>
            <a:ext cx="934407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NodeJS</a:t>
            </a:r>
            <a:endParaRPr lang="pt-BR" sz="16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Light" panose="00000300000000000000" pitchFamily="50" charset="0"/>
            </a:endParaRPr>
          </a:p>
        </p:txBody>
      </p:sp>
      <p:sp>
        <p:nvSpPr>
          <p:cNvPr id="38" name="Retângulo 37"/>
          <p:cNvSpPr/>
          <p:nvPr/>
        </p:nvSpPr>
        <p:spPr>
          <a:xfrm>
            <a:off x="4949905" y="2695518"/>
            <a:ext cx="836346" cy="23752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1600" b="0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Cabo USB</a:t>
            </a:r>
            <a:endParaRPr lang="pt-BR" sz="16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Light" panose="00000300000000000000" pitchFamily="50" charset="0"/>
            </a:endParaRPr>
          </a:p>
        </p:txBody>
      </p:sp>
      <p:pic>
        <p:nvPicPr>
          <p:cNvPr id="39" name="Picture 4" descr="Resultado de imagem para INCUBADORA NEONATAL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807" y="1749240"/>
            <a:ext cx="1078517" cy="1704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4" descr="Resultado de imagem para INCUBADORA NEONATAL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584" y="1915557"/>
            <a:ext cx="1078517" cy="1704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8" name="Agrupar 97"/>
          <p:cNvGrpSpPr/>
          <p:nvPr/>
        </p:nvGrpSpPr>
        <p:grpSpPr>
          <a:xfrm>
            <a:off x="6990006" y="1348016"/>
            <a:ext cx="641587" cy="1065034"/>
            <a:chOff x="6990006" y="1348016"/>
            <a:chExt cx="641587" cy="1065034"/>
          </a:xfrm>
        </p:grpSpPr>
        <p:pic>
          <p:nvPicPr>
            <p:cNvPr id="29" name="Imagem 28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0006" y="1348016"/>
              <a:ext cx="641587" cy="1065034"/>
            </a:xfrm>
            <a:prstGeom prst="rect">
              <a:avLst/>
            </a:prstGeom>
          </p:spPr>
        </p:pic>
        <p:pic>
          <p:nvPicPr>
            <p:cNvPr id="41" name="Picture 24" descr="Resultado de imagem para nodejs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64563" y="1405513"/>
              <a:ext cx="496379" cy="4963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6" name="Picture 2" descr="Resultado de imagem para dht11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00" t="15412" r="14200" b="15874"/>
          <a:stretch/>
        </p:blipFill>
        <p:spPr bwMode="auto">
          <a:xfrm>
            <a:off x="2808376" y="1405261"/>
            <a:ext cx="505609" cy="475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4" descr="Resultado de imagem para azure logo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8161" y="1690405"/>
            <a:ext cx="1277746" cy="369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Retângulo 47"/>
          <p:cNvSpPr/>
          <p:nvPr/>
        </p:nvSpPr>
        <p:spPr>
          <a:xfrm>
            <a:off x="8500739" y="2135034"/>
            <a:ext cx="250572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4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Banco de dados na nuvem</a:t>
            </a:r>
            <a:endParaRPr lang="pt-BR" sz="2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pic>
        <p:nvPicPr>
          <p:cNvPr id="49" name="Picture 16" descr="Resultado de imagem para SQL"/>
          <p:cNvPicPr>
            <a:picLocks noChangeAspect="1" noChangeArrowheads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91" r="28931"/>
          <a:stretch/>
        </p:blipFill>
        <p:spPr bwMode="auto">
          <a:xfrm>
            <a:off x="8748657" y="1518800"/>
            <a:ext cx="517643" cy="650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 descr="Resultado de imagem para pc icon"/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12305" b="89844" l="7813" r="89844">
                        <a14:foregroundMark x1="20313" y1="74219" x2="81055" y2="83398"/>
                        <a14:foregroundMark x1="30273" y1="84375" x2="67969" y2="79688"/>
                        <a14:foregroundMark x1="67969" y1="79688" x2="67969" y2="79688"/>
                        <a14:foregroundMark x1="18750" y1="83398" x2="18945" y2="78906"/>
                        <a14:foregroundMark x1="18945" y1="78711" x2="18945" y2="77148"/>
                        <a14:foregroundMark x1="18945" y1="75781" x2="18945" y2="75781"/>
                        <a14:foregroundMark x1="18945" y1="75781" x2="18945" y2="75781"/>
                        <a14:foregroundMark x1="27148" y1="84961" x2="15820" y2="75781"/>
                        <a14:foregroundMark x1="18555" y1="84180" x2="41602" y2="83789"/>
                        <a14:foregroundMark x1="41602" y1="83789" x2="41602" y2="83789"/>
                        <a14:foregroundMark x1="79492" y1="74023" x2="79492" y2="74023"/>
                        <a14:foregroundMark x1="81445" y1="84570" x2="74414" y2="73633"/>
                        <a14:foregroundMark x1="83789" y1="84570" x2="81836" y2="75977"/>
                        <a14:foregroundMark x1="81445" y1="25781" x2="37305" y2="50781"/>
                        <a14:foregroundMark x1="81250" y1="54688" x2="50781" y2="15625"/>
                        <a14:foregroundMark x1="50586" y1="55664" x2="83008" y2="33203"/>
                        <a14:foregroundMark x1="87695" y1="20313" x2="88477" y2="43750"/>
                        <a14:foregroundMark x1="82617" y1="60742" x2="14648" y2="60938"/>
                        <a14:foregroundMark x1="11914" y1="57031" x2="11719" y2="16992"/>
                        <a14:foregroundMark x1="13086" y1="15430" x2="85938" y2="16016"/>
                        <a14:foregroundMark x1="86914" y1="17773" x2="87695" y2="59570"/>
                        <a14:foregroundMark x1="88281" y1="59961" x2="11914" y2="59375"/>
                        <a14:foregroundMark x1="49219" y1="73633" x2="48633" y2="46094"/>
                        <a14:foregroundMark x1="82617" y1="84961" x2="27930" y2="83594"/>
                        <a14:foregroundMark x1="87305" y1="61523" x2="41406" y2="60938"/>
                        <a14:backgroundMark x1="43164" y1="66406" x2="39063" y2="68164"/>
                        <a14:backgroundMark x1="56836" y1="65430" x2="58398" y2="65430"/>
                        <a14:backgroundMark x1="58789" y1="66211" x2="55273" y2="64844"/>
                        <a14:backgroundMark x1="37500" y1="71875" x2="34375" y2="701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1136"/>
          <a:stretch/>
        </p:blipFill>
        <p:spPr bwMode="auto">
          <a:xfrm>
            <a:off x="5159310" y="4067629"/>
            <a:ext cx="2729217" cy="2425283"/>
          </a:xfrm>
          <a:prstGeom prst="rect">
            <a:avLst/>
          </a:prstGeom>
          <a:noFill/>
        </p:spPr>
      </p:pic>
      <p:pic>
        <p:nvPicPr>
          <p:cNvPr id="1034" name="Picture 10" descr="Imagem relacionada"/>
          <p:cNvPicPr>
            <a:picLocks noChangeAspect="1" noChangeArrowheads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5916" y="4817904"/>
            <a:ext cx="1421720" cy="1421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Retângulo 53"/>
          <p:cNvSpPr/>
          <p:nvPr/>
        </p:nvSpPr>
        <p:spPr>
          <a:xfrm>
            <a:off x="6673518" y="6396310"/>
            <a:ext cx="1317001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0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Usuário</a:t>
            </a:r>
            <a:endParaRPr lang="pt-BR" sz="20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sp>
        <p:nvSpPr>
          <p:cNvPr id="59" name="Retângulo 58"/>
          <p:cNvSpPr/>
          <p:nvPr/>
        </p:nvSpPr>
        <p:spPr>
          <a:xfrm>
            <a:off x="2808376" y="4647505"/>
            <a:ext cx="2564148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pt-BR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Sistema WEB responsivo centralizador de dados</a:t>
            </a:r>
            <a:endParaRPr lang="pt-BR" sz="16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Light" panose="00000300000000000000" pitchFamily="50" charset="0"/>
            </a:endParaRPr>
          </a:p>
        </p:txBody>
      </p:sp>
      <p:sp>
        <p:nvSpPr>
          <p:cNvPr id="60" name="Retângulo 59"/>
          <p:cNvSpPr/>
          <p:nvPr/>
        </p:nvSpPr>
        <p:spPr>
          <a:xfrm>
            <a:off x="3074286" y="5175332"/>
            <a:ext cx="2298238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pt-BR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Gerenciamento –</a:t>
            </a:r>
          </a:p>
          <a:p>
            <a:pPr algn="r"/>
            <a:r>
              <a:rPr lang="pt-BR" sz="1600" b="0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Gráficos –</a:t>
            </a:r>
          </a:p>
          <a:p>
            <a:pPr algn="r"/>
            <a:r>
              <a:rPr lang="pt-BR" sz="1600" b="0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Estatísticas –</a:t>
            </a:r>
          </a:p>
        </p:txBody>
      </p:sp>
      <p:pic>
        <p:nvPicPr>
          <p:cNvPr id="45" name="Imagem 44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2222" y="4864110"/>
            <a:ext cx="1699594" cy="1695293"/>
          </a:xfrm>
          <a:prstGeom prst="rect">
            <a:avLst/>
          </a:prstGeom>
        </p:spPr>
      </p:pic>
      <p:cxnSp>
        <p:nvCxnSpPr>
          <p:cNvPr id="99" name="Conector Angulado 98"/>
          <p:cNvCxnSpPr>
            <a:stCxn id="19" idx="0"/>
            <a:endCxn id="1030" idx="2"/>
          </p:cNvCxnSpPr>
          <p:nvPr/>
        </p:nvCxnSpPr>
        <p:spPr>
          <a:xfrm rot="5400000" flipH="1" flipV="1">
            <a:off x="7730545" y="2044575"/>
            <a:ext cx="816428" cy="3229681"/>
          </a:xfrm>
          <a:prstGeom prst="bentConnector3">
            <a:avLst>
              <a:gd name="adj1" fmla="val 50000"/>
            </a:avLst>
          </a:prstGeom>
          <a:ln w="762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2" name="Agrupar 111"/>
          <p:cNvGrpSpPr/>
          <p:nvPr/>
        </p:nvGrpSpPr>
        <p:grpSpPr>
          <a:xfrm>
            <a:off x="7789337" y="3293051"/>
            <a:ext cx="676318" cy="676318"/>
            <a:chOff x="5931978" y="2016121"/>
            <a:chExt cx="1055528" cy="1055528"/>
          </a:xfrm>
        </p:grpSpPr>
        <p:sp>
          <p:nvSpPr>
            <p:cNvPr id="113" name="Elipse 112"/>
            <p:cNvSpPr/>
            <p:nvPr/>
          </p:nvSpPr>
          <p:spPr>
            <a:xfrm>
              <a:off x="5931978" y="2016121"/>
              <a:ext cx="1055528" cy="105552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114" name="Picture 24" descr="Resultado de imagem para nodejs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11992" y="2185519"/>
              <a:ext cx="698463" cy="6984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5" name="Agrupar 114"/>
          <p:cNvGrpSpPr/>
          <p:nvPr/>
        </p:nvGrpSpPr>
        <p:grpSpPr>
          <a:xfrm rot="10800000">
            <a:off x="7819125" y="4136227"/>
            <a:ext cx="1856200" cy="1118192"/>
            <a:chOff x="6345195" y="4525282"/>
            <a:chExt cx="2578023" cy="1553025"/>
          </a:xfrm>
        </p:grpSpPr>
        <p:pic>
          <p:nvPicPr>
            <p:cNvPr id="116" name="Imagem 115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6857694" y="4012783"/>
              <a:ext cx="1553025" cy="2578023"/>
            </a:xfrm>
            <a:prstGeom prst="rect">
              <a:avLst/>
            </a:prstGeom>
          </p:spPr>
        </p:pic>
        <p:pic>
          <p:nvPicPr>
            <p:cNvPr id="117" name="Picture 20" descr="Resultado de imagem para html css javascript"/>
            <p:cNvPicPr>
              <a:picLocks noChangeAspect="1" noChangeArrowheads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6628142" y="4785199"/>
              <a:ext cx="980850" cy="8807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8" name="Retângulo 117"/>
          <p:cNvSpPr/>
          <p:nvPr/>
        </p:nvSpPr>
        <p:spPr>
          <a:xfrm>
            <a:off x="9746200" y="4258748"/>
            <a:ext cx="2564148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HTML</a:t>
            </a:r>
          </a:p>
          <a:p>
            <a:r>
              <a:rPr lang="pt-BR" sz="1600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CSS</a:t>
            </a:r>
          </a:p>
          <a:p>
            <a:r>
              <a:rPr lang="pt-BR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JAVASCRIPT</a:t>
            </a:r>
            <a:endParaRPr lang="pt-BR" sz="160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Light" panose="000003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5218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/>
          <p:cNvGrpSpPr/>
          <p:nvPr/>
        </p:nvGrpSpPr>
        <p:grpSpPr>
          <a:xfrm>
            <a:off x="0" y="0"/>
            <a:ext cx="12192000" cy="6863907"/>
            <a:chOff x="0" y="0"/>
            <a:chExt cx="12192000" cy="6863907"/>
          </a:xfrm>
        </p:grpSpPr>
        <p:pic>
          <p:nvPicPr>
            <p:cNvPr id="5" name="Picture 22" descr="http://www.correiodoestadoonline.com.br/arquivos/noticias/3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-80000"/>
                      </a14:imgEffect>
                      <a14:imgEffect>
                        <a14:brightnessContrast bright="-4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192000" cy="6863907"/>
            </a:xfrm>
            <a:prstGeom prst="rect">
              <a:avLst/>
            </a:prstGeom>
            <a:noFill/>
          </p:spPr>
        </p:pic>
        <p:sp>
          <p:nvSpPr>
            <p:cNvPr id="6" name="Retângulo 5"/>
            <p:cNvSpPr/>
            <p:nvPr/>
          </p:nvSpPr>
          <p:spPr>
            <a:xfrm>
              <a:off x="0" y="5907"/>
              <a:ext cx="12192000" cy="6858000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87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sp>
        <p:nvSpPr>
          <p:cNvPr id="7" name="Retângulo 6"/>
          <p:cNvSpPr/>
          <p:nvPr/>
        </p:nvSpPr>
        <p:spPr>
          <a:xfrm>
            <a:off x="126222" y="198787"/>
            <a:ext cx="9627378" cy="584775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pt-BR" sz="32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FERRAMENTAS DE DESENVOLVIMENTO</a:t>
            </a:r>
            <a:endParaRPr lang="pt-BR" sz="32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6510727C-C843-4D84-A07F-20F37366891D}"/>
              </a:ext>
            </a:extLst>
          </p:cNvPr>
          <p:cNvCxnSpPr/>
          <p:nvPr/>
        </p:nvCxnSpPr>
        <p:spPr>
          <a:xfrm>
            <a:off x="0" y="953059"/>
            <a:ext cx="6325704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Agrupar 17"/>
          <p:cNvGrpSpPr/>
          <p:nvPr/>
        </p:nvGrpSpPr>
        <p:grpSpPr>
          <a:xfrm>
            <a:off x="2555217" y="1989821"/>
            <a:ext cx="7081565" cy="1064663"/>
            <a:chOff x="2484236" y="1459754"/>
            <a:chExt cx="7081565" cy="1064663"/>
          </a:xfrm>
        </p:grpSpPr>
        <p:grpSp>
          <p:nvGrpSpPr>
            <p:cNvPr id="14" name="Agrupar 13"/>
            <p:cNvGrpSpPr/>
            <p:nvPr/>
          </p:nvGrpSpPr>
          <p:grpSpPr>
            <a:xfrm>
              <a:off x="2484236" y="1459754"/>
              <a:ext cx="1055528" cy="1055528"/>
              <a:chOff x="7395056" y="1698354"/>
              <a:chExt cx="1055528" cy="1055528"/>
            </a:xfrm>
          </p:grpSpPr>
          <p:sp>
            <p:nvSpPr>
              <p:cNvPr id="17" name="Elipse 16"/>
              <p:cNvSpPr/>
              <p:nvPr/>
            </p:nvSpPr>
            <p:spPr>
              <a:xfrm>
                <a:off x="7395056" y="1698354"/>
                <a:ext cx="1055528" cy="10555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pic>
            <p:nvPicPr>
              <p:cNvPr id="11" name="Picture 20" descr="Resultado de imagem para html css javascript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566790" y="1957207"/>
                <a:ext cx="712060" cy="63942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0" name="Agrupar 9"/>
            <p:cNvGrpSpPr/>
            <p:nvPr/>
          </p:nvGrpSpPr>
          <p:grpSpPr>
            <a:xfrm>
              <a:off x="4492915" y="1459754"/>
              <a:ext cx="1055528" cy="1055528"/>
              <a:chOff x="4202985" y="1698354"/>
              <a:chExt cx="1055528" cy="1055528"/>
            </a:xfrm>
          </p:grpSpPr>
          <p:sp>
            <p:nvSpPr>
              <p:cNvPr id="13" name="Elipse 12"/>
              <p:cNvSpPr/>
              <p:nvPr/>
            </p:nvSpPr>
            <p:spPr>
              <a:xfrm>
                <a:off x="4202985" y="1698354"/>
                <a:ext cx="1055528" cy="10555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pic>
            <p:nvPicPr>
              <p:cNvPr id="1034" name="Picture 10" descr="Resultado de imagem para bootstrap icon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51781" y="1907844"/>
                <a:ext cx="757936" cy="63654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5" name="Agrupar 14"/>
            <p:cNvGrpSpPr/>
            <p:nvPr/>
          </p:nvGrpSpPr>
          <p:grpSpPr>
            <a:xfrm>
              <a:off x="8510273" y="1459754"/>
              <a:ext cx="1055528" cy="1055528"/>
              <a:chOff x="5931978" y="2016121"/>
              <a:chExt cx="1055528" cy="1055528"/>
            </a:xfrm>
          </p:grpSpPr>
          <p:sp>
            <p:nvSpPr>
              <p:cNvPr id="24" name="Elipse 23"/>
              <p:cNvSpPr/>
              <p:nvPr/>
            </p:nvSpPr>
            <p:spPr>
              <a:xfrm>
                <a:off x="5931978" y="2016121"/>
                <a:ext cx="1055528" cy="10555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pic>
            <p:nvPicPr>
              <p:cNvPr id="25" name="Picture 24" descr="Resultado de imagem para nodejs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11992" y="2185519"/>
                <a:ext cx="698463" cy="6984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6" name="Agrupar 15"/>
            <p:cNvGrpSpPr/>
            <p:nvPr/>
          </p:nvGrpSpPr>
          <p:grpSpPr>
            <a:xfrm>
              <a:off x="6501594" y="1468889"/>
              <a:ext cx="1055528" cy="1055528"/>
              <a:chOff x="2066442" y="1698354"/>
              <a:chExt cx="1055528" cy="1055528"/>
            </a:xfrm>
          </p:grpSpPr>
          <p:sp>
            <p:nvSpPr>
              <p:cNvPr id="21" name="Elipse 20"/>
              <p:cNvSpPr/>
              <p:nvPr/>
            </p:nvSpPr>
            <p:spPr>
              <a:xfrm>
                <a:off x="2066442" y="1698354"/>
                <a:ext cx="1055528" cy="10555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pic>
            <p:nvPicPr>
              <p:cNvPr id="1036" name="Picture 12" descr="Resultado de imagem para jquery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14793" y="1846705"/>
                <a:ext cx="758825" cy="7588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29" name="Colchete Esquerdo 28"/>
          <p:cNvSpPr/>
          <p:nvPr/>
        </p:nvSpPr>
        <p:spPr>
          <a:xfrm rot="5400000" flipH="1">
            <a:off x="5946931" y="142611"/>
            <a:ext cx="312602" cy="6081540"/>
          </a:xfrm>
          <a:prstGeom prst="leftBracket">
            <a:avLst/>
          </a:prstGeom>
          <a:ln w="571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31" name="Conector reto 30"/>
          <p:cNvCxnSpPr/>
          <p:nvPr/>
        </p:nvCxnSpPr>
        <p:spPr>
          <a:xfrm flipV="1">
            <a:off x="5086487" y="3004562"/>
            <a:ext cx="1" cy="360520"/>
          </a:xfrm>
          <a:prstGeom prst="line">
            <a:avLst/>
          </a:prstGeom>
          <a:ln w="571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to 43"/>
          <p:cNvCxnSpPr/>
          <p:nvPr/>
        </p:nvCxnSpPr>
        <p:spPr>
          <a:xfrm flipV="1">
            <a:off x="7115243" y="3007883"/>
            <a:ext cx="1" cy="360520"/>
          </a:xfrm>
          <a:prstGeom prst="line">
            <a:avLst/>
          </a:prstGeom>
          <a:ln w="571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to 45"/>
          <p:cNvCxnSpPr/>
          <p:nvPr/>
        </p:nvCxnSpPr>
        <p:spPr>
          <a:xfrm flipV="1">
            <a:off x="6096000" y="3328820"/>
            <a:ext cx="7232" cy="382242"/>
          </a:xfrm>
          <a:prstGeom prst="line">
            <a:avLst/>
          </a:prstGeom>
          <a:ln w="571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tângulo 47"/>
          <p:cNvSpPr/>
          <p:nvPr/>
        </p:nvSpPr>
        <p:spPr>
          <a:xfrm>
            <a:off x="4334607" y="1609230"/>
            <a:ext cx="1503759" cy="369332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BOOTSTRAP</a:t>
            </a:r>
            <a:endParaRPr lang="pt-BR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Light" panose="00000300000000000000" pitchFamily="50" charset="0"/>
            </a:endParaRPr>
          </a:p>
        </p:txBody>
      </p:sp>
      <p:sp>
        <p:nvSpPr>
          <p:cNvPr id="49" name="Retângulo 48"/>
          <p:cNvSpPr/>
          <p:nvPr/>
        </p:nvSpPr>
        <p:spPr>
          <a:xfrm>
            <a:off x="6348458" y="1609230"/>
            <a:ext cx="1503759" cy="369332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JQUERY</a:t>
            </a:r>
            <a:endParaRPr lang="pt-BR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Light" panose="00000300000000000000" pitchFamily="50" charset="0"/>
            </a:endParaRPr>
          </a:p>
        </p:txBody>
      </p:sp>
      <p:sp>
        <p:nvSpPr>
          <p:cNvPr id="50" name="Retângulo 49"/>
          <p:cNvSpPr/>
          <p:nvPr/>
        </p:nvSpPr>
        <p:spPr>
          <a:xfrm>
            <a:off x="8357138" y="1609230"/>
            <a:ext cx="1503759" cy="369332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NODEJS</a:t>
            </a:r>
            <a:endParaRPr lang="pt-BR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Light" panose="00000300000000000000" pitchFamily="50" charset="0"/>
            </a:endParaRPr>
          </a:p>
        </p:txBody>
      </p:sp>
      <p:sp>
        <p:nvSpPr>
          <p:cNvPr id="51" name="Retângulo 50"/>
          <p:cNvSpPr/>
          <p:nvPr/>
        </p:nvSpPr>
        <p:spPr>
          <a:xfrm>
            <a:off x="1074396" y="2046785"/>
            <a:ext cx="1503759" cy="923330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pt-BR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HTML</a:t>
            </a:r>
          </a:p>
          <a:p>
            <a:pPr algn="r"/>
            <a:r>
              <a:rPr lang="pt-BR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CSS</a:t>
            </a:r>
          </a:p>
          <a:p>
            <a:pPr algn="r"/>
            <a:r>
              <a:rPr lang="pt-BR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JAVASCRIPT</a:t>
            </a:r>
          </a:p>
        </p:txBody>
      </p:sp>
      <p:grpSp>
        <p:nvGrpSpPr>
          <p:cNvPr id="40" name="Agrupar 39"/>
          <p:cNvGrpSpPr/>
          <p:nvPr/>
        </p:nvGrpSpPr>
        <p:grpSpPr>
          <a:xfrm>
            <a:off x="5575468" y="3639781"/>
            <a:ext cx="1055528" cy="1055528"/>
            <a:chOff x="6096000" y="5320219"/>
            <a:chExt cx="1055528" cy="1055528"/>
          </a:xfrm>
        </p:grpSpPr>
        <p:sp>
          <p:nvSpPr>
            <p:cNvPr id="23" name="Elipse 22"/>
            <p:cNvSpPr/>
            <p:nvPr/>
          </p:nvSpPr>
          <p:spPr>
            <a:xfrm>
              <a:off x="6096000" y="5320219"/>
              <a:ext cx="1055528" cy="1055528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299BC6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1038" name="Picture 14" descr="Resultado de imagem para visual studio code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17289" y="5542785"/>
              <a:ext cx="612950" cy="6103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9" name="Retângulo 58"/>
          <p:cNvSpPr/>
          <p:nvPr/>
        </p:nvSpPr>
        <p:spPr>
          <a:xfrm>
            <a:off x="5148049" y="4715930"/>
            <a:ext cx="1945524" cy="707886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0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VISUAL STUDIO CODE</a:t>
            </a:r>
            <a:endParaRPr lang="pt-BR" sz="20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sp>
        <p:nvSpPr>
          <p:cNvPr id="60" name="Retângulo 59"/>
          <p:cNvSpPr/>
          <p:nvPr/>
        </p:nvSpPr>
        <p:spPr>
          <a:xfrm>
            <a:off x="2343700" y="5443417"/>
            <a:ext cx="1945524" cy="707886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0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MICROSOFT AZURE</a:t>
            </a:r>
            <a:endParaRPr lang="pt-BR" sz="20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sp>
        <p:nvSpPr>
          <p:cNvPr id="66" name="Retângulo 65"/>
          <p:cNvSpPr/>
          <p:nvPr/>
        </p:nvSpPr>
        <p:spPr>
          <a:xfrm>
            <a:off x="7875435" y="5443417"/>
            <a:ext cx="1945524" cy="400110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0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ARDUINO</a:t>
            </a:r>
            <a:endParaRPr lang="pt-BR" sz="20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cxnSp>
        <p:nvCxnSpPr>
          <p:cNvPr id="71" name="Conector reto 70"/>
          <p:cNvCxnSpPr>
            <a:endCxn id="54" idx="2"/>
          </p:cNvCxnSpPr>
          <p:nvPr/>
        </p:nvCxnSpPr>
        <p:spPr>
          <a:xfrm>
            <a:off x="9391599" y="4882263"/>
            <a:ext cx="939450" cy="5496"/>
          </a:xfrm>
          <a:prstGeom prst="line">
            <a:avLst/>
          </a:prstGeom>
          <a:ln w="571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reto 71"/>
          <p:cNvCxnSpPr>
            <a:stCxn id="67" idx="6"/>
            <a:endCxn id="57" idx="2"/>
          </p:cNvCxnSpPr>
          <p:nvPr/>
        </p:nvCxnSpPr>
        <p:spPr>
          <a:xfrm flipV="1">
            <a:off x="1835548" y="4874614"/>
            <a:ext cx="954453" cy="7923"/>
          </a:xfrm>
          <a:prstGeom prst="line">
            <a:avLst/>
          </a:prstGeom>
          <a:ln w="571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Agrupar 40"/>
          <p:cNvGrpSpPr/>
          <p:nvPr/>
        </p:nvGrpSpPr>
        <p:grpSpPr>
          <a:xfrm>
            <a:off x="2790001" y="4346850"/>
            <a:ext cx="1055528" cy="1055528"/>
            <a:chOff x="254672" y="4204405"/>
            <a:chExt cx="1055528" cy="1055528"/>
          </a:xfrm>
        </p:grpSpPr>
        <p:sp>
          <p:nvSpPr>
            <p:cNvPr id="57" name="Elipse 56"/>
            <p:cNvSpPr/>
            <p:nvPr/>
          </p:nvSpPr>
          <p:spPr>
            <a:xfrm>
              <a:off x="254672" y="4204405"/>
              <a:ext cx="1055528" cy="1055528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299BC6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56" name="Picture 4" descr="Resultado de imagem para azure logo"/>
            <p:cNvPicPr>
              <a:picLocks noChangeAspect="1" noChangeArrowheads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1876"/>
            <a:stretch/>
          </p:blipFill>
          <p:spPr bwMode="auto">
            <a:xfrm>
              <a:off x="438388" y="4427084"/>
              <a:ext cx="688095" cy="5217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2" name="Agrupar 61"/>
          <p:cNvGrpSpPr/>
          <p:nvPr/>
        </p:nvGrpSpPr>
        <p:grpSpPr>
          <a:xfrm>
            <a:off x="8336071" y="4354499"/>
            <a:ext cx="1055528" cy="1055528"/>
            <a:chOff x="3086652" y="1482407"/>
            <a:chExt cx="1055528" cy="1055528"/>
          </a:xfrm>
        </p:grpSpPr>
        <p:sp>
          <p:nvSpPr>
            <p:cNvPr id="63" name="Elipse 62"/>
            <p:cNvSpPr/>
            <p:nvPr/>
          </p:nvSpPr>
          <p:spPr>
            <a:xfrm>
              <a:off x="3086652" y="1482407"/>
              <a:ext cx="1055528" cy="1055528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299BC6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64" name="Picture 8" descr="Resultado de imagem para ARDUINO LOGO"/>
            <p:cNvPicPr>
              <a:picLocks noChangeAspect="1" noChangeArrowheads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986" t="9633" r="18680" b="8700"/>
            <a:stretch/>
          </p:blipFill>
          <p:spPr bwMode="auto">
            <a:xfrm>
              <a:off x="3199734" y="1742810"/>
              <a:ext cx="829364" cy="5347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3" name="Agrupar 42"/>
          <p:cNvGrpSpPr/>
          <p:nvPr/>
        </p:nvGrpSpPr>
        <p:grpSpPr>
          <a:xfrm>
            <a:off x="10331049" y="4359995"/>
            <a:ext cx="1055528" cy="1055528"/>
            <a:chOff x="10923170" y="945514"/>
            <a:chExt cx="1055528" cy="1055528"/>
          </a:xfrm>
        </p:grpSpPr>
        <p:sp>
          <p:nvSpPr>
            <p:cNvPr id="54" name="Elipse 53"/>
            <p:cNvSpPr/>
            <p:nvPr/>
          </p:nvSpPr>
          <p:spPr>
            <a:xfrm>
              <a:off x="10923170" y="945514"/>
              <a:ext cx="1055528" cy="105552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1042" name="Picture 18" descr="Resultado de imagem para C#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01956" y="1124300"/>
              <a:ext cx="697956" cy="6979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2" name="Agrupar 41"/>
          <p:cNvGrpSpPr/>
          <p:nvPr/>
        </p:nvGrpSpPr>
        <p:grpSpPr>
          <a:xfrm>
            <a:off x="780020" y="4354773"/>
            <a:ext cx="1055528" cy="1055528"/>
            <a:chOff x="6927539" y="4901188"/>
            <a:chExt cx="1055528" cy="1055528"/>
          </a:xfrm>
        </p:grpSpPr>
        <p:sp>
          <p:nvSpPr>
            <p:cNvPr id="67" name="Elipse 66"/>
            <p:cNvSpPr/>
            <p:nvPr/>
          </p:nvSpPr>
          <p:spPr>
            <a:xfrm>
              <a:off x="6927539" y="4901188"/>
              <a:ext cx="1055528" cy="1055528"/>
            </a:xfrm>
            <a:prstGeom prst="ellipse">
              <a:avLst/>
            </a:prstGeom>
            <a:solidFill>
              <a:schemeClr val="bg1"/>
            </a:solidFill>
            <a:ln w="762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1040" name="Picture 16" descr="Resultado de imagem para SQL"/>
            <p:cNvPicPr>
              <a:picLocks noChangeAspect="1" noChangeArrowheads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291" r="28931"/>
            <a:stretch/>
          </p:blipFill>
          <p:spPr bwMode="auto">
            <a:xfrm>
              <a:off x="7196481" y="5103704"/>
              <a:ext cx="517643" cy="6504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8" name="Retângulo 77"/>
          <p:cNvSpPr/>
          <p:nvPr/>
        </p:nvSpPr>
        <p:spPr>
          <a:xfrm>
            <a:off x="555903" y="3967590"/>
            <a:ext cx="1503759" cy="369332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SQL</a:t>
            </a:r>
            <a:endParaRPr lang="pt-BR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Light" panose="00000300000000000000" pitchFamily="50" charset="0"/>
            </a:endParaRPr>
          </a:p>
        </p:txBody>
      </p:sp>
      <p:sp>
        <p:nvSpPr>
          <p:cNvPr id="83" name="Retângulo 82"/>
          <p:cNvSpPr/>
          <p:nvPr/>
        </p:nvSpPr>
        <p:spPr>
          <a:xfrm>
            <a:off x="10576188" y="4004008"/>
            <a:ext cx="561378" cy="369332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C#</a:t>
            </a:r>
            <a:endParaRPr lang="pt-BR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Light" panose="00000300000000000000" pitchFamily="50" charset="0"/>
            </a:endParaRPr>
          </a:p>
        </p:txBody>
      </p:sp>
      <p:sp>
        <p:nvSpPr>
          <p:cNvPr id="53" name="Retângulo 52"/>
          <p:cNvSpPr/>
          <p:nvPr/>
        </p:nvSpPr>
        <p:spPr>
          <a:xfrm>
            <a:off x="9549309" y="103418"/>
            <a:ext cx="2491388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4400" b="1" cap="none" spc="0" dirty="0" smtClean="0">
                <a:ln w="10160">
                  <a:solidFill>
                    <a:schemeClr val="accent4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RODOLFO</a:t>
            </a:r>
            <a:endParaRPr lang="pt-BR" sz="4400" b="1" cap="none" spc="0" dirty="0">
              <a:ln w="10160">
                <a:solidFill>
                  <a:schemeClr val="accent4">
                    <a:lumMod val="60000"/>
                    <a:lumOff val="40000"/>
                  </a:schemeClr>
                </a:solidFill>
                <a:prstDash val="solid"/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61503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/>
          <p:cNvGrpSpPr/>
          <p:nvPr/>
        </p:nvGrpSpPr>
        <p:grpSpPr>
          <a:xfrm>
            <a:off x="0" y="-5907"/>
            <a:ext cx="12192000" cy="6863907"/>
            <a:chOff x="0" y="0"/>
            <a:chExt cx="12192000" cy="6863907"/>
          </a:xfrm>
        </p:grpSpPr>
        <p:pic>
          <p:nvPicPr>
            <p:cNvPr id="5" name="Picture 22" descr="http://www.correiodoestadoonline.com.br/arquivos/noticias/3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-80000"/>
                      </a14:imgEffect>
                      <a14:imgEffect>
                        <a14:brightnessContrast bright="-4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192000" cy="6863907"/>
            </a:xfrm>
            <a:prstGeom prst="rect">
              <a:avLst/>
            </a:prstGeom>
            <a:noFill/>
          </p:spPr>
        </p:pic>
        <p:sp>
          <p:nvSpPr>
            <p:cNvPr id="6" name="Retângulo 5"/>
            <p:cNvSpPr/>
            <p:nvPr/>
          </p:nvSpPr>
          <p:spPr>
            <a:xfrm>
              <a:off x="0" y="5907"/>
              <a:ext cx="12192000" cy="6858000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87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sp>
        <p:nvSpPr>
          <p:cNvPr id="11" name="Retângulo 10"/>
          <p:cNvSpPr/>
          <p:nvPr/>
        </p:nvSpPr>
        <p:spPr>
          <a:xfrm>
            <a:off x="126222" y="198787"/>
            <a:ext cx="9627378" cy="584775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pt-BR" sz="32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RESPONSIVO</a:t>
            </a:r>
            <a:endParaRPr lang="pt-BR" sz="32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6510727C-C843-4D84-A07F-20F37366891D}"/>
              </a:ext>
            </a:extLst>
          </p:cNvPr>
          <p:cNvCxnSpPr/>
          <p:nvPr/>
        </p:nvCxnSpPr>
        <p:spPr>
          <a:xfrm>
            <a:off x="0" y="953059"/>
            <a:ext cx="6325704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4" name="Picture 6" descr="Resultado de imagem para MONITOR VECTO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7752" y="1577931"/>
            <a:ext cx="5769106" cy="4485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Resultado de imagem para TABLET VECTOR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50" t="5208" r="16628" b="5533"/>
          <a:stretch/>
        </p:blipFill>
        <p:spPr bwMode="auto">
          <a:xfrm>
            <a:off x="7534960" y="2912193"/>
            <a:ext cx="2467074" cy="3275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Resultado de imagem para IPHONE VECTOR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3244" y="4025899"/>
            <a:ext cx="1038599" cy="2170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tângulo 12"/>
          <p:cNvSpPr/>
          <p:nvPr/>
        </p:nvSpPr>
        <p:spPr>
          <a:xfrm>
            <a:off x="9549309" y="103418"/>
            <a:ext cx="2491388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4400" b="1" cap="none" spc="0" dirty="0" smtClean="0">
                <a:ln w="10160">
                  <a:solidFill>
                    <a:schemeClr val="accent4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RODOLFO</a:t>
            </a:r>
            <a:endParaRPr lang="pt-BR" sz="4400" b="1" cap="none" spc="0" dirty="0">
              <a:ln w="10160">
                <a:solidFill>
                  <a:schemeClr val="accent4">
                    <a:lumMod val="60000"/>
                    <a:lumOff val="40000"/>
                  </a:schemeClr>
                </a:solidFill>
                <a:prstDash val="solid"/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08678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2" descr="http://www.correiodoestadoonline.com.br/arquivos/noticias/3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80000"/>
                    </a14:imgEffect>
                    <a14:imgEffect>
                      <a14:brightnessContrast bright="-4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63907"/>
          </a:xfrm>
          <a:prstGeom prst="rect">
            <a:avLst/>
          </a:prstGeom>
          <a:noFill/>
        </p:spPr>
      </p:pic>
      <p:sp>
        <p:nvSpPr>
          <p:cNvPr id="8" name="Retângulo 7"/>
          <p:cNvSpPr/>
          <p:nvPr/>
        </p:nvSpPr>
        <p:spPr>
          <a:xfrm>
            <a:off x="0" y="0"/>
            <a:ext cx="12192000" cy="6863907"/>
          </a:xfrm>
          <a:prstGeom prst="rect">
            <a:avLst/>
          </a:prstGeom>
          <a:solidFill>
            <a:schemeClr val="tx1">
              <a:alpha val="1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1" name="Elipse 20"/>
          <p:cNvSpPr/>
          <p:nvPr/>
        </p:nvSpPr>
        <p:spPr>
          <a:xfrm>
            <a:off x="3919022" y="577039"/>
            <a:ext cx="4353952" cy="435395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20" t="62755" r="13058" b="8894"/>
          <a:stretch/>
        </p:blipFill>
        <p:spPr>
          <a:xfrm>
            <a:off x="4603748" y="3066346"/>
            <a:ext cx="2990852" cy="725624"/>
          </a:xfrm>
          <a:prstGeom prst="rect">
            <a:avLst/>
          </a:prstGeom>
        </p:spPr>
      </p:pic>
      <p:sp>
        <p:nvSpPr>
          <p:cNvPr id="15" name="Retângulo 14"/>
          <p:cNvSpPr/>
          <p:nvPr/>
        </p:nvSpPr>
        <p:spPr>
          <a:xfrm>
            <a:off x="2921943" y="5261869"/>
            <a:ext cx="6348109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36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DEMONSTRAÇÃO</a:t>
            </a:r>
            <a:endParaRPr lang="pt-BR" sz="36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pic>
        <p:nvPicPr>
          <p:cNvPr id="22" name="Imagem 21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506"/>
          <a:stretch/>
        </p:blipFill>
        <p:spPr>
          <a:xfrm>
            <a:off x="4854092" y="1520107"/>
            <a:ext cx="2483812" cy="1493444"/>
          </a:xfrm>
          <a:prstGeom prst="rect">
            <a:avLst/>
          </a:prstGeom>
        </p:spPr>
      </p:pic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6510727C-C843-4D84-A07F-20F37366891D}"/>
              </a:ext>
            </a:extLst>
          </p:cNvPr>
          <p:cNvCxnSpPr/>
          <p:nvPr/>
        </p:nvCxnSpPr>
        <p:spPr>
          <a:xfrm>
            <a:off x="5433530" y="5170077"/>
            <a:ext cx="13038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ângulo 10"/>
          <p:cNvSpPr/>
          <p:nvPr/>
        </p:nvSpPr>
        <p:spPr>
          <a:xfrm>
            <a:off x="9549309" y="103418"/>
            <a:ext cx="2491388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4400" b="1" cap="none" spc="0" dirty="0" smtClean="0">
                <a:ln w="10160">
                  <a:solidFill>
                    <a:schemeClr val="accent4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RODOLFO</a:t>
            </a:r>
            <a:endParaRPr lang="pt-BR" sz="4400" b="1" cap="none" spc="0" dirty="0">
              <a:ln w="10160">
                <a:solidFill>
                  <a:schemeClr val="accent4">
                    <a:lumMod val="60000"/>
                    <a:lumOff val="40000"/>
                  </a:schemeClr>
                </a:solidFill>
                <a:prstDash val="solid"/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52641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/>
          <p:cNvGrpSpPr/>
          <p:nvPr/>
        </p:nvGrpSpPr>
        <p:grpSpPr>
          <a:xfrm>
            <a:off x="0" y="-5907"/>
            <a:ext cx="12192000" cy="6863907"/>
            <a:chOff x="0" y="0"/>
            <a:chExt cx="12192000" cy="6863907"/>
          </a:xfrm>
        </p:grpSpPr>
        <p:pic>
          <p:nvPicPr>
            <p:cNvPr id="5" name="Picture 22" descr="http://www.correiodoestadoonline.com.br/arquivos/noticias/3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-80000"/>
                      </a14:imgEffect>
                      <a14:imgEffect>
                        <a14:brightnessContrast bright="-4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192000" cy="6863907"/>
            </a:xfrm>
            <a:prstGeom prst="rect">
              <a:avLst/>
            </a:prstGeom>
            <a:noFill/>
          </p:spPr>
        </p:pic>
        <p:sp>
          <p:nvSpPr>
            <p:cNvPr id="6" name="Retângulo 5"/>
            <p:cNvSpPr/>
            <p:nvPr/>
          </p:nvSpPr>
          <p:spPr>
            <a:xfrm>
              <a:off x="0" y="5907"/>
              <a:ext cx="12192000" cy="6858000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87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sp>
        <p:nvSpPr>
          <p:cNvPr id="11" name="Retângulo 10"/>
          <p:cNvSpPr/>
          <p:nvPr/>
        </p:nvSpPr>
        <p:spPr>
          <a:xfrm>
            <a:off x="126222" y="198787"/>
            <a:ext cx="9627378" cy="584775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pt-BR" sz="32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INSTALAÇÃO</a:t>
            </a:r>
            <a:endParaRPr lang="pt-BR" sz="32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6510727C-C843-4D84-A07F-20F37366891D}"/>
              </a:ext>
            </a:extLst>
          </p:cNvPr>
          <p:cNvCxnSpPr/>
          <p:nvPr/>
        </p:nvCxnSpPr>
        <p:spPr>
          <a:xfrm>
            <a:off x="0" y="953059"/>
            <a:ext cx="6325704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7"/>
          <p:cNvSpPr/>
          <p:nvPr/>
        </p:nvSpPr>
        <p:spPr>
          <a:xfrm>
            <a:off x="9534496" y="103418"/>
            <a:ext cx="2521010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4400" b="1" cap="none" spc="0" dirty="0" smtClean="0">
                <a:ln w="10160">
                  <a:solidFill>
                    <a:schemeClr val="accent1">
                      <a:lumMod val="75000"/>
                    </a:scheme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MATHEUS</a:t>
            </a:r>
            <a:endParaRPr lang="pt-BR" sz="4400" b="1" cap="none" spc="0" dirty="0">
              <a:ln w="10160">
                <a:solidFill>
                  <a:schemeClr val="accent1">
                    <a:lumMod val="75000"/>
                  </a:schemeClr>
                </a:solidFill>
                <a:prstDash val="solid"/>
              </a:ln>
              <a:solidFill>
                <a:schemeClr val="accent1">
                  <a:lumMod val="75000"/>
                </a:schemeClr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16125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/>
          <p:cNvGrpSpPr/>
          <p:nvPr/>
        </p:nvGrpSpPr>
        <p:grpSpPr>
          <a:xfrm>
            <a:off x="0" y="-5907"/>
            <a:ext cx="12192000" cy="6863907"/>
            <a:chOff x="0" y="0"/>
            <a:chExt cx="12192000" cy="6863907"/>
          </a:xfrm>
        </p:grpSpPr>
        <p:pic>
          <p:nvPicPr>
            <p:cNvPr id="5" name="Picture 22" descr="http://www.correiodoestadoonline.com.br/arquivos/noticias/3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-80000"/>
                      </a14:imgEffect>
                      <a14:imgEffect>
                        <a14:brightnessContrast bright="-4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192000" cy="6863907"/>
            </a:xfrm>
            <a:prstGeom prst="rect">
              <a:avLst/>
            </a:prstGeom>
            <a:noFill/>
          </p:spPr>
        </p:pic>
        <p:sp>
          <p:nvSpPr>
            <p:cNvPr id="6" name="Retângulo 5"/>
            <p:cNvSpPr/>
            <p:nvPr/>
          </p:nvSpPr>
          <p:spPr>
            <a:xfrm>
              <a:off x="0" y="5907"/>
              <a:ext cx="12192000" cy="6858000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87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sp>
        <p:nvSpPr>
          <p:cNvPr id="11" name="Retângulo 10"/>
          <p:cNvSpPr/>
          <p:nvPr/>
        </p:nvSpPr>
        <p:spPr>
          <a:xfrm>
            <a:off x="126222" y="198787"/>
            <a:ext cx="9627378" cy="584775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pt-BR" sz="32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PROCESSO DE ATENDIMENTO E SUPORTE</a:t>
            </a:r>
            <a:endParaRPr lang="pt-BR" sz="32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6510727C-C843-4D84-A07F-20F37366891D}"/>
              </a:ext>
            </a:extLst>
          </p:cNvPr>
          <p:cNvCxnSpPr/>
          <p:nvPr/>
        </p:nvCxnSpPr>
        <p:spPr>
          <a:xfrm>
            <a:off x="0" y="953059"/>
            <a:ext cx="6325704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m 6"/>
          <p:cNvPicPr/>
          <p:nvPr/>
        </p:nvPicPr>
        <p:blipFill>
          <a:blip r:embed="rId4"/>
          <a:stretch>
            <a:fillRect/>
          </a:stretch>
        </p:blipFill>
        <p:spPr>
          <a:xfrm>
            <a:off x="298061" y="1122557"/>
            <a:ext cx="11595878" cy="5565749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9534496" y="103418"/>
            <a:ext cx="2521010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4400" b="1" cap="none" spc="0" dirty="0" smtClean="0">
                <a:ln w="10160">
                  <a:solidFill>
                    <a:schemeClr val="accent1">
                      <a:lumMod val="75000"/>
                    </a:scheme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MATHEUS</a:t>
            </a:r>
            <a:endParaRPr lang="pt-BR" sz="4400" b="1" cap="none" spc="0" dirty="0">
              <a:ln w="10160">
                <a:solidFill>
                  <a:schemeClr val="accent1">
                    <a:lumMod val="75000"/>
                  </a:schemeClr>
                </a:solidFill>
                <a:prstDash val="solid"/>
              </a:ln>
              <a:solidFill>
                <a:schemeClr val="accent1">
                  <a:lumMod val="75000"/>
                </a:schemeClr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87551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/>
          <p:cNvGrpSpPr/>
          <p:nvPr/>
        </p:nvGrpSpPr>
        <p:grpSpPr>
          <a:xfrm>
            <a:off x="0" y="-5907"/>
            <a:ext cx="12192000" cy="6863907"/>
            <a:chOff x="0" y="0"/>
            <a:chExt cx="12192000" cy="6863907"/>
          </a:xfrm>
        </p:grpSpPr>
        <p:pic>
          <p:nvPicPr>
            <p:cNvPr id="5" name="Picture 22" descr="http://www.correiodoestadoonline.com.br/arquivos/noticias/3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-80000"/>
                      </a14:imgEffect>
                      <a14:imgEffect>
                        <a14:brightnessContrast bright="-4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192000" cy="6863907"/>
            </a:xfrm>
            <a:prstGeom prst="rect">
              <a:avLst/>
            </a:prstGeom>
            <a:noFill/>
          </p:spPr>
        </p:pic>
        <p:sp>
          <p:nvSpPr>
            <p:cNvPr id="6" name="Retângulo 5"/>
            <p:cNvSpPr/>
            <p:nvPr/>
          </p:nvSpPr>
          <p:spPr>
            <a:xfrm>
              <a:off x="0" y="5907"/>
              <a:ext cx="12192000" cy="6858000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87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sp>
        <p:nvSpPr>
          <p:cNvPr id="11" name="Retângulo 10"/>
          <p:cNvSpPr/>
          <p:nvPr/>
        </p:nvSpPr>
        <p:spPr>
          <a:xfrm>
            <a:off x="126222" y="198787"/>
            <a:ext cx="9627378" cy="584775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pt-BR" sz="32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FERRAMENTA DE HELPDESK</a:t>
            </a:r>
            <a:endParaRPr lang="pt-BR" sz="32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6510727C-C843-4D84-A07F-20F37366891D}"/>
              </a:ext>
            </a:extLst>
          </p:cNvPr>
          <p:cNvCxnSpPr/>
          <p:nvPr/>
        </p:nvCxnSpPr>
        <p:spPr>
          <a:xfrm>
            <a:off x="0" y="953059"/>
            <a:ext cx="6325704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lipse 7"/>
          <p:cNvSpPr/>
          <p:nvPr/>
        </p:nvSpPr>
        <p:spPr>
          <a:xfrm>
            <a:off x="1162350" y="2057400"/>
            <a:ext cx="3644106" cy="3644106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00"/>
          <a:stretch/>
        </p:blipFill>
        <p:spPr>
          <a:xfrm>
            <a:off x="1560415" y="3200962"/>
            <a:ext cx="2847975" cy="1356981"/>
          </a:xfrm>
          <a:prstGeom prst="rect">
            <a:avLst/>
          </a:prstGeom>
        </p:spPr>
      </p:pic>
      <p:sp>
        <p:nvSpPr>
          <p:cNvPr id="14" name="Retângulo 13"/>
          <p:cNvSpPr/>
          <p:nvPr/>
        </p:nvSpPr>
        <p:spPr>
          <a:xfrm>
            <a:off x="9534496" y="103418"/>
            <a:ext cx="2521010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4400" b="1" cap="none" spc="0" dirty="0" smtClean="0">
                <a:ln w="10160">
                  <a:solidFill>
                    <a:schemeClr val="accent1">
                      <a:lumMod val="75000"/>
                    </a:scheme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MATHEUS</a:t>
            </a:r>
            <a:endParaRPr lang="pt-BR" sz="4400" b="1" cap="none" spc="0" dirty="0">
              <a:ln w="10160">
                <a:solidFill>
                  <a:schemeClr val="accent1">
                    <a:lumMod val="75000"/>
                  </a:schemeClr>
                </a:solidFill>
                <a:prstDash val="solid"/>
              </a:ln>
              <a:solidFill>
                <a:schemeClr val="accent1">
                  <a:lumMod val="75000"/>
                </a:schemeClr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41533" y="2490352"/>
            <a:ext cx="5715389" cy="2778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584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0" y="0"/>
            <a:ext cx="12192000" cy="6863907"/>
          </a:xfrm>
          <a:prstGeom prst="rect">
            <a:avLst/>
          </a:prstGeom>
          <a:solidFill>
            <a:schemeClr val="tx1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0" y="-5907"/>
            <a:ext cx="12192000" cy="6863907"/>
          </a:xfrm>
          <a:prstGeom prst="rect">
            <a:avLst/>
          </a:prstGeom>
          <a:solidFill>
            <a:schemeClr val="tx1">
              <a:alpha val="1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Retângulo 14"/>
          <p:cNvSpPr/>
          <p:nvPr/>
        </p:nvSpPr>
        <p:spPr>
          <a:xfrm>
            <a:off x="2921943" y="5261869"/>
            <a:ext cx="6348109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4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SISTEMA MEDIDOR DE TEMPERATURA E</a:t>
            </a:r>
          </a:p>
          <a:p>
            <a:pPr algn="ctr"/>
            <a:r>
              <a:rPr lang="pt-BR" sz="24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UMIDADE COM ARDUÍNO</a:t>
            </a:r>
            <a:endParaRPr lang="pt-BR" sz="24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Light" panose="00000300000000000000" pitchFamily="50" charset="0"/>
            </a:endParaRP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6510727C-C843-4D84-A07F-20F37366891D}"/>
              </a:ext>
            </a:extLst>
          </p:cNvPr>
          <p:cNvCxnSpPr/>
          <p:nvPr/>
        </p:nvCxnSpPr>
        <p:spPr>
          <a:xfrm>
            <a:off x="5433530" y="5170077"/>
            <a:ext cx="13038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Agrupar 11"/>
          <p:cNvGrpSpPr/>
          <p:nvPr/>
        </p:nvGrpSpPr>
        <p:grpSpPr>
          <a:xfrm>
            <a:off x="3919022" y="577039"/>
            <a:ext cx="4353952" cy="4353952"/>
            <a:chOff x="3919022" y="577039"/>
            <a:chExt cx="4353952" cy="4353952"/>
          </a:xfrm>
        </p:grpSpPr>
        <p:sp>
          <p:nvSpPr>
            <p:cNvPr id="21" name="Elipse 20"/>
            <p:cNvSpPr/>
            <p:nvPr/>
          </p:nvSpPr>
          <p:spPr>
            <a:xfrm>
              <a:off x="3919022" y="577039"/>
              <a:ext cx="4353952" cy="435395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1026" name="Picture 2" descr="Resultado de imagem para ARDUINO UNO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23342" y="1739014"/>
              <a:ext cx="2145309" cy="15195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Resultado de imagem para thermometer icon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41294" y="2143980"/>
              <a:ext cx="1987223" cy="19872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Imagem 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4597" y="2173797"/>
              <a:ext cx="1960359" cy="1960359"/>
            </a:xfrm>
            <a:prstGeom prst="rect">
              <a:avLst/>
            </a:prstGeom>
          </p:spPr>
        </p:pic>
      </p:grpSp>
      <p:sp>
        <p:nvSpPr>
          <p:cNvPr id="13" name="Retângulo 12"/>
          <p:cNvSpPr/>
          <p:nvPr/>
        </p:nvSpPr>
        <p:spPr>
          <a:xfrm>
            <a:off x="10118375" y="103418"/>
            <a:ext cx="135325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4400" b="1" cap="none" spc="0" dirty="0" smtClean="0">
                <a:ln w="10160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YUDI</a:t>
            </a:r>
            <a:endParaRPr lang="pt-BR" sz="4400" b="1" cap="none" spc="0" dirty="0">
              <a:ln w="10160">
                <a:solidFill>
                  <a:srgbClr val="FF0000"/>
                </a:solidFill>
                <a:prstDash val="solid"/>
              </a:ln>
              <a:solidFill>
                <a:srgbClr val="FF00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36290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/>
          <p:cNvGrpSpPr/>
          <p:nvPr/>
        </p:nvGrpSpPr>
        <p:grpSpPr>
          <a:xfrm>
            <a:off x="0" y="-5907"/>
            <a:ext cx="12192000" cy="6863907"/>
            <a:chOff x="0" y="0"/>
            <a:chExt cx="12192000" cy="6863907"/>
          </a:xfrm>
        </p:grpSpPr>
        <p:pic>
          <p:nvPicPr>
            <p:cNvPr id="5" name="Picture 22" descr="http://www.correiodoestadoonline.com.br/arquivos/noticias/3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-80000"/>
                      </a14:imgEffect>
                      <a14:imgEffect>
                        <a14:brightnessContrast bright="-4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192000" cy="6863907"/>
            </a:xfrm>
            <a:prstGeom prst="rect">
              <a:avLst/>
            </a:prstGeom>
            <a:noFill/>
          </p:spPr>
        </p:pic>
        <p:sp>
          <p:nvSpPr>
            <p:cNvPr id="6" name="Retângulo 5"/>
            <p:cNvSpPr/>
            <p:nvPr/>
          </p:nvSpPr>
          <p:spPr>
            <a:xfrm>
              <a:off x="0" y="5907"/>
              <a:ext cx="12192000" cy="6858000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87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sp>
        <p:nvSpPr>
          <p:cNvPr id="11" name="Retângulo 10"/>
          <p:cNvSpPr/>
          <p:nvPr/>
        </p:nvSpPr>
        <p:spPr>
          <a:xfrm>
            <a:off x="126222" y="198787"/>
            <a:ext cx="9627378" cy="584775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pt-BR" sz="32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RESULTADOS</a:t>
            </a:r>
            <a:endParaRPr lang="pt-BR" sz="32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6510727C-C843-4D84-A07F-20F37366891D}"/>
              </a:ext>
            </a:extLst>
          </p:cNvPr>
          <p:cNvCxnSpPr/>
          <p:nvPr/>
        </p:nvCxnSpPr>
        <p:spPr>
          <a:xfrm>
            <a:off x="0" y="953059"/>
            <a:ext cx="6325704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tângulo 8"/>
          <p:cNvSpPr/>
          <p:nvPr/>
        </p:nvSpPr>
        <p:spPr>
          <a:xfrm>
            <a:off x="10118375" y="103418"/>
            <a:ext cx="135325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4400" b="1" cap="none" spc="0" dirty="0" smtClean="0">
                <a:ln w="10160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YUDI</a:t>
            </a:r>
            <a:endParaRPr lang="pt-BR" sz="4400" b="1" cap="none" spc="0" dirty="0">
              <a:ln w="10160">
                <a:solidFill>
                  <a:srgbClr val="FF0000"/>
                </a:solidFill>
                <a:prstDash val="solid"/>
              </a:ln>
              <a:solidFill>
                <a:srgbClr val="FF00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76567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/>
          <p:cNvGrpSpPr/>
          <p:nvPr/>
        </p:nvGrpSpPr>
        <p:grpSpPr>
          <a:xfrm>
            <a:off x="0" y="-5907"/>
            <a:ext cx="12192000" cy="6863907"/>
            <a:chOff x="0" y="0"/>
            <a:chExt cx="12192000" cy="6863907"/>
          </a:xfrm>
        </p:grpSpPr>
        <p:pic>
          <p:nvPicPr>
            <p:cNvPr id="5" name="Picture 22" descr="http://www.correiodoestadoonline.com.br/arquivos/noticias/3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-80000"/>
                      </a14:imgEffect>
                      <a14:imgEffect>
                        <a14:brightnessContrast bright="-4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192000" cy="6863907"/>
            </a:xfrm>
            <a:prstGeom prst="rect">
              <a:avLst/>
            </a:prstGeom>
            <a:noFill/>
          </p:spPr>
        </p:pic>
        <p:sp>
          <p:nvSpPr>
            <p:cNvPr id="6" name="Retângulo 5"/>
            <p:cNvSpPr/>
            <p:nvPr/>
          </p:nvSpPr>
          <p:spPr>
            <a:xfrm>
              <a:off x="0" y="5907"/>
              <a:ext cx="12192000" cy="6858000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87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sp>
        <p:nvSpPr>
          <p:cNvPr id="11" name="Retângulo 10"/>
          <p:cNvSpPr/>
          <p:nvPr/>
        </p:nvSpPr>
        <p:spPr>
          <a:xfrm>
            <a:off x="126222" y="198787"/>
            <a:ext cx="9627378" cy="584775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pt-BR" sz="32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PROCESSO DE APRENDIZAGEM COM O PROJETO</a:t>
            </a:r>
            <a:endParaRPr lang="pt-BR" sz="32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6510727C-C843-4D84-A07F-20F37366891D}"/>
              </a:ext>
            </a:extLst>
          </p:cNvPr>
          <p:cNvCxnSpPr/>
          <p:nvPr/>
        </p:nvCxnSpPr>
        <p:spPr>
          <a:xfrm>
            <a:off x="0" y="953059"/>
            <a:ext cx="6325704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tângulo 6"/>
          <p:cNvSpPr/>
          <p:nvPr/>
        </p:nvSpPr>
        <p:spPr>
          <a:xfrm>
            <a:off x="10118375" y="103418"/>
            <a:ext cx="135325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4400" b="1" cap="none" spc="0" dirty="0" smtClean="0">
                <a:ln w="10160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YUDI</a:t>
            </a:r>
            <a:endParaRPr lang="pt-BR" sz="4400" b="1" cap="none" spc="0" dirty="0">
              <a:ln w="10160">
                <a:solidFill>
                  <a:srgbClr val="FF0000"/>
                </a:solidFill>
                <a:prstDash val="solid"/>
              </a:ln>
              <a:solidFill>
                <a:srgbClr val="FF00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9952944" y="783562"/>
            <a:ext cx="1684115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4400" b="1" cap="none" spc="0" dirty="0" smtClean="0">
                <a:ln w="10160">
                  <a:solidFill>
                    <a:schemeClr val="accent6"/>
                  </a:solidFill>
                  <a:prstDash val="solid"/>
                </a:ln>
                <a:solidFill>
                  <a:schemeClr val="accent6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LUCAS</a:t>
            </a:r>
            <a:endParaRPr lang="pt-BR" sz="4400" b="1" cap="none" spc="0" dirty="0">
              <a:ln w="10160">
                <a:solidFill>
                  <a:schemeClr val="accent6"/>
                </a:solidFill>
                <a:prstDash val="solid"/>
              </a:ln>
              <a:solidFill>
                <a:schemeClr val="accent6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9549309" y="1440124"/>
            <a:ext cx="2491388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4400" b="1" cap="none" spc="0" dirty="0" smtClean="0">
                <a:ln w="10160">
                  <a:solidFill>
                    <a:schemeClr val="accent4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RODOLFO</a:t>
            </a:r>
            <a:endParaRPr lang="pt-BR" sz="4400" b="1" cap="none" spc="0" dirty="0">
              <a:ln w="10160">
                <a:solidFill>
                  <a:schemeClr val="accent4">
                    <a:lumMod val="60000"/>
                    <a:lumOff val="40000"/>
                  </a:schemeClr>
                </a:solidFill>
                <a:prstDash val="solid"/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9534496" y="2160186"/>
            <a:ext cx="2521010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4400" b="1" cap="none" spc="0" dirty="0" smtClean="0">
                <a:ln w="10160">
                  <a:solidFill>
                    <a:schemeClr val="accent1">
                      <a:lumMod val="75000"/>
                    </a:scheme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MATHEUS</a:t>
            </a:r>
            <a:endParaRPr lang="pt-BR" sz="4400" b="1" cap="none" spc="0" dirty="0">
              <a:ln w="10160">
                <a:solidFill>
                  <a:schemeClr val="accent1">
                    <a:lumMod val="75000"/>
                  </a:schemeClr>
                </a:solidFill>
                <a:prstDash val="solid"/>
              </a:ln>
              <a:solidFill>
                <a:schemeClr val="accent1">
                  <a:lumMod val="75000"/>
                </a:schemeClr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56256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Agrupar 9"/>
          <p:cNvGrpSpPr/>
          <p:nvPr/>
        </p:nvGrpSpPr>
        <p:grpSpPr>
          <a:xfrm>
            <a:off x="0" y="-5907"/>
            <a:ext cx="12192000" cy="6863907"/>
            <a:chOff x="0" y="0"/>
            <a:chExt cx="12192000" cy="6863907"/>
          </a:xfrm>
        </p:grpSpPr>
        <p:pic>
          <p:nvPicPr>
            <p:cNvPr id="13" name="Picture 22" descr="http://www.correiodoestadoonline.com.br/arquivos/noticias/3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-80000"/>
                      </a14:imgEffect>
                      <a14:imgEffect>
                        <a14:brightnessContrast bright="-4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192000" cy="6863907"/>
            </a:xfrm>
            <a:prstGeom prst="rect">
              <a:avLst/>
            </a:prstGeom>
            <a:noFill/>
          </p:spPr>
        </p:pic>
        <p:sp>
          <p:nvSpPr>
            <p:cNvPr id="14" name="Retângulo 13"/>
            <p:cNvSpPr/>
            <p:nvPr/>
          </p:nvSpPr>
          <p:spPr>
            <a:xfrm>
              <a:off x="0" y="5907"/>
              <a:ext cx="12192000" cy="6858000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87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pic>
        <p:nvPicPr>
          <p:cNvPr id="7" name="Imagem 6">
            <a:extLst>
              <a:ext uri="{FF2B5EF4-FFF2-40B4-BE49-F238E27FC236}">
                <a16:creationId xmlns:a16="http://schemas.microsoft.com/office/drawing/2014/main" id="{FE19BE6A-7136-4270-BC7B-F58B33793FE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9700" y="5696697"/>
            <a:ext cx="4292600" cy="1144693"/>
          </a:xfrm>
          <a:prstGeom prst="rect">
            <a:avLst/>
          </a:prstGeom>
          <a:effectLst/>
        </p:spPr>
      </p:pic>
      <p:sp>
        <p:nvSpPr>
          <p:cNvPr id="15" name="Retângulo 14"/>
          <p:cNvSpPr/>
          <p:nvPr/>
        </p:nvSpPr>
        <p:spPr>
          <a:xfrm>
            <a:off x="2139561" y="2393422"/>
            <a:ext cx="7912878" cy="1862048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pt-BR" sz="115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0BRIGADO!</a:t>
            </a:r>
            <a:endParaRPr lang="pt-BR" sz="115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pic>
        <p:nvPicPr>
          <p:cNvPr id="16" name="Picture 4" descr="Resultado de imagem para bandtec digital school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739"/>
          <a:stretch/>
        </p:blipFill>
        <p:spPr bwMode="auto">
          <a:xfrm>
            <a:off x="145593" y="103053"/>
            <a:ext cx="2445207" cy="849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Imagem 16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34"/>
          <a:stretch/>
        </p:blipFill>
        <p:spPr>
          <a:xfrm>
            <a:off x="9690100" y="-5907"/>
            <a:ext cx="2450842" cy="1093658"/>
          </a:xfrm>
          <a:prstGeom prst="rect">
            <a:avLst/>
          </a:prstGeom>
        </p:spPr>
      </p:pic>
      <p:sp>
        <p:nvSpPr>
          <p:cNvPr id="18" name="Retângulo 17"/>
          <p:cNvSpPr/>
          <p:nvPr/>
        </p:nvSpPr>
        <p:spPr>
          <a:xfrm>
            <a:off x="10118375" y="103418"/>
            <a:ext cx="135325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4400" b="1" cap="none" spc="0" dirty="0" smtClean="0">
                <a:ln w="10160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YUDI</a:t>
            </a:r>
            <a:endParaRPr lang="pt-BR" sz="4400" b="1" cap="none" spc="0" dirty="0">
              <a:ln w="10160">
                <a:solidFill>
                  <a:srgbClr val="FF0000"/>
                </a:solidFill>
                <a:prstDash val="solid"/>
              </a:ln>
              <a:solidFill>
                <a:srgbClr val="FF00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9" name="Retângulo 18"/>
          <p:cNvSpPr/>
          <p:nvPr/>
        </p:nvSpPr>
        <p:spPr>
          <a:xfrm>
            <a:off x="9952944" y="783562"/>
            <a:ext cx="1684115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4400" b="1" cap="none" spc="0" dirty="0" smtClean="0">
                <a:ln w="10160">
                  <a:solidFill>
                    <a:schemeClr val="accent6"/>
                  </a:solidFill>
                  <a:prstDash val="solid"/>
                </a:ln>
                <a:solidFill>
                  <a:schemeClr val="accent6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LUCAS</a:t>
            </a:r>
            <a:endParaRPr lang="pt-BR" sz="4400" b="1" cap="none" spc="0" dirty="0">
              <a:ln w="10160">
                <a:solidFill>
                  <a:schemeClr val="accent6"/>
                </a:solidFill>
                <a:prstDash val="solid"/>
              </a:ln>
              <a:solidFill>
                <a:schemeClr val="accent6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0" name="Retângulo 19"/>
          <p:cNvSpPr/>
          <p:nvPr/>
        </p:nvSpPr>
        <p:spPr>
          <a:xfrm>
            <a:off x="9549309" y="1440124"/>
            <a:ext cx="2491388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4400" b="1" cap="none" spc="0" dirty="0" smtClean="0">
                <a:ln w="10160">
                  <a:solidFill>
                    <a:schemeClr val="accent4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RODOLFO</a:t>
            </a:r>
            <a:endParaRPr lang="pt-BR" sz="4400" b="1" cap="none" spc="0" dirty="0">
              <a:ln w="10160">
                <a:solidFill>
                  <a:schemeClr val="accent4">
                    <a:lumMod val="60000"/>
                    <a:lumOff val="40000"/>
                  </a:schemeClr>
                </a:solidFill>
                <a:prstDash val="solid"/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9534496" y="2160186"/>
            <a:ext cx="2521010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4400" b="1" cap="none" spc="0" dirty="0" smtClean="0">
                <a:ln w="10160">
                  <a:solidFill>
                    <a:schemeClr val="accent1">
                      <a:lumMod val="75000"/>
                    </a:scheme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MATHEUS</a:t>
            </a:r>
            <a:endParaRPr lang="pt-BR" sz="4400" b="1" cap="none" spc="0" dirty="0">
              <a:ln w="10160">
                <a:solidFill>
                  <a:schemeClr val="accent1">
                    <a:lumMod val="75000"/>
                  </a:schemeClr>
                </a:solidFill>
                <a:prstDash val="solid"/>
              </a:ln>
              <a:solidFill>
                <a:schemeClr val="accent1">
                  <a:lumMod val="75000"/>
                </a:schemeClr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23740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2" descr="http://www.correiodoestadoonline.com.br/arquivos/noticias/3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80000"/>
                    </a14:imgEffect>
                    <a14:imgEffect>
                      <a14:brightnessContrast bright="-4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63907"/>
          </a:xfrm>
          <a:prstGeom prst="rect">
            <a:avLst/>
          </a:prstGeom>
          <a:noFill/>
        </p:spPr>
      </p:pic>
      <p:sp>
        <p:nvSpPr>
          <p:cNvPr id="3" name="Retângulo 2"/>
          <p:cNvSpPr/>
          <p:nvPr/>
        </p:nvSpPr>
        <p:spPr>
          <a:xfrm>
            <a:off x="0" y="5907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87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2" name="Agrupar 1"/>
          <p:cNvGrpSpPr/>
          <p:nvPr/>
        </p:nvGrpSpPr>
        <p:grpSpPr>
          <a:xfrm>
            <a:off x="1162350" y="2057400"/>
            <a:ext cx="3644106" cy="3644106"/>
            <a:chOff x="1251250" y="1804754"/>
            <a:chExt cx="4353952" cy="4353952"/>
          </a:xfrm>
        </p:grpSpPr>
        <p:sp>
          <p:nvSpPr>
            <p:cNvPr id="10" name="Elipse 9"/>
            <p:cNvSpPr/>
            <p:nvPr/>
          </p:nvSpPr>
          <p:spPr>
            <a:xfrm>
              <a:off x="1251250" y="1804754"/>
              <a:ext cx="4353952" cy="435395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1026" name="Picture 2" descr="Imagem relacionada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916" b="89929" l="6894" r="95356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235" t="2389" r="6849" b="18259"/>
            <a:stretch/>
          </p:blipFill>
          <p:spPr bwMode="auto">
            <a:xfrm>
              <a:off x="1814639" y="2596784"/>
              <a:ext cx="2363310" cy="15942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Imagem 16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715" t="9335" r="10598" b="11235"/>
            <a:stretch/>
          </p:blipFill>
          <p:spPr>
            <a:xfrm>
              <a:off x="2907004" y="3382599"/>
              <a:ext cx="1921071" cy="1845399"/>
            </a:xfrm>
            <a:prstGeom prst="rect">
              <a:avLst/>
            </a:prstGeom>
          </p:spPr>
        </p:pic>
      </p:grpSp>
      <p:sp>
        <p:nvSpPr>
          <p:cNvPr id="9" name="Retângulo 8"/>
          <p:cNvSpPr/>
          <p:nvPr/>
        </p:nvSpPr>
        <p:spPr>
          <a:xfrm>
            <a:off x="126222" y="198787"/>
            <a:ext cx="9627378" cy="584775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pt-BR" sz="32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CONTEXTO</a:t>
            </a:r>
            <a:endParaRPr lang="pt-BR" sz="32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6510727C-C843-4D84-A07F-20F37366891D}"/>
              </a:ext>
            </a:extLst>
          </p:cNvPr>
          <p:cNvCxnSpPr/>
          <p:nvPr/>
        </p:nvCxnSpPr>
        <p:spPr>
          <a:xfrm>
            <a:off x="0" y="953059"/>
            <a:ext cx="6325704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tângulo 11"/>
          <p:cNvSpPr/>
          <p:nvPr/>
        </p:nvSpPr>
        <p:spPr>
          <a:xfrm>
            <a:off x="9952944" y="103418"/>
            <a:ext cx="1684115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4400" b="1" cap="none" spc="0" dirty="0" smtClean="0">
                <a:ln w="10160">
                  <a:solidFill>
                    <a:schemeClr val="accent6"/>
                  </a:solidFill>
                  <a:prstDash val="solid"/>
                </a:ln>
                <a:solidFill>
                  <a:schemeClr val="accent6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LUCAS</a:t>
            </a:r>
            <a:endParaRPr lang="pt-BR" sz="4400" b="1" cap="none" spc="0" dirty="0">
              <a:ln w="10160">
                <a:solidFill>
                  <a:schemeClr val="accent6"/>
                </a:solidFill>
                <a:prstDash val="solid"/>
              </a:ln>
              <a:solidFill>
                <a:schemeClr val="accent6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73474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2" descr="http://www.correiodoestadoonline.com.br/arquivos/noticias/3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80000"/>
                    </a14:imgEffect>
                    <a14:imgEffect>
                      <a14:brightnessContrast bright="-4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63907"/>
          </a:xfrm>
          <a:prstGeom prst="rect">
            <a:avLst/>
          </a:prstGeom>
          <a:noFill/>
        </p:spPr>
      </p:pic>
      <p:sp>
        <p:nvSpPr>
          <p:cNvPr id="3" name="Retângulo 2"/>
          <p:cNvSpPr/>
          <p:nvPr/>
        </p:nvSpPr>
        <p:spPr>
          <a:xfrm>
            <a:off x="0" y="5907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87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Retângulo 8"/>
          <p:cNvSpPr/>
          <p:nvPr/>
        </p:nvSpPr>
        <p:spPr>
          <a:xfrm>
            <a:off x="126222" y="198787"/>
            <a:ext cx="9627378" cy="584775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pt-BR" sz="3200" b="1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JUSTIFICATIVA</a:t>
            </a:r>
            <a:endParaRPr lang="pt-BR" sz="32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6510727C-C843-4D84-A07F-20F37366891D}"/>
              </a:ext>
            </a:extLst>
          </p:cNvPr>
          <p:cNvCxnSpPr/>
          <p:nvPr/>
        </p:nvCxnSpPr>
        <p:spPr>
          <a:xfrm>
            <a:off x="0" y="953059"/>
            <a:ext cx="6325704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Agrupar 4"/>
          <p:cNvGrpSpPr/>
          <p:nvPr/>
        </p:nvGrpSpPr>
        <p:grpSpPr>
          <a:xfrm>
            <a:off x="1162350" y="2057400"/>
            <a:ext cx="3644106" cy="3644106"/>
            <a:chOff x="1162350" y="2057400"/>
            <a:chExt cx="3644106" cy="3644106"/>
          </a:xfrm>
        </p:grpSpPr>
        <p:sp>
          <p:nvSpPr>
            <p:cNvPr id="10" name="Elipse 9"/>
            <p:cNvSpPr/>
            <p:nvPr/>
          </p:nvSpPr>
          <p:spPr>
            <a:xfrm>
              <a:off x="1162350" y="2057400"/>
              <a:ext cx="3644106" cy="364410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12" name="Picture 2" descr="Resultado de imagem para MONEY vector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9550" y="2616200"/>
              <a:ext cx="2576459" cy="25764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3" name="Retângulo 12"/>
          <p:cNvSpPr/>
          <p:nvPr/>
        </p:nvSpPr>
        <p:spPr>
          <a:xfrm>
            <a:off x="9549309" y="103418"/>
            <a:ext cx="2491388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4400" b="1" cap="none" spc="0" dirty="0" smtClean="0">
                <a:ln w="10160">
                  <a:solidFill>
                    <a:schemeClr val="accent4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RODOLFO</a:t>
            </a:r>
            <a:endParaRPr lang="pt-BR" sz="4400" b="1" cap="none" spc="0" dirty="0">
              <a:ln w="10160">
                <a:solidFill>
                  <a:schemeClr val="accent4">
                    <a:lumMod val="60000"/>
                    <a:lumOff val="40000"/>
                  </a:schemeClr>
                </a:solidFill>
                <a:prstDash val="solid"/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39684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2" descr="http://www.correiodoestadoonline.com.br/arquivos/noticias/3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80000"/>
                    </a14:imgEffect>
                    <a14:imgEffect>
                      <a14:brightnessContrast bright="-4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63907"/>
          </a:xfrm>
          <a:prstGeom prst="rect">
            <a:avLst/>
          </a:prstGeom>
          <a:noFill/>
        </p:spPr>
      </p:pic>
      <p:sp>
        <p:nvSpPr>
          <p:cNvPr id="8" name="Retângulo 7"/>
          <p:cNvSpPr/>
          <p:nvPr/>
        </p:nvSpPr>
        <p:spPr>
          <a:xfrm>
            <a:off x="0" y="0"/>
            <a:ext cx="12192000" cy="6863907"/>
          </a:xfrm>
          <a:prstGeom prst="rect">
            <a:avLst/>
          </a:prstGeom>
          <a:solidFill>
            <a:schemeClr val="tx1">
              <a:alpha val="1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1" name="Elipse 20"/>
          <p:cNvSpPr/>
          <p:nvPr/>
        </p:nvSpPr>
        <p:spPr>
          <a:xfrm>
            <a:off x="3919022" y="577039"/>
            <a:ext cx="4353952" cy="435395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20" t="62755" r="13058" b="8894"/>
          <a:stretch/>
        </p:blipFill>
        <p:spPr>
          <a:xfrm>
            <a:off x="4603748" y="3066346"/>
            <a:ext cx="2990852" cy="725624"/>
          </a:xfrm>
          <a:prstGeom prst="rect">
            <a:avLst/>
          </a:prstGeom>
        </p:spPr>
      </p:pic>
      <p:sp>
        <p:nvSpPr>
          <p:cNvPr id="15" name="Retângulo 14"/>
          <p:cNvSpPr/>
          <p:nvPr/>
        </p:nvSpPr>
        <p:spPr>
          <a:xfrm>
            <a:off x="2921943" y="5261869"/>
            <a:ext cx="6348109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4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SISTEMA DE TEMPERATURA E UMIDADE PARA INCUBADORAS NEONATAL</a:t>
            </a:r>
            <a:endParaRPr lang="pt-BR" sz="24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Light" panose="00000300000000000000" pitchFamily="50" charset="0"/>
            </a:endParaRPr>
          </a:p>
        </p:txBody>
      </p:sp>
      <p:pic>
        <p:nvPicPr>
          <p:cNvPr id="22" name="Imagem 21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506"/>
          <a:stretch/>
        </p:blipFill>
        <p:spPr>
          <a:xfrm>
            <a:off x="4854092" y="1520107"/>
            <a:ext cx="2483812" cy="1493444"/>
          </a:xfrm>
          <a:prstGeom prst="rect">
            <a:avLst/>
          </a:prstGeom>
        </p:spPr>
      </p:pic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6510727C-C843-4D84-A07F-20F37366891D}"/>
              </a:ext>
            </a:extLst>
          </p:cNvPr>
          <p:cNvCxnSpPr/>
          <p:nvPr/>
        </p:nvCxnSpPr>
        <p:spPr>
          <a:xfrm>
            <a:off x="5433530" y="5170077"/>
            <a:ext cx="13038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tângulo 1"/>
          <p:cNvSpPr/>
          <p:nvPr/>
        </p:nvSpPr>
        <p:spPr>
          <a:xfrm>
            <a:off x="9534496" y="103418"/>
            <a:ext cx="2521010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4400" b="1" cap="none" spc="0" dirty="0" smtClean="0">
                <a:ln w="10160">
                  <a:solidFill>
                    <a:schemeClr val="accent1">
                      <a:lumMod val="75000"/>
                    </a:scheme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MATHEUS</a:t>
            </a:r>
            <a:endParaRPr lang="pt-BR" sz="4400" b="1" cap="none" spc="0" dirty="0">
              <a:ln w="10160">
                <a:solidFill>
                  <a:schemeClr val="accent1">
                    <a:lumMod val="75000"/>
                  </a:schemeClr>
                </a:solidFill>
                <a:prstDash val="solid"/>
              </a:ln>
              <a:solidFill>
                <a:schemeClr val="accent1">
                  <a:lumMod val="75000"/>
                </a:schemeClr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33605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Agrupar 5"/>
          <p:cNvGrpSpPr/>
          <p:nvPr/>
        </p:nvGrpSpPr>
        <p:grpSpPr>
          <a:xfrm>
            <a:off x="0" y="-5907"/>
            <a:ext cx="12192000" cy="6863907"/>
            <a:chOff x="0" y="0"/>
            <a:chExt cx="12192000" cy="6863907"/>
          </a:xfrm>
        </p:grpSpPr>
        <p:pic>
          <p:nvPicPr>
            <p:cNvPr id="4" name="Picture 22" descr="http://www.correiodoestadoonline.com.br/arquivos/noticias/3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-80000"/>
                      </a14:imgEffect>
                      <a14:imgEffect>
                        <a14:brightnessContrast bright="-4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192000" cy="6863907"/>
            </a:xfrm>
            <a:prstGeom prst="rect">
              <a:avLst/>
            </a:prstGeom>
            <a:noFill/>
          </p:spPr>
        </p:pic>
        <p:sp>
          <p:nvSpPr>
            <p:cNvPr id="5" name="Retângulo 4"/>
            <p:cNvSpPr/>
            <p:nvPr/>
          </p:nvSpPr>
          <p:spPr>
            <a:xfrm>
              <a:off x="0" y="5907"/>
              <a:ext cx="12192000" cy="6858000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87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7296620"/>
              </p:ext>
            </p:extLst>
          </p:nvPr>
        </p:nvGraphicFramePr>
        <p:xfrm>
          <a:off x="266700" y="1294689"/>
          <a:ext cx="6578600" cy="536086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8791">
                  <a:extLst>
                    <a:ext uri="{9D8B030D-6E8A-4147-A177-3AD203B41FA5}">
                      <a16:colId xmlns:a16="http://schemas.microsoft.com/office/drawing/2014/main" val="1568329710"/>
                    </a:ext>
                  </a:extLst>
                </a:gridCol>
                <a:gridCol w="4290817">
                  <a:extLst>
                    <a:ext uri="{9D8B030D-6E8A-4147-A177-3AD203B41FA5}">
                      <a16:colId xmlns:a16="http://schemas.microsoft.com/office/drawing/2014/main" val="1871891061"/>
                    </a:ext>
                  </a:extLst>
                </a:gridCol>
                <a:gridCol w="1978992">
                  <a:extLst>
                    <a:ext uri="{9D8B030D-6E8A-4147-A177-3AD203B41FA5}">
                      <a16:colId xmlns:a16="http://schemas.microsoft.com/office/drawing/2014/main" val="579065303"/>
                    </a:ext>
                  </a:extLst>
                </a:gridCol>
              </a:tblGrid>
              <a:tr h="29136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ID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REQUISITOS FUNCIONAIS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PRIORIDADE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38585819"/>
                  </a:ext>
                </a:extLst>
              </a:tr>
              <a:tr h="3663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1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A aplicação web terá sistema de login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Essencial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29273268"/>
                  </a:ext>
                </a:extLst>
              </a:tr>
              <a:tr h="61789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2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Para acessar o sistema o usuário deverá ter um cadastro prévio;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Essencial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39794314"/>
                  </a:ext>
                </a:extLst>
              </a:tr>
              <a:tr h="61789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3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Cada usuário terá um nível de acesso (Administradores, Médicos e Enfermeiros);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Essencial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91518698"/>
                  </a:ext>
                </a:extLst>
              </a:tr>
              <a:tr h="29136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4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O sistema deverá fazer o CRUD de incubadoras;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Essencial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25861265"/>
                  </a:ext>
                </a:extLst>
              </a:tr>
              <a:tr h="61789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5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O sistema deverá permitir o CRUD de recém-nascidos nas incubadoras;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Essencial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52575384"/>
                  </a:ext>
                </a:extLst>
              </a:tr>
              <a:tr h="94442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6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O sistema deverá obter temperatura e umidade das incubadoras físicas relacionadas  a cada incubadora cadastrada;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Essencial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75989410"/>
                  </a:ext>
                </a:extLst>
              </a:tr>
              <a:tr h="61789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7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O sistema deverá exibir dados de temperatura e umidade em forma de gráfico;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Essencial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77018614"/>
                  </a:ext>
                </a:extLst>
              </a:tr>
              <a:tr h="61789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8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O sistema deverá permitir dar alta a um recém-nascido seguido de um relatório;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Essencial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94745648"/>
                  </a:ext>
                </a:extLst>
              </a:tr>
              <a:tr h="3663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9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O ambiente web será totalmente responsivo;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Importante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45670915"/>
                  </a:ext>
                </a:extLst>
              </a:tr>
            </a:tbl>
          </a:graphicData>
        </a:graphic>
      </p:graphicFrame>
      <p:graphicFrame>
        <p:nvGraphicFramePr>
          <p:cNvPr id="10" name="Tabe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7710751"/>
              </p:ext>
            </p:extLst>
          </p:nvPr>
        </p:nvGraphicFramePr>
        <p:xfrm>
          <a:off x="7137676" y="1294689"/>
          <a:ext cx="4761948" cy="537238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3541">
                  <a:extLst>
                    <a:ext uri="{9D8B030D-6E8A-4147-A177-3AD203B41FA5}">
                      <a16:colId xmlns:a16="http://schemas.microsoft.com/office/drawing/2014/main" val="946642547"/>
                    </a:ext>
                  </a:extLst>
                </a:gridCol>
                <a:gridCol w="2508558">
                  <a:extLst>
                    <a:ext uri="{9D8B030D-6E8A-4147-A177-3AD203B41FA5}">
                      <a16:colId xmlns:a16="http://schemas.microsoft.com/office/drawing/2014/main" val="2882887969"/>
                    </a:ext>
                  </a:extLst>
                </a:gridCol>
                <a:gridCol w="1969849">
                  <a:extLst>
                    <a:ext uri="{9D8B030D-6E8A-4147-A177-3AD203B41FA5}">
                      <a16:colId xmlns:a16="http://schemas.microsoft.com/office/drawing/2014/main" val="1670058364"/>
                    </a:ext>
                  </a:extLst>
                </a:gridCol>
              </a:tblGrid>
              <a:tr h="27403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ID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REQUISITOS NÂO FUNCIONAIS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PRIORIDADE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13653519"/>
                  </a:ext>
                </a:extLst>
              </a:tr>
              <a:tr h="89348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1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O sistema ficará em produção em plataforma Cloud Azure com Windows Server;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Essencial 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42003131"/>
                  </a:ext>
                </a:extLst>
              </a:tr>
              <a:tr h="59565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2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O sistema contará com um Arduino UNO e um sensor DHT11;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Essencial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31365082"/>
                  </a:ext>
                </a:extLst>
              </a:tr>
              <a:tr h="119535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3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Para o sistema ser executado com performance  deverá estar conectado a uma rede 4MB (Mínimo) via Wifi;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Essencial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67535889"/>
                  </a:ext>
                </a:extLst>
              </a:tr>
              <a:tr h="119535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4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Requisitos de desempenho: Processador Clock 2.0, RAM 4 GB, Armazenamento 1 GB escalável (Mínimo) em Cloud;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Importante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95631882"/>
                  </a:ext>
                </a:extLst>
              </a:tr>
              <a:tr h="119535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5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O Sistema poderá ser executado em navegadores: Opera, Chrome, Edge, Firefox. O sistema não dará suporte ao navegador Internet Explorer;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Importante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36794137"/>
                  </a:ext>
                </a:extLst>
              </a:tr>
            </a:tbl>
          </a:graphicData>
        </a:graphic>
      </p:graphicFrame>
      <p:sp>
        <p:nvSpPr>
          <p:cNvPr id="43" name="Retângulo 42"/>
          <p:cNvSpPr/>
          <p:nvPr/>
        </p:nvSpPr>
        <p:spPr>
          <a:xfrm>
            <a:off x="126222" y="198787"/>
            <a:ext cx="6985778" cy="707886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pt-BR" sz="40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REQUISITOS</a:t>
            </a:r>
            <a:endParaRPr lang="pt-BR" sz="40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cxnSp>
        <p:nvCxnSpPr>
          <p:cNvPr id="44" name="Conector reto 43">
            <a:extLst>
              <a:ext uri="{FF2B5EF4-FFF2-40B4-BE49-F238E27FC236}">
                <a16:creationId xmlns:a16="http://schemas.microsoft.com/office/drawing/2014/main" id="{6510727C-C843-4D84-A07F-20F37366891D}"/>
              </a:ext>
            </a:extLst>
          </p:cNvPr>
          <p:cNvCxnSpPr/>
          <p:nvPr/>
        </p:nvCxnSpPr>
        <p:spPr>
          <a:xfrm>
            <a:off x="0" y="1105459"/>
            <a:ext cx="6325704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tângulo 8"/>
          <p:cNvSpPr/>
          <p:nvPr/>
        </p:nvSpPr>
        <p:spPr>
          <a:xfrm>
            <a:off x="10118375" y="103418"/>
            <a:ext cx="135325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4400" b="1" cap="none" spc="0" dirty="0" smtClean="0">
                <a:ln w="10160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YUDI</a:t>
            </a:r>
            <a:endParaRPr lang="pt-BR" sz="4400" b="1" cap="none" spc="0" dirty="0">
              <a:ln w="10160">
                <a:solidFill>
                  <a:srgbClr val="FF0000"/>
                </a:solidFill>
                <a:prstDash val="solid"/>
              </a:ln>
              <a:solidFill>
                <a:srgbClr val="FF00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65637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Agrupar 5"/>
          <p:cNvGrpSpPr/>
          <p:nvPr/>
        </p:nvGrpSpPr>
        <p:grpSpPr>
          <a:xfrm>
            <a:off x="0" y="0"/>
            <a:ext cx="12192000" cy="6863907"/>
            <a:chOff x="0" y="0"/>
            <a:chExt cx="12192000" cy="6863907"/>
          </a:xfrm>
        </p:grpSpPr>
        <p:pic>
          <p:nvPicPr>
            <p:cNvPr id="4" name="Picture 22" descr="http://www.correiodoestadoonline.com.br/arquivos/noticias/3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-80000"/>
                      </a14:imgEffect>
                      <a14:imgEffect>
                        <a14:brightnessContrast bright="-4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192000" cy="6863907"/>
            </a:xfrm>
            <a:prstGeom prst="rect">
              <a:avLst/>
            </a:prstGeom>
            <a:noFill/>
          </p:spPr>
        </p:pic>
        <p:sp>
          <p:nvSpPr>
            <p:cNvPr id="5" name="Retângulo 4"/>
            <p:cNvSpPr/>
            <p:nvPr/>
          </p:nvSpPr>
          <p:spPr>
            <a:xfrm>
              <a:off x="0" y="5907"/>
              <a:ext cx="12192000" cy="6858000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87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sp>
        <p:nvSpPr>
          <p:cNvPr id="7" name="Retângulo 6"/>
          <p:cNvSpPr/>
          <p:nvPr/>
        </p:nvSpPr>
        <p:spPr>
          <a:xfrm>
            <a:off x="126222" y="198787"/>
            <a:ext cx="7608078" cy="707886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pt-BR" sz="40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METODOLOGIA ÁGIL</a:t>
            </a:r>
            <a:endParaRPr lang="pt-BR" sz="40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6510727C-C843-4D84-A07F-20F37366891D}"/>
              </a:ext>
            </a:extLst>
          </p:cNvPr>
          <p:cNvCxnSpPr/>
          <p:nvPr/>
        </p:nvCxnSpPr>
        <p:spPr>
          <a:xfrm>
            <a:off x="0" y="1105459"/>
            <a:ext cx="6325704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Agrupar 1"/>
          <p:cNvGrpSpPr/>
          <p:nvPr/>
        </p:nvGrpSpPr>
        <p:grpSpPr>
          <a:xfrm>
            <a:off x="734174" y="2338243"/>
            <a:ext cx="2178122" cy="2178122"/>
            <a:chOff x="734174" y="2338243"/>
            <a:chExt cx="2178122" cy="2178122"/>
          </a:xfrm>
        </p:grpSpPr>
        <p:sp>
          <p:nvSpPr>
            <p:cNvPr id="17" name="Elipse 16"/>
            <p:cNvSpPr/>
            <p:nvPr/>
          </p:nvSpPr>
          <p:spPr>
            <a:xfrm>
              <a:off x="734174" y="2338243"/>
              <a:ext cx="2178122" cy="217812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23" name="Imagem 2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2293" y="2444571"/>
              <a:ext cx="1601884" cy="1601884"/>
            </a:xfrm>
            <a:prstGeom prst="rect">
              <a:avLst/>
            </a:prstGeom>
          </p:spPr>
        </p:pic>
      </p:grpSp>
      <p:grpSp>
        <p:nvGrpSpPr>
          <p:cNvPr id="3" name="Agrupar 2"/>
          <p:cNvGrpSpPr/>
          <p:nvPr/>
        </p:nvGrpSpPr>
        <p:grpSpPr>
          <a:xfrm>
            <a:off x="3576620" y="2312259"/>
            <a:ext cx="2178122" cy="2178122"/>
            <a:chOff x="3576620" y="2312259"/>
            <a:chExt cx="2178122" cy="2178122"/>
          </a:xfrm>
        </p:grpSpPr>
        <p:sp>
          <p:nvSpPr>
            <p:cNvPr id="15" name="Elipse 14"/>
            <p:cNvSpPr/>
            <p:nvPr/>
          </p:nvSpPr>
          <p:spPr>
            <a:xfrm>
              <a:off x="3576620" y="2312259"/>
              <a:ext cx="2178122" cy="217812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26" name="Imagem 2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57458" y="2438645"/>
              <a:ext cx="1607810" cy="1607810"/>
            </a:xfrm>
            <a:prstGeom prst="rect">
              <a:avLst/>
            </a:prstGeom>
          </p:spPr>
        </p:pic>
      </p:grpSp>
      <p:sp>
        <p:nvSpPr>
          <p:cNvPr id="19" name="Retângulo 18"/>
          <p:cNvSpPr/>
          <p:nvPr/>
        </p:nvSpPr>
        <p:spPr>
          <a:xfrm>
            <a:off x="6542635" y="4654574"/>
            <a:ext cx="1927568" cy="461665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4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DEV TEAM</a:t>
            </a:r>
            <a:endParaRPr lang="pt-BR" sz="24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sp>
        <p:nvSpPr>
          <p:cNvPr id="20" name="Retângulo 19"/>
          <p:cNvSpPr/>
          <p:nvPr/>
        </p:nvSpPr>
        <p:spPr>
          <a:xfrm>
            <a:off x="9383824" y="4653044"/>
            <a:ext cx="1927568" cy="461665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4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DEV TEAM</a:t>
            </a:r>
            <a:endParaRPr lang="pt-BR" sz="24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sp>
        <p:nvSpPr>
          <p:cNvPr id="29" name="Retângulo 28"/>
          <p:cNvSpPr/>
          <p:nvPr/>
        </p:nvSpPr>
        <p:spPr>
          <a:xfrm>
            <a:off x="859451" y="4653043"/>
            <a:ext cx="1927568" cy="830997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4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PRODUCT OWNER</a:t>
            </a:r>
            <a:endParaRPr lang="pt-BR" sz="24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sp>
        <p:nvSpPr>
          <p:cNvPr id="30" name="Retângulo 29"/>
          <p:cNvSpPr/>
          <p:nvPr/>
        </p:nvSpPr>
        <p:spPr>
          <a:xfrm>
            <a:off x="3701446" y="4653043"/>
            <a:ext cx="1927568" cy="830997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4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SCRUM MASTER</a:t>
            </a:r>
            <a:endParaRPr lang="pt-BR" sz="24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grpSp>
        <p:nvGrpSpPr>
          <p:cNvPr id="36" name="Agrupar 35"/>
          <p:cNvGrpSpPr/>
          <p:nvPr/>
        </p:nvGrpSpPr>
        <p:grpSpPr>
          <a:xfrm>
            <a:off x="6419066" y="2211400"/>
            <a:ext cx="2178122" cy="2275319"/>
            <a:chOff x="6419066" y="2211400"/>
            <a:chExt cx="2178122" cy="2275319"/>
          </a:xfrm>
        </p:grpSpPr>
        <p:sp>
          <p:nvSpPr>
            <p:cNvPr id="10" name="Elipse 9"/>
            <p:cNvSpPr/>
            <p:nvPr/>
          </p:nvSpPr>
          <p:spPr>
            <a:xfrm>
              <a:off x="6419066" y="2308597"/>
              <a:ext cx="2178122" cy="217812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14" name="Imagem 13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06433" y="2211400"/>
              <a:ext cx="1603387" cy="1835055"/>
            </a:xfrm>
            <a:prstGeom prst="rect">
              <a:avLst/>
            </a:prstGeom>
          </p:spPr>
        </p:pic>
      </p:grpSp>
      <p:grpSp>
        <p:nvGrpSpPr>
          <p:cNvPr id="35" name="Agrupar 34"/>
          <p:cNvGrpSpPr/>
          <p:nvPr/>
        </p:nvGrpSpPr>
        <p:grpSpPr>
          <a:xfrm>
            <a:off x="9261512" y="2312259"/>
            <a:ext cx="2178122" cy="2178122"/>
            <a:chOff x="9261512" y="2312259"/>
            <a:chExt cx="2178122" cy="2178122"/>
          </a:xfrm>
        </p:grpSpPr>
        <p:sp>
          <p:nvSpPr>
            <p:cNvPr id="16" name="Elipse 15"/>
            <p:cNvSpPr/>
            <p:nvPr/>
          </p:nvSpPr>
          <p:spPr>
            <a:xfrm>
              <a:off x="9261512" y="2312259"/>
              <a:ext cx="2178122" cy="217812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18" name="Imagem 17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48963" y="2351620"/>
              <a:ext cx="1597290" cy="1694835"/>
            </a:xfrm>
            <a:prstGeom prst="rect">
              <a:avLst/>
            </a:prstGeom>
          </p:spPr>
        </p:pic>
      </p:grpSp>
      <p:pic>
        <p:nvPicPr>
          <p:cNvPr id="37" name="Imagem 36"/>
          <p:cNvPicPr>
            <a:picLocks noChangeAspect="1"/>
          </p:cNvPicPr>
          <p:nvPr/>
        </p:nvPicPr>
        <p:blipFill rotWithShape="1">
          <a:blip r:embed="rId8"/>
          <a:srcRect t="3922" r="574" b="246"/>
          <a:stretch/>
        </p:blipFill>
        <p:spPr>
          <a:xfrm>
            <a:off x="197993" y="1752600"/>
            <a:ext cx="6723508" cy="49403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contourClr>
              <a:srgbClr val="FFFFFF"/>
            </a:contourClr>
          </a:sp3d>
        </p:spPr>
      </p:pic>
      <p:pic>
        <p:nvPicPr>
          <p:cNvPr id="42" name="Imagem 41"/>
          <p:cNvPicPr/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" t="1153" r="54053" b="1598"/>
          <a:stretch/>
        </p:blipFill>
        <p:spPr bwMode="auto">
          <a:xfrm>
            <a:off x="7000897" y="1752600"/>
            <a:ext cx="4947411" cy="49403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contourClr>
              <a:srgbClr val="FFFFFF"/>
            </a:contourClr>
          </a:sp3d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7" name="Retângulo 26"/>
          <p:cNvSpPr/>
          <p:nvPr/>
        </p:nvSpPr>
        <p:spPr>
          <a:xfrm>
            <a:off x="126222" y="1248224"/>
            <a:ext cx="3328178" cy="461665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pt-BR" sz="24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PRODUCT BACKLOG</a:t>
            </a:r>
            <a:endParaRPr lang="pt-BR" sz="24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sp>
        <p:nvSpPr>
          <p:cNvPr id="28" name="Retângulo 27"/>
          <p:cNvSpPr/>
          <p:nvPr/>
        </p:nvSpPr>
        <p:spPr>
          <a:xfrm>
            <a:off x="6965320" y="1271254"/>
            <a:ext cx="3328178" cy="461665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pt-BR" sz="24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SPRINTS BACKLOG</a:t>
            </a:r>
            <a:endParaRPr lang="pt-BR" sz="24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sp>
        <p:nvSpPr>
          <p:cNvPr id="31" name="Retângulo 30"/>
          <p:cNvSpPr/>
          <p:nvPr/>
        </p:nvSpPr>
        <p:spPr>
          <a:xfrm>
            <a:off x="10118375" y="103418"/>
            <a:ext cx="135325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4400" b="1" cap="none" spc="0" dirty="0" smtClean="0">
                <a:ln w="10160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YUDI</a:t>
            </a:r>
            <a:endParaRPr lang="pt-BR" sz="4400" b="1" cap="none" spc="0" dirty="0">
              <a:ln w="10160">
                <a:solidFill>
                  <a:srgbClr val="FF0000"/>
                </a:solidFill>
                <a:prstDash val="solid"/>
              </a:ln>
              <a:solidFill>
                <a:srgbClr val="FF00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30996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34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3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34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3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34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3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34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5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4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4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4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4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9" grpId="0"/>
      <p:bldP spid="30" grpId="0"/>
      <p:bldP spid="27" grpId="0"/>
      <p:bldP spid="2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Agrupar 5"/>
          <p:cNvGrpSpPr/>
          <p:nvPr/>
        </p:nvGrpSpPr>
        <p:grpSpPr>
          <a:xfrm>
            <a:off x="0" y="-5907"/>
            <a:ext cx="12192000" cy="6863907"/>
            <a:chOff x="0" y="0"/>
            <a:chExt cx="12192000" cy="6863907"/>
          </a:xfrm>
        </p:grpSpPr>
        <p:pic>
          <p:nvPicPr>
            <p:cNvPr id="4" name="Picture 22" descr="http://www.correiodoestadoonline.com.br/arquivos/noticias/3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-80000"/>
                      </a14:imgEffect>
                      <a14:imgEffect>
                        <a14:brightnessContrast bright="-4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192000" cy="6863907"/>
            </a:xfrm>
            <a:prstGeom prst="rect">
              <a:avLst/>
            </a:prstGeom>
            <a:noFill/>
          </p:spPr>
        </p:pic>
        <p:sp>
          <p:nvSpPr>
            <p:cNvPr id="5" name="Retângulo 4"/>
            <p:cNvSpPr/>
            <p:nvPr/>
          </p:nvSpPr>
          <p:spPr>
            <a:xfrm>
              <a:off x="0" y="5907"/>
              <a:ext cx="12192000" cy="6858000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87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6510727C-C843-4D84-A07F-20F37366891D}"/>
              </a:ext>
            </a:extLst>
          </p:cNvPr>
          <p:cNvCxnSpPr/>
          <p:nvPr/>
        </p:nvCxnSpPr>
        <p:spPr>
          <a:xfrm>
            <a:off x="1732853" y="919897"/>
            <a:ext cx="6325704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Agrupar 1"/>
          <p:cNvGrpSpPr/>
          <p:nvPr/>
        </p:nvGrpSpPr>
        <p:grpSpPr>
          <a:xfrm>
            <a:off x="349861" y="281269"/>
            <a:ext cx="2178122" cy="2178122"/>
            <a:chOff x="734174" y="2338243"/>
            <a:chExt cx="2178122" cy="2178122"/>
          </a:xfrm>
          <a:effectLst/>
        </p:grpSpPr>
        <p:sp>
          <p:nvSpPr>
            <p:cNvPr id="17" name="Elipse 16"/>
            <p:cNvSpPr/>
            <p:nvPr/>
          </p:nvSpPr>
          <p:spPr>
            <a:xfrm>
              <a:off x="734174" y="2338243"/>
              <a:ext cx="2178122" cy="217812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23" name="Imagem 2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2293" y="2444571"/>
              <a:ext cx="1601884" cy="1601884"/>
            </a:xfrm>
            <a:prstGeom prst="rect">
              <a:avLst/>
            </a:prstGeom>
          </p:spPr>
        </p:pic>
      </p:grp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6510727C-C843-4D84-A07F-20F37366891D}"/>
              </a:ext>
            </a:extLst>
          </p:cNvPr>
          <p:cNvCxnSpPr/>
          <p:nvPr/>
        </p:nvCxnSpPr>
        <p:spPr>
          <a:xfrm>
            <a:off x="3985723" y="2322177"/>
            <a:ext cx="6325704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tângulo 28"/>
          <p:cNvSpPr/>
          <p:nvPr/>
        </p:nvSpPr>
        <p:spPr>
          <a:xfrm>
            <a:off x="2585311" y="443535"/>
            <a:ext cx="3026685" cy="461665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r>
              <a:rPr lang="pt-BR" sz="24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Lucas Yudi Ganeko</a:t>
            </a:r>
            <a:endParaRPr lang="pt-BR" sz="24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cxnSp>
        <p:nvCxnSpPr>
          <p:cNvPr id="39" name="Conector reto 38">
            <a:extLst>
              <a:ext uri="{FF2B5EF4-FFF2-40B4-BE49-F238E27FC236}">
                <a16:creationId xmlns:a16="http://schemas.microsoft.com/office/drawing/2014/main" id="{6510727C-C843-4D84-A07F-20F37366891D}"/>
              </a:ext>
            </a:extLst>
          </p:cNvPr>
          <p:cNvCxnSpPr/>
          <p:nvPr/>
        </p:nvCxnSpPr>
        <p:spPr>
          <a:xfrm>
            <a:off x="4211010" y="5136284"/>
            <a:ext cx="6325704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Agrupar 2"/>
          <p:cNvGrpSpPr/>
          <p:nvPr/>
        </p:nvGrpSpPr>
        <p:grpSpPr>
          <a:xfrm>
            <a:off x="9685873" y="1607817"/>
            <a:ext cx="2178122" cy="2178122"/>
            <a:chOff x="3576620" y="2312259"/>
            <a:chExt cx="2178122" cy="2178122"/>
          </a:xfrm>
          <a:effectLst/>
        </p:grpSpPr>
        <p:sp>
          <p:nvSpPr>
            <p:cNvPr id="24" name="Elipse 23"/>
            <p:cNvSpPr/>
            <p:nvPr/>
          </p:nvSpPr>
          <p:spPr>
            <a:xfrm>
              <a:off x="3576620" y="2312259"/>
              <a:ext cx="2178122" cy="217812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27" name="Imagem 2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57458" y="2438645"/>
              <a:ext cx="1607810" cy="1607810"/>
            </a:xfrm>
            <a:prstGeom prst="rect">
              <a:avLst/>
            </a:prstGeom>
          </p:spPr>
        </p:pic>
      </p:grpSp>
      <p:cxnSp>
        <p:nvCxnSpPr>
          <p:cNvPr id="38" name="Conector reto 37">
            <a:extLst>
              <a:ext uri="{FF2B5EF4-FFF2-40B4-BE49-F238E27FC236}">
                <a16:creationId xmlns:a16="http://schemas.microsoft.com/office/drawing/2014/main" id="{6510727C-C843-4D84-A07F-20F37366891D}"/>
              </a:ext>
            </a:extLst>
          </p:cNvPr>
          <p:cNvCxnSpPr/>
          <p:nvPr/>
        </p:nvCxnSpPr>
        <p:spPr>
          <a:xfrm>
            <a:off x="1564554" y="3699968"/>
            <a:ext cx="6325704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Agrupar 10"/>
          <p:cNvGrpSpPr/>
          <p:nvPr/>
        </p:nvGrpSpPr>
        <p:grpSpPr>
          <a:xfrm>
            <a:off x="9694221" y="4478859"/>
            <a:ext cx="2178122" cy="2178122"/>
            <a:chOff x="9261512" y="2312259"/>
            <a:chExt cx="2178122" cy="2178122"/>
          </a:xfrm>
          <a:effectLst/>
        </p:grpSpPr>
        <p:sp>
          <p:nvSpPr>
            <p:cNvPr id="33" name="Elipse 32"/>
            <p:cNvSpPr/>
            <p:nvPr/>
          </p:nvSpPr>
          <p:spPr>
            <a:xfrm>
              <a:off x="9261512" y="2312259"/>
              <a:ext cx="2178122" cy="217812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35" name="Imagem 3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49631" y="2444571"/>
              <a:ext cx="1601884" cy="1601884"/>
            </a:xfrm>
            <a:prstGeom prst="rect">
              <a:avLst/>
            </a:prstGeom>
          </p:spPr>
        </p:pic>
        <p:pic>
          <p:nvPicPr>
            <p:cNvPr id="36" name="Picture 8" descr="https://3dsupply.de/en/composition/noob-cap-cap-cap-front~eJwdijkKgDAQRa8SppYwk_xsXkUsBC0CggHTiXc3Y_mWh1qn2QhySbGIE8uToToU7Uff6kkD-78ElwEW7_6lXbdKnbUughgSPEdYXrUPGQW6ag8Z6f0Ad2cYzg==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saturation sat="0"/>
                      </a14:imgEffect>
                      <a14:imgEffect>
                        <a14:brightnessContrast bright="-2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74817" y="2350360"/>
              <a:ext cx="945583" cy="6403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" name="Agrupar 8"/>
          <p:cNvGrpSpPr/>
          <p:nvPr/>
        </p:nvGrpSpPr>
        <p:grpSpPr>
          <a:xfrm>
            <a:off x="349861" y="3137775"/>
            <a:ext cx="2178122" cy="2276565"/>
            <a:chOff x="6419066" y="2210154"/>
            <a:chExt cx="2178122" cy="2276565"/>
          </a:xfrm>
          <a:effectLst/>
        </p:grpSpPr>
        <p:sp>
          <p:nvSpPr>
            <p:cNvPr id="32" name="Elipse 31"/>
            <p:cNvSpPr/>
            <p:nvPr/>
          </p:nvSpPr>
          <p:spPr>
            <a:xfrm>
              <a:off x="6419066" y="2308597"/>
              <a:ext cx="2178122" cy="217812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34" name="Imagem 33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6093" y="2444571"/>
              <a:ext cx="1601884" cy="1601884"/>
            </a:xfrm>
            <a:prstGeom prst="rect">
              <a:avLst/>
            </a:prstGeom>
          </p:spPr>
        </p:pic>
        <p:pic>
          <p:nvPicPr>
            <p:cNvPr id="37" name="Picture 2" descr="Imagem relacionada"/>
            <p:cNvPicPr>
              <a:picLocks noChangeAspect="1" noChangeArrowheads="1"/>
            </p:cNvPicPr>
            <p:nvPr/>
          </p:nvPicPr>
          <p:blipFill>
            <a:blip r:embed="rId10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19588" b="85052" l="1799" r="96403"/>
                      </a14:imgEffect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6924223" y="2210154"/>
              <a:ext cx="1091511" cy="9255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0" name="Retângulo 39"/>
          <p:cNvSpPr/>
          <p:nvPr/>
        </p:nvSpPr>
        <p:spPr>
          <a:xfrm>
            <a:off x="6893547" y="1848190"/>
            <a:ext cx="2892989" cy="461665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4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Rodolfo Gregório</a:t>
            </a:r>
            <a:endParaRPr lang="pt-BR" sz="24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sp>
        <p:nvSpPr>
          <p:cNvPr id="41" name="Retângulo 40"/>
          <p:cNvSpPr/>
          <p:nvPr/>
        </p:nvSpPr>
        <p:spPr>
          <a:xfrm>
            <a:off x="6511095" y="4667275"/>
            <a:ext cx="3185689" cy="461665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4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Matheus de Oliveira</a:t>
            </a:r>
            <a:endParaRPr lang="pt-BR" sz="24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sp>
        <p:nvSpPr>
          <p:cNvPr id="42" name="Retângulo 41"/>
          <p:cNvSpPr/>
          <p:nvPr/>
        </p:nvSpPr>
        <p:spPr>
          <a:xfrm>
            <a:off x="2100752" y="3226768"/>
            <a:ext cx="3185689" cy="461665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4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Lucas Bezerra</a:t>
            </a:r>
            <a:endParaRPr lang="pt-BR" sz="24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sp>
        <p:nvSpPr>
          <p:cNvPr id="50" name="Retângulo 49"/>
          <p:cNvSpPr/>
          <p:nvPr/>
        </p:nvSpPr>
        <p:spPr>
          <a:xfrm>
            <a:off x="2588983" y="945156"/>
            <a:ext cx="6342982" cy="923330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r>
              <a:rPr lang="pt-BR" b="1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Desenvolvimento front-end</a:t>
            </a:r>
          </a:p>
          <a:p>
            <a:r>
              <a:rPr lang="pt-BR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Planejamento </a:t>
            </a:r>
            <a:r>
              <a:rPr lang="pt-BR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do </a:t>
            </a:r>
            <a:r>
              <a:rPr lang="pt-BR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projeto </a:t>
            </a:r>
            <a:endParaRPr lang="pt-BR" b="1" cap="none" spc="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Light" panose="00000300000000000000" pitchFamily="50" charset="0"/>
            </a:endParaRPr>
          </a:p>
          <a:p>
            <a:r>
              <a:rPr lang="pt-BR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D</a:t>
            </a:r>
            <a:r>
              <a:rPr lang="pt-BR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ocumentação do projeto    </a:t>
            </a:r>
            <a:endParaRPr lang="pt-BR" b="1" cap="none" spc="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Light" panose="00000300000000000000" pitchFamily="50" charset="0"/>
            </a:endParaRPr>
          </a:p>
        </p:txBody>
      </p:sp>
      <p:sp>
        <p:nvSpPr>
          <p:cNvPr id="51" name="Retângulo 50"/>
          <p:cNvSpPr/>
          <p:nvPr/>
        </p:nvSpPr>
        <p:spPr>
          <a:xfrm>
            <a:off x="3260035" y="2339232"/>
            <a:ext cx="6361182" cy="923330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pt-BR" b="1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Desenvolvimento back-end</a:t>
            </a:r>
          </a:p>
          <a:p>
            <a:pPr algn="r"/>
            <a:r>
              <a:rPr lang="pt-BR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Auxílio no planejamento do projeto</a:t>
            </a:r>
            <a:endParaRPr lang="pt-BR" b="1" cap="none" spc="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Light" panose="00000300000000000000" pitchFamily="50" charset="0"/>
            </a:endParaRPr>
          </a:p>
          <a:p>
            <a:pPr algn="r"/>
            <a:r>
              <a:rPr lang="pt-BR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Auxílio na d</a:t>
            </a:r>
            <a:r>
              <a:rPr lang="pt-BR" b="1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ocumentação do projeto</a:t>
            </a:r>
          </a:p>
        </p:txBody>
      </p:sp>
      <p:sp>
        <p:nvSpPr>
          <p:cNvPr id="52" name="Retângulo 51"/>
          <p:cNvSpPr/>
          <p:nvPr/>
        </p:nvSpPr>
        <p:spPr>
          <a:xfrm>
            <a:off x="2585311" y="3726868"/>
            <a:ext cx="5469573" cy="923330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r>
              <a:rPr lang="pt-BR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Auxílio no desenvolvimento do sistema</a:t>
            </a:r>
          </a:p>
          <a:p>
            <a:r>
              <a:rPr lang="pt-BR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Desenvolvimento do banco de dados</a:t>
            </a:r>
          </a:p>
          <a:p>
            <a:r>
              <a:rPr lang="pt-BR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Auxílio na documentação do projeto</a:t>
            </a:r>
          </a:p>
        </p:txBody>
      </p:sp>
      <p:sp>
        <p:nvSpPr>
          <p:cNvPr id="53" name="Retângulo 52"/>
          <p:cNvSpPr/>
          <p:nvPr/>
        </p:nvSpPr>
        <p:spPr>
          <a:xfrm>
            <a:off x="4167320" y="5168356"/>
            <a:ext cx="5469573" cy="923330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pt-BR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Auxílio no desenvolvimento do sistema</a:t>
            </a:r>
          </a:p>
          <a:p>
            <a:pPr algn="r"/>
            <a:r>
              <a:rPr lang="pt-BR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Desenvolvimento dos processos de help desk</a:t>
            </a:r>
          </a:p>
          <a:p>
            <a:pPr algn="r"/>
            <a:r>
              <a:rPr lang="pt-BR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Auxílio na documentação do projeto</a:t>
            </a:r>
          </a:p>
        </p:txBody>
      </p:sp>
      <p:sp>
        <p:nvSpPr>
          <p:cNvPr id="43" name="Retângulo 42"/>
          <p:cNvSpPr/>
          <p:nvPr/>
        </p:nvSpPr>
        <p:spPr>
          <a:xfrm>
            <a:off x="10118375" y="103418"/>
            <a:ext cx="135325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4400" b="1" cap="none" spc="0" dirty="0" smtClean="0">
                <a:ln w="10160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YUDI</a:t>
            </a:r>
            <a:endParaRPr lang="pt-BR" sz="4400" b="1" cap="none" spc="0" dirty="0">
              <a:ln w="10160">
                <a:solidFill>
                  <a:srgbClr val="FF0000"/>
                </a:solidFill>
                <a:prstDash val="solid"/>
              </a:ln>
              <a:solidFill>
                <a:srgbClr val="FF00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30219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/>
          <p:cNvGrpSpPr/>
          <p:nvPr/>
        </p:nvGrpSpPr>
        <p:grpSpPr>
          <a:xfrm>
            <a:off x="0" y="-5907"/>
            <a:ext cx="12192000" cy="6863907"/>
            <a:chOff x="0" y="0"/>
            <a:chExt cx="12192000" cy="6863907"/>
          </a:xfrm>
        </p:grpSpPr>
        <p:pic>
          <p:nvPicPr>
            <p:cNvPr id="5" name="Picture 22" descr="http://www.correiodoestadoonline.com.br/arquivos/noticias/3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-80000"/>
                      </a14:imgEffect>
                      <a14:imgEffect>
                        <a14:brightnessContrast bright="-4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192000" cy="6863907"/>
            </a:xfrm>
            <a:prstGeom prst="rect">
              <a:avLst/>
            </a:prstGeom>
            <a:noFill/>
          </p:spPr>
        </p:pic>
        <p:sp>
          <p:nvSpPr>
            <p:cNvPr id="6" name="Retângulo 5"/>
            <p:cNvSpPr/>
            <p:nvPr/>
          </p:nvSpPr>
          <p:spPr>
            <a:xfrm>
              <a:off x="0" y="5907"/>
              <a:ext cx="12192000" cy="6858000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87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sp>
        <p:nvSpPr>
          <p:cNvPr id="7" name="Retângulo 6"/>
          <p:cNvSpPr/>
          <p:nvPr/>
        </p:nvSpPr>
        <p:spPr>
          <a:xfrm>
            <a:off x="126222" y="198787"/>
            <a:ext cx="7608078" cy="707886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pt-BR" sz="40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FERRAMENTA DE GESTÃO</a:t>
            </a:r>
            <a:endParaRPr lang="pt-BR" sz="40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6510727C-C843-4D84-A07F-20F37366891D}"/>
              </a:ext>
            </a:extLst>
          </p:cNvPr>
          <p:cNvCxnSpPr/>
          <p:nvPr/>
        </p:nvCxnSpPr>
        <p:spPr>
          <a:xfrm>
            <a:off x="0" y="1105459"/>
            <a:ext cx="6325704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m 8"/>
          <p:cNvPicPr/>
          <p:nvPr/>
        </p:nvPicPr>
        <p:blipFill>
          <a:blip r:embed="rId4"/>
          <a:stretch>
            <a:fillRect/>
          </a:stretch>
        </p:blipFill>
        <p:spPr>
          <a:xfrm>
            <a:off x="2162092" y="2078086"/>
            <a:ext cx="7867816" cy="3807288"/>
          </a:xfrm>
          <a:prstGeom prst="rect">
            <a:avLst/>
          </a:prstGeom>
        </p:spPr>
      </p:pic>
      <p:pic>
        <p:nvPicPr>
          <p:cNvPr id="1028" name="Picture 4" descr="Resultado de imagem para trell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8400" y="5098789"/>
            <a:ext cx="3244232" cy="997097"/>
          </a:xfrm>
          <a:prstGeom prst="rect">
            <a:avLst/>
          </a:prstGeom>
          <a:noFill/>
          <a:effectLst>
            <a:outerShdw blurRad="50800" dist="50800" dir="2700000" algn="tl" rotWithShape="0">
              <a:prstClr val="black">
                <a:alpha val="53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6510727C-C843-4D84-A07F-20F37366891D}"/>
              </a:ext>
            </a:extLst>
          </p:cNvPr>
          <p:cNvCxnSpPr/>
          <p:nvPr/>
        </p:nvCxnSpPr>
        <p:spPr>
          <a:xfrm>
            <a:off x="8509000" y="6019686"/>
            <a:ext cx="1991912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tângulo 9"/>
          <p:cNvSpPr/>
          <p:nvPr/>
        </p:nvSpPr>
        <p:spPr>
          <a:xfrm>
            <a:off x="10118375" y="103418"/>
            <a:ext cx="135325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4400" b="1" cap="none" spc="0" dirty="0" smtClean="0">
                <a:ln w="10160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YUDI</a:t>
            </a:r>
            <a:endParaRPr lang="pt-BR" sz="4400" b="1" cap="none" spc="0" dirty="0">
              <a:ln w="10160">
                <a:solidFill>
                  <a:srgbClr val="FF0000"/>
                </a:solidFill>
                <a:prstDash val="solid"/>
              </a:ln>
              <a:solidFill>
                <a:srgbClr val="FF00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9802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955</TotalTime>
  <Words>508</Words>
  <Application>Microsoft Office PowerPoint</Application>
  <PresentationFormat>Widescreen</PresentationFormat>
  <Paragraphs>168</Paragraphs>
  <Slides>22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Calibri Light</vt:lpstr>
      <vt:lpstr>Exo 2 Extra Light</vt:lpstr>
      <vt:lpstr>Exo 2 Medium</vt:lpstr>
      <vt:lpstr>Times New Roman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Aluno</dc:creator>
  <cp:lastModifiedBy>Aluno</cp:lastModifiedBy>
  <cp:revision>103</cp:revision>
  <dcterms:created xsi:type="dcterms:W3CDTF">2018-11-27T18:14:46Z</dcterms:created>
  <dcterms:modified xsi:type="dcterms:W3CDTF">2018-11-30T19:56:28Z</dcterms:modified>
</cp:coreProperties>
</file>